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6881800" cy="9296400"/>
  <p:embeddedFontLst>
    <p:embeddedFont>
      <p:font typeface="Corbel"/>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 uri="http://customooxmlschemas.google.com/">
      <go:slidesCustomData xmlns:go="http://customooxmlschemas.google.com/" r:id="rId68" roundtripDataSignature="AMtx7mgNgWq1kyABprJ2U5ymbLIgLICT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A48655-4872-4F01-A388-25489E71C883}">
  <a:tblStyle styleId="{C6A48655-4872-4F01-A388-25489E71C8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Corbel-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Corbel-italic.fntdata"/><Relationship Id="rId21" Type="http://schemas.openxmlformats.org/officeDocument/2006/relationships/slide" Target="slides/slide15.xml"/><Relationship Id="rId65" Type="http://schemas.openxmlformats.org/officeDocument/2006/relationships/font" Target="fonts/Corbel-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Corbel-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4" name="Google Shape;4;n"/>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8" name="Google Shape;8;n"/>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80" name="Google Shape;180;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86" name="Google Shape;186;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96" name="Google Shape;196;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05" name="Google Shape;205;p1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06" name="Google Shape;206;p1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07" name="Google Shape;207;p1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16" name="Google Shape;216;p1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17" name="Google Shape;217;p1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18" name="Google Shape;218;p1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26" name="Google Shape;226;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33" name="Google Shape;233;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42" name="Google Shape;242;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51" name="Google Shape;251;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60" name="Google Shape;260;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02" name="Google Shape;102;p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03" name="Google Shape;103;p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04" name="Google Shape;104;p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67" name="Google Shape;267;p2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68" name="Google Shape;268;p2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69" name="Google Shape;269;p2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77" name="Google Shape;277;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84" name="Google Shape;284;p2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85" name="Google Shape;285;p2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86" name="Google Shape;286;p2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94" name="Google Shape;294;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02" name="Google Shape;302;p2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09" name="Google Shape;309;p25: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10" name="Google Shape;310;p25: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11" name="Google Shape;311;p25: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5: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19" name="Google Shape;319;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26" name="Google Shape;326;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33" name="Google Shape;333;p2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41" name="Google Shape;341;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13" name="Google Shape;113;p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50" name="Google Shape;350;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57" name="Google Shape;357;p31: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58" name="Google Shape;358;p31: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59" name="Google Shape;359;p31: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1: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66" name="Google Shape;366;p3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76" name="Google Shape;376;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84" name="Google Shape;384;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93" name="Google Shape;393;p35: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94" name="Google Shape;394;p35: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95" name="Google Shape;395;p35: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5: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03" name="Google Shape;403;p36: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04" name="Google Shape;404;p36: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05" name="Google Shape;405;p36: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36: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13" name="Google Shape;413;p3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8: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21" name="Google Shape;421;p38: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22" name="Google Shape;422;p38: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23" name="Google Shape;423;p38: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38: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33" name="Google Shape;433;p3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21" name="Google Shape;121;p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22" name="Google Shape;122;p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23" name="Google Shape;123;p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42" name="Google Shape;442;p4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43" name="Google Shape;443;p4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44" name="Google Shape;444;p4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4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52" name="Google Shape;452;p4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61" name="Google Shape;461;p4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69" name="Google Shape;469;p4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70" name="Google Shape;470;p4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71" name="Google Shape;471;p4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4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79" name="Google Shape;479;p4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86" name="Google Shape;486;p4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94" name="Google Shape;494;p4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00" name="Google Shape;500;p4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08" name="Google Shape;508;p4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515" name="Google Shape;515;p49: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516" name="Google Shape;516;p49: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517" name="Google Shape;517;p49: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49: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32" name="Google Shape;132;p5: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33" name="Google Shape;133;p5: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34" name="Google Shape;134;p5: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5: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25" name="Google Shape;525;p5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1: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531" name="Google Shape;531;p51: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532" name="Google Shape;532;p51: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533" name="Google Shape;533;p51: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51: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41" name="Google Shape;541;p5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548" name="Google Shape;548;p5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549" name="Google Shape;549;p5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550" name="Google Shape;550;p5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5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58" name="Google Shape;558;p5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5: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566" name="Google Shape;566;p55: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567" name="Google Shape;567;p55: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568" name="Google Shape;568;p55: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5: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6: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576" name="Google Shape;576;p56: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577" name="Google Shape;577;p56: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578" name="Google Shape;578;p56: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56: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86" name="Google Shape;586;p5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52" name="Google Shape;152;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71" name="Google Shape;171;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0" Type="http://schemas.openxmlformats.org/officeDocument/2006/relationships/hyperlink" Target="http://csharpfundamentals.telerik.com/" TargetMode="External"/><Relationship Id="rId22" Type="http://schemas.openxmlformats.org/officeDocument/2006/relationships/hyperlink" Target="http://www.telerik-kids.com/" TargetMode="External"/><Relationship Id="rId21" Type="http://schemas.openxmlformats.org/officeDocument/2006/relationships/hyperlink" Target="http://forums.academy.telerik.com/" TargetMode="External"/><Relationship Id="rId24" Type="http://schemas.openxmlformats.org/officeDocument/2006/relationships/hyperlink" Target="http://html5course.telerik.com/" TargetMode="External"/><Relationship Id="rId23" Type="http://schemas.openxmlformats.org/officeDocument/2006/relationships/hyperlink" Target="http://seocourse.telerik.com/" TargetMode="External"/><Relationship Id="rId1" Type="http://schemas.openxmlformats.org/officeDocument/2006/relationships/slideMaster" Target="../slideMasters/slideMaster1.xml"/><Relationship Id="rId2" Type="http://schemas.openxmlformats.org/officeDocument/2006/relationships/hyperlink" Target="http://forums.academy.telerik.com/" TargetMode="External"/><Relationship Id="rId3" Type="http://schemas.openxmlformats.org/officeDocument/2006/relationships/hyperlink" Target="http://kursove-uroci-knigi-obuchenie-programirane-web-design-csharp.info/"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26" Type="http://schemas.openxmlformats.org/officeDocument/2006/relationships/hyperlink" Target="http://mvccourse.telerik.com/" TargetMode="External"/><Relationship Id="rId25" Type="http://schemas.openxmlformats.org/officeDocument/2006/relationships/hyperlink" Target="http://schoolacademy.telerik.com/" TargetMode="External"/><Relationship Id="rId28" Type="http://schemas.openxmlformats.org/officeDocument/2006/relationships/hyperlink" Target="http://www.bgcoder.com/" TargetMode="External"/><Relationship Id="rId27" Type="http://schemas.openxmlformats.org/officeDocument/2006/relationships/hyperlink" Target="http://clouddevcourse.telerik.com/" TargetMode="External"/><Relationship Id="rId5" Type="http://schemas.openxmlformats.org/officeDocument/2006/relationships/hyperlink" Target="http://seocourse.telerik.com/" TargetMode="External"/><Relationship Id="rId6" Type="http://schemas.openxmlformats.org/officeDocument/2006/relationships/hyperlink" Target="http://html5course.telerik.com/" TargetMode="External"/><Relationship Id="rId29" Type="http://schemas.openxmlformats.org/officeDocument/2006/relationships/hyperlink" Target="http://www.nakov.com/" TargetMode="External"/><Relationship Id="rId7" Type="http://schemas.openxmlformats.org/officeDocument/2006/relationships/hyperlink" Target="http://schoolacademy.telerik.com/" TargetMode="External"/><Relationship Id="rId8" Type="http://schemas.openxmlformats.org/officeDocument/2006/relationships/hyperlink" Target="http://mvccourse.telerik.com/" TargetMode="External"/><Relationship Id="rId31" Type="http://schemas.openxmlformats.org/officeDocument/2006/relationships/hyperlink" Target="http://algoacademy.telerik.com/" TargetMode="External"/><Relationship Id="rId30" Type="http://schemas.openxmlformats.org/officeDocument/2006/relationships/hyperlink" Target="http://codecourse.telerik.com/" TargetMode="External"/><Relationship Id="rId11" Type="http://schemas.openxmlformats.org/officeDocument/2006/relationships/hyperlink" Target="http://www.nakov.com/" TargetMode="External"/><Relationship Id="rId33" Type="http://schemas.openxmlformats.org/officeDocument/2006/relationships/hyperlink" Target="http://academy.telerik.com/" TargetMode="External"/><Relationship Id="rId10" Type="http://schemas.openxmlformats.org/officeDocument/2006/relationships/hyperlink" Target="http://www.bgcoder.com/" TargetMode="External"/><Relationship Id="rId32" Type="http://schemas.openxmlformats.org/officeDocument/2006/relationships/hyperlink" Target="http://aspnetcourse.telerik.com/" TargetMode="External"/><Relationship Id="rId13" Type="http://schemas.openxmlformats.org/officeDocument/2006/relationships/hyperlink" Target="http://algoacademy.telerik.com/" TargetMode="External"/><Relationship Id="rId35" Type="http://schemas.openxmlformats.org/officeDocument/2006/relationships/hyperlink" Target="http://www.introprogramming.info/" TargetMode="External"/><Relationship Id="rId12" Type="http://schemas.openxmlformats.org/officeDocument/2006/relationships/hyperlink" Target="http://codecourse.telerik.com/" TargetMode="External"/><Relationship Id="rId34" Type="http://schemas.openxmlformats.org/officeDocument/2006/relationships/hyperlink" Target="http://mobiledevcourse.telerik.com/" TargetMode="External"/><Relationship Id="rId15" Type="http://schemas.openxmlformats.org/officeDocument/2006/relationships/hyperlink" Target="http://academy.telerik.com/" TargetMode="External"/><Relationship Id="rId37" Type="http://schemas.openxmlformats.org/officeDocument/2006/relationships/hyperlink" Target="http://www.nikolay.it/" TargetMode="External"/><Relationship Id="rId14" Type="http://schemas.openxmlformats.org/officeDocument/2006/relationships/hyperlink" Target="http://aspnetcourse.telerik.com/" TargetMode="External"/><Relationship Id="rId36" Type="http://schemas.openxmlformats.org/officeDocument/2006/relationships/hyperlink" Target="http://www.minkov.it/" TargetMode="External"/><Relationship Id="rId17" Type="http://schemas.openxmlformats.org/officeDocument/2006/relationships/hyperlink" Target="http://www.introprogramming.info/" TargetMode="External"/><Relationship Id="rId39" Type="http://schemas.openxmlformats.org/officeDocument/2006/relationships/hyperlink" Target="http://kursove-uroci-knigi-obuchenie-programirane-web-design-csharp.info/" TargetMode="External"/><Relationship Id="rId16" Type="http://schemas.openxmlformats.org/officeDocument/2006/relationships/hyperlink" Target="http://mobiledevcourse.telerik.com/" TargetMode="External"/><Relationship Id="rId38" Type="http://schemas.openxmlformats.org/officeDocument/2006/relationships/hyperlink" Target="http://csharpfundamentals.telerik.com/" TargetMode="External"/><Relationship Id="rId19" Type="http://schemas.openxmlformats.org/officeDocument/2006/relationships/hyperlink" Target="http://www.nikolay.it/" TargetMode="External"/><Relationship Id="rId18" Type="http://schemas.openxmlformats.org/officeDocument/2006/relationships/hyperlink" Target="http://www.minkov.i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p:cSld name="Presentation Title Slide">
    <p:spTree>
      <p:nvGrpSpPr>
        <p:cNvPr id="14" name="Shape 14"/>
        <p:cNvGrpSpPr/>
        <p:nvPr/>
      </p:nvGrpSpPr>
      <p:grpSpPr>
        <a:xfrm>
          <a:off x="0" y="0"/>
          <a:ext cx="0" cy="0"/>
          <a:chOff x="0" y="0"/>
          <a:chExt cx="0" cy="0"/>
        </a:xfrm>
      </p:grpSpPr>
      <p:sp>
        <p:nvSpPr>
          <p:cNvPr id="15" name="Google Shape;15;p59"/>
          <p:cNvSpPr txBox="1"/>
          <p:nvPr>
            <p:ph type="ctrTitle"/>
          </p:nvPr>
        </p:nvSpPr>
        <p:spPr>
          <a:xfrm>
            <a:off x="457200" y="1524000"/>
            <a:ext cx="8229600" cy="1524000"/>
          </a:xfrm>
          <a:prstGeom prst="rect">
            <a:avLst/>
          </a:prstGeom>
          <a:noFill/>
          <a:ln>
            <a:noFill/>
          </a:ln>
        </p:spPr>
        <p:txBody>
          <a:bodyPr anchorCtr="0" anchor="b" bIns="0" lIns="91425" spcFirstLastPara="1" rIns="91425" wrap="square" tIns="0">
            <a:noAutofit/>
          </a:bodyPr>
          <a:lstStyle>
            <a:lvl1pPr lvl="0" marR="0" rtl="0" algn="r">
              <a:lnSpc>
                <a:spcPct val="103703"/>
              </a:lnSpc>
              <a:spcBef>
                <a:spcPts val="0"/>
              </a:spcBef>
              <a:spcAft>
                <a:spcPts val="0"/>
              </a:spcAft>
              <a:buSzPts val="1400"/>
              <a:buNone/>
              <a:defRPr b="1" i="0" sz="5400" u="none" cap="none" strike="noStrike">
                <a:solidFill>
                  <a:srgbClr val="D4FF5B"/>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16" name="Google Shape;16;p59"/>
          <p:cNvSpPr txBox="1"/>
          <p:nvPr>
            <p:ph idx="1" type="subTitle"/>
          </p:nvPr>
        </p:nvSpPr>
        <p:spPr>
          <a:xfrm>
            <a:off x="457200" y="3240880"/>
            <a:ext cx="8229600" cy="569120"/>
          </a:xfrm>
          <a:prstGeom prst="rect">
            <a:avLst/>
          </a:prstGeom>
          <a:noFill/>
          <a:ln>
            <a:noFill/>
          </a:ln>
        </p:spPr>
        <p:txBody>
          <a:bodyPr anchorCtr="0" anchor="ctr" bIns="0" lIns="90000" spcFirstLastPara="1" rIns="90000" wrap="square" tIns="0">
            <a:noAutofit/>
          </a:bodyPr>
          <a:lstStyle>
            <a:lvl1pPr lvl="0" marR="0" rtl="0" algn="r">
              <a:spcBef>
                <a:spcPts val="560"/>
              </a:spcBef>
              <a:spcAft>
                <a:spcPts val="0"/>
              </a:spcAft>
              <a:buClr>
                <a:srgbClr val="B4DAE4"/>
              </a:buClr>
              <a:buSzPts val="1960"/>
              <a:buFont typeface="Noto Sans Symbols"/>
              <a:buNone/>
              <a:defRPr b="1" i="0" sz="2800" u="none" cap="none" strike="noStrike">
                <a:solidFill>
                  <a:srgbClr val="FAF8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cxnSp>
        <p:nvCxnSpPr>
          <p:cNvPr id="17" name="Google Shape;17;p59"/>
          <p:cNvCxnSpPr/>
          <p:nvPr/>
        </p:nvCxnSpPr>
        <p:spPr>
          <a:xfrm>
            <a:off x="2667000" y="4114800"/>
            <a:ext cx="6248400" cy="0"/>
          </a:xfrm>
          <a:prstGeom prst="straightConnector1">
            <a:avLst/>
          </a:prstGeom>
          <a:noFill/>
          <a:ln cap="rnd" cmpd="sng" w="38100">
            <a:solidFill>
              <a:srgbClr val="D9EDF1">
                <a:alpha val="49803"/>
              </a:srgbClr>
            </a:solidFill>
            <a:prstDash val="solid"/>
            <a:round/>
            <a:headEnd len="sm" w="sm" type="none"/>
            <a:tailEnd len="sm" w="sm" type="none"/>
          </a:ln>
          <a:effectLst>
            <a:outerShdw blurRad="50800" rotWithShape="0" algn="tl" dir="2700000" dist="38100">
              <a:srgbClr val="000000">
                <a:alpha val="40000"/>
              </a:srgbClr>
            </a:outerShdw>
          </a:effectLst>
        </p:spPr>
      </p:cxnSp>
      <p:sp>
        <p:nvSpPr>
          <p:cNvPr id="18" name="Google Shape;18;p59"/>
          <p:cNvSpPr txBox="1"/>
          <p:nvPr>
            <p:ph idx="2" type="body"/>
          </p:nvPr>
        </p:nvSpPr>
        <p:spPr>
          <a:xfrm>
            <a:off x="444500" y="4572000"/>
            <a:ext cx="3352800" cy="53340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960"/>
              <a:buFont typeface="Noto Sans Symbols"/>
              <a:buNone/>
              <a:defRPr b="1" i="0" sz="2800" u="none" cap="none" strike="noStrike">
                <a:solidFill>
                  <a:srgbClr val="DEFF9B"/>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19" name="Google Shape;19;p59"/>
          <p:cNvSpPr txBox="1"/>
          <p:nvPr>
            <p:ph idx="3" type="body"/>
          </p:nvPr>
        </p:nvSpPr>
        <p:spPr>
          <a:xfrm>
            <a:off x="457200" y="5833646"/>
            <a:ext cx="3352800" cy="369332"/>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260"/>
              <a:buFont typeface="Noto Sans Symbols"/>
              <a:buNone/>
              <a:defRPr b="1" i="0" sz="1800" u="none" cap="none" strike="noStrike">
                <a:solidFill>
                  <a:srgbClr val="F4FFD6"/>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0" name="Google Shape;20;p59"/>
          <p:cNvSpPr txBox="1"/>
          <p:nvPr>
            <p:ph idx="4" type="body"/>
          </p:nvPr>
        </p:nvSpPr>
        <p:spPr>
          <a:xfrm>
            <a:off x="457200" y="6138446"/>
            <a:ext cx="3352800" cy="338554"/>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120"/>
              <a:buFont typeface="Noto Sans Symbols"/>
              <a:buNone/>
              <a:defRPr b="1" i="0" sz="16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1" name="Google Shape;21;p59"/>
          <p:cNvSpPr txBox="1"/>
          <p:nvPr>
            <p:ph idx="5" type="body"/>
          </p:nvPr>
        </p:nvSpPr>
        <p:spPr>
          <a:xfrm>
            <a:off x="457200" y="5029200"/>
            <a:ext cx="3352800" cy="461665"/>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610"/>
              <a:buFont typeface="Noto Sans Symbols"/>
              <a:buNone/>
              <a:defRPr b="1" i="0" sz="2300" u="none" cap="none" strike="noStrike">
                <a:solidFill>
                  <a:srgbClr val="72990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2" name="Google Shape;22;p59"/>
          <p:cNvSpPr txBox="1"/>
          <p:nvPr>
            <p:ph idx="6" type="body"/>
          </p:nvPr>
        </p:nvSpPr>
        <p:spPr>
          <a:xfrm>
            <a:off x="457200" y="5405735"/>
            <a:ext cx="3352800" cy="40011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400"/>
              <a:buFont typeface="Noto Sans Symbols"/>
              <a:buNone/>
              <a:defRPr b="1" i="0" sz="2000" u="none" cap="none" strike="noStrike">
                <a:solidFill>
                  <a:srgbClr val="72990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3" name="Google Shape;23;p59"/>
          <p:cNvSpPr/>
          <p:nvPr>
            <p:ph idx="7" type="pic"/>
          </p:nvPr>
        </p:nvSpPr>
        <p:spPr>
          <a:xfrm>
            <a:off x="4267200" y="4572000"/>
            <a:ext cx="4419600" cy="19050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B4DAE4"/>
              </a:buClr>
              <a:buSzPts val="2240"/>
              <a:buFont typeface="Noto Sans Symbols"/>
              <a:buNone/>
              <a:defRPr b="1" i="0" sz="3200" u="none" cap="none" strike="noStrike">
                <a:solidFill>
                  <a:srgbClr val="F4FEE0"/>
                </a:solidFill>
                <a:latin typeface="Corbel"/>
                <a:ea typeface="Corbel"/>
                <a:cs typeface="Corbel"/>
                <a:sym typeface="Corbel"/>
              </a:defRPr>
            </a:lvl1pPr>
            <a:lvl2pPr lvl="1"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lvl="2"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lvl="3"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lvl="4"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lvl="5"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lvl="6"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lvl="7"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lvl="8"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26" name="Google Shape;26;p60"/>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5000"/>
              </a:lnSpc>
              <a:spcBef>
                <a:spcPts val="600"/>
              </a:spcBef>
              <a:spcAft>
                <a:spcPts val="0"/>
              </a:spcAft>
              <a:buClr>
                <a:srgbClr val="B4DAE4"/>
              </a:buClr>
              <a:buSzPts val="2240"/>
              <a:buFont typeface="Noto Sans Symbols"/>
              <a:buChar char="◆"/>
              <a:defRPr b="1" i="0" sz="3200" u="none" cap="none" strike="noStrike">
                <a:solidFill>
                  <a:srgbClr val="EBFFD2"/>
                </a:solidFill>
                <a:latin typeface="Corbel"/>
                <a:ea typeface="Corbel"/>
                <a:cs typeface="Corbel"/>
                <a:sym typeface="Corbel"/>
              </a:defRPr>
            </a:lvl1pPr>
            <a:lvl2pPr indent="-419100" lvl="1" marL="914400" marR="0" rtl="0" algn="l">
              <a:lnSpc>
                <a:spcPct val="105000"/>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05000"/>
              </a:lnSpc>
              <a:spcBef>
                <a:spcPts val="600"/>
              </a:spcBef>
              <a:spcAft>
                <a:spcPts val="0"/>
              </a:spcAft>
              <a:buClr>
                <a:srgbClr val="FFAD9F"/>
              </a:buClr>
              <a:buSzPts val="2800"/>
              <a:buFont typeface="Noto Sans Symbols"/>
              <a:buChar char="⬥"/>
              <a:defRPr b="1" i="0" sz="2800" u="none" cap="none" strike="noStrike">
                <a:solidFill>
                  <a:srgbClr val="F5FFC2"/>
                </a:solidFill>
                <a:latin typeface="Corbel"/>
                <a:ea typeface="Corbel"/>
                <a:cs typeface="Corbel"/>
                <a:sym typeface="Corbel"/>
              </a:defRPr>
            </a:lvl3pPr>
            <a:lvl4pPr indent="-393700" lvl="3" marL="1828800" marR="0" rtl="0" algn="l">
              <a:lnSpc>
                <a:spcPct val="105000"/>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05000"/>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7" name="Google Shape;27;p6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100" u="none" cap="none" strike="noStrike">
                <a:solidFill>
                  <a:srgbClr val="EBFFC2"/>
                </a:solidFill>
                <a:latin typeface="Corbel"/>
                <a:ea typeface="Corbel"/>
                <a:cs typeface="Corbel"/>
                <a:sym typeface="Corbel"/>
              </a:defRPr>
            </a:lvl1pPr>
            <a:lvl2pPr indent="0" lvl="1" marL="0" marR="0" rtl="0" algn="r">
              <a:spcBef>
                <a:spcPts val="0"/>
              </a:spcBef>
              <a:spcAft>
                <a:spcPts val="0"/>
              </a:spcAft>
              <a:buNone/>
              <a:defRPr b="0" i="0" sz="1100" u="none" cap="none" strike="noStrike">
                <a:solidFill>
                  <a:srgbClr val="EBFFC2"/>
                </a:solidFill>
                <a:latin typeface="Corbel"/>
                <a:ea typeface="Corbel"/>
                <a:cs typeface="Corbel"/>
                <a:sym typeface="Corbel"/>
              </a:defRPr>
            </a:lvl2pPr>
            <a:lvl3pPr indent="0" lvl="2" marL="0" marR="0" rtl="0" algn="r">
              <a:spcBef>
                <a:spcPts val="0"/>
              </a:spcBef>
              <a:spcAft>
                <a:spcPts val="0"/>
              </a:spcAft>
              <a:buNone/>
              <a:defRPr b="0" i="0" sz="1100" u="none" cap="none" strike="noStrike">
                <a:solidFill>
                  <a:srgbClr val="EBFFC2"/>
                </a:solidFill>
                <a:latin typeface="Corbel"/>
                <a:ea typeface="Corbel"/>
                <a:cs typeface="Corbel"/>
                <a:sym typeface="Corbel"/>
              </a:defRPr>
            </a:lvl3pPr>
            <a:lvl4pPr indent="0" lvl="3" marL="0" marR="0" rtl="0" algn="r">
              <a:spcBef>
                <a:spcPts val="0"/>
              </a:spcBef>
              <a:spcAft>
                <a:spcPts val="0"/>
              </a:spcAft>
              <a:buNone/>
              <a:defRPr b="0" i="0" sz="1100" u="none" cap="none" strike="noStrike">
                <a:solidFill>
                  <a:srgbClr val="EBFFC2"/>
                </a:solidFill>
                <a:latin typeface="Corbel"/>
                <a:ea typeface="Corbel"/>
                <a:cs typeface="Corbel"/>
                <a:sym typeface="Corbel"/>
              </a:defRPr>
            </a:lvl4pPr>
            <a:lvl5pPr indent="0" lvl="4" marL="0" marR="0" rtl="0" algn="r">
              <a:spcBef>
                <a:spcPts val="0"/>
              </a:spcBef>
              <a:spcAft>
                <a:spcPts val="0"/>
              </a:spcAft>
              <a:buNone/>
              <a:defRPr b="0" i="0" sz="1100" u="none" cap="none" strike="noStrike">
                <a:solidFill>
                  <a:srgbClr val="EBFFC2"/>
                </a:solidFill>
                <a:latin typeface="Corbel"/>
                <a:ea typeface="Corbel"/>
                <a:cs typeface="Corbel"/>
                <a:sym typeface="Corbel"/>
              </a:defRPr>
            </a:lvl5pPr>
            <a:lvl6pPr indent="0" lvl="5" marL="0" marR="0" rtl="0" algn="r">
              <a:spcBef>
                <a:spcPts val="0"/>
              </a:spcBef>
              <a:spcAft>
                <a:spcPts val="0"/>
              </a:spcAft>
              <a:buNone/>
              <a:defRPr b="0" i="0" sz="1100" u="none" cap="none" strike="noStrike">
                <a:solidFill>
                  <a:srgbClr val="EBFFC2"/>
                </a:solidFill>
                <a:latin typeface="Corbel"/>
                <a:ea typeface="Corbel"/>
                <a:cs typeface="Corbel"/>
                <a:sym typeface="Corbel"/>
              </a:defRPr>
            </a:lvl6pPr>
            <a:lvl7pPr indent="0" lvl="6" marL="0" marR="0" rtl="0" algn="r">
              <a:spcBef>
                <a:spcPts val="0"/>
              </a:spcBef>
              <a:spcAft>
                <a:spcPts val="0"/>
              </a:spcAft>
              <a:buNone/>
              <a:defRPr b="0" i="0" sz="1100" u="none" cap="none" strike="noStrike">
                <a:solidFill>
                  <a:srgbClr val="EBFFC2"/>
                </a:solidFill>
                <a:latin typeface="Corbel"/>
                <a:ea typeface="Corbel"/>
                <a:cs typeface="Corbel"/>
                <a:sym typeface="Corbel"/>
              </a:defRPr>
            </a:lvl7pPr>
            <a:lvl8pPr indent="0" lvl="7" marL="0" marR="0" rtl="0" algn="r">
              <a:spcBef>
                <a:spcPts val="0"/>
              </a:spcBef>
              <a:spcAft>
                <a:spcPts val="0"/>
              </a:spcAft>
              <a:buNone/>
              <a:defRPr b="0" i="0" sz="1100" u="none" cap="none" strike="noStrike">
                <a:solidFill>
                  <a:srgbClr val="EBFFC2"/>
                </a:solidFill>
                <a:latin typeface="Corbel"/>
                <a:ea typeface="Corbel"/>
                <a:cs typeface="Corbel"/>
                <a:sym typeface="Corbel"/>
              </a:defRPr>
            </a:lvl8pPr>
            <a:lvl9pPr indent="0" lvl="8" marL="0" marR="0" rtl="0" algn="r">
              <a:spcBef>
                <a:spcPts val="0"/>
              </a:spcBef>
              <a:spcAft>
                <a:spcPts val="0"/>
              </a:spcAft>
              <a:buNone/>
              <a:defRPr b="0" i="0" sz="1100" u="none" cap="none" strike="noStrike">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61"/>
          <p:cNvSpPr txBox="1"/>
          <p:nvPr>
            <p:ph type="ctrTitle"/>
          </p:nvPr>
        </p:nvSpPr>
        <p:spPr>
          <a:xfrm>
            <a:off x="609600" y="2743201"/>
            <a:ext cx="7924800" cy="685800"/>
          </a:xfrm>
          <a:prstGeom prst="rect">
            <a:avLst/>
          </a:prstGeom>
          <a:noFill/>
          <a:ln>
            <a:noFill/>
          </a:ln>
        </p:spPr>
        <p:txBody>
          <a:bodyPr anchorCtr="0" anchor="ctr" bIns="0" lIns="91425" spcFirstLastPara="1" rIns="91425" wrap="square" tIns="0">
            <a:noAutofit/>
          </a:bodyPr>
          <a:lstStyle>
            <a:lvl1pPr lvl="0" marR="0" rtl="0" algn="ctr">
              <a:lnSpc>
                <a:spcPct val="112000"/>
              </a:lnSpc>
              <a:spcBef>
                <a:spcPts val="0"/>
              </a:spcBef>
              <a:spcAft>
                <a:spcPts val="0"/>
              </a:spcAft>
              <a:buSzPts val="1400"/>
              <a:buNone/>
              <a:defRPr b="1" i="0" sz="5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30" name="Google Shape;30;p61"/>
          <p:cNvSpPr txBox="1"/>
          <p:nvPr>
            <p:ph idx="1" type="subTitle"/>
          </p:nvPr>
        </p:nvSpPr>
        <p:spPr>
          <a:xfrm>
            <a:off x="609600" y="3469480"/>
            <a:ext cx="7924800" cy="569120"/>
          </a:xfrm>
          <a:prstGeom prst="rect">
            <a:avLst/>
          </a:prstGeom>
          <a:noFill/>
          <a:ln>
            <a:noFill/>
          </a:ln>
        </p:spPr>
        <p:txBody>
          <a:bodyPr anchorCtr="0" anchor="ctr" bIns="0" lIns="0" spcFirstLastPara="1" rIns="0" wrap="square" tIns="0">
            <a:noAutofit/>
          </a:bodyPr>
          <a:lstStyle>
            <a:lvl1pPr lvl="0" marR="0" rtl="0" algn="ctr">
              <a:spcBef>
                <a:spcPts val="560"/>
              </a:spcBef>
              <a:spcAft>
                <a:spcPts val="0"/>
              </a:spcAft>
              <a:buClr>
                <a:srgbClr val="B4DAE4"/>
              </a:buClr>
              <a:buSzPts val="1960"/>
              <a:buFont typeface="Noto Sans Symbols"/>
              <a:buNone/>
              <a:defRPr b="1" i="0" sz="2800" u="none" cap="none" strike="noStrike">
                <a:solidFill>
                  <a:srgbClr val="FAF7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31" name="Shape 31"/>
        <p:cNvGrpSpPr/>
        <p:nvPr/>
      </p:nvGrpSpPr>
      <p:grpSpPr>
        <a:xfrm>
          <a:off x="0" y="0"/>
          <a:ext cx="0" cy="0"/>
          <a:chOff x="0" y="0"/>
          <a:chExt cx="0" cy="0"/>
        </a:xfrm>
      </p:grpSpPr>
      <p:grpSp>
        <p:nvGrpSpPr>
          <p:cNvPr id="32" name="Google Shape;32;p62"/>
          <p:cNvGrpSpPr/>
          <p:nvPr/>
        </p:nvGrpSpPr>
        <p:grpSpPr>
          <a:xfrm>
            <a:off x="130434" y="6373882"/>
            <a:ext cx="1816798" cy="331718"/>
            <a:chOff x="1236228" y="1523999"/>
            <a:chExt cx="4351212" cy="3261410"/>
          </a:xfrm>
        </p:grpSpPr>
        <p:sp>
          <p:nvSpPr>
            <p:cNvPr id="33" name="Google Shape;33;p62">
              <a:hlinkClick r:id="rId2"/>
            </p:cNvPr>
            <p:cNvSpPr txBox="1"/>
            <p:nvPr/>
          </p:nvSpPr>
          <p:spPr>
            <a:xfrm flipH="1">
              <a:off x="3394420" y="1733044"/>
              <a:ext cx="1528760"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 u="none" cap="none" strike="noStrike">
                  <a:solidFill>
                    <a:schemeClr val="dk1"/>
                  </a:solidFill>
                  <a:latin typeface="Corbel"/>
                  <a:ea typeface="Corbel"/>
                  <a:cs typeface="Corbel"/>
                  <a:sym typeface="Corbel"/>
                </a:rPr>
                <a:t>форум програмиране, форум уеб дизайн</a:t>
              </a:r>
              <a:endParaRPr/>
            </a:p>
          </p:txBody>
        </p:sp>
        <p:sp>
          <p:nvSpPr>
            <p:cNvPr id="34" name="Google Shape;34;p62">
              <a:hlinkClick r:id="rId3"/>
            </p:cNvPr>
            <p:cNvSpPr txBox="1"/>
            <p:nvPr/>
          </p:nvSpPr>
          <p:spPr>
            <a:xfrm flipH="1">
              <a:off x="1350512" y="1528531"/>
              <a:ext cx="2008656" cy="114988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0" i="0" lang="en-US" sz="200" u="none" cap="none" strike="noStrike">
                  <a:solidFill>
                    <a:schemeClr val="dk1"/>
                  </a:solidFill>
                  <a:latin typeface="Corbel"/>
                  <a:ea typeface="Corbel"/>
                  <a:cs typeface="Corbel"/>
                  <a:sym typeface="Corbel"/>
                </a:rPr>
                <a:t>курсове и уроци по програмиране, уеб дизайн – безплатно</a:t>
              </a:r>
              <a:endParaRPr/>
            </a:p>
          </p:txBody>
        </p:sp>
        <p:sp>
          <p:nvSpPr>
            <p:cNvPr id="35" name="Google Shape;35;p62">
              <a:hlinkClick r:id="rId4"/>
            </p:cNvPr>
            <p:cNvSpPr txBox="1"/>
            <p:nvPr/>
          </p:nvSpPr>
          <p:spPr>
            <a:xfrm flipH="1">
              <a:off x="1538277" y="2175145"/>
              <a:ext cx="181669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 u="none" cap="none" strike="noStrike">
                  <a:solidFill>
                    <a:schemeClr val="dk1"/>
                  </a:solidFill>
                  <a:latin typeface="Corbel"/>
                  <a:ea typeface="Corbel"/>
                  <a:cs typeface="Corbel"/>
                  <a:sym typeface="Corbel"/>
                </a:rPr>
                <a:t>програмиране за деца – безплатни курсове и уроци</a:t>
              </a:r>
              <a:endParaRPr/>
            </a:p>
          </p:txBody>
        </p:sp>
        <p:sp>
          <p:nvSpPr>
            <p:cNvPr id="36" name="Google Shape;36;p62">
              <a:hlinkClick r:id="rId5"/>
            </p:cNvPr>
            <p:cNvSpPr txBox="1"/>
            <p:nvPr/>
          </p:nvSpPr>
          <p:spPr>
            <a:xfrm flipH="1">
              <a:off x="1660733" y="2421354"/>
              <a:ext cx="169768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безплатен SEO курс - оптимизация за търсачки</a:t>
              </a:r>
              <a:endParaRPr/>
            </a:p>
          </p:txBody>
        </p:sp>
        <p:sp>
          <p:nvSpPr>
            <p:cNvPr id="37" name="Google Shape;37;p62">
              <a:hlinkClick r:id="rId6"/>
            </p:cNvPr>
            <p:cNvSpPr txBox="1"/>
            <p:nvPr/>
          </p:nvSpPr>
          <p:spPr>
            <a:xfrm flipH="1">
              <a:off x="1448482" y="2878556"/>
              <a:ext cx="190883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уроци по уеб дизайн, HTML, CSS, JavaScript, Photoshop</a:t>
              </a:r>
              <a:endParaRPr/>
            </a:p>
          </p:txBody>
        </p:sp>
        <p:sp>
          <p:nvSpPr>
            <p:cNvPr id="38" name="Google Shape;38;p62">
              <a:hlinkClick r:id="rId7"/>
            </p:cNvPr>
            <p:cNvSpPr txBox="1"/>
            <p:nvPr/>
          </p:nvSpPr>
          <p:spPr>
            <a:xfrm flipH="1">
              <a:off x="1636239" y="1946534"/>
              <a:ext cx="1747592"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уроци по програмиране и уеб дизайн за ученици</a:t>
              </a:r>
              <a:endParaRPr/>
            </a:p>
          </p:txBody>
        </p:sp>
        <p:sp>
          <p:nvSpPr>
            <p:cNvPr id="39" name="Google Shape;39;p62">
              <a:hlinkClick r:id="rId8"/>
            </p:cNvPr>
            <p:cNvSpPr txBox="1"/>
            <p:nvPr/>
          </p:nvSpPr>
          <p:spPr>
            <a:xfrm flipH="1">
              <a:off x="3402824" y="2230065"/>
              <a:ext cx="193955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ASP.NET MVC курс – HTML, SQL, C#, .NET, ASP.NET MVC</a:t>
              </a:r>
              <a:endParaRPr/>
            </a:p>
          </p:txBody>
        </p:sp>
        <p:sp>
          <p:nvSpPr>
            <p:cNvPr id="40" name="Google Shape;40;p62">
              <a:hlinkClick r:id="rId9"/>
            </p:cNvPr>
            <p:cNvSpPr txBox="1"/>
            <p:nvPr/>
          </p:nvSpPr>
          <p:spPr>
            <a:xfrm flipH="1">
              <a:off x="1440310" y="3574997"/>
              <a:ext cx="1881966"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безплатен курс "Разработка на софтуер в cloud среда"</a:t>
              </a:r>
              <a:endParaRPr/>
            </a:p>
          </p:txBody>
        </p:sp>
        <p:sp>
          <p:nvSpPr>
            <p:cNvPr id="41" name="Google Shape;41;p62">
              <a:hlinkClick r:id="rId10"/>
            </p:cNvPr>
            <p:cNvSpPr txBox="1"/>
            <p:nvPr/>
          </p:nvSpPr>
          <p:spPr>
            <a:xfrm flipH="1">
              <a:off x="3389110" y="1523999"/>
              <a:ext cx="187428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BG Coder - онлайн състезателна система - online judge</a:t>
              </a:r>
              <a:endParaRPr/>
            </a:p>
          </p:txBody>
        </p:sp>
        <p:sp>
          <p:nvSpPr>
            <p:cNvPr id="42" name="Google Shape;42;p62">
              <a:hlinkClick r:id="rId11"/>
            </p:cNvPr>
            <p:cNvSpPr txBox="1"/>
            <p:nvPr/>
          </p:nvSpPr>
          <p:spPr>
            <a:xfrm flipH="1">
              <a:off x="1236228" y="2649965"/>
              <a:ext cx="212383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курсове и уроци по програмиране, книги – безплатно от Наков</a:t>
              </a:r>
              <a:endParaRPr/>
            </a:p>
          </p:txBody>
        </p:sp>
        <p:sp>
          <p:nvSpPr>
            <p:cNvPr id="43" name="Google Shape;43;p62">
              <a:hlinkClick r:id="rId12"/>
            </p:cNvPr>
            <p:cNvSpPr txBox="1"/>
            <p:nvPr/>
          </p:nvSpPr>
          <p:spPr>
            <a:xfrm flipH="1">
              <a:off x="1766855" y="3335748"/>
              <a:ext cx="1594026"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безплатен курс "Качествен програмен код"</a:t>
              </a:r>
              <a:endParaRPr/>
            </a:p>
          </p:txBody>
        </p:sp>
        <p:sp>
          <p:nvSpPr>
            <p:cNvPr id="44" name="Google Shape;44;p62">
              <a:hlinkClick r:id="rId13"/>
            </p:cNvPr>
            <p:cNvSpPr txBox="1"/>
            <p:nvPr/>
          </p:nvSpPr>
          <p:spPr>
            <a:xfrm flipH="1">
              <a:off x="3407676" y="2461282"/>
              <a:ext cx="197794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алго академия – състезателно програмиране, състезания</a:t>
              </a:r>
              <a:endParaRPr/>
            </a:p>
          </p:txBody>
        </p:sp>
        <p:sp>
          <p:nvSpPr>
            <p:cNvPr id="45" name="Google Shape;45;p62">
              <a:hlinkClick r:id="rId14"/>
            </p:cNvPr>
            <p:cNvSpPr txBox="1"/>
            <p:nvPr/>
          </p:nvSpPr>
          <p:spPr>
            <a:xfrm flipH="1">
              <a:off x="3406019" y="1985429"/>
              <a:ext cx="218142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ASP.NET курс - уеб програмиране, бази данни, C#, .NET, ASP.NET</a:t>
              </a:r>
              <a:endParaRPr/>
            </a:p>
          </p:txBody>
        </p:sp>
        <p:sp>
          <p:nvSpPr>
            <p:cNvPr id="46" name="Google Shape;46;p62">
              <a:hlinkClick r:id="rId15"/>
            </p:cNvPr>
            <p:cNvSpPr txBox="1"/>
            <p:nvPr/>
          </p:nvSpPr>
          <p:spPr>
            <a:xfrm flipH="1">
              <a:off x="1504800" y="1717933"/>
              <a:ext cx="1901159"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курсове и уроци по програмиране – Телерик академия</a:t>
              </a:r>
              <a:endParaRPr/>
            </a:p>
          </p:txBody>
        </p:sp>
        <p:sp>
          <p:nvSpPr>
            <p:cNvPr id="47" name="Google Shape;47;p62">
              <a:hlinkClick r:id="rId16"/>
            </p:cNvPr>
            <p:cNvSpPr txBox="1"/>
            <p:nvPr/>
          </p:nvSpPr>
          <p:spPr>
            <a:xfrm flipH="1">
              <a:off x="3404043" y="2718405"/>
              <a:ext cx="2058568"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курс мобилни приложения с iPhone, Android, WP7, PhoneGap</a:t>
              </a:r>
              <a:endParaRPr/>
            </a:p>
          </p:txBody>
        </p:sp>
        <p:sp>
          <p:nvSpPr>
            <p:cNvPr id="48" name="Google Shape;48;p62">
              <a:hlinkClick r:id="rId17"/>
            </p:cNvPr>
            <p:cNvSpPr txBox="1"/>
            <p:nvPr/>
          </p:nvSpPr>
          <p:spPr>
            <a:xfrm flipH="1">
              <a:off x="1440317" y="3117785"/>
              <a:ext cx="1901159"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free C# book, безплатна книга C#, книга Java, книга C#</a:t>
              </a:r>
              <a:endParaRPr/>
            </a:p>
          </p:txBody>
        </p:sp>
        <p:sp>
          <p:nvSpPr>
            <p:cNvPr id="49" name="Google Shape;49;p62">
              <a:hlinkClick r:id="rId18"/>
            </p:cNvPr>
            <p:cNvSpPr txBox="1"/>
            <p:nvPr/>
          </p:nvSpPr>
          <p:spPr>
            <a:xfrm flipH="1">
              <a:off x="3401370" y="2963513"/>
              <a:ext cx="1475012"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Дончо Минков - сайт за програмиране</a:t>
              </a:r>
              <a:endParaRPr/>
            </a:p>
          </p:txBody>
        </p:sp>
        <p:sp>
          <p:nvSpPr>
            <p:cNvPr id="50" name="Google Shape;50;p62">
              <a:hlinkClick r:id="rId19"/>
            </p:cNvPr>
            <p:cNvSpPr txBox="1"/>
            <p:nvPr/>
          </p:nvSpPr>
          <p:spPr>
            <a:xfrm flipH="1">
              <a:off x="3401423" y="3217864"/>
              <a:ext cx="151340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Николай Костов - блог за програмиране</a:t>
              </a:r>
              <a:endParaRPr/>
            </a:p>
          </p:txBody>
        </p:sp>
        <p:sp>
          <p:nvSpPr>
            <p:cNvPr id="51" name="Google Shape;51;p62">
              <a:hlinkClick r:id="rId20"/>
            </p:cNvPr>
            <p:cNvSpPr txBox="1"/>
            <p:nvPr/>
          </p:nvSpPr>
          <p:spPr>
            <a:xfrm flipH="1">
              <a:off x="3398079" y="3548402"/>
              <a:ext cx="135983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 u="none">
                  <a:solidFill>
                    <a:schemeClr val="dk1"/>
                  </a:solidFill>
                  <a:latin typeface="Corbel"/>
                  <a:ea typeface="Corbel"/>
                  <a:cs typeface="Corbel"/>
                  <a:sym typeface="Corbel"/>
                </a:rPr>
                <a:t>C# курс, програмиране, безплатно</a:t>
              </a:r>
              <a:endParaRPr/>
            </a:p>
          </p:txBody>
        </p:sp>
      </p:grpSp>
      <p:sp>
        <p:nvSpPr>
          <p:cNvPr id="52" name="Google Shape;52;p62"/>
          <p:cNvSpPr txBox="1"/>
          <p:nvPr>
            <p:ph type="title"/>
          </p:nvPr>
        </p:nvSpPr>
        <p:spPr>
          <a:xfrm>
            <a:off x="1828800" y="1524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53" name="Google Shape;53;p62">
            <a:hlinkClick r:id="rId21"/>
          </p:cNvPr>
          <p:cNvSpPr txBox="1"/>
          <p:nvPr/>
        </p:nvSpPr>
        <p:spPr>
          <a:xfrm flipH="1" rot="-9558299">
            <a:off x="7471619" y="3840481"/>
            <a:ext cx="89035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rgbClr val="AEFF0C"/>
                </a:solidFill>
                <a:latin typeface="Corbel"/>
                <a:ea typeface="Corbel"/>
                <a:cs typeface="Corbel"/>
                <a:sym typeface="Corbel"/>
              </a:rPr>
              <a:t>?</a:t>
            </a:r>
            <a:endParaRPr/>
          </a:p>
        </p:txBody>
      </p:sp>
      <p:sp>
        <p:nvSpPr>
          <p:cNvPr id="54" name="Google Shape;54;p62">
            <a:hlinkClick r:id="rId22"/>
          </p:cNvPr>
          <p:cNvSpPr txBox="1"/>
          <p:nvPr/>
        </p:nvSpPr>
        <p:spPr>
          <a:xfrm flipH="1" rot="9535351">
            <a:off x="923386" y="1861198"/>
            <a:ext cx="673363"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800">
                <a:solidFill>
                  <a:srgbClr val="8EC9D7"/>
                </a:solidFill>
                <a:latin typeface="Corbel"/>
                <a:ea typeface="Corbel"/>
                <a:cs typeface="Corbel"/>
                <a:sym typeface="Corbel"/>
              </a:rPr>
              <a:t>?</a:t>
            </a:r>
            <a:endParaRPr/>
          </a:p>
        </p:txBody>
      </p:sp>
      <p:sp>
        <p:nvSpPr>
          <p:cNvPr id="55" name="Google Shape;55;p62">
            <a:hlinkClick r:id="rId23"/>
          </p:cNvPr>
          <p:cNvSpPr txBox="1"/>
          <p:nvPr/>
        </p:nvSpPr>
        <p:spPr>
          <a:xfrm flipH="1" rot="-4661830">
            <a:off x="4905823" y="966542"/>
            <a:ext cx="859648" cy="19928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500">
                <a:solidFill>
                  <a:srgbClr val="FF831D"/>
                </a:solidFill>
                <a:latin typeface="Corbel"/>
                <a:ea typeface="Corbel"/>
                <a:cs typeface="Corbel"/>
                <a:sym typeface="Corbel"/>
              </a:rPr>
              <a:t>?</a:t>
            </a:r>
            <a:endParaRPr/>
          </a:p>
        </p:txBody>
      </p:sp>
      <p:sp>
        <p:nvSpPr>
          <p:cNvPr id="56" name="Google Shape;56;p62">
            <a:hlinkClick r:id="rId24"/>
          </p:cNvPr>
          <p:cNvSpPr txBox="1"/>
          <p:nvPr/>
        </p:nvSpPr>
        <p:spPr>
          <a:xfrm flipH="1" rot="-1763049">
            <a:off x="7379010" y="1495154"/>
            <a:ext cx="949687"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800">
                <a:solidFill>
                  <a:srgbClr val="6C98CB"/>
                </a:solidFill>
                <a:latin typeface="Corbel"/>
                <a:ea typeface="Corbel"/>
                <a:cs typeface="Corbel"/>
                <a:sym typeface="Corbel"/>
              </a:rPr>
              <a:t>?</a:t>
            </a:r>
            <a:endParaRPr/>
          </a:p>
        </p:txBody>
      </p:sp>
      <p:sp>
        <p:nvSpPr>
          <p:cNvPr id="57" name="Google Shape;57;p62">
            <a:hlinkClick r:id="rId25"/>
          </p:cNvPr>
          <p:cNvSpPr txBox="1"/>
          <p:nvPr/>
        </p:nvSpPr>
        <p:spPr>
          <a:xfrm flipH="1" rot="2233443">
            <a:off x="2139218" y="940065"/>
            <a:ext cx="44535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600">
                <a:solidFill>
                  <a:srgbClr val="ACE500"/>
                </a:solidFill>
                <a:latin typeface="Corbel"/>
                <a:ea typeface="Corbel"/>
                <a:cs typeface="Corbel"/>
                <a:sym typeface="Corbel"/>
              </a:rPr>
              <a:t>?</a:t>
            </a:r>
            <a:endParaRPr/>
          </a:p>
        </p:txBody>
      </p:sp>
      <p:sp>
        <p:nvSpPr>
          <p:cNvPr id="58" name="Google Shape;58;p62">
            <a:hlinkClick r:id="rId26"/>
          </p:cNvPr>
          <p:cNvSpPr txBox="1"/>
          <p:nvPr/>
        </p:nvSpPr>
        <p:spPr>
          <a:xfrm flipH="1" rot="8530737">
            <a:off x="4757100" y="4722613"/>
            <a:ext cx="6431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rgbClr val="FF4A37"/>
                </a:solidFill>
                <a:latin typeface="Corbel"/>
                <a:ea typeface="Corbel"/>
                <a:cs typeface="Corbel"/>
                <a:sym typeface="Corbel"/>
              </a:rPr>
              <a:t>?</a:t>
            </a:r>
            <a:endParaRPr/>
          </a:p>
        </p:txBody>
      </p:sp>
      <p:sp>
        <p:nvSpPr>
          <p:cNvPr id="59" name="Google Shape;59;p62">
            <a:hlinkClick r:id="rId27"/>
          </p:cNvPr>
          <p:cNvSpPr txBox="1"/>
          <p:nvPr/>
        </p:nvSpPr>
        <p:spPr>
          <a:xfrm flipH="1" rot="-8972975">
            <a:off x="2910497" y="4405707"/>
            <a:ext cx="3864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EAFFAD"/>
                </a:solidFill>
                <a:latin typeface="Corbel"/>
                <a:ea typeface="Corbel"/>
                <a:cs typeface="Corbel"/>
                <a:sym typeface="Corbel"/>
              </a:rPr>
              <a:t>?</a:t>
            </a:r>
            <a:endParaRPr/>
          </a:p>
        </p:txBody>
      </p:sp>
      <p:sp>
        <p:nvSpPr>
          <p:cNvPr id="60" name="Google Shape;60;p62">
            <a:hlinkClick r:id="rId28"/>
          </p:cNvPr>
          <p:cNvSpPr txBox="1"/>
          <p:nvPr/>
        </p:nvSpPr>
        <p:spPr>
          <a:xfrm flipH="1" rot="1186146">
            <a:off x="6185957" y="4125718"/>
            <a:ext cx="499379"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9966FF"/>
                </a:solidFill>
                <a:latin typeface="Corbel"/>
                <a:ea typeface="Corbel"/>
                <a:cs typeface="Corbel"/>
                <a:sym typeface="Corbel"/>
              </a:rPr>
              <a:t>?</a:t>
            </a:r>
            <a:endParaRPr/>
          </a:p>
        </p:txBody>
      </p:sp>
      <p:sp>
        <p:nvSpPr>
          <p:cNvPr id="61" name="Google Shape;61;p62">
            <a:hlinkClick r:id="rId29"/>
          </p:cNvPr>
          <p:cNvSpPr/>
          <p:nvPr/>
        </p:nvSpPr>
        <p:spPr>
          <a:xfrm flipH="1" rot="-2139350">
            <a:off x="3150206" y="1979501"/>
            <a:ext cx="489197" cy="769441"/>
          </a:xfrm>
          <a:prstGeom prst="rect">
            <a:avLst/>
          </a:prstGeom>
        </p:spPr>
        <p:txBody>
          <a:bodyPr>
            <a:prstTxWarp prst="textPlain"/>
          </a:bodyPr>
          <a:lstStyle/>
          <a:p>
            <a:pPr lvl="0" algn="l"/>
            <a:r>
              <a:rPr b="0" i="0">
                <a:ln>
                  <a:noFill/>
                </a:ln>
                <a:solidFill>
                  <a:srgbClr val="FF6699"/>
                </a:solidFill>
                <a:latin typeface="Corbel"/>
              </a:rPr>
              <a:t>?</a:t>
            </a:r>
          </a:p>
        </p:txBody>
      </p:sp>
      <p:sp>
        <p:nvSpPr>
          <p:cNvPr id="62" name="Google Shape;62;p62">
            <a:hlinkClick r:id="rId30"/>
          </p:cNvPr>
          <p:cNvSpPr txBox="1"/>
          <p:nvPr/>
        </p:nvSpPr>
        <p:spPr>
          <a:xfrm flipH="1" rot="-3322860">
            <a:off x="405234" y="3272336"/>
            <a:ext cx="4136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EAFFAD"/>
                </a:solidFill>
                <a:latin typeface="Corbel"/>
                <a:ea typeface="Corbel"/>
                <a:cs typeface="Corbel"/>
                <a:sym typeface="Corbel"/>
              </a:rPr>
              <a:t>?</a:t>
            </a:r>
            <a:endParaRPr/>
          </a:p>
        </p:txBody>
      </p:sp>
      <p:sp>
        <p:nvSpPr>
          <p:cNvPr id="63" name="Google Shape;63;p62">
            <a:hlinkClick r:id="rId31"/>
          </p:cNvPr>
          <p:cNvSpPr txBox="1"/>
          <p:nvPr/>
        </p:nvSpPr>
        <p:spPr>
          <a:xfrm flipH="1" rot="-2904266">
            <a:off x="3127407" y="5396299"/>
            <a:ext cx="54810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0F4173"/>
                </a:solidFill>
                <a:latin typeface="Corbel"/>
                <a:ea typeface="Corbel"/>
                <a:cs typeface="Corbel"/>
                <a:sym typeface="Corbel"/>
              </a:rPr>
              <a:t>?</a:t>
            </a:r>
            <a:endParaRPr/>
          </a:p>
        </p:txBody>
      </p:sp>
      <p:sp>
        <p:nvSpPr>
          <p:cNvPr id="64" name="Google Shape;64;p62">
            <a:hlinkClick r:id="rId32"/>
          </p:cNvPr>
          <p:cNvSpPr txBox="1"/>
          <p:nvPr/>
        </p:nvSpPr>
        <p:spPr>
          <a:xfrm flipH="1" rot="10134629">
            <a:off x="6730680" y="5522529"/>
            <a:ext cx="4443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BD795"/>
                </a:solidFill>
                <a:latin typeface="Corbel"/>
                <a:ea typeface="Corbel"/>
                <a:cs typeface="Corbel"/>
                <a:sym typeface="Corbel"/>
              </a:rPr>
              <a:t>?</a:t>
            </a:r>
            <a:endParaRPr/>
          </a:p>
        </p:txBody>
      </p:sp>
      <p:sp>
        <p:nvSpPr>
          <p:cNvPr id="65" name="Google Shape;65;p62">
            <a:hlinkClick r:id="rId33"/>
          </p:cNvPr>
          <p:cNvSpPr txBox="1"/>
          <p:nvPr/>
        </p:nvSpPr>
        <p:spPr>
          <a:xfrm flipH="1" rot="-9473783">
            <a:off x="559977" y="930479"/>
            <a:ext cx="38789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BD795"/>
                </a:solidFill>
                <a:latin typeface="Corbel"/>
                <a:ea typeface="Corbel"/>
                <a:cs typeface="Corbel"/>
                <a:sym typeface="Corbel"/>
              </a:rPr>
              <a:t>?</a:t>
            </a:r>
            <a:endParaRPr/>
          </a:p>
        </p:txBody>
      </p:sp>
      <p:sp>
        <p:nvSpPr>
          <p:cNvPr id="66" name="Google Shape;66;p62">
            <a:hlinkClick r:id="rId34"/>
          </p:cNvPr>
          <p:cNvSpPr txBox="1"/>
          <p:nvPr/>
        </p:nvSpPr>
        <p:spPr>
          <a:xfrm flipH="1" rot="-759311">
            <a:off x="8186733" y="5517701"/>
            <a:ext cx="3574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F1DB"/>
                </a:solidFill>
                <a:latin typeface="Corbel"/>
                <a:ea typeface="Corbel"/>
                <a:cs typeface="Corbel"/>
                <a:sym typeface="Corbel"/>
              </a:rPr>
              <a:t>?</a:t>
            </a:r>
            <a:endParaRPr b="1" sz="4000">
              <a:solidFill>
                <a:srgbClr val="FDF1DB"/>
              </a:solidFill>
              <a:latin typeface="Corbel"/>
              <a:ea typeface="Corbel"/>
              <a:cs typeface="Corbel"/>
              <a:sym typeface="Corbel"/>
            </a:endParaRPr>
          </a:p>
        </p:txBody>
      </p:sp>
      <p:sp>
        <p:nvSpPr>
          <p:cNvPr id="67" name="Google Shape;67;p62">
            <a:hlinkClick r:id="rId35"/>
          </p:cNvPr>
          <p:cNvSpPr txBox="1"/>
          <p:nvPr/>
        </p:nvSpPr>
        <p:spPr>
          <a:xfrm flipH="1" rot="-6173207">
            <a:off x="1145826" y="4072253"/>
            <a:ext cx="36965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97B7D7"/>
                </a:solidFill>
                <a:latin typeface="Corbel"/>
                <a:ea typeface="Corbel"/>
                <a:cs typeface="Corbel"/>
                <a:sym typeface="Corbel"/>
              </a:rPr>
              <a:t>?</a:t>
            </a:r>
            <a:endParaRPr/>
          </a:p>
        </p:txBody>
      </p:sp>
      <p:sp>
        <p:nvSpPr>
          <p:cNvPr id="68" name="Google Shape;68;p62">
            <a:hlinkClick r:id="rId36"/>
          </p:cNvPr>
          <p:cNvSpPr txBox="1"/>
          <p:nvPr/>
        </p:nvSpPr>
        <p:spPr>
          <a:xfrm flipH="1" rot="-10528240">
            <a:off x="6518175" y="1140358"/>
            <a:ext cx="345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D795"/>
                </a:solidFill>
                <a:latin typeface="Corbel"/>
                <a:ea typeface="Corbel"/>
                <a:cs typeface="Corbel"/>
                <a:sym typeface="Corbel"/>
              </a:rPr>
              <a:t>?</a:t>
            </a:r>
            <a:endParaRPr/>
          </a:p>
        </p:txBody>
      </p:sp>
      <p:sp>
        <p:nvSpPr>
          <p:cNvPr id="69" name="Google Shape;69;p62">
            <a:hlinkClick r:id="rId37"/>
          </p:cNvPr>
          <p:cNvSpPr txBox="1"/>
          <p:nvPr/>
        </p:nvSpPr>
        <p:spPr>
          <a:xfrm flipH="1" rot="300526">
            <a:off x="3902297" y="1278821"/>
            <a:ext cx="345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4FEE0"/>
                </a:solidFill>
                <a:latin typeface="Corbel"/>
                <a:ea typeface="Corbel"/>
                <a:cs typeface="Corbel"/>
                <a:sym typeface="Corbel"/>
              </a:rPr>
              <a:t>?</a:t>
            </a:r>
            <a:endParaRPr sz="2800">
              <a:solidFill>
                <a:srgbClr val="F4FEE0"/>
              </a:solidFill>
              <a:latin typeface="Corbel"/>
              <a:ea typeface="Corbel"/>
              <a:cs typeface="Corbel"/>
              <a:sym typeface="Corbel"/>
            </a:endParaRPr>
          </a:p>
        </p:txBody>
      </p:sp>
      <p:sp>
        <p:nvSpPr>
          <p:cNvPr id="70" name="Google Shape;70;p62">
            <a:hlinkClick r:id="rId38"/>
          </p:cNvPr>
          <p:cNvSpPr txBox="1"/>
          <p:nvPr/>
        </p:nvSpPr>
        <p:spPr>
          <a:xfrm flipH="1" rot="2086872">
            <a:off x="8330354" y="1359227"/>
            <a:ext cx="4443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BD795"/>
                </a:solidFill>
                <a:latin typeface="Corbel"/>
                <a:ea typeface="Corbel"/>
                <a:cs typeface="Corbel"/>
                <a:sym typeface="Corbel"/>
              </a:rPr>
              <a:t>?</a:t>
            </a:r>
            <a:endParaRPr/>
          </a:p>
        </p:txBody>
      </p:sp>
      <p:sp>
        <p:nvSpPr>
          <p:cNvPr id="71" name="Google Shape;71;p62"/>
          <p:cNvSpPr/>
          <p:nvPr/>
        </p:nvSpPr>
        <p:spPr>
          <a:xfrm>
            <a:off x="1828800" y="2903716"/>
            <a:ext cx="5486400" cy="126188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B4DAE4"/>
              </a:buClr>
              <a:buSzPts val="5320"/>
              <a:buFont typeface="Noto Sans Symbols"/>
              <a:buNone/>
            </a:pPr>
            <a:r>
              <a:rPr b="1" lang="en-US" sz="7600">
                <a:solidFill>
                  <a:srgbClr val="EAFFC1"/>
                </a:solidFill>
                <a:latin typeface="Corbel"/>
                <a:ea typeface="Corbel"/>
                <a:cs typeface="Corbel"/>
                <a:sym typeface="Corbel"/>
              </a:rPr>
              <a:t>Questions?</a:t>
            </a:r>
            <a:endParaRPr b="1" sz="7600">
              <a:solidFill>
                <a:srgbClr val="EAFFC1"/>
              </a:solidFill>
              <a:latin typeface="Corbel"/>
              <a:ea typeface="Corbel"/>
              <a:cs typeface="Corbel"/>
              <a:sym typeface="Corbel"/>
            </a:endParaRPr>
          </a:p>
        </p:txBody>
      </p:sp>
      <p:sp>
        <p:nvSpPr>
          <p:cNvPr id="72" name="Google Shape;72;p62"/>
          <p:cNvSpPr txBox="1"/>
          <p:nvPr>
            <p:ph idx="1" type="body"/>
          </p:nvPr>
        </p:nvSpPr>
        <p:spPr>
          <a:xfrm>
            <a:off x="6807131" y="6400800"/>
            <a:ext cx="2218556" cy="369332"/>
          </a:xfrm>
          <a:prstGeom prst="rect">
            <a:avLst/>
          </a:prstGeom>
          <a:noFill/>
          <a:ln>
            <a:noFill/>
          </a:ln>
        </p:spPr>
        <p:txBody>
          <a:bodyPr anchorCtr="0" anchor="t" bIns="45700" lIns="91425" spcFirstLastPara="1" rIns="91425" wrap="square" tIns="45700">
            <a:spAutoFit/>
          </a:bodyPr>
          <a:lstStyle>
            <a:lvl1pPr indent="-228600" lvl="0" marL="457200" marR="0" rtl="0" algn="r">
              <a:spcBef>
                <a:spcPts val="360"/>
              </a:spcBef>
              <a:spcAft>
                <a:spcPts val="0"/>
              </a:spcAft>
              <a:buClr>
                <a:srgbClr val="B4DAE4"/>
              </a:buClr>
              <a:buSzPts val="1260"/>
              <a:buFont typeface="Noto Sans Symbols"/>
              <a:buNone/>
              <a:defRPr b="1" i="0" sz="1800" u="none" cap="none" strike="noStrike">
                <a:solidFill>
                  <a:srgbClr val="F4FEE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3" name="Google Shape;73;p62">
            <a:hlinkClick r:id="rId39"/>
          </p:cNvPr>
          <p:cNvSpPr txBox="1"/>
          <p:nvPr/>
        </p:nvSpPr>
        <p:spPr>
          <a:xfrm flipH="1" rot="2456848">
            <a:off x="968763" y="4970087"/>
            <a:ext cx="859648" cy="156966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US" sz="12000">
                <a:solidFill>
                  <a:srgbClr val="FFBF8B"/>
                </a:solidFill>
                <a:latin typeface="Cambria"/>
                <a:ea typeface="Cambria"/>
                <a:cs typeface="Cambria"/>
                <a:sym typeface="Cambria"/>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 name="Shape 74"/>
        <p:cNvGrpSpPr/>
        <p:nvPr/>
      </p:nvGrpSpPr>
      <p:grpSpPr>
        <a:xfrm>
          <a:off x="0" y="0"/>
          <a:ext cx="0" cy="0"/>
          <a:chOff x="0" y="0"/>
          <a:chExt cx="0" cy="0"/>
        </a:xfrm>
      </p:grpSpPr>
      <p:sp>
        <p:nvSpPr>
          <p:cNvPr id="75" name="Google Shape;75;p6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76" name="Google Shape;76;p63"/>
          <p:cNvSpPr txBox="1"/>
          <p:nvPr>
            <p:ph idx="1" type="body"/>
          </p:nvPr>
        </p:nvSpPr>
        <p:spPr>
          <a:xfrm>
            <a:off x="228600" y="990600"/>
            <a:ext cx="8686800" cy="579646"/>
          </a:xfrm>
          <a:prstGeom prst="rect">
            <a:avLst/>
          </a:prstGeom>
          <a:noFill/>
          <a:ln>
            <a:noFill/>
          </a:ln>
        </p:spPr>
        <p:txBody>
          <a:bodyPr anchorCtr="0" anchor="t" bIns="45700" lIns="91425" spcFirstLastPara="1" rIns="91425" wrap="square" tIns="45700">
            <a:spAutoFit/>
          </a:bodyPr>
          <a:lstStyle>
            <a:lvl1pPr indent="-361950" lvl="0" marL="457200" marR="0" rtl="0" algn="l">
              <a:lnSpc>
                <a:spcPct val="100000"/>
              </a:lnSpc>
              <a:spcBef>
                <a:spcPts val="600"/>
              </a:spcBef>
              <a:spcAft>
                <a:spcPts val="0"/>
              </a:spcAft>
              <a:buClr>
                <a:srgbClr val="B4DAE4"/>
              </a:buClr>
              <a:buSzPts val="2100"/>
              <a:buFont typeface="Noto Sans Symbols"/>
              <a:buChar char="◆"/>
              <a:defRPr b="1" i="0" sz="3000" u="none" cap="none" strike="noStrike">
                <a:solidFill>
                  <a:srgbClr val="EAFFC1"/>
                </a:solidFill>
                <a:latin typeface="Corbel"/>
                <a:ea typeface="Corbel"/>
                <a:cs typeface="Corbel"/>
                <a:sym typeface="Corbel"/>
              </a:defRPr>
            </a:lvl1pPr>
            <a:lvl2pPr indent="-419100" lvl="1" marL="914400" marR="0" rtl="0" algn="l">
              <a:lnSpc>
                <a:spcPct val="126666"/>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35714"/>
              </a:lnSpc>
              <a:spcBef>
                <a:spcPts val="600"/>
              </a:spcBef>
              <a:spcAft>
                <a:spcPts val="0"/>
              </a:spcAft>
              <a:buClr>
                <a:srgbClr val="FFAD9F"/>
              </a:buClr>
              <a:buSzPts val="2800"/>
              <a:buFont typeface="Noto Sans Symbols"/>
              <a:buChar char="⬥"/>
              <a:defRPr b="1" i="0" sz="2800" u="none" cap="none" strike="noStrike">
                <a:solidFill>
                  <a:srgbClr val="EAFFC1"/>
                </a:solidFill>
                <a:latin typeface="Corbel"/>
                <a:ea typeface="Corbel"/>
                <a:cs typeface="Corbel"/>
                <a:sym typeface="Corbel"/>
              </a:defRPr>
            </a:lvl3pPr>
            <a:lvl4pPr indent="-393700" lvl="3" marL="1828800" marR="0" rtl="0" algn="l">
              <a:lnSpc>
                <a:spcPct val="146153"/>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58333"/>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7" name="Google Shape;77;p63"/>
          <p:cNvSpPr txBox="1"/>
          <p:nvPr>
            <p:ph idx="2" type="body"/>
          </p:nvPr>
        </p:nvSpPr>
        <p:spPr>
          <a:xfrm>
            <a:off x="533400" y="1752600"/>
            <a:ext cx="8077200" cy="470898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400"/>
              <a:buFont typeface="Noto Sans Symbols"/>
              <a:buNone/>
              <a:defRPr b="1" i="0" sz="2000" u="none" cap="none" strike="noStrike">
                <a:solidFill>
                  <a:srgbClr val="8CF4F2"/>
                </a:solidFill>
                <a:latin typeface="Consolas"/>
                <a:ea typeface="Consolas"/>
                <a:cs typeface="Consolas"/>
                <a:sym typeface="Consolas"/>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8" name="Google Shape;78;p6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100">
                <a:solidFill>
                  <a:srgbClr val="EBFFC2"/>
                </a:solidFill>
                <a:latin typeface="Corbel"/>
                <a:ea typeface="Corbel"/>
                <a:cs typeface="Corbel"/>
                <a:sym typeface="Corbel"/>
              </a:defRPr>
            </a:lvl1pPr>
            <a:lvl2pPr indent="0" lvl="1" marL="0" marR="0" rtl="0" algn="r">
              <a:spcBef>
                <a:spcPts val="0"/>
              </a:spcBef>
              <a:spcAft>
                <a:spcPts val="0"/>
              </a:spcAft>
              <a:buNone/>
              <a:defRPr sz="1100">
                <a:solidFill>
                  <a:srgbClr val="EBFFC2"/>
                </a:solidFill>
                <a:latin typeface="Corbel"/>
                <a:ea typeface="Corbel"/>
                <a:cs typeface="Corbel"/>
                <a:sym typeface="Corbel"/>
              </a:defRPr>
            </a:lvl2pPr>
            <a:lvl3pPr indent="0" lvl="2" marL="0" marR="0" rtl="0" algn="r">
              <a:spcBef>
                <a:spcPts val="0"/>
              </a:spcBef>
              <a:spcAft>
                <a:spcPts val="0"/>
              </a:spcAft>
              <a:buNone/>
              <a:defRPr sz="1100">
                <a:solidFill>
                  <a:srgbClr val="EBFFC2"/>
                </a:solidFill>
                <a:latin typeface="Corbel"/>
                <a:ea typeface="Corbel"/>
                <a:cs typeface="Corbel"/>
                <a:sym typeface="Corbel"/>
              </a:defRPr>
            </a:lvl3pPr>
            <a:lvl4pPr indent="0" lvl="3" marL="0" marR="0" rtl="0" algn="r">
              <a:spcBef>
                <a:spcPts val="0"/>
              </a:spcBef>
              <a:spcAft>
                <a:spcPts val="0"/>
              </a:spcAft>
              <a:buNone/>
              <a:defRPr sz="1100">
                <a:solidFill>
                  <a:srgbClr val="EBFFC2"/>
                </a:solidFill>
                <a:latin typeface="Corbel"/>
                <a:ea typeface="Corbel"/>
                <a:cs typeface="Corbel"/>
                <a:sym typeface="Corbel"/>
              </a:defRPr>
            </a:lvl4pPr>
            <a:lvl5pPr indent="0" lvl="4" marL="0" marR="0" rtl="0" algn="r">
              <a:spcBef>
                <a:spcPts val="0"/>
              </a:spcBef>
              <a:spcAft>
                <a:spcPts val="0"/>
              </a:spcAft>
              <a:buNone/>
              <a:defRPr sz="1100">
                <a:solidFill>
                  <a:srgbClr val="EBFFC2"/>
                </a:solidFill>
                <a:latin typeface="Corbel"/>
                <a:ea typeface="Corbel"/>
                <a:cs typeface="Corbel"/>
                <a:sym typeface="Corbel"/>
              </a:defRPr>
            </a:lvl5pPr>
            <a:lvl6pPr indent="0" lvl="5" marL="0" marR="0" rtl="0" algn="r">
              <a:spcBef>
                <a:spcPts val="0"/>
              </a:spcBef>
              <a:spcAft>
                <a:spcPts val="0"/>
              </a:spcAft>
              <a:buNone/>
              <a:defRPr sz="1100">
                <a:solidFill>
                  <a:srgbClr val="EBFFC2"/>
                </a:solidFill>
                <a:latin typeface="Corbel"/>
                <a:ea typeface="Corbel"/>
                <a:cs typeface="Corbel"/>
                <a:sym typeface="Corbel"/>
              </a:defRPr>
            </a:lvl6pPr>
            <a:lvl7pPr indent="0" lvl="6" marL="0" marR="0" rtl="0" algn="r">
              <a:spcBef>
                <a:spcPts val="0"/>
              </a:spcBef>
              <a:spcAft>
                <a:spcPts val="0"/>
              </a:spcAft>
              <a:buNone/>
              <a:defRPr sz="1100">
                <a:solidFill>
                  <a:srgbClr val="EBFFC2"/>
                </a:solidFill>
                <a:latin typeface="Corbel"/>
                <a:ea typeface="Corbel"/>
                <a:cs typeface="Corbel"/>
                <a:sym typeface="Corbel"/>
              </a:defRPr>
            </a:lvl7pPr>
            <a:lvl8pPr indent="0" lvl="7" marL="0" marR="0" rtl="0" algn="r">
              <a:spcBef>
                <a:spcPts val="0"/>
              </a:spcBef>
              <a:spcAft>
                <a:spcPts val="0"/>
              </a:spcAft>
              <a:buNone/>
              <a:defRPr sz="1100">
                <a:solidFill>
                  <a:srgbClr val="EBFFC2"/>
                </a:solidFill>
                <a:latin typeface="Corbel"/>
                <a:ea typeface="Corbel"/>
                <a:cs typeface="Corbel"/>
                <a:sym typeface="Corbel"/>
              </a:defRPr>
            </a:lvl8pPr>
            <a:lvl9pPr indent="0" lvl="8" marL="0" marR="0" rtl="0" algn="r">
              <a:spcBef>
                <a:spcPts val="0"/>
              </a:spcBef>
              <a:spcAft>
                <a:spcPts val="0"/>
              </a:spcAft>
              <a:buNone/>
              <a:defRPr sz="1100">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estions Slide">
  <p:cSld name="1_Questions Slide">
    <p:spTree>
      <p:nvGrpSpPr>
        <p:cNvPr id="79" name="Shape 79"/>
        <p:cNvGrpSpPr/>
        <p:nvPr/>
      </p:nvGrpSpPr>
      <p:grpSpPr>
        <a:xfrm>
          <a:off x="0" y="0"/>
          <a:ext cx="0" cy="0"/>
          <a:chOff x="0" y="0"/>
          <a:chExt cx="0" cy="0"/>
        </a:xfrm>
      </p:grpSpPr>
      <p:sp>
        <p:nvSpPr>
          <p:cNvPr id="80" name="Google Shape;80;p64"/>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81" name="Google Shape;81;p64"/>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
        <p:nvSpPr>
          <p:cNvPr id="82" name="Google Shape;82;p64"/>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58"/>
          <p:cNvPicPr preferRelativeResize="0"/>
          <p:nvPr/>
        </p:nvPicPr>
        <p:blipFill rotWithShape="1">
          <a:blip r:embed="rId1">
            <a:alphaModFix/>
          </a:blip>
          <a:srcRect b="0" l="0" r="0" t="0"/>
          <a:stretch/>
        </p:blipFill>
        <p:spPr>
          <a:xfrm>
            <a:off x="0" y="0"/>
            <a:ext cx="9143999" cy="6858000"/>
          </a:xfrm>
          <a:prstGeom prst="rect">
            <a:avLst/>
          </a:prstGeom>
          <a:noFill/>
          <a:ln>
            <a:noFill/>
          </a:ln>
        </p:spPr>
      </p:pic>
      <p:pic>
        <p:nvPicPr>
          <p:cNvPr id="11" name="Google Shape;11;p58"/>
          <p:cNvPicPr preferRelativeResize="0"/>
          <p:nvPr/>
        </p:nvPicPr>
        <p:blipFill rotWithShape="1">
          <a:blip r:embed="rId2">
            <a:alphaModFix/>
          </a:blip>
          <a:srcRect b="0" l="0" r="0" t="0"/>
          <a:stretch/>
        </p:blipFill>
        <p:spPr>
          <a:xfrm>
            <a:off x="0" y="63500"/>
            <a:ext cx="9144000" cy="5907087"/>
          </a:xfrm>
          <a:prstGeom prst="rect">
            <a:avLst/>
          </a:prstGeom>
          <a:noFill/>
          <a:ln>
            <a:noFill/>
          </a:ln>
        </p:spPr>
      </p:pic>
      <p:pic>
        <p:nvPicPr>
          <p:cNvPr id="12" name="Google Shape;12;p58"/>
          <p:cNvPicPr preferRelativeResize="0"/>
          <p:nvPr/>
        </p:nvPicPr>
        <p:blipFill rotWithShape="1">
          <a:blip r:embed="rId3">
            <a:alphaModFix/>
          </a:blip>
          <a:srcRect b="0" l="0" r="0" t="0"/>
          <a:stretch/>
        </p:blipFill>
        <p:spPr>
          <a:xfrm>
            <a:off x="0" y="247650"/>
            <a:ext cx="9144000" cy="4833937"/>
          </a:xfrm>
          <a:prstGeom prst="rect">
            <a:avLst/>
          </a:prstGeom>
          <a:noFill/>
          <a:ln>
            <a:noFill/>
          </a:ln>
        </p:spPr>
      </p:pic>
      <p:pic>
        <p:nvPicPr>
          <p:cNvPr id="13" name="Google Shape;13;p58"/>
          <p:cNvPicPr preferRelativeResize="0"/>
          <p:nvPr/>
        </p:nvPicPr>
        <p:blipFill rotWithShape="1">
          <a:blip r:embed="rId4">
            <a:alphaModFix/>
          </a:blip>
          <a:srcRect b="0" l="0" r="0" t="0"/>
          <a:stretch/>
        </p:blipFill>
        <p:spPr>
          <a:xfrm>
            <a:off x="152400" y="228600"/>
            <a:ext cx="1714500" cy="428625"/>
          </a:xfrm>
          <a:prstGeom prst="rect">
            <a:avLst/>
          </a:prstGeom>
          <a:noFill/>
          <a:ln>
            <a:noFill/>
          </a:ln>
          <a:effectLst>
            <a:outerShdw blurRad="127000" sx="101000" rotWithShape="0" algn="ctr" sy="101000">
              <a:srgbClr val="F4FEE0">
                <a:alpha val="74901"/>
              </a:srgbClr>
            </a:outerShdw>
          </a:effectLst>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cademy.telerik.com/" TargetMode="External"/><Relationship Id="rId4" Type="http://schemas.openxmlformats.org/officeDocument/2006/relationships/hyperlink" Target="http://www.nakov.com/" TargetMode="External"/><Relationship Id="rId9" Type="http://schemas.openxmlformats.org/officeDocument/2006/relationships/image" Target="../media/image8.png"/><Relationship Id="rId5" Type="http://schemas.openxmlformats.org/officeDocument/2006/relationships/hyperlink" Target="http://csharpfundamentals.telerik.com/" TargetMode="External"/><Relationship Id="rId6" Type="http://schemas.openxmlformats.org/officeDocument/2006/relationships/hyperlink" Target="http://csharpfundamentals.telerik.com/" TargetMode="External"/><Relationship Id="rId7" Type="http://schemas.openxmlformats.org/officeDocument/2006/relationships/image" Target="../media/image6.png"/><Relationship Id="rId8" Type="http://schemas.openxmlformats.org/officeDocument/2006/relationships/image" Target="../media/image5.png"/><Relationship Id="rId10"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gif"/><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jp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hyperlink" Target="http://csharpfundamentals.telerik.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csharpfundamentals.telerik.com/" TargetMode="External"/><Relationship Id="rId4" Type="http://schemas.openxmlformats.org/officeDocument/2006/relationships/hyperlink" Target="http://academy.telerik.com/" TargetMode="External"/><Relationship Id="rId9" Type="http://schemas.openxmlformats.org/officeDocument/2006/relationships/hyperlink" Target="http://academy.telerik.com/" TargetMode="External"/><Relationship Id="rId5" Type="http://schemas.openxmlformats.org/officeDocument/2006/relationships/hyperlink" Target="http://www.facebook.com/telerikacademy" TargetMode="External"/><Relationship Id="rId6" Type="http://schemas.openxmlformats.org/officeDocument/2006/relationships/hyperlink" Target="http://forums.academy.telerik.com/" TargetMode="External"/><Relationship Id="rId7" Type="http://schemas.openxmlformats.org/officeDocument/2006/relationships/hyperlink" Target="http://forums.academy.telerik.com/" TargetMode="External"/><Relationship Id="rId8" Type="http://schemas.openxmlformats.org/officeDocument/2006/relationships/image" Target="../media/image43.png"/><Relationship Id="rId11" Type="http://schemas.openxmlformats.org/officeDocument/2006/relationships/hyperlink" Target="http://facebook.com/TelerikAcademy" TargetMode="External"/><Relationship Id="rId10" Type="http://schemas.openxmlformats.org/officeDocument/2006/relationships/image" Target="../media/image45.png"/><Relationship Id="rId13" Type="http://schemas.openxmlformats.org/officeDocument/2006/relationships/hyperlink" Target="http://csharpfundamentals.telerik.com/" TargetMode="External"/><Relationship Id="rId12" Type="http://schemas.openxmlformats.org/officeDocument/2006/relationships/image" Target="../media/image44.png"/><Relationship Id="rId1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57200" y="1676400"/>
            <a:ext cx="8229600" cy="1524000"/>
          </a:xfrm>
          <a:prstGeom prst="rect">
            <a:avLst/>
          </a:prstGeom>
          <a:noFill/>
          <a:ln>
            <a:noFill/>
          </a:ln>
        </p:spPr>
        <p:txBody>
          <a:bodyPr anchorCtr="0" anchor="b" bIns="0" lIns="91425" spcFirstLastPara="1" rIns="91425" wrap="square" tIns="0">
            <a:noAutofit/>
          </a:bodyPr>
          <a:lstStyle/>
          <a:p>
            <a:pPr indent="0" lvl="0" marL="0" rtl="0" algn="r">
              <a:lnSpc>
                <a:spcPct val="103703"/>
              </a:lnSpc>
              <a:spcBef>
                <a:spcPts val="0"/>
              </a:spcBef>
              <a:spcAft>
                <a:spcPts val="0"/>
              </a:spcAft>
              <a:buNone/>
            </a:pPr>
            <a:r>
              <a:rPr lang="en-US"/>
              <a:t>Methods</a:t>
            </a:r>
            <a:endParaRPr/>
          </a:p>
        </p:txBody>
      </p:sp>
      <p:sp>
        <p:nvSpPr>
          <p:cNvPr id="89" name="Google Shape;89;p1"/>
          <p:cNvSpPr txBox="1"/>
          <p:nvPr>
            <p:ph idx="1" type="subTitle"/>
          </p:nvPr>
        </p:nvSpPr>
        <p:spPr>
          <a:xfrm>
            <a:off x="457200" y="3317080"/>
            <a:ext cx="8229600" cy="569120"/>
          </a:xfrm>
          <a:prstGeom prst="rect">
            <a:avLst/>
          </a:prstGeom>
          <a:noFill/>
          <a:ln>
            <a:noFill/>
          </a:ln>
        </p:spPr>
        <p:txBody>
          <a:bodyPr anchorCtr="0" anchor="ctr" bIns="0" lIns="90000" spcFirstLastPara="1" rIns="90000" wrap="square" tIns="0">
            <a:noAutofit/>
          </a:bodyPr>
          <a:lstStyle/>
          <a:p>
            <a:pPr indent="0" lvl="0" marL="0" rtl="0" algn="r">
              <a:spcBef>
                <a:spcPts val="0"/>
              </a:spcBef>
              <a:spcAft>
                <a:spcPts val="0"/>
              </a:spcAft>
              <a:buSzPts val="1960"/>
              <a:buNone/>
            </a:pPr>
            <a:r>
              <a:rPr lang="en-US"/>
              <a:t>Subroutines in Computer Programming</a:t>
            </a:r>
            <a:endParaRPr/>
          </a:p>
        </p:txBody>
      </p:sp>
      <p:sp>
        <p:nvSpPr>
          <p:cNvPr id="90" name="Google Shape;90;p1"/>
          <p:cNvSpPr txBox="1"/>
          <p:nvPr>
            <p:ph idx="2" type="body"/>
          </p:nvPr>
        </p:nvSpPr>
        <p:spPr>
          <a:xfrm>
            <a:off x="419099" y="4572000"/>
            <a:ext cx="3853295" cy="533400"/>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960"/>
              <a:buNone/>
            </a:pPr>
            <a:r>
              <a:rPr lang="en-US"/>
              <a:t>Svetlin Nakov</a:t>
            </a:r>
            <a:endParaRPr/>
          </a:p>
        </p:txBody>
      </p:sp>
      <p:sp>
        <p:nvSpPr>
          <p:cNvPr id="91" name="Google Shape;91;p1"/>
          <p:cNvSpPr txBox="1"/>
          <p:nvPr>
            <p:ph idx="3" type="body"/>
          </p:nvPr>
        </p:nvSpPr>
        <p:spPr>
          <a:xfrm>
            <a:off x="457200" y="5833646"/>
            <a:ext cx="38100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260"/>
              <a:buNone/>
            </a:pPr>
            <a:r>
              <a:rPr lang="en-US"/>
              <a:t>Telerik Software Academy</a:t>
            </a:r>
            <a:endParaRPr/>
          </a:p>
        </p:txBody>
      </p:sp>
      <p:sp>
        <p:nvSpPr>
          <p:cNvPr id="92" name="Google Shape;92;p1"/>
          <p:cNvSpPr txBox="1"/>
          <p:nvPr>
            <p:ph idx="4" type="body"/>
          </p:nvPr>
        </p:nvSpPr>
        <p:spPr>
          <a:xfrm>
            <a:off x="457200" y="6138446"/>
            <a:ext cx="3810000" cy="338554"/>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120"/>
              <a:buNone/>
            </a:pPr>
            <a:r>
              <a:rPr lang="en-US" u="sng">
                <a:solidFill>
                  <a:schemeClr val="hlink"/>
                </a:solidFill>
                <a:hlinkClick r:id="rId3"/>
              </a:rPr>
              <a:t>academy.telerik.com</a:t>
            </a:r>
            <a:r>
              <a:rPr lang="en-US"/>
              <a:t>   </a:t>
            </a:r>
            <a:endParaRPr/>
          </a:p>
        </p:txBody>
      </p:sp>
      <p:sp>
        <p:nvSpPr>
          <p:cNvPr id="93" name="Google Shape;93;p1"/>
          <p:cNvSpPr txBox="1"/>
          <p:nvPr>
            <p:ph idx="5" type="body"/>
          </p:nvPr>
        </p:nvSpPr>
        <p:spPr>
          <a:xfrm>
            <a:off x="431800" y="5029200"/>
            <a:ext cx="3838864" cy="461665"/>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610"/>
              <a:buNone/>
            </a:pPr>
            <a:r>
              <a:rPr lang="en-US"/>
              <a:t>Technical Trainer</a:t>
            </a:r>
            <a:endParaRPr/>
          </a:p>
        </p:txBody>
      </p:sp>
      <p:sp>
        <p:nvSpPr>
          <p:cNvPr id="94" name="Google Shape;94;p1"/>
          <p:cNvSpPr txBox="1"/>
          <p:nvPr>
            <p:ph idx="6" type="body"/>
          </p:nvPr>
        </p:nvSpPr>
        <p:spPr>
          <a:xfrm>
            <a:off x="457200" y="5405735"/>
            <a:ext cx="3810000" cy="369332"/>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260"/>
              <a:buNone/>
            </a:pPr>
            <a:r>
              <a:rPr lang="en-US" sz="1800" u="sng">
                <a:solidFill>
                  <a:schemeClr val="hlink"/>
                </a:solidFill>
                <a:hlinkClick r:id="rId4"/>
              </a:rPr>
              <a:t>www.nakov.com</a:t>
            </a:r>
            <a:endParaRPr sz="1800"/>
          </a:p>
        </p:txBody>
      </p:sp>
      <p:sp>
        <p:nvSpPr>
          <p:cNvPr id="95" name="Google Shape;95;p1"/>
          <p:cNvSpPr txBox="1"/>
          <p:nvPr/>
        </p:nvSpPr>
        <p:spPr>
          <a:xfrm rot="-197824">
            <a:off x="694595" y="764942"/>
            <a:ext cx="541526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rgbClr val="EAFFC1"/>
                </a:solidFill>
                <a:latin typeface="Corbel"/>
                <a:ea typeface="Corbel"/>
                <a:cs typeface="Corbel"/>
                <a:sym typeface="Corbel"/>
                <a:hlinkClick r:id="rId5">
                  <a:extLst>
                    <a:ext uri="{A12FA001-AC4F-418D-AE19-62706E023703}">
                      <ahyp:hlinkClr val="tx"/>
                    </a:ext>
                  </a:extLst>
                </a:hlinkClick>
              </a:rPr>
              <a:t>http://csharpfundamentals.telerik.com</a:t>
            </a:r>
            <a:endParaRPr b="1" i="0" sz="2400" u="none" cap="none" strike="noStrike">
              <a:solidFill>
                <a:srgbClr val="EAFFC1"/>
              </a:solidFill>
              <a:latin typeface="Corbel"/>
              <a:ea typeface="Corbel"/>
              <a:cs typeface="Corbel"/>
              <a:sym typeface="Corbel"/>
            </a:endParaRPr>
          </a:p>
        </p:txBody>
      </p:sp>
      <p:pic>
        <p:nvPicPr>
          <p:cNvPr id="96" name="Google Shape;96;p1">
            <a:hlinkClick r:id="rId6"/>
          </p:cNvPr>
          <p:cNvPicPr preferRelativeResize="0"/>
          <p:nvPr/>
        </p:nvPicPr>
        <p:blipFill rotWithShape="1">
          <a:blip r:embed="rId7">
            <a:alphaModFix/>
          </a:blip>
          <a:srcRect b="0" l="0" r="0" t="0"/>
          <a:stretch/>
        </p:blipFill>
        <p:spPr>
          <a:xfrm>
            <a:off x="6901544" y="511628"/>
            <a:ext cx="1690210" cy="1611475"/>
          </a:xfrm>
          <a:prstGeom prst="rect">
            <a:avLst/>
          </a:prstGeom>
          <a:noFill/>
          <a:ln>
            <a:noFill/>
          </a:ln>
        </p:spPr>
      </p:pic>
      <p:pic>
        <p:nvPicPr>
          <p:cNvPr descr="http://www.iskouk.org/images/digital_brain.png" id="97" name="Google Shape;97;p1"/>
          <p:cNvPicPr preferRelativeResize="0"/>
          <p:nvPr/>
        </p:nvPicPr>
        <p:blipFill rotWithShape="1">
          <a:blip r:embed="rId8">
            <a:alphaModFix/>
          </a:blip>
          <a:srcRect b="0" l="0" r="0" t="0"/>
          <a:stretch/>
        </p:blipFill>
        <p:spPr>
          <a:xfrm>
            <a:off x="4267200" y="4495800"/>
            <a:ext cx="4363496" cy="1848896"/>
          </a:xfrm>
          <a:prstGeom prst="roundRect">
            <a:avLst>
              <a:gd fmla="val 12080" name="adj"/>
            </a:avLst>
          </a:prstGeom>
          <a:noFill/>
          <a:ln>
            <a:noFill/>
          </a:ln>
        </p:spPr>
      </p:pic>
      <p:pic>
        <p:nvPicPr>
          <p:cNvPr id="98" name="Google Shape;98;p1"/>
          <p:cNvPicPr preferRelativeResize="0"/>
          <p:nvPr/>
        </p:nvPicPr>
        <p:blipFill rotWithShape="1">
          <a:blip r:embed="rId9">
            <a:alphaModFix/>
          </a:blip>
          <a:srcRect b="0" l="0" r="0" t="0"/>
          <a:stretch/>
        </p:blipFill>
        <p:spPr>
          <a:xfrm>
            <a:off x="4550229" y="4617775"/>
            <a:ext cx="1476780" cy="1611030"/>
          </a:xfrm>
          <a:prstGeom prst="rect">
            <a:avLst/>
          </a:prstGeom>
          <a:noFill/>
          <a:ln>
            <a:noFill/>
          </a:ln>
          <a:effectLst>
            <a:outerShdw rotWithShape="0" algn="ctr" dir="2700000" dist="35921">
              <a:schemeClr val="dk2"/>
            </a:outerShdw>
          </a:effectLst>
        </p:spPr>
      </p:pic>
      <p:pic>
        <p:nvPicPr>
          <p:cNvPr descr="http://blogs.aspect.com/wp-content/uploads/2009/09/Building-Blocks1.JPG" id="99" name="Google Shape;99;p1"/>
          <p:cNvPicPr preferRelativeResize="0"/>
          <p:nvPr/>
        </p:nvPicPr>
        <p:blipFill rotWithShape="1">
          <a:blip r:embed="rId10">
            <a:alphaModFix/>
          </a:blip>
          <a:srcRect b="0" l="0" r="0" t="0"/>
          <a:stretch/>
        </p:blipFill>
        <p:spPr>
          <a:xfrm flipH="1" rot="-1271745">
            <a:off x="896794" y="1372758"/>
            <a:ext cx="2464098" cy="18713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ctrTitle"/>
          </p:nvPr>
        </p:nvSpPr>
        <p:spPr>
          <a:xfrm>
            <a:off x="457200" y="1981200"/>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Calling Methods</a:t>
            </a:r>
            <a:endParaRPr/>
          </a:p>
        </p:txBody>
      </p:sp>
      <p:pic>
        <p:nvPicPr>
          <p:cNvPr descr="http://www.launchlab.co.uk/manager/tinymce/jscripts/tiny_mce/plugins/imagemanager/files/keyboard1.jpg" id="183" name="Google Shape;183;p10"/>
          <p:cNvPicPr preferRelativeResize="0"/>
          <p:nvPr/>
        </p:nvPicPr>
        <p:blipFill rotWithShape="1">
          <a:blip r:embed="rId3">
            <a:alphaModFix/>
          </a:blip>
          <a:srcRect b="0" l="0" r="0" t="0"/>
          <a:stretch/>
        </p:blipFill>
        <p:spPr>
          <a:xfrm>
            <a:off x="2438400" y="3200400"/>
            <a:ext cx="4267200" cy="2362200"/>
          </a:xfrm>
          <a:prstGeom prst="roundRect">
            <a:avLst>
              <a:gd fmla="val 8159"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Calling Methods</a:t>
            </a:r>
            <a:endParaRPr/>
          </a:p>
        </p:txBody>
      </p:sp>
      <p:sp>
        <p:nvSpPr>
          <p:cNvPr id="189" name="Google Shape;189;p11"/>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To call a method, simply use:</a:t>
            </a:r>
            <a:endParaRPr/>
          </a:p>
          <a:p>
            <a:pPr indent="-514350" lvl="1" marL="871538" rtl="0" algn="l">
              <a:lnSpc>
                <a:spcPct val="105000"/>
              </a:lnSpc>
              <a:spcBef>
                <a:spcPts val="1200"/>
              </a:spcBef>
              <a:spcAft>
                <a:spcPts val="0"/>
              </a:spcAft>
              <a:buSzPts val="3000"/>
              <a:buFont typeface="Corbel"/>
              <a:buAutoNum type="arabicPeriod"/>
            </a:pPr>
            <a:r>
              <a:rPr lang="en-US"/>
              <a:t>The method’s name</a:t>
            </a:r>
            <a:endParaRPr/>
          </a:p>
          <a:p>
            <a:pPr indent="-514350" lvl="1" marL="871538" rtl="0" algn="l">
              <a:lnSpc>
                <a:spcPct val="105000"/>
              </a:lnSpc>
              <a:spcBef>
                <a:spcPts val="1200"/>
              </a:spcBef>
              <a:spcAft>
                <a:spcPts val="0"/>
              </a:spcAft>
              <a:buSzPts val="3000"/>
              <a:buFont typeface="Corbel"/>
              <a:buAutoNum type="arabicPeriod"/>
            </a:pPr>
            <a:r>
              <a:rPr lang="en-US"/>
              <a:t>Parentheses (don’t forget them!)</a:t>
            </a:r>
            <a:endParaRPr/>
          </a:p>
          <a:p>
            <a:pPr indent="-514350" lvl="1" marL="871538" rtl="0" algn="l">
              <a:lnSpc>
                <a:spcPct val="105000"/>
              </a:lnSpc>
              <a:spcBef>
                <a:spcPts val="1200"/>
              </a:spcBef>
              <a:spcAft>
                <a:spcPts val="0"/>
              </a:spcAft>
              <a:buSzPts val="3000"/>
              <a:buFont typeface="Corbel"/>
              <a:buAutoNum type="arabicPeriod"/>
            </a:pPr>
            <a:r>
              <a:rPr lang="en-US"/>
              <a:t>A semicolon (</a:t>
            </a:r>
            <a:r>
              <a:rPr lang="en-US">
                <a:solidFill>
                  <a:srgbClr val="D9EDF1"/>
                </a:solidFill>
                <a:latin typeface="Consolas"/>
                <a:ea typeface="Consolas"/>
                <a:cs typeface="Consolas"/>
                <a:sym typeface="Consolas"/>
              </a:rPr>
              <a:t>;</a:t>
            </a:r>
            <a:r>
              <a:rPr lang="en-US"/>
              <a:t>)</a:t>
            </a:r>
            <a:endParaRPr/>
          </a:p>
          <a:p>
            <a:pPr indent="-273049" lvl="1" marL="630238" rtl="0" algn="l">
              <a:lnSpc>
                <a:spcPct val="105000"/>
              </a:lnSpc>
              <a:spcBef>
                <a:spcPts val="1200"/>
              </a:spcBef>
              <a:spcAft>
                <a:spcPts val="0"/>
              </a:spcAft>
              <a:buSzPts val="3000"/>
              <a:buFont typeface="Corbel"/>
              <a:buNone/>
            </a:pPr>
            <a:r>
              <a:t/>
            </a:r>
            <a:endParaRPr/>
          </a:p>
          <a:p>
            <a:pPr indent="-282575" lvl="0" marL="282575" rtl="0" algn="l">
              <a:lnSpc>
                <a:spcPct val="105000"/>
              </a:lnSpc>
              <a:spcBef>
                <a:spcPts val="2400"/>
              </a:spcBef>
              <a:spcAft>
                <a:spcPts val="0"/>
              </a:spcAft>
              <a:buSzPts val="2240"/>
              <a:buChar char="◆"/>
            </a:pPr>
            <a:r>
              <a:rPr lang="en-US"/>
              <a:t>This will execute the code in the method’s body and will result in printing the following:</a:t>
            </a:r>
            <a:endParaRPr/>
          </a:p>
        </p:txBody>
      </p:sp>
      <p:sp>
        <p:nvSpPr>
          <p:cNvPr id="190" name="Google Shape;190;p1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1"/>
          <p:cNvSpPr/>
          <p:nvPr/>
        </p:nvSpPr>
        <p:spPr>
          <a:xfrm>
            <a:off x="685800" y="3768595"/>
            <a:ext cx="7696200" cy="42240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72000" lIns="91425" spcFirstLastPara="1" rIns="91425" wrap="square" tIns="72000">
            <a:spAutoFit/>
          </a:bodyPr>
          <a:lstStyle/>
          <a:p>
            <a:pPr indent="0" lvl="0" marL="0" marR="0" rtl="0" algn="l">
              <a:spcBef>
                <a:spcPts val="0"/>
              </a:spcBef>
              <a:spcAft>
                <a:spcPts val="0"/>
              </a:spcAft>
              <a:buNone/>
            </a:pPr>
            <a:r>
              <a:rPr b="1" i="0" lang="en-US" sz="1800" u="none" cap="none" strike="noStrike">
                <a:solidFill>
                  <a:srgbClr val="8CF4F2"/>
                </a:solidFill>
                <a:latin typeface="Consolas"/>
                <a:ea typeface="Consolas"/>
                <a:cs typeface="Consolas"/>
                <a:sym typeface="Consolas"/>
              </a:rPr>
              <a:t>PrintLogo();</a:t>
            </a:r>
            <a:endParaRPr/>
          </a:p>
        </p:txBody>
      </p:sp>
      <p:sp>
        <p:nvSpPr>
          <p:cNvPr id="192" name="Google Shape;192;p11"/>
          <p:cNvSpPr/>
          <p:nvPr/>
        </p:nvSpPr>
        <p:spPr>
          <a:xfrm>
            <a:off x="679450" y="5638800"/>
            <a:ext cx="7696200" cy="69940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72000" lIns="91425" spcFirstLastPara="1" rIns="91425" wrap="square" tIns="72000">
            <a:spAutoFit/>
          </a:bodyPr>
          <a:lstStyle/>
          <a:p>
            <a:pPr indent="0" lvl="0" marL="0" marR="0" rtl="0" algn="l">
              <a:spcBef>
                <a:spcPts val="0"/>
              </a:spcBef>
              <a:spcAft>
                <a:spcPts val="0"/>
              </a:spcAft>
              <a:buNone/>
            </a:pPr>
            <a:r>
              <a:rPr b="1" i="0" lang="en-US" sz="1800" u="none" cap="none" strike="noStrike">
                <a:solidFill>
                  <a:srgbClr val="8CF4F2"/>
                </a:solidFill>
                <a:latin typeface="Consolas"/>
                <a:ea typeface="Consolas"/>
                <a:cs typeface="Consolas"/>
                <a:sym typeface="Consolas"/>
              </a:rPr>
              <a:t>Telerik Corp.</a:t>
            </a:r>
            <a:endParaRPr/>
          </a:p>
          <a:p>
            <a:pPr indent="0" lvl="0" marL="0" marR="0" rtl="0" algn="l">
              <a:spcBef>
                <a:spcPts val="0"/>
              </a:spcBef>
              <a:spcAft>
                <a:spcPts val="0"/>
              </a:spcAft>
              <a:buNone/>
            </a:pPr>
            <a:r>
              <a:rPr b="1" i="0" lang="en-US" sz="1800" u="none" cap="none" strike="noStrike">
                <a:solidFill>
                  <a:srgbClr val="8CF4F2"/>
                </a:solidFill>
                <a:latin typeface="Consolas"/>
                <a:ea typeface="Consolas"/>
                <a:cs typeface="Consolas"/>
                <a:sym typeface="Consolas"/>
              </a:rPr>
              <a:t>www.telerik.com</a:t>
            </a:r>
            <a:endParaRPr/>
          </a:p>
        </p:txBody>
      </p:sp>
      <p:pic>
        <p:nvPicPr>
          <p:cNvPr descr="http://cs.astronomy.com/asycs/blogs/astronomy/Spacecraft/blog_usa193-launch.jpg" id="193" name="Google Shape;193;p11"/>
          <p:cNvPicPr preferRelativeResize="0"/>
          <p:nvPr/>
        </p:nvPicPr>
        <p:blipFill rotWithShape="1">
          <a:blip r:embed="rId3">
            <a:alphaModFix/>
          </a:blip>
          <a:srcRect b="0" l="0" r="0" t="0"/>
          <a:stretch/>
        </p:blipFill>
        <p:spPr>
          <a:xfrm>
            <a:off x="6934200" y="1143000"/>
            <a:ext cx="1768247" cy="2209800"/>
          </a:xfrm>
          <a:prstGeom prst="roundRect">
            <a:avLst>
              <a:gd fmla="val 6492" name="adj"/>
            </a:avLst>
          </a:prstGeom>
          <a:solidFill>
            <a:srgbClr val="ECECEC"/>
          </a:solidFill>
          <a:ln cap="flat" cmpd="sng" w="9525">
            <a:solidFill>
              <a:srgbClr val="D9EDF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Calling Methods (2)</a:t>
            </a:r>
            <a:endParaRPr/>
          </a:p>
        </p:txBody>
      </p:sp>
      <p:sp>
        <p:nvSpPr>
          <p:cNvPr id="199" name="Google Shape;199;p1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A method can be called from:</a:t>
            </a:r>
            <a:endParaRPr/>
          </a:p>
          <a:p>
            <a:pPr indent="-273050" lvl="1" marL="630238" rtl="0" algn="l">
              <a:lnSpc>
                <a:spcPct val="105000"/>
              </a:lnSpc>
              <a:spcBef>
                <a:spcPts val="1200"/>
              </a:spcBef>
              <a:spcAft>
                <a:spcPts val="0"/>
              </a:spcAft>
              <a:buSzPts val="3000"/>
              <a:buChar char="⬥"/>
            </a:pPr>
            <a:r>
              <a:rPr lang="en-US"/>
              <a:t>The </a:t>
            </a:r>
            <a:r>
              <a:rPr lang="en-US">
                <a:solidFill>
                  <a:srgbClr val="D9EDF1"/>
                </a:solidFill>
                <a:latin typeface="Consolas"/>
                <a:ea typeface="Consolas"/>
                <a:cs typeface="Consolas"/>
                <a:sym typeface="Consolas"/>
              </a:rPr>
              <a:t>Main()</a:t>
            </a:r>
            <a:r>
              <a:rPr lang="en-US"/>
              <a:t> method</a:t>
            </a:r>
            <a:endParaRPr/>
          </a:p>
          <a:p>
            <a:pPr indent="-82550" lvl="1" marL="630238" rtl="0" algn="l">
              <a:lnSpc>
                <a:spcPct val="105000"/>
              </a:lnSpc>
              <a:spcBef>
                <a:spcPts val="1500"/>
              </a:spcBef>
              <a:spcAft>
                <a:spcPts val="0"/>
              </a:spcAft>
              <a:buSzPts val="3000"/>
              <a:buNone/>
            </a:pPr>
            <a:r>
              <a:t/>
            </a:r>
            <a:endParaRPr/>
          </a:p>
          <a:p>
            <a:pPr indent="-82550" lvl="1" marL="630238" rtl="0" algn="l">
              <a:lnSpc>
                <a:spcPct val="105000"/>
              </a:lnSpc>
              <a:spcBef>
                <a:spcPts val="1500"/>
              </a:spcBef>
              <a:spcAft>
                <a:spcPts val="0"/>
              </a:spcAft>
              <a:buSzPts val="3000"/>
              <a:buNone/>
            </a:pPr>
            <a:r>
              <a:t/>
            </a:r>
            <a:endParaRPr/>
          </a:p>
          <a:p>
            <a:pPr indent="-82550" lvl="1" marL="630238" rtl="0" algn="l">
              <a:lnSpc>
                <a:spcPct val="105000"/>
              </a:lnSpc>
              <a:spcBef>
                <a:spcPts val="1500"/>
              </a:spcBef>
              <a:spcAft>
                <a:spcPts val="0"/>
              </a:spcAft>
              <a:buSzPts val="3000"/>
              <a:buNone/>
            </a:pPr>
            <a:r>
              <a:t/>
            </a:r>
            <a:endParaRPr/>
          </a:p>
          <a:p>
            <a:pPr indent="-273050" lvl="1" marL="630238" rtl="0" algn="l">
              <a:lnSpc>
                <a:spcPct val="130000"/>
              </a:lnSpc>
              <a:spcBef>
                <a:spcPts val="1200"/>
              </a:spcBef>
              <a:spcAft>
                <a:spcPts val="0"/>
              </a:spcAft>
              <a:buSzPts val="3000"/>
              <a:buChar char="⬥"/>
            </a:pPr>
            <a:r>
              <a:rPr lang="en-US"/>
              <a:t>Any other method</a:t>
            </a:r>
            <a:endParaRPr/>
          </a:p>
          <a:p>
            <a:pPr indent="-273050" lvl="1" marL="630238" rtl="0" algn="l">
              <a:lnSpc>
                <a:spcPct val="105000"/>
              </a:lnSpc>
              <a:spcBef>
                <a:spcPts val="1200"/>
              </a:spcBef>
              <a:spcAft>
                <a:spcPts val="0"/>
              </a:spcAft>
              <a:buSzPts val="3000"/>
              <a:buChar char="⬥"/>
            </a:pPr>
            <a:r>
              <a:rPr lang="en-US"/>
              <a:t>Itself (process known as </a:t>
            </a:r>
            <a:r>
              <a:rPr lang="en-US">
                <a:solidFill>
                  <a:srgbClr val="D9EDF1"/>
                </a:solidFill>
              </a:rPr>
              <a:t>recursion</a:t>
            </a:r>
            <a:r>
              <a:rPr lang="en-US"/>
              <a:t>)</a:t>
            </a:r>
            <a:endParaRPr/>
          </a:p>
        </p:txBody>
      </p:sp>
      <p:sp>
        <p:nvSpPr>
          <p:cNvPr id="200" name="Google Shape;200;p1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2"/>
          <p:cNvSpPr/>
          <p:nvPr/>
        </p:nvSpPr>
        <p:spPr>
          <a:xfrm>
            <a:off x="898525" y="2514600"/>
            <a:ext cx="7345363" cy="175432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Main()</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PrintLogo();</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pic>
        <p:nvPicPr>
          <p:cNvPr descr="C:\Trash\rocket.png" id="202" name="Google Shape;202;p12"/>
          <p:cNvPicPr preferRelativeResize="0"/>
          <p:nvPr/>
        </p:nvPicPr>
        <p:blipFill rotWithShape="1">
          <a:blip r:embed="rId3">
            <a:alphaModFix/>
          </a:blip>
          <a:srcRect b="0" l="0" r="0" t="0"/>
          <a:stretch/>
        </p:blipFill>
        <p:spPr>
          <a:xfrm>
            <a:off x="6400800" y="1447800"/>
            <a:ext cx="2133600" cy="2133600"/>
          </a:xfrm>
          <a:prstGeom prst="roundRect">
            <a:avLst>
              <a:gd fmla="val 8594" name="adj"/>
            </a:avLst>
          </a:prstGeom>
          <a:solidFill>
            <a:srgbClr val="ECECEC"/>
          </a:solidFill>
          <a:ln cap="flat" cmpd="sng" w="9525">
            <a:solidFill>
              <a:srgbClr val="337D8F"/>
            </a:solidFill>
            <a:prstDash val="solid"/>
            <a:round/>
            <a:headEnd len="sm" w="sm" type="none"/>
            <a:tailEnd len="sm" w="sm" type="none"/>
          </a:ln>
          <a:effectLst>
            <a:reflection blurRad="0" dir="5400000" dist="5000" endA="0" endPos="28000" fadeDir="5400000" kx="0" rotWithShape="0" algn="bl" stA="38000"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13"/>
          <p:cNvSpPr txBox="1"/>
          <p:nvPr>
            <p:ph type="ctrTitle"/>
          </p:nvPr>
        </p:nvSpPr>
        <p:spPr>
          <a:xfrm>
            <a:off x="1905000" y="3886200"/>
            <a:ext cx="5321302" cy="1244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Declaring and Calling Methods</a:t>
            </a:r>
            <a:endParaRPr/>
          </a:p>
        </p:txBody>
      </p:sp>
      <p:sp>
        <p:nvSpPr>
          <p:cNvPr id="211" name="Google Shape;211;p13"/>
          <p:cNvSpPr/>
          <p:nvPr/>
        </p:nvSpPr>
        <p:spPr>
          <a:xfrm>
            <a:off x="823876" y="5569549"/>
            <a:ext cx="7481924"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FAF7C8"/>
                </a:solidFill>
                <a:latin typeface="Corbel"/>
                <a:ea typeface="Corbel"/>
                <a:cs typeface="Corbel"/>
                <a:sym typeface="Corbel"/>
              </a:rPr>
              <a:t>Live Demo</a:t>
            </a:r>
            <a:endParaRPr b="1" i="0" sz="2800" u="none" cap="none" strike="noStrike">
              <a:solidFill>
                <a:srgbClr val="FAF7C8"/>
              </a:solidFill>
              <a:latin typeface="Corbel"/>
              <a:ea typeface="Corbel"/>
              <a:cs typeface="Corbel"/>
              <a:sym typeface="Corbel"/>
            </a:endParaRPr>
          </a:p>
        </p:txBody>
      </p:sp>
      <p:pic>
        <p:nvPicPr>
          <p:cNvPr descr="http://heasarc.gsfc.nasa.gov/Images/spartan/sts51g_launch.gif" id="212" name="Google Shape;212;p13"/>
          <p:cNvPicPr preferRelativeResize="0"/>
          <p:nvPr/>
        </p:nvPicPr>
        <p:blipFill rotWithShape="1">
          <a:blip r:embed="rId3">
            <a:alphaModFix/>
          </a:blip>
          <a:srcRect b="0" l="0" r="0" t="0"/>
          <a:stretch/>
        </p:blipFill>
        <p:spPr>
          <a:xfrm>
            <a:off x="4943715" y="1066800"/>
            <a:ext cx="2828685" cy="22098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http://msnbcmedia2.msn.com/j/msnbc/Components/Photo_StoryLevel/071204/071204_shuttle_vlg6p.widec.jpg" id="213" name="Google Shape;213;p13"/>
          <p:cNvPicPr preferRelativeResize="0"/>
          <p:nvPr/>
        </p:nvPicPr>
        <p:blipFill rotWithShape="1">
          <a:blip r:embed="rId4">
            <a:alphaModFix/>
          </a:blip>
          <a:srcRect b="0" l="0" r="0" t="0"/>
          <a:stretch/>
        </p:blipFill>
        <p:spPr>
          <a:xfrm>
            <a:off x="1295400" y="1066800"/>
            <a:ext cx="2838450" cy="22098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ctrTitle"/>
          </p:nvPr>
        </p:nvSpPr>
        <p:spPr>
          <a:xfrm>
            <a:off x="838200" y="1126224"/>
            <a:ext cx="7454902" cy="1244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Methods with Parameters</a:t>
            </a:r>
            <a:endParaRPr/>
          </a:p>
        </p:txBody>
      </p:sp>
      <p:sp>
        <p:nvSpPr>
          <p:cNvPr id="222" name="Google Shape;222;p14"/>
          <p:cNvSpPr/>
          <p:nvPr/>
        </p:nvSpPr>
        <p:spPr>
          <a:xfrm>
            <a:off x="823876" y="2209800"/>
            <a:ext cx="7481924"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FAF7C8"/>
                </a:solidFill>
                <a:latin typeface="Corbel"/>
                <a:ea typeface="Corbel"/>
                <a:cs typeface="Corbel"/>
                <a:sym typeface="Corbel"/>
              </a:rPr>
              <a:t>Passing Parameters and Returning Values</a:t>
            </a:r>
            <a:endParaRPr b="1" i="0" sz="2800" u="none" cap="none" strike="noStrike">
              <a:solidFill>
                <a:srgbClr val="FAF7C8"/>
              </a:solidFill>
              <a:latin typeface="Corbel"/>
              <a:ea typeface="Corbel"/>
              <a:cs typeface="Corbel"/>
              <a:sym typeface="Corbel"/>
            </a:endParaRPr>
          </a:p>
        </p:txBody>
      </p:sp>
      <p:pic>
        <p:nvPicPr>
          <p:cNvPr descr="http://www.chemistry-software.com/images/data/datan/datan3.gif" id="223" name="Google Shape;223;p14"/>
          <p:cNvPicPr preferRelativeResize="0"/>
          <p:nvPr/>
        </p:nvPicPr>
        <p:blipFill rotWithShape="1">
          <a:blip r:embed="rId3">
            <a:alphaModFix/>
          </a:blip>
          <a:srcRect b="0" l="0" r="0" t="0"/>
          <a:stretch/>
        </p:blipFill>
        <p:spPr>
          <a:xfrm rot="155543">
            <a:off x="1589098" y="2743915"/>
            <a:ext cx="5884924" cy="35392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Method Parameters</a:t>
            </a:r>
            <a:endParaRPr/>
          </a:p>
        </p:txBody>
      </p:sp>
      <p:sp>
        <p:nvSpPr>
          <p:cNvPr id="229" name="Google Shape;229;p1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25000"/>
              </a:lnSpc>
              <a:spcBef>
                <a:spcPts val="0"/>
              </a:spcBef>
              <a:spcAft>
                <a:spcPts val="0"/>
              </a:spcAft>
              <a:buSzPts val="2240"/>
              <a:buChar char="◆"/>
            </a:pPr>
            <a:r>
              <a:rPr lang="en-US"/>
              <a:t>To pass information to a method, you can use </a:t>
            </a:r>
            <a:r>
              <a:rPr lang="en-US">
                <a:solidFill>
                  <a:srgbClr val="D9EDF1"/>
                </a:solidFill>
              </a:rPr>
              <a:t>parameters </a:t>
            </a:r>
            <a:r>
              <a:rPr lang="en-US"/>
              <a:t>(also known as </a:t>
            </a:r>
            <a:r>
              <a:rPr lang="en-US">
                <a:solidFill>
                  <a:srgbClr val="D9EDF1"/>
                </a:solidFill>
              </a:rPr>
              <a:t>arguments</a:t>
            </a:r>
            <a:r>
              <a:rPr lang="en-US"/>
              <a:t>)</a:t>
            </a:r>
            <a:endParaRPr>
              <a:solidFill>
                <a:srgbClr val="D9EDF1"/>
              </a:solidFill>
            </a:endParaRPr>
          </a:p>
          <a:p>
            <a:pPr indent="-273050" lvl="1" marL="630238" rtl="0" algn="l">
              <a:lnSpc>
                <a:spcPct val="133333"/>
              </a:lnSpc>
              <a:spcBef>
                <a:spcPts val="1200"/>
              </a:spcBef>
              <a:spcAft>
                <a:spcPts val="0"/>
              </a:spcAft>
              <a:buSzPts val="3000"/>
              <a:buChar char="⬥"/>
            </a:pPr>
            <a:r>
              <a:rPr lang="en-US"/>
              <a:t>You can pass zero or several input values</a:t>
            </a:r>
            <a:endParaRPr/>
          </a:p>
          <a:p>
            <a:pPr indent="-273050" lvl="1" marL="630238" rtl="0" algn="l">
              <a:lnSpc>
                <a:spcPct val="133333"/>
              </a:lnSpc>
              <a:spcBef>
                <a:spcPts val="1200"/>
              </a:spcBef>
              <a:spcAft>
                <a:spcPts val="0"/>
              </a:spcAft>
              <a:buSzPts val="3000"/>
              <a:buChar char="⬥"/>
            </a:pPr>
            <a:r>
              <a:rPr lang="en-US"/>
              <a:t>You can pass values of different types</a:t>
            </a:r>
            <a:endParaRPr/>
          </a:p>
          <a:p>
            <a:pPr indent="-273050" lvl="1" marL="630238" rtl="0" algn="l">
              <a:lnSpc>
                <a:spcPct val="133333"/>
              </a:lnSpc>
              <a:spcBef>
                <a:spcPts val="1200"/>
              </a:spcBef>
              <a:spcAft>
                <a:spcPts val="0"/>
              </a:spcAft>
              <a:buSzPts val="3000"/>
              <a:buChar char="⬥"/>
            </a:pPr>
            <a:r>
              <a:rPr lang="en-US"/>
              <a:t>Each parameter has name and type</a:t>
            </a:r>
            <a:endParaRPr/>
          </a:p>
          <a:p>
            <a:pPr indent="-273050" lvl="1" marL="630238" rtl="0" algn="l">
              <a:lnSpc>
                <a:spcPct val="133333"/>
              </a:lnSpc>
              <a:spcBef>
                <a:spcPts val="1200"/>
              </a:spcBef>
              <a:spcAft>
                <a:spcPts val="0"/>
              </a:spcAft>
              <a:buSzPts val="3000"/>
              <a:buChar char="⬥"/>
            </a:pPr>
            <a:r>
              <a:rPr lang="en-US"/>
              <a:t>Parameters are assigned to particular values when the method is called</a:t>
            </a:r>
            <a:endParaRPr/>
          </a:p>
          <a:p>
            <a:pPr indent="-282575" lvl="0" marL="282575" rtl="0" algn="l">
              <a:lnSpc>
                <a:spcPct val="125000"/>
              </a:lnSpc>
              <a:spcBef>
                <a:spcPts val="1200"/>
              </a:spcBef>
              <a:spcAft>
                <a:spcPts val="0"/>
              </a:spcAft>
              <a:buSzPts val="2240"/>
              <a:buChar char="◆"/>
            </a:pPr>
            <a:r>
              <a:rPr lang="en-US"/>
              <a:t>Parameters can change the method behavior depending on the passed values</a:t>
            </a:r>
            <a:endParaRPr/>
          </a:p>
        </p:txBody>
      </p:sp>
      <p:sp>
        <p:nvSpPr>
          <p:cNvPr id="230" name="Google Shape;230;p1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Defining and Using </a:t>
            </a:r>
            <a:br>
              <a:rPr lang="en-US"/>
            </a:br>
            <a:r>
              <a:rPr lang="en-US"/>
              <a:t>Method Parameters</a:t>
            </a:r>
            <a:endParaRPr/>
          </a:p>
        </p:txBody>
      </p:sp>
      <p:sp>
        <p:nvSpPr>
          <p:cNvPr id="236" name="Google Shape;236;p16"/>
          <p:cNvSpPr txBox="1"/>
          <p:nvPr>
            <p:ph idx="1" type="body"/>
          </p:nvPr>
        </p:nvSpPr>
        <p:spPr>
          <a:xfrm>
            <a:off x="323850" y="4419600"/>
            <a:ext cx="8496300" cy="2089150"/>
          </a:xfrm>
          <a:prstGeom prst="rect">
            <a:avLst/>
          </a:prstGeom>
          <a:noFill/>
          <a:ln>
            <a:noFill/>
          </a:ln>
        </p:spPr>
        <p:txBody>
          <a:bodyPr anchorCtr="0" anchor="t" bIns="45700" lIns="91425" spcFirstLastPara="1" rIns="91425" wrap="square" tIns="45700">
            <a:noAutofit/>
          </a:bodyPr>
          <a:lstStyle/>
          <a:p>
            <a:pPr indent="-282575" lvl="0" marL="282575" rtl="0" algn="l">
              <a:lnSpc>
                <a:spcPct val="85000"/>
              </a:lnSpc>
              <a:spcBef>
                <a:spcPts val="0"/>
              </a:spcBef>
              <a:spcAft>
                <a:spcPts val="0"/>
              </a:spcAft>
              <a:buSzPts val="2240"/>
              <a:buChar char="◆"/>
            </a:pPr>
            <a:r>
              <a:rPr lang="en-US"/>
              <a:t>Method’s behavior depends on its parameters</a:t>
            </a:r>
            <a:endParaRPr/>
          </a:p>
          <a:p>
            <a:pPr indent="-282575" lvl="0" marL="282575" rtl="0" algn="l">
              <a:lnSpc>
                <a:spcPct val="85000"/>
              </a:lnSpc>
              <a:spcBef>
                <a:spcPts val="1200"/>
              </a:spcBef>
              <a:spcAft>
                <a:spcPts val="0"/>
              </a:spcAft>
              <a:buSzPts val="2240"/>
              <a:buChar char="◆"/>
            </a:pPr>
            <a:r>
              <a:rPr lang="en-US"/>
              <a:t>Parameters can be of any type</a:t>
            </a:r>
            <a:endParaRPr/>
          </a:p>
          <a:p>
            <a:pPr indent="-273050" lvl="1" marL="630238" rtl="0" algn="l">
              <a:lnSpc>
                <a:spcPct val="85000"/>
              </a:lnSpc>
              <a:spcBef>
                <a:spcPts val="1200"/>
              </a:spcBef>
              <a:spcAft>
                <a:spcPts val="0"/>
              </a:spcAft>
              <a:buSzPts val="2800"/>
              <a:buChar char="⬥"/>
            </a:pPr>
            <a:r>
              <a:rPr lang="en-US" sz="2800">
                <a:solidFill>
                  <a:srgbClr val="D9EDF1"/>
                </a:solidFill>
                <a:latin typeface="Consolas"/>
                <a:ea typeface="Consolas"/>
                <a:cs typeface="Consolas"/>
                <a:sym typeface="Consolas"/>
              </a:rPr>
              <a:t>int</a:t>
            </a:r>
            <a:r>
              <a:rPr lang="en-US" sz="2800"/>
              <a:t>, </a:t>
            </a:r>
            <a:r>
              <a:rPr lang="en-US" sz="2800">
                <a:solidFill>
                  <a:srgbClr val="D9EDF1"/>
                </a:solidFill>
                <a:latin typeface="Consolas"/>
                <a:ea typeface="Consolas"/>
                <a:cs typeface="Consolas"/>
                <a:sym typeface="Consolas"/>
              </a:rPr>
              <a:t>double</a:t>
            </a:r>
            <a:r>
              <a:rPr lang="en-US" sz="2800"/>
              <a:t>, </a:t>
            </a:r>
            <a:r>
              <a:rPr lang="en-US" sz="2800">
                <a:solidFill>
                  <a:srgbClr val="D9EDF1"/>
                </a:solidFill>
                <a:latin typeface="Consolas"/>
                <a:ea typeface="Consolas"/>
                <a:cs typeface="Consolas"/>
                <a:sym typeface="Consolas"/>
              </a:rPr>
              <a:t>string</a:t>
            </a:r>
            <a:r>
              <a:rPr lang="en-US" sz="2800"/>
              <a:t>, etc.</a:t>
            </a:r>
            <a:endParaRPr/>
          </a:p>
          <a:p>
            <a:pPr indent="-273050" lvl="1" marL="630238" rtl="0" algn="l">
              <a:lnSpc>
                <a:spcPct val="85000"/>
              </a:lnSpc>
              <a:spcBef>
                <a:spcPts val="1200"/>
              </a:spcBef>
              <a:spcAft>
                <a:spcPts val="0"/>
              </a:spcAft>
              <a:buSzPts val="2800"/>
              <a:buChar char="⬥"/>
            </a:pPr>
            <a:r>
              <a:rPr lang="en-US" sz="2800"/>
              <a:t>Arrays (</a:t>
            </a:r>
            <a:r>
              <a:rPr lang="en-US" sz="2800">
                <a:solidFill>
                  <a:srgbClr val="D9EDF1"/>
                </a:solidFill>
                <a:latin typeface="Consolas"/>
                <a:ea typeface="Consolas"/>
                <a:cs typeface="Consolas"/>
                <a:sym typeface="Consolas"/>
              </a:rPr>
              <a:t>int[]</a:t>
            </a:r>
            <a:r>
              <a:rPr lang="en-US" sz="2800"/>
              <a:t>, </a:t>
            </a:r>
            <a:r>
              <a:rPr lang="en-US" sz="2800">
                <a:solidFill>
                  <a:srgbClr val="D9EDF1"/>
                </a:solidFill>
                <a:latin typeface="Consolas"/>
                <a:ea typeface="Consolas"/>
                <a:cs typeface="Consolas"/>
                <a:sym typeface="Consolas"/>
              </a:rPr>
              <a:t>double[]</a:t>
            </a:r>
            <a:r>
              <a:rPr lang="en-US" sz="2800"/>
              <a:t>, etc.)</a:t>
            </a:r>
            <a:endParaRPr sz="2800"/>
          </a:p>
        </p:txBody>
      </p:sp>
      <p:sp>
        <p:nvSpPr>
          <p:cNvPr id="237" name="Google Shape;237;p1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6"/>
          <p:cNvSpPr/>
          <p:nvPr/>
        </p:nvSpPr>
        <p:spPr>
          <a:xfrm>
            <a:off x="755650" y="1344613"/>
            <a:ext cx="7561263" cy="2844753"/>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PrintSign(int number)</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if (number &gt; 0)</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Console.WriteLine("Positive");</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else if (number &lt; 0)</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Console.WriteLine("Negative");</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else</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Console.WriteLine("Zero");</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pic>
        <p:nvPicPr>
          <p:cNvPr descr="http://www.siue.edu/business/cli/img/blueprint__hardhat__hands.jpg" id="239" name="Google Shape;239;p16"/>
          <p:cNvPicPr preferRelativeResize="0"/>
          <p:nvPr/>
        </p:nvPicPr>
        <p:blipFill rotWithShape="1">
          <a:blip r:embed="rId3">
            <a:alphaModFix/>
          </a:blip>
          <a:srcRect b="0" l="0" r="0" t="0"/>
          <a:stretch/>
        </p:blipFill>
        <p:spPr>
          <a:xfrm>
            <a:off x="6553200" y="1219200"/>
            <a:ext cx="1943100" cy="1295400"/>
          </a:xfrm>
          <a:prstGeom prst="roundRect">
            <a:avLst>
              <a:gd fmla="val 9686"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Defining and Using </a:t>
            </a:r>
            <a:br>
              <a:rPr lang="en-US"/>
            </a:br>
            <a:r>
              <a:rPr lang="en-US"/>
              <a:t>Method Parameters (2)</a:t>
            </a:r>
            <a:endParaRPr/>
          </a:p>
        </p:txBody>
      </p:sp>
      <p:sp>
        <p:nvSpPr>
          <p:cNvPr id="245" name="Google Shape;245;p17"/>
          <p:cNvSpPr txBox="1"/>
          <p:nvPr>
            <p:ph idx="1" type="body"/>
          </p:nvPr>
        </p:nvSpPr>
        <p:spPr>
          <a:xfrm>
            <a:off x="228600" y="1219200"/>
            <a:ext cx="8686800" cy="5410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Methods can have as many parameters as needed:</a:t>
            </a:r>
            <a:endParaRPr/>
          </a:p>
          <a:p>
            <a:pPr indent="-140335" lvl="0" marL="282575" rtl="0" algn="l">
              <a:lnSpc>
                <a:spcPct val="105000"/>
              </a:lnSpc>
              <a:spcBef>
                <a:spcPts val="1200"/>
              </a:spcBef>
              <a:spcAft>
                <a:spcPts val="0"/>
              </a:spcAft>
              <a:buClr>
                <a:srgbClr val="B4DAE4"/>
              </a:buClr>
              <a:buSzPts val="2240"/>
              <a:buNone/>
            </a:pPr>
            <a:r>
              <a:t/>
            </a:r>
            <a:endParaRPr/>
          </a:p>
          <a:p>
            <a:pPr indent="-140335" lvl="0" marL="282575" rtl="0" algn="l">
              <a:lnSpc>
                <a:spcPct val="105000"/>
              </a:lnSpc>
              <a:spcBef>
                <a:spcPts val="1200"/>
              </a:spcBef>
              <a:spcAft>
                <a:spcPts val="0"/>
              </a:spcAft>
              <a:buClr>
                <a:srgbClr val="B4DAE4"/>
              </a:buClr>
              <a:buSzPts val="2240"/>
              <a:buNone/>
            </a:pPr>
            <a:r>
              <a:t/>
            </a:r>
            <a:endParaRPr/>
          </a:p>
          <a:p>
            <a:pPr indent="-140335" lvl="0" marL="282575" rtl="0" algn="l">
              <a:lnSpc>
                <a:spcPct val="105000"/>
              </a:lnSpc>
              <a:spcBef>
                <a:spcPts val="1200"/>
              </a:spcBef>
              <a:spcAft>
                <a:spcPts val="0"/>
              </a:spcAft>
              <a:buClr>
                <a:srgbClr val="B4DAE4"/>
              </a:buClr>
              <a:buSzPts val="2240"/>
              <a:buNone/>
            </a:pPr>
            <a:r>
              <a:t/>
            </a:r>
            <a:endParaRPr/>
          </a:p>
          <a:p>
            <a:pPr indent="-140335" lvl="0" marL="282575" rtl="0" algn="l">
              <a:lnSpc>
                <a:spcPct val="105000"/>
              </a:lnSpc>
              <a:spcBef>
                <a:spcPts val="1200"/>
              </a:spcBef>
              <a:spcAft>
                <a:spcPts val="0"/>
              </a:spcAft>
              <a:buClr>
                <a:srgbClr val="B4DAE4"/>
              </a:buClr>
              <a:buSzPts val="2240"/>
              <a:buNone/>
            </a:pPr>
            <a:r>
              <a:t/>
            </a:r>
            <a:endParaRPr/>
          </a:p>
          <a:p>
            <a:pPr indent="-282575" lvl="0" marL="282575" rtl="0" algn="l">
              <a:lnSpc>
                <a:spcPct val="105000"/>
              </a:lnSpc>
              <a:spcBef>
                <a:spcPts val="2400"/>
              </a:spcBef>
              <a:spcAft>
                <a:spcPts val="0"/>
              </a:spcAft>
              <a:buSzPts val="2240"/>
              <a:buChar char="◆"/>
            </a:pPr>
            <a:r>
              <a:rPr lang="en-US"/>
              <a:t>The following syntax is not valid:</a:t>
            </a:r>
            <a:endParaRPr/>
          </a:p>
        </p:txBody>
      </p:sp>
      <p:sp>
        <p:nvSpPr>
          <p:cNvPr id="246" name="Google Shape;246;p1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7"/>
          <p:cNvSpPr/>
          <p:nvPr/>
        </p:nvSpPr>
        <p:spPr>
          <a:xfrm>
            <a:off x="611188" y="2438400"/>
            <a:ext cx="7847012" cy="242630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PrintMax(float number1, float number2)</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float max = number1;</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if (number2 &gt; number1)</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max = number2;</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Console.WriteLine("Maximal number: {0}", max);</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
        <p:nvSpPr>
          <p:cNvPr id="248" name="Google Shape;248;p17"/>
          <p:cNvSpPr/>
          <p:nvPr/>
        </p:nvSpPr>
        <p:spPr>
          <a:xfrm>
            <a:off x="611188" y="5812145"/>
            <a:ext cx="7847012" cy="43625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72000" lIns="91425" spcFirstLastPara="1" rIns="91425" wrap="square" tIns="72000">
            <a:spAutoFit/>
          </a:bodyPr>
          <a:lstStyle/>
          <a:p>
            <a:pPr indent="0" lvl="0" marL="0" marR="0" rtl="0" algn="l">
              <a:lnSpc>
                <a:spcPct val="105000"/>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PrintMax(float number1, number2)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1828800" y="2286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Calling Methods</a:t>
            </a:r>
            <a:br>
              <a:rPr lang="en-US"/>
            </a:br>
            <a:r>
              <a:rPr lang="en-US"/>
              <a:t>with Parameters</a:t>
            </a:r>
            <a:endParaRPr/>
          </a:p>
        </p:txBody>
      </p:sp>
      <p:sp>
        <p:nvSpPr>
          <p:cNvPr id="254" name="Google Shape;254;p18"/>
          <p:cNvSpPr txBox="1"/>
          <p:nvPr>
            <p:ph idx="1" type="body"/>
          </p:nvPr>
        </p:nvSpPr>
        <p:spPr>
          <a:xfrm>
            <a:off x="228600" y="1295400"/>
            <a:ext cx="8686800" cy="5410200"/>
          </a:xfrm>
          <a:prstGeom prst="rect">
            <a:avLst/>
          </a:prstGeom>
          <a:noFill/>
          <a:ln>
            <a:noFill/>
          </a:ln>
        </p:spPr>
        <p:txBody>
          <a:bodyPr anchorCtr="0" anchor="t" bIns="45700" lIns="91425" spcFirstLastPara="1" rIns="91425" wrap="square" tIns="45700">
            <a:noAutofit/>
          </a:bodyPr>
          <a:lstStyle/>
          <a:p>
            <a:pPr indent="-282575" lvl="0" marL="282575" rtl="0" algn="l">
              <a:lnSpc>
                <a:spcPct val="112500"/>
              </a:lnSpc>
              <a:spcBef>
                <a:spcPts val="0"/>
              </a:spcBef>
              <a:spcAft>
                <a:spcPts val="0"/>
              </a:spcAft>
              <a:buSzPts val="2240"/>
              <a:buChar char="◆"/>
            </a:pPr>
            <a:r>
              <a:rPr lang="en-US"/>
              <a:t>To call a method and pass values to its parameters:</a:t>
            </a:r>
            <a:endParaRPr/>
          </a:p>
          <a:p>
            <a:pPr indent="-273050" lvl="1" marL="630238" rtl="0" algn="l">
              <a:lnSpc>
                <a:spcPct val="120000"/>
              </a:lnSpc>
              <a:spcBef>
                <a:spcPts val="1200"/>
              </a:spcBef>
              <a:spcAft>
                <a:spcPts val="0"/>
              </a:spcAft>
              <a:buSzPts val="3000"/>
              <a:buChar char="⬥"/>
            </a:pPr>
            <a:r>
              <a:rPr lang="en-US"/>
              <a:t>Use the method’s name, followed by a list of expressions for each parameter</a:t>
            </a:r>
            <a:endParaRPr/>
          </a:p>
          <a:p>
            <a:pPr indent="-282575" lvl="0" marL="282575" rtl="0" algn="l">
              <a:lnSpc>
                <a:spcPct val="112500"/>
              </a:lnSpc>
              <a:spcBef>
                <a:spcPts val="1200"/>
              </a:spcBef>
              <a:spcAft>
                <a:spcPts val="0"/>
              </a:spcAft>
              <a:buSzPts val="2240"/>
              <a:buChar char="◆"/>
            </a:pPr>
            <a:r>
              <a:rPr lang="en-US"/>
              <a:t>Examples:</a:t>
            </a:r>
            <a:endParaRPr/>
          </a:p>
        </p:txBody>
      </p:sp>
      <p:sp>
        <p:nvSpPr>
          <p:cNvPr id="255" name="Google Shape;255;p1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18"/>
          <p:cNvSpPr/>
          <p:nvPr/>
        </p:nvSpPr>
        <p:spPr>
          <a:xfrm>
            <a:off x="755650" y="4114800"/>
            <a:ext cx="7561263" cy="222298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PrintSign(-5);</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PrintSign(balance);</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PrintSign(2+3);</a:t>
            </a:r>
            <a:endParaRPr/>
          </a:p>
          <a:p>
            <a:pPr indent="0" lvl="0" marL="0" marR="0" rtl="0" algn="l">
              <a:lnSpc>
                <a:spcPct val="140000"/>
              </a:lnSpc>
              <a:spcBef>
                <a:spcPts val="0"/>
              </a:spcBef>
              <a:spcAft>
                <a:spcPts val="0"/>
              </a:spcAft>
              <a:buNone/>
            </a:pPr>
            <a:r>
              <a:t/>
            </a:r>
            <a:endParaRPr b="1" i="0" sz="2000" u="none" cap="none" strike="noStrike">
              <a:solidFill>
                <a:srgbClr val="8CF4F2"/>
              </a:solidFill>
              <a:latin typeface="Consolas"/>
              <a:ea typeface="Consolas"/>
              <a:cs typeface="Consolas"/>
              <a:sym typeface="Consolas"/>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PrintMax(100, 200);</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PrintMax(oldQuantity * 1.5, quantity * 2);</a:t>
            </a:r>
            <a:endParaRPr/>
          </a:p>
        </p:txBody>
      </p:sp>
      <p:pic>
        <p:nvPicPr>
          <p:cNvPr descr="C:\Trash\crane.jpg" id="257" name="Google Shape;257;p18"/>
          <p:cNvPicPr preferRelativeResize="0"/>
          <p:nvPr/>
        </p:nvPicPr>
        <p:blipFill rotWithShape="1">
          <a:blip r:embed="rId3">
            <a:alphaModFix/>
          </a:blip>
          <a:srcRect b="0" l="0" r="0" t="0"/>
          <a:stretch/>
        </p:blipFill>
        <p:spPr>
          <a:xfrm>
            <a:off x="6096000" y="3810000"/>
            <a:ext cx="2381250" cy="15811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1828800" y="2286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Calling Methods</a:t>
            </a:r>
            <a:br>
              <a:rPr lang="en-US"/>
            </a:br>
            <a:r>
              <a:rPr lang="en-US"/>
              <a:t>with Parameters (2)</a:t>
            </a:r>
            <a:endParaRPr/>
          </a:p>
        </p:txBody>
      </p:sp>
      <p:sp>
        <p:nvSpPr>
          <p:cNvPr id="263" name="Google Shape;263;p19"/>
          <p:cNvSpPr txBox="1"/>
          <p:nvPr>
            <p:ph idx="1" type="body"/>
          </p:nvPr>
        </p:nvSpPr>
        <p:spPr>
          <a:xfrm>
            <a:off x="228600" y="1447800"/>
            <a:ext cx="8686800" cy="5257800"/>
          </a:xfrm>
          <a:prstGeom prst="rect">
            <a:avLst/>
          </a:prstGeom>
          <a:noFill/>
          <a:ln>
            <a:noFill/>
          </a:ln>
        </p:spPr>
        <p:txBody>
          <a:bodyPr anchorCtr="0" anchor="t" bIns="45700" lIns="91425" spcFirstLastPara="1" rIns="91425" wrap="square" tIns="45700">
            <a:noAutofit/>
          </a:bodyPr>
          <a:lstStyle/>
          <a:p>
            <a:pPr indent="-282575" lvl="0" marL="282575" rtl="0" algn="l">
              <a:lnSpc>
                <a:spcPct val="125000"/>
              </a:lnSpc>
              <a:spcBef>
                <a:spcPts val="0"/>
              </a:spcBef>
              <a:spcAft>
                <a:spcPts val="0"/>
              </a:spcAft>
              <a:buSzPts val="2240"/>
              <a:buChar char="◆"/>
            </a:pPr>
            <a:r>
              <a:rPr lang="en-US"/>
              <a:t>Expressions must be of the same type as method’s parameters (or compatible)</a:t>
            </a:r>
            <a:endParaRPr/>
          </a:p>
          <a:p>
            <a:pPr indent="-273050" lvl="1" marL="630238" rtl="0" algn="l">
              <a:lnSpc>
                <a:spcPct val="133333"/>
              </a:lnSpc>
              <a:spcBef>
                <a:spcPts val="1200"/>
              </a:spcBef>
              <a:spcAft>
                <a:spcPts val="0"/>
              </a:spcAft>
              <a:buSzPts val="3000"/>
              <a:buChar char="⬥"/>
            </a:pPr>
            <a:r>
              <a:rPr lang="en-US"/>
              <a:t>If the method requires a </a:t>
            </a:r>
            <a:r>
              <a:rPr lang="en-US">
                <a:solidFill>
                  <a:srgbClr val="D9EDF1"/>
                </a:solidFill>
                <a:latin typeface="Consolas"/>
                <a:ea typeface="Consolas"/>
                <a:cs typeface="Consolas"/>
                <a:sym typeface="Consolas"/>
              </a:rPr>
              <a:t>float</a:t>
            </a:r>
            <a:r>
              <a:rPr lang="en-US"/>
              <a:t> expression, you can pass </a:t>
            </a:r>
            <a:r>
              <a:rPr lang="en-US">
                <a:solidFill>
                  <a:srgbClr val="D9EDF1"/>
                </a:solidFill>
                <a:latin typeface="Consolas"/>
                <a:ea typeface="Consolas"/>
                <a:cs typeface="Consolas"/>
                <a:sym typeface="Consolas"/>
              </a:rPr>
              <a:t>int</a:t>
            </a:r>
            <a:r>
              <a:rPr lang="en-US"/>
              <a:t> instead</a:t>
            </a:r>
            <a:endParaRPr>
              <a:latin typeface="Courier New"/>
              <a:ea typeface="Courier New"/>
              <a:cs typeface="Courier New"/>
              <a:sym typeface="Courier New"/>
            </a:endParaRPr>
          </a:p>
          <a:p>
            <a:pPr indent="-282575" lvl="0" marL="282575" rtl="0" algn="l">
              <a:lnSpc>
                <a:spcPct val="125000"/>
              </a:lnSpc>
              <a:spcBef>
                <a:spcPts val="1200"/>
              </a:spcBef>
              <a:spcAft>
                <a:spcPts val="0"/>
              </a:spcAft>
              <a:buSzPts val="2240"/>
              <a:buChar char="◆"/>
            </a:pPr>
            <a:r>
              <a:rPr lang="en-US"/>
              <a:t>Use the same order like in method declaration</a:t>
            </a:r>
            <a:endParaRPr/>
          </a:p>
          <a:p>
            <a:pPr indent="-282575" lvl="0" marL="282575" rtl="0" algn="l">
              <a:lnSpc>
                <a:spcPct val="125000"/>
              </a:lnSpc>
              <a:spcBef>
                <a:spcPts val="1200"/>
              </a:spcBef>
              <a:spcAft>
                <a:spcPts val="0"/>
              </a:spcAft>
              <a:buSzPts val="2240"/>
              <a:buChar char="◆"/>
            </a:pPr>
            <a:r>
              <a:rPr lang="en-US"/>
              <a:t>For methods with no parameters do not forget the parentheses</a:t>
            </a:r>
            <a:endParaRPr/>
          </a:p>
        </p:txBody>
      </p:sp>
      <p:sp>
        <p:nvSpPr>
          <p:cNvPr id="264" name="Google Shape;264;p1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Table of Contents</a:t>
            </a:r>
            <a:endParaRPr/>
          </a:p>
        </p:txBody>
      </p:sp>
      <p:sp>
        <p:nvSpPr>
          <p:cNvPr id="108" name="Google Shape;108;p2"/>
          <p:cNvSpPr txBox="1"/>
          <p:nvPr>
            <p:ph idx="1" type="body"/>
          </p:nvPr>
        </p:nvSpPr>
        <p:spPr>
          <a:xfrm>
            <a:off x="323850" y="1066800"/>
            <a:ext cx="8496300" cy="5530850"/>
          </a:xfrm>
          <a:prstGeom prst="rect">
            <a:avLst/>
          </a:prstGeom>
          <a:noFill/>
          <a:ln>
            <a:noFill/>
          </a:ln>
        </p:spPr>
        <p:txBody>
          <a:bodyPr anchorCtr="0" anchor="t" bIns="45700" lIns="91425" spcFirstLastPara="1" rIns="91425" wrap="square" tIns="45700">
            <a:noAutofit/>
          </a:bodyPr>
          <a:lstStyle/>
          <a:p>
            <a:pPr indent="-452438" lvl="0" marL="452438" rtl="0" algn="l">
              <a:lnSpc>
                <a:spcPct val="125000"/>
              </a:lnSpc>
              <a:spcBef>
                <a:spcPts val="0"/>
              </a:spcBef>
              <a:spcAft>
                <a:spcPts val="0"/>
              </a:spcAft>
              <a:buSzPts val="2240"/>
              <a:buFont typeface="Corbel"/>
              <a:buAutoNum type="arabicPeriod"/>
            </a:pPr>
            <a:r>
              <a:rPr lang="en-US"/>
              <a:t>Using Methods</a:t>
            </a:r>
            <a:endParaRPr/>
          </a:p>
          <a:p>
            <a:pPr indent="-350838" lvl="1" marL="712788" rtl="0" algn="l">
              <a:lnSpc>
                <a:spcPct val="133333"/>
              </a:lnSpc>
              <a:spcBef>
                <a:spcPts val="1200"/>
              </a:spcBef>
              <a:spcAft>
                <a:spcPts val="0"/>
              </a:spcAft>
              <a:buSzPts val="3000"/>
              <a:buChar char="⬥"/>
            </a:pPr>
            <a:r>
              <a:rPr lang="en-US"/>
              <a:t>What is a Method? Why to Use Methods?</a:t>
            </a:r>
            <a:endParaRPr/>
          </a:p>
          <a:p>
            <a:pPr indent="-350838" lvl="1" marL="712788" rtl="0" algn="l">
              <a:lnSpc>
                <a:spcPct val="133333"/>
              </a:lnSpc>
              <a:spcBef>
                <a:spcPts val="1200"/>
              </a:spcBef>
              <a:spcAft>
                <a:spcPts val="0"/>
              </a:spcAft>
              <a:buSzPts val="3000"/>
              <a:buChar char="⬥"/>
            </a:pPr>
            <a:r>
              <a:rPr lang="en-US"/>
              <a:t>Declaring and Creating Methods</a:t>
            </a:r>
            <a:endParaRPr/>
          </a:p>
          <a:p>
            <a:pPr indent="-350838" lvl="1" marL="712788" rtl="0" algn="l">
              <a:lnSpc>
                <a:spcPct val="133333"/>
              </a:lnSpc>
              <a:spcBef>
                <a:spcPts val="1200"/>
              </a:spcBef>
              <a:spcAft>
                <a:spcPts val="0"/>
              </a:spcAft>
              <a:buSzPts val="3000"/>
              <a:buChar char="⬥"/>
            </a:pPr>
            <a:r>
              <a:rPr lang="en-US"/>
              <a:t>Calling Methods</a:t>
            </a:r>
            <a:endParaRPr/>
          </a:p>
          <a:p>
            <a:pPr indent="-452438" lvl="0" marL="452438" rtl="0" algn="l">
              <a:lnSpc>
                <a:spcPct val="125000"/>
              </a:lnSpc>
              <a:spcBef>
                <a:spcPts val="1200"/>
              </a:spcBef>
              <a:spcAft>
                <a:spcPts val="0"/>
              </a:spcAft>
              <a:buSzPts val="2240"/>
              <a:buFont typeface="Corbel"/>
              <a:buAutoNum type="arabicPeriod"/>
            </a:pPr>
            <a:r>
              <a:rPr lang="en-US"/>
              <a:t>Methods with Parameters</a:t>
            </a:r>
            <a:endParaRPr/>
          </a:p>
          <a:p>
            <a:pPr indent="-350838" lvl="1" marL="712788" rtl="0" algn="l">
              <a:lnSpc>
                <a:spcPct val="133333"/>
              </a:lnSpc>
              <a:spcBef>
                <a:spcPts val="1200"/>
              </a:spcBef>
              <a:spcAft>
                <a:spcPts val="0"/>
              </a:spcAft>
              <a:buSzPts val="3000"/>
              <a:buChar char="⬥"/>
            </a:pPr>
            <a:r>
              <a:rPr lang="en-US"/>
              <a:t>Passing Parameters</a:t>
            </a:r>
            <a:endParaRPr/>
          </a:p>
          <a:p>
            <a:pPr indent="-350838" lvl="1" marL="712788" rtl="0" algn="l">
              <a:lnSpc>
                <a:spcPct val="133333"/>
              </a:lnSpc>
              <a:spcBef>
                <a:spcPts val="1200"/>
              </a:spcBef>
              <a:spcAft>
                <a:spcPts val="0"/>
              </a:spcAft>
              <a:buSzPts val="3000"/>
              <a:buChar char="⬥"/>
            </a:pPr>
            <a:r>
              <a:rPr lang="en-US"/>
              <a:t>Returning Values</a:t>
            </a:r>
            <a:endParaRPr/>
          </a:p>
          <a:p>
            <a:pPr indent="-452438" lvl="0" marL="452438" rtl="0" algn="l">
              <a:lnSpc>
                <a:spcPct val="125000"/>
              </a:lnSpc>
              <a:spcBef>
                <a:spcPts val="1200"/>
              </a:spcBef>
              <a:spcAft>
                <a:spcPts val="0"/>
              </a:spcAft>
              <a:buSzPts val="2240"/>
              <a:buFont typeface="Corbel"/>
              <a:buAutoNum type="arabicPeriod"/>
            </a:pPr>
            <a:r>
              <a:rPr lang="en-US"/>
              <a:t>Best Practices</a:t>
            </a:r>
            <a:endParaRPr/>
          </a:p>
        </p:txBody>
      </p:sp>
      <p:sp>
        <p:nvSpPr>
          <p:cNvPr id="109" name="Google Shape;109;p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xtlevelworkshop.com/assets/images/books4.gif" id="110" name="Google Shape;110;p2"/>
          <p:cNvPicPr preferRelativeResize="0"/>
          <p:nvPr/>
        </p:nvPicPr>
        <p:blipFill rotWithShape="1">
          <a:blip r:embed="rId3">
            <a:alphaModFix/>
          </a:blip>
          <a:srcRect b="0" l="0" r="0" t="0"/>
          <a:stretch/>
        </p:blipFill>
        <p:spPr>
          <a:xfrm>
            <a:off x="6324600" y="3657600"/>
            <a:ext cx="2244558" cy="278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p:nvPr/>
        </p:nvSpPr>
        <p:spPr>
          <a:xfrm>
            <a:off x="1057275" y="3926574"/>
            <a:ext cx="3730626"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Examples</a:t>
            </a:r>
            <a:endParaRPr b="1" i="0" sz="2800" u="none" cap="none" strike="noStrike">
              <a:solidFill>
                <a:srgbClr val="EBFFC2"/>
              </a:solidFill>
              <a:latin typeface="Corbel"/>
              <a:ea typeface="Corbel"/>
              <a:cs typeface="Corbel"/>
              <a:sym typeface="Corbel"/>
            </a:endParaRPr>
          </a:p>
        </p:txBody>
      </p:sp>
      <p:sp>
        <p:nvSpPr>
          <p:cNvPr id="273" name="Google Shape;273;p20"/>
          <p:cNvSpPr txBox="1"/>
          <p:nvPr>
            <p:ph type="ctrTitle"/>
          </p:nvPr>
        </p:nvSpPr>
        <p:spPr>
          <a:xfrm>
            <a:off x="373062" y="2209800"/>
            <a:ext cx="5113338" cy="14732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Using Methods With Parameters</a:t>
            </a:r>
            <a:endParaRPr/>
          </a:p>
        </p:txBody>
      </p:sp>
      <p:pic>
        <p:nvPicPr>
          <p:cNvPr descr="http://craneuniverse.com/building&amp;tower-crane-s.jpg" id="274" name="Google Shape;274;p20"/>
          <p:cNvPicPr preferRelativeResize="0"/>
          <p:nvPr/>
        </p:nvPicPr>
        <p:blipFill rotWithShape="1">
          <a:blip r:embed="rId3">
            <a:alphaModFix/>
          </a:blip>
          <a:srcRect b="0" l="0" r="0" t="0"/>
          <a:stretch/>
        </p:blipFill>
        <p:spPr>
          <a:xfrm>
            <a:off x="5741670" y="2057400"/>
            <a:ext cx="2935605" cy="4381500"/>
          </a:xfrm>
          <a:prstGeom prst="roundRect">
            <a:avLst>
              <a:gd fmla="val 7220"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5263"/>
              </a:lnSpc>
              <a:spcBef>
                <a:spcPts val="0"/>
              </a:spcBef>
              <a:spcAft>
                <a:spcPts val="0"/>
              </a:spcAft>
              <a:buNone/>
            </a:pPr>
            <a:r>
              <a:rPr lang="en-US" sz="3800"/>
              <a:t>Methods Parameters – Example</a:t>
            </a:r>
            <a:endParaRPr sz="3800"/>
          </a:p>
        </p:txBody>
      </p:sp>
      <p:sp>
        <p:nvSpPr>
          <p:cNvPr id="280" name="Google Shape;280;p2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1"/>
          <p:cNvSpPr/>
          <p:nvPr/>
        </p:nvSpPr>
        <p:spPr>
          <a:xfrm>
            <a:off x="631825" y="1168598"/>
            <a:ext cx="7902575" cy="523220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PrintSign(int number)</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if (number &gt; 0)</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Console.WriteLine("The number {0} is positive.", number);</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else if (number &lt; 0)</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Console.WriteLine("The number {0} is negative.", number);</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else</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Console.WriteLine("The number {0} is zero.", number);</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00000"/>
              </a:lnSpc>
              <a:spcBef>
                <a:spcPts val="1200"/>
              </a:spcBef>
              <a:spcAft>
                <a:spcPts val="0"/>
              </a:spcAft>
              <a:buNone/>
            </a:pPr>
            <a:r>
              <a:rPr b="1" i="0" lang="en-US" sz="1800" u="none" cap="none" strike="noStrike">
                <a:solidFill>
                  <a:srgbClr val="8CF4F2"/>
                </a:solidFill>
                <a:latin typeface="Consolas"/>
                <a:ea typeface="Consolas"/>
                <a:cs typeface="Consolas"/>
                <a:sym typeface="Consolas"/>
              </a:rPr>
              <a:t>static void PrintMax(float number1, float number2)</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float max = number1;</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if (number2 &gt; number1)</a:t>
            </a:r>
            <a:endParaRPr b="1" i="0" sz="1800" u="none" cap="none" strike="noStrike">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max = number2;</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Console.WriteLine("Maximal number: {0}", max);</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22"/>
          <p:cNvSpPr/>
          <p:nvPr/>
        </p:nvSpPr>
        <p:spPr>
          <a:xfrm>
            <a:off x="1277937" y="2755900"/>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Live Demo</a:t>
            </a:r>
            <a:endParaRPr b="1" i="0" sz="2800" u="none" cap="none" strike="noStrike">
              <a:solidFill>
                <a:srgbClr val="EBFFC2"/>
              </a:solidFill>
              <a:latin typeface="Corbel"/>
              <a:ea typeface="Corbel"/>
              <a:cs typeface="Corbel"/>
              <a:sym typeface="Corbel"/>
            </a:endParaRPr>
          </a:p>
        </p:txBody>
      </p:sp>
      <p:sp>
        <p:nvSpPr>
          <p:cNvPr id="290" name="Google Shape;290;p22"/>
          <p:cNvSpPr txBox="1"/>
          <p:nvPr>
            <p:ph type="ctrTitle"/>
          </p:nvPr>
        </p:nvSpPr>
        <p:spPr>
          <a:xfrm>
            <a:off x="609600" y="1828800"/>
            <a:ext cx="7789862"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Method Parameters</a:t>
            </a:r>
            <a:endParaRPr/>
          </a:p>
        </p:txBody>
      </p:sp>
      <p:pic>
        <p:nvPicPr>
          <p:cNvPr descr="http://www.propertyoz.com.au/library/construction_crane.jpg" id="291" name="Google Shape;291;p22"/>
          <p:cNvPicPr preferRelativeResize="0"/>
          <p:nvPr/>
        </p:nvPicPr>
        <p:blipFill rotWithShape="1">
          <a:blip r:embed="rId3">
            <a:alphaModFix/>
          </a:blip>
          <a:srcRect b="0" l="0" r="0" t="0"/>
          <a:stretch/>
        </p:blipFill>
        <p:spPr>
          <a:xfrm>
            <a:off x="2590800" y="3657600"/>
            <a:ext cx="3838576" cy="2362200"/>
          </a:xfrm>
          <a:prstGeom prst="roundRect">
            <a:avLst>
              <a:gd fmla="val 8159" name="adj"/>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Months – Example</a:t>
            </a:r>
            <a:endParaRPr/>
          </a:p>
        </p:txBody>
      </p:sp>
      <p:sp>
        <p:nvSpPr>
          <p:cNvPr id="297" name="Google Shape;297;p23"/>
          <p:cNvSpPr txBox="1"/>
          <p:nvPr>
            <p:ph idx="1" type="body"/>
          </p:nvPr>
        </p:nvSpPr>
        <p:spPr>
          <a:xfrm>
            <a:off x="250825" y="1143000"/>
            <a:ext cx="8569325" cy="5329238"/>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Display the period between two months in a user-friendly way</a:t>
            </a:r>
            <a:endParaRPr/>
          </a:p>
        </p:txBody>
      </p:sp>
      <p:sp>
        <p:nvSpPr>
          <p:cNvPr id="298" name="Google Shape;298;p2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3"/>
          <p:cNvSpPr/>
          <p:nvPr/>
        </p:nvSpPr>
        <p:spPr>
          <a:xfrm>
            <a:off x="609600" y="2347913"/>
            <a:ext cx="7924799" cy="402437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using System;</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class MonthsExample</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void SayMonth(int month)</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string[] monthNames = new string[]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"January", "February", "March",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"April", "May", "June", "July",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"August", "September", "October",</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"November", "December"};</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Console.Write(monthNames[month-1]);</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r">
              <a:lnSpc>
                <a:spcPct val="137500"/>
              </a:lnSpc>
              <a:spcBef>
                <a:spcPts val="0"/>
              </a:spcBef>
              <a:spcAft>
                <a:spcPts val="0"/>
              </a:spcAft>
              <a:buNone/>
            </a:pPr>
            <a:r>
              <a:rPr b="1" i="1" lang="en-US" sz="1600" u="none" cap="none" strike="noStrike">
                <a:solidFill>
                  <a:srgbClr val="F4FEE0"/>
                </a:solidFill>
                <a:latin typeface="Consolas"/>
                <a:ea typeface="Consolas"/>
                <a:cs typeface="Consolas"/>
                <a:sym typeface="Consolas"/>
              </a:rPr>
              <a:t>(the example continues)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Months – Example (2)</a:t>
            </a:r>
            <a:endParaRPr/>
          </a:p>
        </p:txBody>
      </p:sp>
      <p:sp>
        <p:nvSpPr>
          <p:cNvPr id="305" name="Google Shape;305;p2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24"/>
          <p:cNvSpPr/>
          <p:nvPr/>
        </p:nvSpPr>
        <p:spPr>
          <a:xfrm>
            <a:off x="609600" y="1219200"/>
            <a:ext cx="7848600" cy="506972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void SayPeriod(int startMonth, int endMonth)</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int period = endMonth - startMonth;</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if (period &lt; 0)</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period = period + 12;</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 From December to January the</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 period is 1 month, not -11!</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Console.Write("There are {0} + months from ", period);</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SayMonth(startMonth);</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 to ");</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SayMonth(endMonth);</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44444"/>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25"/>
          <p:cNvSpPr/>
          <p:nvPr/>
        </p:nvSpPr>
        <p:spPr>
          <a:xfrm>
            <a:off x="1517649" y="2955024"/>
            <a:ext cx="2520950"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Live Demo</a:t>
            </a:r>
            <a:endParaRPr b="1" i="0" sz="2800" u="none" cap="none" strike="noStrike">
              <a:solidFill>
                <a:srgbClr val="EBFFC2"/>
              </a:solidFill>
              <a:latin typeface="Corbel"/>
              <a:ea typeface="Corbel"/>
              <a:cs typeface="Corbel"/>
              <a:sym typeface="Corbel"/>
            </a:endParaRPr>
          </a:p>
        </p:txBody>
      </p:sp>
      <p:sp>
        <p:nvSpPr>
          <p:cNvPr id="315" name="Google Shape;315;p25"/>
          <p:cNvSpPr txBox="1"/>
          <p:nvPr>
            <p:ph type="ctrTitle"/>
          </p:nvPr>
        </p:nvSpPr>
        <p:spPr>
          <a:xfrm>
            <a:off x="1379536" y="1988149"/>
            <a:ext cx="2811464"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Months</a:t>
            </a:r>
            <a:endParaRPr/>
          </a:p>
        </p:txBody>
      </p:sp>
      <p:pic>
        <p:nvPicPr>
          <p:cNvPr descr="http://www.cwuce.org/wine-education/images/calendar%20icon.jpg" id="316" name="Google Shape;316;p25"/>
          <p:cNvPicPr preferRelativeResize="0"/>
          <p:nvPr/>
        </p:nvPicPr>
        <p:blipFill rotWithShape="1">
          <a:blip r:embed="rId3">
            <a:alphaModFix/>
          </a:blip>
          <a:srcRect b="0" l="0" r="0" t="0"/>
          <a:stretch/>
        </p:blipFill>
        <p:spPr>
          <a:xfrm rot="271219">
            <a:off x="4781957" y="2648357"/>
            <a:ext cx="3533775" cy="3533775"/>
          </a:xfrm>
          <a:prstGeom prst="roundRect">
            <a:avLst>
              <a:gd fmla="val 5009"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Printing Triangle – Example</a:t>
            </a:r>
            <a:endParaRPr/>
          </a:p>
        </p:txBody>
      </p:sp>
      <p:sp>
        <p:nvSpPr>
          <p:cNvPr id="322" name="Google Shape;322;p2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Creating a program for printing triangles as shown below:</a:t>
            </a:r>
            <a:endParaRPr/>
          </a:p>
          <a:p>
            <a:pPr indent="-371475" lvl="2" marL="914400" rtl="0" algn="l">
              <a:lnSpc>
                <a:spcPct val="125000"/>
              </a:lnSpc>
              <a:spcBef>
                <a:spcPts val="600"/>
              </a:spcBef>
              <a:spcAft>
                <a:spcPts val="0"/>
              </a:spcAft>
              <a:buSzPts val="2400"/>
              <a:buFont typeface="Consolas"/>
              <a:buNone/>
            </a:pPr>
            <a:r>
              <a:rPr lang="en-US" sz="2400">
                <a:latin typeface="Consolas"/>
                <a:ea typeface="Consolas"/>
                <a:cs typeface="Consolas"/>
                <a:sym typeface="Consolas"/>
              </a:rPr>
              <a:t>			1</a:t>
            </a:r>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1 2</a:t>
            </a:r>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1 2 3</a:t>
            </a:r>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3	1 2 3 4</a:t>
            </a:r>
            <a:endParaRPr sz="2400">
              <a:latin typeface="Consolas"/>
              <a:ea typeface="Consolas"/>
              <a:cs typeface="Consolas"/>
              <a:sym typeface="Consolas"/>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3 4	1 2 3 4 5</a:t>
            </a:r>
            <a:endParaRPr sz="2400">
              <a:latin typeface="Consolas"/>
              <a:ea typeface="Consolas"/>
              <a:cs typeface="Consolas"/>
              <a:sym typeface="Consolas"/>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n=5  🡪	1 2 3 4 5     n=6  🡪	1 2 3 4 5 6</a:t>
            </a:r>
            <a:endParaRPr sz="2400">
              <a:latin typeface="Consolas"/>
              <a:ea typeface="Consolas"/>
              <a:cs typeface="Consolas"/>
              <a:sym typeface="Consolas"/>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3 4	1 2 3 4 5</a:t>
            </a:r>
            <a:endParaRPr sz="2400">
              <a:latin typeface="Consolas"/>
              <a:ea typeface="Consolas"/>
              <a:cs typeface="Consolas"/>
              <a:sym typeface="Consolas"/>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3	1 2 3 4</a:t>
            </a:r>
            <a:endParaRPr sz="2400">
              <a:latin typeface="Consolas"/>
              <a:ea typeface="Consolas"/>
              <a:cs typeface="Consolas"/>
              <a:sym typeface="Consolas"/>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2	1 2 3</a:t>
            </a:r>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1 2</a:t>
            </a:r>
            <a:endParaRPr/>
          </a:p>
          <a:p>
            <a:pPr indent="-371475" lvl="2" marL="914400" rtl="0" algn="l">
              <a:lnSpc>
                <a:spcPct val="125000"/>
              </a:lnSpc>
              <a:spcBef>
                <a:spcPts val="0"/>
              </a:spcBef>
              <a:spcAft>
                <a:spcPts val="0"/>
              </a:spcAft>
              <a:buSzPts val="2400"/>
              <a:buFont typeface="Consolas"/>
              <a:buNone/>
            </a:pPr>
            <a:r>
              <a:rPr lang="en-US" sz="2400">
                <a:latin typeface="Consolas"/>
                <a:ea typeface="Consolas"/>
                <a:cs typeface="Consolas"/>
                <a:sym typeface="Consolas"/>
              </a:rPr>
              <a:t>			1 </a:t>
            </a:r>
            <a:endParaRPr sz="2400">
              <a:latin typeface="Consolas"/>
              <a:ea typeface="Consolas"/>
              <a:cs typeface="Consolas"/>
              <a:sym typeface="Consolas"/>
            </a:endParaRPr>
          </a:p>
        </p:txBody>
      </p:sp>
      <p:sp>
        <p:nvSpPr>
          <p:cNvPr id="323" name="Google Shape;323;p2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Printing Triangle – Example</a:t>
            </a:r>
            <a:endParaRPr sz="3600"/>
          </a:p>
        </p:txBody>
      </p:sp>
      <p:sp>
        <p:nvSpPr>
          <p:cNvPr id="329" name="Google Shape;329;p2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7"/>
          <p:cNvSpPr/>
          <p:nvPr/>
        </p:nvSpPr>
        <p:spPr>
          <a:xfrm>
            <a:off x="692150" y="1089884"/>
            <a:ext cx="7766050" cy="526041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Main()</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int n = int.Parse(Console.ReadLine());</a:t>
            </a:r>
            <a:endParaRPr/>
          </a:p>
          <a:p>
            <a:pPr indent="0" lvl="0" marL="0" marR="0" rtl="0" algn="l">
              <a:lnSpc>
                <a:spcPct val="127777"/>
              </a:lnSpc>
              <a:spcBef>
                <a:spcPts val="1200"/>
              </a:spcBef>
              <a:spcAft>
                <a:spcPts val="0"/>
              </a:spcAft>
              <a:buNone/>
            </a:pPr>
            <a:r>
              <a:rPr b="1" i="0" lang="en-US" sz="1800" u="none" cap="none" strike="noStrike">
                <a:solidFill>
                  <a:srgbClr val="8CF4F2"/>
                </a:solidFill>
                <a:latin typeface="Consolas"/>
                <a:ea typeface="Consolas"/>
                <a:cs typeface="Consolas"/>
                <a:sym typeface="Consolas"/>
              </a:rPr>
              <a:t>    for (int line = 1; line &lt;= n; line++)</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PrintLine(1, line);</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for (int line = n-1; line &gt;= 1; line--)</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PrintLine(1, line);</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7777"/>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PrintLine(int start, int end)</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for (int i = start; i &lt;= end; i++)</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 {0}", i);</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4" name="Shape 334"/>
        <p:cNvGrpSpPr/>
        <p:nvPr/>
      </p:nvGrpSpPr>
      <p:grpSpPr>
        <a:xfrm>
          <a:off x="0" y="0"/>
          <a:ext cx="0" cy="0"/>
          <a:chOff x="0" y="0"/>
          <a:chExt cx="0" cy="0"/>
        </a:xfrm>
      </p:grpSpPr>
      <p:sp>
        <p:nvSpPr>
          <p:cNvPr id="335" name="Google Shape;335;p28"/>
          <p:cNvSpPr txBox="1"/>
          <p:nvPr>
            <p:ph type="ctrTitle"/>
          </p:nvPr>
        </p:nvSpPr>
        <p:spPr>
          <a:xfrm rot="-161845">
            <a:off x="457200" y="4607267"/>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Printing Triangle</a:t>
            </a:r>
            <a:endParaRPr/>
          </a:p>
        </p:txBody>
      </p:sp>
      <p:sp>
        <p:nvSpPr>
          <p:cNvPr id="336" name="Google Shape;336;p28"/>
          <p:cNvSpPr txBox="1"/>
          <p:nvPr>
            <p:ph idx="1" type="subTitle"/>
          </p:nvPr>
        </p:nvSpPr>
        <p:spPr>
          <a:xfrm rot="-161845">
            <a:off x="457200" y="5333546"/>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http://media.log-in.ru/i/triangles.jpg" id="337" name="Google Shape;337;p28"/>
          <p:cNvPicPr preferRelativeResize="0"/>
          <p:nvPr/>
        </p:nvPicPr>
        <p:blipFill rotWithShape="1">
          <a:blip r:embed="rId3">
            <a:alphaModFix/>
          </a:blip>
          <a:srcRect b="0" l="0" r="0" t="0"/>
          <a:stretch/>
        </p:blipFill>
        <p:spPr>
          <a:xfrm>
            <a:off x="5748528" y="832598"/>
            <a:ext cx="2633472" cy="24384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http://www.legobilliards.com.cn/pool_table_product/Triangles/TR0411A-D.jpg" id="338" name="Google Shape;338;p28"/>
          <p:cNvPicPr preferRelativeResize="0"/>
          <p:nvPr/>
        </p:nvPicPr>
        <p:blipFill rotWithShape="1">
          <a:blip r:embed="rId4">
            <a:alphaModFix/>
          </a:blip>
          <a:srcRect b="0" l="0" r="0" t="0"/>
          <a:stretch/>
        </p:blipFill>
        <p:spPr>
          <a:xfrm>
            <a:off x="1263460" y="1670798"/>
            <a:ext cx="3079940" cy="20574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Optional Parameters</a:t>
            </a:r>
            <a:endParaRPr/>
          </a:p>
        </p:txBody>
      </p:sp>
      <p:sp>
        <p:nvSpPr>
          <p:cNvPr id="344" name="Google Shape;344;p29"/>
          <p:cNvSpPr txBox="1"/>
          <p:nvPr>
            <p:ph idx="1" type="body"/>
          </p:nvPr>
        </p:nvSpPr>
        <p:spPr>
          <a:xfrm>
            <a:off x="228600" y="990600"/>
            <a:ext cx="8686800" cy="57150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SzPts val="2100"/>
              <a:buChar char="◆"/>
            </a:pPr>
            <a:r>
              <a:rPr lang="en-US" sz="3000"/>
              <a:t>C# 4.0 supports </a:t>
            </a:r>
            <a:r>
              <a:rPr lang="en-US" sz="3000">
                <a:solidFill>
                  <a:srgbClr val="D9EDF1"/>
                </a:solidFill>
              </a:rPr>
              <a:t>optional parameters </a:t>
            </a:r>
            <a:r>
              <a:rPr lang="en-US" sz="3000"/>
              <a:t>with default values assigned at their declaration:</a:t>
            </a:r>
            <a:endParaRPr/>
          </a:p>
          <a:p>
            <a:pPr indent="-149225" lvl="0" marL="282575" rtl="0" algn="l">
              <a:lnSpc>
                <a:spcPct val="105000"/>
              </a:lnSpc>
              <a:spcBef>
                <a:spcPts val="1800"/>
              </a:spcBef>
              <a:spcAft>
                <a:spcPts val="0"/>
              </a:spcAft>
              <a:buSzPts val="2100"/>
              <a:buNone/>
            </a:pPr>
            <a:r>
              <a:t/>
            </a:r>
            <a:endParaRPr sz="3000"/>
          </a:p>
          <a:p>
            <a:pPr indent="-149225" lvl="0" marL="282575" rtl="0" algn="l">
              <a:lnSpc>
                <a:spcPct val="105000"/>
              </a:lnSpc>
              <a:spcBef>
                <a:spcPts val="1800"/>
              </a:spcBef>
              <a:spcAft>
                <a:spcPts val="0"/>
              </a:spcAft>
              <a:buSzPts val="2100"/>
              <a:buNone/>
            </a:pPr>
            <a:r>
              <a:t/>
            </a:r>
            <a:endParaRPr sz="3000"/>
          </a:p>
          <a:p>
            <a:pPr indent="-149225" lvl="0" marL="282575" rtl="0" algn="l">
              <a:lnSpc>
                <a:spcPct val="105000"/>
              </a:lnSpc>
              <a:spcBef>
                <a:spcPts val="1800"/>
              </a:spcBef>
              <a:spcAft>
                <a:spcPts val="0"/>
              </a:spcAft>
              <a:buSzPts val="2100"/>
              <a:buNone/>
            </a:pPr>
            <a:r>
              <a:t/>
            </a:r>
            <a:endParaRPr sz="3000"/>
          </a:p>
          <a:p>
            <a:pPr indent="-282575" lvl="0" marL="282575" rtl="0" algn="l">
              <a:lnSpc>
                <a:spcPct val="105000"/>
              </a:lnSpc>
              <a:spcBef>
                <a:spcPts val="3000"/>
              </a:spcBef>
              <a:spcAft>
                <a:spcPts val="0"/>
              </a:spcAft>
              <a:buSzPts val="2100"/>
              <a:buChar char="◆"/>
            </a:pPr>
            <a:r>
              <a:rPr lang="en-US" sz="3000"/>
              <a:t>The above method can be called in several ways:</a:t>
            </a:r>
            <a:endParaRPr sz="3000"/>
          </a:p>
        </p:txBody>
      </p:sp>
      <p:sp>
        <p:nvSpPr>
          <p:cNvPr id="345" name="Google Shape;345;p2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29"/>
          <p:cNvSpPr/>
          <p:nvPr/>
        </p:nvSpPr>
        <p:spPr>
          <a:xfrm>
            <a:off x="755650" y="2184400"/>
            <a:ext cx="7550150" cy="215700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PrintNumbers(int start = 0, int end = 100)</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for (int i = start; i &lt;= end; i++)</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Console.Write("{0} ", i);</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
        <p:nvSpPr>
          <p:cNvPr id="347" name="Google Shape;347;p29"/>
          <p:cNvSpPr/>
          <p:nvPr/>
        </p:nvSpPr>
        <p:spPr>
          <a:xfrm>
            <a:off x="762000" y="5153561"/>
            <a:ext cx="7550150" cy="1272143"/>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PrintNumbers(5, 10);</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PrintNumbers(15);</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PrintNumbers();</a:t>
            </a:r>
            <a:endParaRPr/>
          </a:p>
          <a:p>
            <a:pPr indent="0" lvl="0" marL="0" marR="0" rtl="0" algn="l">
              <a:lnSpc>
                <a:spcPct val="127777"/>
              </a:lnSpc>
              <a:spcBef>
                <a:spcPts val="0"/>
              </a:spcBef>
              <a:spcAft>
                <a:spcPts val="0"/>
              </a:spcAft>
              <a:buNone/>
            </a:pPr>
            <a:r>
              <a:rPr b="1" i="0" lang="en-US" sz="1800" u="none" cap="none" strike="noStrike">
                <a:solidFill>
                  <a:srgbClr val="8CF4F2"/>
                </a:solidFill>
                <a:latin typeface="Consolas"/>
                <a:ea typeface="Consolas"/>
                <a:cs typeface="Consolas"/>
                <a:sym typeface="Consolas"/>
              </a:rPr>
              <a:t>PrintNumbers(end: 40, start: 35);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is a Method?</a:t>
            </a:r>
            <a:endParaRPr/>
          </a:p>
        </p:txBody>
      </p:sp>
      <p:sp>
        <p:nvSpPr>
          <p:cNvPr id="116" name="Google Shape;116;p3"/>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25000"/>
              </a:lnSpc>
              <a:spcBef>
                <a:spcPts val="0"/>
              </a:spcBef>
              <a:spcAft>
                <a:spcPts val="0"/>
              </a:spcAft>
              <a:buSzPts val="2240"/>
              <a:buChar char="◆"/>
            </a:pPr>
            <a:r>
              <a:rPr lang="en-US"/>
              <a:t>A </a:t>
            </a:r>
            <a:r>
              <a:rPr lang="en-US">
                <a:solidFill>
                  <a:srgbClr val="D9EDF1"/>
                </a:solidFill>
              </a:rPr>
              <a:t>method</a:t>
            </a:r>
            <a:r>
              <a:rPr lang="en-US"/>
              <a:t> is a kind of building block that solves a small problem</a:t>
            </a:r>
            <a:endParaRPr/>
          </a:p>
          <a:p>
            <a:pPr indent="-273050" lvl="1" marL="630238" rtl="0" algn="l">
              <a:lnSpc>
                <a:spcPct val="133333"/>
              </a:lnSpc>
              <a:spcBef>
                <a:spcPts val="1200"/>
              </a:spcBef>
              <a:spcAft>
                <a:spcPts val="0"/>
              </a:spcAft>
              <a:buSzPts val="3000"/>
              <a:buChar char="⬥"/>
            </a:pPr>
            <a:r>
              <a:rPr lang="en-US"/>
              <a:t>A piece of code that has a name and can be called from the other code</a:t>
            </a:r>
            <a:endParaRPr/>
          </a:p>
          <a:p>
            <a:pPr indent="-273050" lvl="1" marL="630238" rtl="0" algn="l">
              <a:lnSpc>
                <a:spcPct val="133333"/>
              </a:lnSpc>
              <a:spcBef>
                <a:spcPts val="1200"/>
              </a:spcBef>
              <a:spcAft>
                <a:spcPts val="0"/>
              </a:spcAft>
              <a:buSzPts val="3000"/>
              <a:buChar char="⬥"/>
            </a:pPr>
            <a:r>
              <a:rPr lang="en-US"/>
              <a:t>Can take parameters and return a value</a:t>
            </a:r>
            <a:endParaRPr/>
          </a:p>
          <a:p>
            <a:pPr indent="-282575" lvl="0" marL="282575" rtl="0" algn="l">
              <a:lnSpc>
                <a:spcPct val="125000"/>
              </a:lnSpc>
              <a:spcBef>
                <a:spcPts val="1200"/>
              </a:spcBef>
              <a:spcAft>
                <a:spcPts val="0"/>
              </a:spcAft>
              <a:buSzPts val="2240"/>
              <a:buChar char="◆"/>
            </a:pPr>
            <a:r>
              <a:rPr lang="en-US"/>
              <a:t>Methods allow programmers to construct large programs from simple pieces</a:t>
            </a:r>
            <a:endParaRPr/>
          </a:p>
          <a:p>
            <a:pPr indent="-282575" lvl="0" marL="282575" rtl="0" algn="l">
              <a:lnSpc>
                <a:spcPct val="125000"/>
              </a:lnSpc>
              <a:spcBef>
                <a:spcPts val="1200"/>
              </a:spcBef>
              <a:spcAft>
                <a:spcPts val="0"/>
              </a:spcAft>
              <a:buSzPts val="2240"/>
              <a:buChar char="◆"/>
            </a:pPr>
            <a:r>
              <a:rPr lang="en-US"/>
              <a:t>Methods are also known as </a:t>
            </a:r>
            <a:r>
              <a:rPr lang="en-US">
                <a:solidFill>
                  <a:srgbClr val="D9EDF1"/>
                </a:solidFill>
              </a:rPr>
              <a:t>functions</a:t>
            </a:r>
            <a:r>
              <a:rPr lang="en-US"/>
              <a:t>, </a:t>
            </a:r>
            <a:r>
              <a:rPr lang="en-US">
                <a:solidFill>
                  <a:srgbClr val="D9EDF1"/>
                </a:solidFill>
              </a:rPr>
              <a:t>procedures</a:t>
            </a:r>
            <a:r>
              <a:rPr lang="en-US"/>
              <a:t>, and </a:t>
            </a:r>
            <a:r>
              <a:rPr lang="en-US">
                <a:solidFill>
                  <a:srgbClr val="D9EDF1"/>
                </a:solidFill>
              </a:rPr>
              <a:t>subroutines</a:t>
            </a:r>
            <a:endParaRPr>
              <a:solidFill>
                <a:srgbClr val="D9EDF1"/>
              </a:solidFill>
            </a:endParaRPr>
          </a:p>
        </p:txBody>
      </p:sp>
      <p:sp>
        <p:nvSpPr>
          <p:cNvPr id="117" name="Google Shape;117;p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usiness.glam.ac.uk/media/files/photos/building-block-green.jpg" id="118" name="Google Shape;118;p3"/>
          <p:cNvPicPr preferRelativeResize="0"/>
          <p:nvPr/>
        </p:nvPicPr>
        <p:blipFill rotWithShape="1">
          <a:blip r:embed="rId3">
            <a:alphaModFix/>
          </a:blip>
          <a:srcRect b="0" l="0" r="0" t="0"/>
          <a:stretch/>
        </p:blipFill>
        <p:spPr>
          <a:xfrm>
            <a:off x="7315200" y="5257800"/>
            <a:ext cx="1524000" cy="1292831"/>
          </a:xfrm>
          <a:prstGeom prst="roundRect">
            <a:avLst>
              <a:gd fmla="val 7530" name="adj"/>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1" name="Shape 351"/>
        <p:cNvGrpSpPr/>
        <p:nvPr/>
      </p:nvGrpSpPr>
      <p:grpSpPr>
        <a:xfrm>
          <a:off x="0" y="0"/>
          <a:ext cx="0" cy="0"/>
          <a:chOff x="0" y="0"/>
          <a:chExt cx="0" cy="0"/>
        </a:xfrm>
      </p:grpSpPr>
      <p:sp>
        <p:nvSpPr>
          <p:cNvPr id="352" name="Google Shape;352;p30"/>
          <p:cNvSpPr txBox="1"/>
          <p:nvPr>
            <p:ph type="ctrTitle"/>
          </p:nvPr>
        </p:nvSpPr>
        <p:spPr>
          <a:xfrm>
            <a:off x="437104" y="5105400"/>
            <a:ext cx="8229600" cy="609599"/>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Optional Parameters</a:t>
            </a:r>
            <a:endParaRPr/>
          </a:p>
        </p:txBody>
      </p:sp>
      <p:sp>
        <p:nvSpPr>
          <p:cNvPr id="353" name="Google Shape;353;p30"/>
          <p:cNvSpPr txBox="1"/>
          <p:nvPr>
            <p:ph idx="1" type="subTitle"/>
          </p:nvPr>
        </p:nvSpPr>
        <p:spPr>
          <a:xfrm>
            <a:off x="437104" y="5755479"/>
            <a:ext cx="8229600" cy="4929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id="354" name="Google Shape;354;p30"/>
          <p:cNvPicPr preferRelativeResize="0"/>
          <p:nvPr/>
        </p:nvPicPr>
        <p:blipFill rotWithShape="1">
          <a:blip r:embed="rId3">
            <a:alphaModFix/>
          </a:blip>
          <a:srcRect b="0" l="0" r="0" t="0"/>
          <a:stretch/>
        </p:blipFill>
        <p:spPr>
          <a:xfrm>
            <a:off x="1524000" y="1135041"/>
            <a:ext cx="6071720" cy="3487866"/>
          </a:xfrm>
          <a:prstGeom prst="roundRect">
            <a:avLst>
              <a:gd fmla="val 2953" name="adj"/>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ctrTitle"/>
          </p:nvPr>
        </p:nvSpPr>
        <p:spPr>
          <a:xfrm>
            <a:off x="1371600" y="1524000"/>
            <a:ext cx="5113337" cy="14732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Returning Values From Methods</a:t>
            </a:r>
            <a:endParaRPr/>
          </a:p>
        </p:txBody>
      </p:sp>
      <p:pic>
        <p:nvPicPr>
          <p:cNvPr descr="http://moneyfacts.co.uk/resize.axd?w=225&amp;h=170&amp;f=http://media.moneyfacts.co.uk/image/stock%20chart-2new226new_226_x_170.jpg" id="363" name="Google Shape;363;p31"/>
          <p:cNvPicPr preferRelativeResize="0"/>
          <p:nvPr/>
        </p:nvPicPr>
        <p:blipFill rotWithShape="1">
          <a:blip r:embed="rId3">
            <a:alphaModFix/>
          </a:blip>
          <a:srcRect b="0" l="0" r="0" t="0"/>
          <a:stretch/>
        </p:blipFill>
        <p:spPr>
          <a:xfrm>
            <a:off x="3276600" y="3810000"/>
            <a:ext cx="4953000" cy="2362200"/>
          </a:xfrm>
          <a:prstGeom prst="roundRect">
            <a:avLst>
              <a:gd fmla="val 20574" name="adj"/>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5263"/>
              </a:lnSpc>
              <a:spcBef>
                <a:spcPts val="0"/>
              </a:spcBef>
              <a:spcAft>
                <a:spcPts val="0"/>
              </a:spcAft>
              <a:buNone/>
            </a:pPr>
            <a:r>
              <a:rPr lang="en-US" sz="3800"/>
              <a:t>Returning Values From Methods</a:t>
            </a:r>
            <a:endParaRPr sz="3800"/>
          </a:p>
        </p:txBody>
      </p:sp>
      <p:sp>
        <p:nvSpPr>
          <p:cNvPr id="369" name="Google Shape;369;p3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A method can </a:t>
            </a:r>
            <a:r>
              <a:rPr lang="en-US">
                <a:solidFill>
                  <a:srgbClr val="D9EDF1"/>
                </a:solidFill>
              </a:rPr>
              <a:t>return</a:t>
            </a:r>
            <a:r>
              <a:rPr lang="en-US"/>
              <a:t> a value to its caller</a:t>
            </a:r>
            <a:endParaRPr/>
          </a:p>
          <a:p>
            <a:pPr indent="-282575" lvl="0" marL="282575" rtl="0" algn="l">
              <a:lnSpc>
                <a:spcPct val="105000"/>
              </a:lnSpc>
              <a:spcBef>
                <a:spcPts val="1200"/>
              </a:spcBef>
              <a:spcAft>
                <a:spcPts val="0"/>
              </a:spcAft>
              <a:buClr>
                <a:srgbClr val="B4DAE4"/>
              </a:buClr>
              <a:buSzPts val="2240"/>
              <a:buChar char="◆"/>
            </a:pPr>
            <a:r>
              <a:rPr lang="en-US"/>
              <a:t>Returned value:</a:t>
            </a:r>
            <a:endParaRPr/>
          </a:p>
          <a:p>
            <a:pPr indent="-273050" lvl="1" marL="630238" rtl="0" algn="l">
              <a:lnSpc>
                <a:spcPct val="105000"/>
              </a:lnSpc>
              <a:spcBef>
                <a:spcPts val="1200"/>
              </a:spcBef>
              <a:spcAft>
                <a:spcPts val="0"/>
              </a:spcAft>
              <a:buSzPts val="3000"/>
              <a:buChar char="⬥"/>
            </a:pPr>
            <a:r>
              <a:rPr lang="en-US"/>
              <a:t>Can be assigned to a variable:</a:t>
            </a:r>
            <a:endParaRPr/>
          </a:p>
          <a:p>
            <a:pPr indent="-82550" lvl="1" marL="630238" rtl="0" algn="l">
              <a:lnSpc>
                <a:spcPct val="105000"/>
              </a:lnSpc>
              <a:spcBef>
                <a:spcPts val="1200"/>
              </a:spcBef>
              <a:spcAft>
                <a:spcPts val="0"/>
              </a:spcAft>
              <a:buSzPts val="3000"/>
              <a:buNone/>
            </a:pPr>
            <a:r>
              <a:t/>
            </a:r>
            <a:endParaRPr/>
          </a:p>
          <a:p>
            <a:pPr indent="-273050" lvl="1" marL="630238" rtl="0" algn="l">
              <a:lnSpc>
                <a:spcPct val="120000"/>
              </a:lnSpc>
              <a:spcBef>
                <a:spcPts val="2400"/>
              </a:spcBef>
              <a:spcAft>
                <a:spcPts val="0"/>
              </a:spcAft>
              <a:buSzPts val="3000"/>
              <a:buChar char="⬥"/>
            </a:pPr>
            <a:r>
              <a:rPr lang="en-US"/>
              <a:t>Can be used in expressions:</a:t>
            </a:r>
            <a:endParaRPr/>
          </a:p>
          <a:p>
            <a:pPr indent="-82550" lvl="1" marL="630238" rtl="0" algn="l">
              <a:lnSpc>
                <a:spcPct val="105000"/>
              </a:lnSpc>
              <a:spcBef>
                <a:spcPts val="1200"/>
              </a:spcBef>
              <a:spcAft>
                <a:spcPts val="0"/>
              </a:spcAft>
              <a:buSzPts val="3000"/>
              <a:buNone/>
            </a:pPr>
            <a:r>
              <a:t/>
            </a:r>
            <a:endParaRPr/>
          </a:p>
          <a:p>
            <a:pPr indent="-273050" lvl="1" marL="630238" rtl="0" algn="l">
              <a:lnSpc>
                <a:spcPct val="105000"/>
              </a:lnSpc>
              <a:spcBef>
                <a:spcPts val="1200"/>
              </a:spcBef>
              <a:spcAft>
                <a:spcPts val="0"/>
              </a:spcAft>
              <a:buSzPts val="3000"/>
              <a:buChar char="⬥"/>
            </a:pPr>
            <a:r>
              <a:rPr lang="en-US"/>
              <a:t>Can be passed to another method:</a:t>
            </a:r>
            <a:endParaRPr/>
          </a:p>
        </p:txBody>
      </p:sp>
      <p:sp>
        <p:nvSpPr>
          <p:cNvPr id="370" name="Google Shape;370;p3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32"/>
          <p:cNvSpPr/>
          <p:nvPr/>
        </p:nvSpPr>
        <p:spPr>
          <a:xfrm>
            <a:off x="1042988" y="2997200"/>
            <a:ext cx="6985000" cy="677108"/>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1" i="0" lang="en-US" sz="2000" u="none" cap="none" strike="noStrike">
                <a:solidFill>
                  <a:srgbClr val="8CF4F2"/>
                </a:solidFill>
                <a:latin typeface="Consolas"/>
                <a:ea typeface="Consolas"/>
                <a:cs typeface="Consolas"/>
                <a:sym typeface="Consolas"/>
              </a:rPr>
              <a:t>string message = Console.ReadLine();</a:t>
            </a:r>
            <a:endParaRPr/>
          </a:p>
          <a:p>
            <a:pPr indent="0" lvl="0" marL="0" marR="0" rtl="0" algn="l">
              <a:lnSpc>
                <a:spcPct val="95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Console.ReadLine() returns a string</a:t>
            </a:r>
            <a:endParaRPr/>
          </a:p>
        </p:txBody>
      </p:sp>
      <p:sp>
        <p:nvSpPr>
          <p:cNvPr id="372" name="Google Shape;372;p32"/>
          <p:cNvSpPr/>
          <p:nvPr/>
        </p:nvSpPr>
        <p:spPr>
          <a:xfrm>
            <a:off x="1042988" y="4507468"/>
            <a:ext cx="69850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8CF4F2"/>
                </a:solidFill>
                <a:latin typeface="Consolas"/>
                <a:ea typeface="Consolas"/>
                <a:cs typeface="Consolas"/>
                <a:sym typeface="Consolas"/>
              </a:rPr>
              <a:t>float price = GetPrice() * quantity * 1.20;</a:t>
            </a:r>
            <a:endParaRPr/>
          </a:p>
        </p:txBody>
      </p:sp>
      <p:sp>
        <p:nvSpPr>
          <p:cNvPr id="373" name="Google Shape;373;p32"/>
          <p:cNvSpPr/>
          <p:nvPr/>
        </p:nvSpPr>
        <p:spPr>
          <a:xfrm>
            <a:off x="1042988" y="5845175"/>
            <a:ext cx="69850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8CF4F2"/>
                </a:solidFill>
                <a:latin typeface="Consolas"/>
                <a:ea typeface="Consolas"/>
                <a:cs typeface="Consolas"/>
                <a:sym typeface="Consolas"/>
              </a:rPr>
              <a:t>int age = int.Parse(Console.ReadLine());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3886200" y="228600"/>
            <a:ext cx="50292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Defining Methods That Return a Value</a:t>
            </a:r>
            <a:endParaRPr/>
          </a:p>
        </p:txBody>
      </p:sp>
      <p:sp>
        <p:nvSpPr>
          <p:cNvPr id="379" name="Google Shape;379;p33"/>
          <p:cNvSpPr txBox="1"/>
          <p:nvPr>
            <p:ph idx="1" type="body"/>
          </p:nvPr>
        </p:nvSpPr>
        <p:spPr>
          <a:xfrm>
            <a:off x="228600" y="1295400"/>
            <a:ext cx="8686800" cy="5410200"/>
          </a:xfrm>
          <a:prstGeom prst="rect">
            <a:avLst/>
          </a:prstGeom>
          <a:noFill/>
          <a:ln>
            <a:noFill/>
          </a:ln>
        </p:spPr>
        <p:txBody>
          <a:bodyPr anchorCtr="0" anchor="t" bIns="45700" lIns="91425" spcFirstLastPara="1" rIns="91425" wrap="square" tIns="45700">
            <a:noAutofit/>
          </a:bodyPr>
          <a:lstStyle/>
          <a:p>
            <a:pPr indent="-282575" lvl="0" marL="282575" rtl="0" algn="l">
              <a:lnSpc>
                <a:spcPct val="120000"/>
              </a:lnSpc>
              <a:spcBef>
                <a:spcPts val="0"/>
              </a:spcBef>
              <a:spcAft>
                <a:spcPts val="0"/>
              </a:spcAft>
              <a:buSzPts val="2100"/>
              <a:buChar char="◆"/>
            </a:pPr>
            <a:r>
              <a:rPr lang="en-US" sz="3000"/>
              <a:t>Instead of </a:t>
            </a:r>
            <a:r>
              <a:rPr lang="en-US" sz="3000">
                <a:solidFill>
                  <a:srgbClr val="D9EDF1"/>
                </a:solidFill>
                <a:latin typeface="Consolas"/>
                <a:ea typeface="Consolas"/>
                <a:cs typeface="Consolas"/>
                <a:sym typeface="Consolas"/>
              </a:rPr>
              <a:t>void</a:t>
            </a:r>
            <a:r>
              <a:rPr lang="en-US" sz="3000"/>
              <a:t>, specify the type of data to return</a:t>
            </a:r>
            <a:endParaRPr/>
          </a:p>
          <a:p>
            <a:pPr indent="-149225" lvl="0" marL="282575" rtl="0" algn="l">
              <a:lnSpc>
                <a:spcPct val="120000"/>
              </a:lnSpc>
              <a:spcBef>
                <a:spcPts val="1200"/>
              </a:spcBef>
              <a:spcAft>
                <a:spcPts val="0"/>
              </a:spcAft>
              <a:buSzPts val="2100"/>
              <a:buNone/>
            </a:pPr>
            <a:r>
              <a:t/>
            </a:r>
            <a:endParaRPr sz="3000"/>
          </a:p>
          <a:p>
            <a:pPr indent="-149225" lvl="0" marL="282575" rtl="0" algn="l">
              <a:lnSpc>
                <a:spcPct val="120000"/>
              </a:lnSpc>
              <a:spcBef>
                <a:spcPts val="1200"/>
              </a:spcBef>
              <a:spcAft>
                <a:spcPts val="0"/>
              </a:spcAft>
              <a:buSzPts val="2100"/>
              <a:buNone/>
            </a:pPr>
            <a:r>
              <a:t/>
            </a:r>
            <a:endParaRPr sz="3000"/>
          </a:p>
          <a:p>
            <a:pPr indent="-282575" lvl="0" marL="282575" rtl="0" algn="l">
              <a:lnSpc>
                <a:spcPct val="120000"/>
              </a:lnSpc>
              <a:spcBef>
                <a:spcPts val="3000"/>
              </a:spcBef>
              <a:spcAft>
                <a:spcPts val="0"/>
              </a:spcAft>
              <a:buSzPts val="2100"/>
              <a:buChar char="◆"/>
            </a:pPr>
            <a:r>
              <a:rPr lang="en-US" sz="3000"/>
              <a:t>Methods can return any type of data (</a:t>
            </a:r>
            <a:r>
              <a:rPr lang="en-US" sz="3000">
                <a:solidFill>
                  <a:srgbClr val="D9EDF1"/>
                </a:solidFill>
                <a:latin typeface="Consolas"/>
                <a:ea typeface="Consolas"/>
                <a:cs typeface="Consolas"/>
                <a:sym typeface="Consolas"/>
              </a:rPr>
              <a:t>int</a:t>
            </a:r>
            <a:r>
              <a:rPr lang="en-US" sz="3000"/>
              <a:t>, </a:t>
            </a:r>
            <a:r>
              <a:rPr lang="en-US" sz="3000">
                <a:solidFill>
                  <a:srgbClr val="D9EDF1"/>
                </a:solidFill>
                <a:latin typeface="Consolas"/>
                <a:ea typeface="Consolas"/>
                <a:cs typeface="Consolas"/>
                <a:sym typeface="Consolas"/>
              </a:rPr>
              <a:t>string</a:t>
            </a:r>
            <a:r>
              <a:rPr lang="en-US" sz="3000"/>
              <a:t>, array, etc.)</a:t>
            </a:r>
            <a:endParaRPr/>
          </a:p>
          <a:p>
            <a:pPr indent="-282575" lvl="0" marL="282575" rtl="0" algn="l">
              <a:lnSpc>
                <a:spcPct val="120000"/>
              </a:lnSpc>
              <a:spcBef>
                <a:spcPts val="1200"/>
              </a:spcBef>
              <a:spcAft>
                <a:spcPts val="0"/>
              </a:spcAft>
              <a:buSzPts val="2100"/>
              <a:buChar char="◆"/>
            </a:pPr>
            <a:r>
              <a:rPr lang="en-US" sz="3000">
                <a:solidFill>
                  <a:srgbClr val="D9EDF1"/>
                </a:solidFill>
                <a:latin typeface="Consolas"/>
                <a:ea typeface="Consolas"/>
                <a:cs typeface="Consolas"/>
                <a:sym typeface="Consolas"/>
              </a:rPr>
              <a:t>void</a:t>
            </a:r>
            <a:r>
              <a:rPr lang="en-US" sz="3000"/>
              <a:t> methods do not return anything</a:t>
            </a:r>
            <a:endParaRPr/>
          </a:p>
          <a:p>
            <a:pPr indent="-282575" lvl="0" marL="282575" rtl="0" algn="l">
              <a:lnSpc>
                <a:spcPct val="120000"/>
              </a:lnSpc>
              <a:spcBef>
                <a:spcPts val="1200"/>
              </a:spcBef>
              <a:spcAft>
                <a:spcPts val="0"/>
              </a:spcAft>
              <a:buSzPts val="2100"/>
              <a:buChar char="◆"/>
            </a:pPr>
            <a:r>
              <a:rPr lang="en-US" sz="3000"/>
              <a:t>The combination of method's name and parameters is called </a:t>
            </a:r>
            <a:r>
              <a:rPr lang="en-US" sz="3000">
                <a:solidFill>
                  <a:srgbClr val="D9EDF1"/>
                </a:solidFill>
              </a:rPr>
              <a:t>method signature</a:t>
            </a:r>
            <a:endParaRPr/>
          </a:p>
          <a:p>
            <a:pPr indent="-282575" lvl="0" marL="282575" rtl="0" algn="l">
              <a:lnSpc>
                <a:spcPct val="120000"/>
              </a:lnSpc>
              <a:spcBef>
                <a:spcPts val="1200"/>
              </a:spcBef>
              <a:spcAft>
                <a:spcPts val="0"/>
              </a:spcAft>
              <a:buSzPts val="2100"/>
              <a:buChar char="◆"/>
            </a:pPr>
            <a:r>
              <a:rPr lang="en-US" sz="3000"/>
              <a:t>Use </a:t>
            </a:r>
            <a:r>
              <a:rPr lang="en-US" sz="3000">
                <a:solidFill>
                  <a:srgbClr val="D9EDF1"/>
                </a:solidFill>
                <a:latin typeface="Consolas"/>
                <a:ea typeface="Consolas"/>
                <a:cs typeface="Consolas"/>
                <a:sym typeface="Consolas"/>
              </a:rPr>
              <a:t>return</a:t>
            </a:r>
            <a:r>
              <a:rPr lang="en-US" sz="3000"/>
              <a:t> keyword to return a result</a:t>
            </a:r>
            <a:endParaRPr/>
          </a:p>
        </p:txBody>
      </p:sp>
      <p:sp>
        <p:nvSpPr>
          <p:cNvPr id="380" name="Google Shape;380;p3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33"/>
          <p:cNvSpPr/>
          <p:nvPr/>
        </p:nvSpPr>
        <p:spPr>
          <a:xfrm>
            <a:off x="755650" y="1978561"/>
            <a:ext cx="7632700" cy="120032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8CF4F2"/>
                </a:solidFill>
                <a:latin typeface="Consolas"/>
                <a:ea typeface="Consolas"/>
                <a:cs typeface="Consolas"/>
                <a:sym typeface="Consolas"/>
              </a:rPr>
              <a:t>static int Multiply(int firstNum, int secondNum)</a:t>
            </a:r>
            <a:endParaRPr/>
          </a:p>
          <a:p>
            <a:pPr indent="0" lvl="0" marL="0" marR="0" rtl="0" algn="l">
              <a:lnSpc>
                <a:spcPct val="10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a:p>
            <a:pPr indent="0" lvl="0" marL="0" marR="0" rtl="0" algn="l">
              <a:lnSpc>
                <a:spcPct val="80000"/>
              </a:lnSpc>
              <a:spcBef>
                <a:spcPts val="0"/>
              </a:spcBef>
              <a:spcAft>
                <a:spcPts val="0"/>
              </a:spcAft>
              <a:buNone/>
            </a:pPr>
            <a:r>
              <a:rPr b="1" i="0" lang="en-US" sz="2000" u="none" cap="none" strike="noStrike">
                <a:solidFill>
                  <a:srgbClr val="8CF4F2"/>
                </a:solidFill>
                <a:latin typeface="Consolas"/>
                <a:ea typeface="Consolas"/>
                <a:cs typeface="Consolas"/>
                <a:sym typeface="Consolas"/>
              </a:rPr>
              <a:t>    return firstNum * secondNum;</a:t>
            </a:r>
            <a:endParaRPr/>
          </a:p>
          <a:p>
            <a:pPr indent="0" lvl="0" marL="0" marR="0" rtl="0" algn="l">
              <a:lnSpc>
                <a:spcPct val="8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The </a:t>
            </a:r>
            <a:r>
              <a:rPr lang="en-US" sz="3600">
                <a:solidFill>
                  <a:srgbClr val="D9EDF1"/>
                </a:solidFill>
                <a:latin typeface="Consolas"/>
                <a:ea typeface="Consolas"/>
                <a:cs typeface="Consolas"/>
                <a:sym typeface="Consolas"/>
              </a:rPr>
              <a:t>return</a:t>
            </a:r>
            <a:r>
              <a:rPr lang="en-US" sz="3600"/>
              <a:t> Statement</a:t>
            </a:r>
            <a:endParaRPr sz="3600"/>
          </a:p>
        </p:txBody>
      </p:sp>
      <p:sp>
        <p:nvSpPr>
          <p:cNvPr id="387" name="Google Shape;387;p34"/>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The </a:t>
            </a:r>
            <a:r>
              <a:rPr lang="en-US">
                <a:solidFill>
                  <a:srgbClr val="D9EDF1"/>
                </a:solidFill>
                <a:latin typeface="Consolas"/>
                <a:ea typeface="Consolas"/>
                <a:cs typeface="Consolas"/>
                <a:sym typeface="Consolas"/>
              </a:rPr>
              <a:t>return</a:t>
            </a:r>
            <a:r>
              <a:rPr lang="en-US"/>
              <a:t> statement:</a:t>
            </a:r>
            <a:endParaRPr/>
          </a:p>
          <a:p>
            <a:pPr indent="-273050" lvl="1" marL="630238" rtl="0" algn="l">
              <a:lnSpc>
                <a:spcPct val="105000"/>
              </a:lnSpc>
              <a:spcBef>
                <a:spcPts val="1200"/>
              </a:spcBef>
              <a:spcAft>
                <a:spcPts val="0"/>
              </a:spcAft>
              <a:buSzPts val="3000"/>
              <a:buChar char="⬥"/>
            </a:pPr>
            <a:r>
              <a:rPr lang="en-US"/>
              <a:t>Immediately terminates method’s execution</a:t>
            </a:r>
            <a:endParaRPr/>
          </a:p>
          <a:p>
            <a:pPr indent="-273050" lvl="1" marL="630238" rtl="0" algn="l">
              <a:lnSpc>
                <a:spcPct val="105000"/>
              </a:lnSpc>
              <a:spcBef>
                <a:spcPts val="1200"/>
              </a:spcBef>
              <a:spcAft>
                <a:spcPts val="0"/>
              </a:spcAft>
              <a:buSzPts val="3000"/>
              <a:buChar char="⬥"/>
            </a:pPr>
            <a:r>
              <a:rPr lang="en-US"/>
              <a:t>Returns specified expression to the caller</a:t>
            </a:r>
            <a:endParaRPr/>
          </a:p>
          <a:p>
            <a:pPr indent="-273050" lvl="1" marL="630238" rtl="0" algn="l">
              <a:lnSpc>
                <a:spcPct val="105000"/>
              </a:lnSpc>
              <a:spcBef>
                <a:spcPts val="1200"/>
              </a:spcBef>
              <a:spcAft>
                <a:spcPts val="0"/>
              </a:spcAft>
              <a:buSzPts val="3000"/>
              <a:buChar char="⬥"/>
            </a:pPr>
            <a:r>
              <a:rPr lang="en-US"/>
              <a:t>Example:</a:t>
            </a:r>
            <a:endParaRPr/>
          </a:p>
          <a:p>
            <a:pPr indent="-82550" lvl="1" marL="630238" rtl="0" algn="l">
              <a:lnSpc>
                <a:spcPct val="105000"/>
              </a:lnSpc>
              <a:spcBef>
                <a:spcPts val="1200"/>
              </a:spcBef>
              <a:spcAft>
                <a:spcPts val="0"/>
              </a:spcAft>
              <a:buSzPts val="3000"/>
              <a:buNone/>
            </a:pPr>
            <a:r>
              <a:t/>
            </a:r>
            <a:endParaRPr/>
          </a:p>
          <a:p>
            <a:pPr indent="-282575" lvl="0" marL="282575" rtl="0" algn="l">
              <a:lnSpc>
                <a:spcPct val="105000"/>
              </a:lnSpc>
              <a:spcBef>
                <a:spcPts val="1200"/>
              </a:spcBef>
              <a:spcAft>
                <a:spcPts val="0"/>
              </a:spcAft>
              <a:buClr>
                <a:srgbClr val="B4DAE4"/>
              </a:buClr>
              <a:buSzPts val="2240"/>
              <a:buChar char="◆"/>
            </a:pPr>
            <a:r>
              <a:rPr lang="en-US"/>
              <a:t>To terminate </a:t>
            </a:r>
            <a:r>
              <a:rPr lang="en-US">
                <a:solidFill>
                  <a:srgbClr val="D9EDF1"/>
                </a:solidFill>
                <a:latin typeface="Consolas"/>
                <a:ea typeface="Consolas"/>
                <a:cs typeface="Consolas"/>
                <a:sym typeface="Consolas"/>
              </a:rPr>
              <a:t>void</a:t>
            </a:r>
            <a:r>
              <a:rPr lang="en-US"/>
              <a:t> method, use just:</a:t>
            </a:r>
            <a:endParaRPr/>
          </a:p>
          <a:p>
            <a:pPr indent="-140335" lvl="0" marL="282575" rtl="0" algn="l">
              <a:lnSpc>
                <a:spcPct val="105000"/>
              </a:lnSpc>
              <a:spcBef>
                <a:spcPts val="1200"/>
              </a:spcBef>
              <a:spcAft>
                <a:spcPts val="0"/>
              </a:spcAft>
              <a:buClr>
                <a:srgbClr val="B4DAE4"/>
              </a:buClr>
              <a:buSzPts val="2240"/>
              <a:buNone/>
            </a:pPr>
            <a:r>
              <a:t/>
            </a:r>
            <a:endParaRPr>
              <a:solidFill>
                <a:srgbClr val="D9EDF1"/>
              </a:solidFill>
              <a:latin typeface="Consolas"/>
              <a:ea typeface="Consolas"/>
              <a:cs typeface="Consolas"/>
              <a:sym typeface="Consolas"/>
            </a:endParaRPr>
          </a:p>
          <a:p>
            <a:pPr indent="-282575" lvl="0" marL="282575" rtl="0" algn="l">
              <a:lnSpc>
                <a:spcPct val="105000"/>
              </a:lnSpc>
              <a:spcBef>
                <a:spcPts val="1200"/>
              </a:spcBef>
              <a:spcAft>
                <a:spcPts val="0"/>
              </a:spcAft>
              <a:buClr>
                <a:srgbClr val="B4DAE4"/>
              </a:buClr>
              <a:buSzPts val="2240"/>
              <a:buChar char="◆"/>
            </a:pPr>
            <a:r>
              <a:rPr lang="en-US"/>
              <a:t>Return can be used several times in a method body</a:t>
            </a:r>
            <a:endParaRPr/>
          </a:p>
        </p:txBody>
      </p:sp>
      <p:sp>
        <p:nvSpPr>
          <p:cNvPr id="388" name="Google Shape;388;p3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9" name="Google Shape;389;p34"/>
          <p:cNvSpPr/>
          <p:nvPr/>
        </p:nvSpPr>
        <p:spPr>
          <a:xfrm>
            <a:off x="755650" y="3657600"/>
            <a:ext cx="755015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8CF4F2"/>
                </a:solidFill>
                <a:latin typeface="Consolas"/>
                <a:ea typeface="Consolas"/>
                <a:cs typeface="Consolas"/>
                <a:sym typeface="Consolas"/>
              </a:rPr>
              <a:t>return -1;</a:t>
            </a:r>
            <a:endParaRPr b="1" i="0" sz="2000" u="none" cap="none" strike="noStrike">
              <a:solidFill>
                <a:srgbClr val="8CF4F2"/>
              </a:solidFill>
              <a:latin typeface="Consolas"/>
              <a:ea typeface="Consolas"/>
              <a:cs typeface="Consolas"/>
              <a:sym typeface="Consolas"/>
            </a:endParaRPr>
          </a:p>
        </p:txBody>
      </p:sp>
      <p:sp>
        <p:nvSpPr>
          <p:cNvPr id="390" name="Google Shape;390;p34"/>
          <p:cNvSpPr/>
          <p:nvPr/>
        </p:nvSpPr>
        <p:spPr>
          <a:xfrm>
            <a:off x="762000" y="4953000"/>
            <a:ext cx="755015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8CF4F2"/>
                </a:solidFill>
                <a:latin typeface="Consolas"/>
                <a:ea typeface="Consolas"/>
                <a:cs typeface="Consolas"/>
                <a:sym typeface="Consolas"/>
              </a:rPr>
              <a:t>return;</a:t>
            </a:r>
            <a:endParaRPr b="1" i="0" sz="2000" u="none" cap="none" strike="noStrike">
              <a:solidFill>
                <a:srgbClr val="8CF4F2"/>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p:nvPr/>
        </p:nvSpPr>
        <p:spPr>
          <a:xfrm>
            <a:off x="1258888" y="31311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Examples</a:t>
            </a:r>
            <a:endParaRPr b="1" i="0" sz="2800" u="none" cap="none" strike="noStrike">
              <a:solidFill>
                <a:srgbClr val="EBFFC2"/>
              </a:solidFill>
              <a:latin typeface="Corbel"/>
              <a:ea typeface="Corbel"/>
              <a:cs typeface="Corbel"/>
              <a:sym typeface="Corbel"/>
            </a:endParaRPr>
          </a:p>
        </p:txBody>
      </p:sp>
      <p:sp>
        <p:nvSpPr>
          <p:cNvPr id="399" name="Google Shape;399;p35"/>
          <p:cNvSpPr txBox="1"/>
          <p:nvPr>
            <p:ph type="ctrTitle"/>
          </p:nvPr>
        </p:nvSpPr>
        <p:spPr>
          <a:xfrm>
            <a:off x="1949450" y="1557337"/>
            <a:ext cx="5113338" cy="133985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Returning Values From Methods</a:t>
            </a:r>
            <a:endParaRPr/>
          </a:p>
        </p:txBody>
      </p:sp>
      <p:pic>
        <p:nvPicPr>
          <p:cNvPr descr="http://www.medymm.com.tr/english/hizmetler_foto.asp?id=6" id="400" name="Google Shape;400;p35"/>
          <p:cNvPicPr preferRelativeResize="0"/>
          <p:nvPr/>
        </p:nvPicPr>
        <p:blipFill rotWithShape="1">
          <a:blip r:embed="rId3">
            <a:alphaModFix/>
          </a:blip>
          <a:srcRect b="0" l="0" r="0" t="0"/>
          <a:stretch/>
        </p:blipFill>
        <p:spPr>
          <a:xfrm>
            <a:off x="2859592" y="3886200"/>
            <a:ext cx="3276600" cy="2375535"/>
          </a:xfrm>
          <a:prstGeom prst="roundRect">
            <a:avLst>
              <a:gd fmla="val 12302" name="adj"/>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p:nvPr/>
        </p:nvSpPr>
        <p:spPr>
          <a:xfrm>
            <a:off x="1258888" y="31311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Examples</a:t>
            </a:r>
            <a:endParaRPr b="1" i="0" sz="2800" u="none" cap="none" strike="noStrike">
              <a:solidFill>
                <a:srgbClr val="EBFFC2"/>
              </a:solidFill>
              <a:latin typeface="Corbel"/>
              <a:ea typeface="Corbel"/>
              <a:cs typeface="Corbel"/>
              <a:sym typeface="Corbel"/>
            </a:endParaRPr>
          </a:p>
        </p:txBody>
      </p:sp>
      <p:sp>
        <p:nvSpPr>
          <p:cNvPr id="409" name="Google Shape;409;p36"/>
          <p:cNvSpPr txBox="1"/>
          <p:nvPr>
            <p:ph type="ctrTitle"/>
          </p:nvPr>
        </p:nvSpPr>
        <p:spPr>
          <a:xfrm>
            <a:off x="1949450" y="1557337"/>
            <a:ext cx="5113338" cy="133985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Returning Values From Methods</a:t>
            </a:r>
            <a:endParaRPr/>
          </a:p>
        </p:txBody>
      </p:sp>
      <p:pic>
        <p:nvPicPr>
          <p:cNvPr descr="http://www.medymm.com.tr/english/hizmetler_foto.asp?id=6" id="410" name="Google Shape;410;p36"/>
          <p:cNvPicPr preferRelativeResize="0"/>
          <p:nvPr/>
        </p:nvPicPr>
        <p:blipFill rotWithShape="1">
          <a:blip r:embed="rId3">
            <a:alphaModFix/>
          </a:blip>
          <a:srcRect b="0" l="0" r="0" t="0"/>
          <a:stretch/>
        </p:blipFill>
        <p:spPr>
          <a:xfrm>
            <a:off x="2859592" y="3886200"/>
            <a:ext cx="3276600" cy="2375535"/>
          </a:xfrm>
          <a:prstGeom prst="roundRect">
            <a:avLst>
              <a:gd fmla="val 12302" name="adj"/>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3505200" y="152400"/>
            <a:ext cx="54102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Temperature Conversion – Example</a:t>
            </a:r>
            <a:endParaRPr/>
          </a:p>
        </p:txBody>
      </p:sp>
      <p:sp>
        <p:nvSpPr>
          <p:cNvPr id="416" name="Google Shape;416;p37"/>
          <p:cNvSpPr txBox="1"/>
          <p:nvPr>
            <p:ph idx="1" type="body"/>
          </p:nvPr>
        </p:nvSpPr>
        <p:spPr>
          <a:xfrm>
            <a:off x="323850" y="1196975"/>
            <a:ext cx="8496300" cy="5329238"/>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Convert temperature from Fahrenheit to Celsius:</a:t>
            </a:r>
            <a:endParaRPr/>
          </a:p>
        </p:txBody>
      </p:sp>
      <p:sp>
        <p:nvSpPr>
          <p:cNvPr id="417" name="Google Shape;417;p3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37"/>
          <p:cNvSpPr/>
          <p:nvPr/>
        </p:nvSpPr>
        <p:spPr>
          <a:xfrm>
            <a:off x="693737" y="2347913"/>
            <a:ext cx="7764463" cy="407585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double FahrenheitToCelsius(double degrees)</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double celsius = (degrees - 32) * 5 / 9;</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return celsius;</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33333"/>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Main()</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Console.Write("Temperature in Fahrenheit: ");</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double t = Double.Parse(Console.ReadLine());</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t = FahrenheitToCelsius(t);</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Console.Write("Temperature in Celsius: {0}", t);</a:t>
            </a:r>
            <a:endParaRPr/>
          </a:p>
          <a:p>
            <a:pPr indent="0" lvl="0" marL="0" marR="0" rtl="0" algn="l">
              <a:lnSpc>
                <a:spcPct val="133333"/>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5" name="Shape 425"/>
        <p:cNvGrpSpPr/>
        <p:nvPr/>
      </p:nvGrpSpPr>
      <p:grpSpPr>
        <a:xfrm>
          <a:off x="0" y="0"/>
          <a:ext cx="0" cy="0"/>
          <a:chOff x="0" y="0"/>
          <a:chExt cx="0" cy="0"/>
        </a:xfrm>
      </p:grpSpPr>
      <p:sp>
        <p:nvSpPr>
          <p:cNvPr id="426" name="Google Shape;426;p38"/>
          <p:cNvSpPr/>
          <p:nvPr/>
        </p:nvSpPr>
        <p:spPr>
          <a:xfrm>
            <a:off x="1325544" y="28263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Live Demo</a:t>
            </a:r>
            <a:endParaRPr b="1" i="0" sz="2800" u="none" cap="none" strike="noStrike">
              <a:solidFill>
                <a:srgbClr val="EBFFC2"/>
              </a:solidFill>
              <a:latin typeface="Corbel"/>
              <a:ea typeface="Corbel"/>
              <a:cs typeface="Corbel"/>
              <a:sym typeface="Corbel"/>
            </a:endParaRPr>
          </a:p>
        </p:txBody>
      </p:sp>
      <p:sp>
        <p:nvSpPr>
          <p:cNvPr id="427" name="Google Shape;427;p38"/>
          <p:cNvSpPr txBox="1"/>
          <p:nvPr>
            <p:ph type="ctrTitle"/>
          </p:nvPr>
        </p:nvSpPr>
        <p:spPr>
          <a:xfrm>
            <a:off x="661988" y="1676400"/>
            <a:ext cx="7796212" cy="9144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Temperature Conversion</a:t>
            </a:r>
            <a:endParaRPr/>
          </a:p>
        </p:txBody>
      </p:sp>
      <p:pic>
        <p:nvPicPr>
          <p:cNvPr descr="http://www.ntnu.no/gemini/2007-05/bilder/kn_termometer.jpg" id="428" name="Google Shape;428;p38"/>
          <p:cNvPicPr preferRelativeResize="0"/>
          <p:nvPr/>
        </p:nvPicPr>
        <p:blipFill rotWithShape="1">
          <a:blip r:embed="rId3">
            <a:alphaModFix/>
          </a:blip>
          <a:srcRect b="0" l="0" r="0" t="0"/>
          <a:stretch/>
        </p:blipFill>
        <p:spPr>
          <a:xfrm rot="-293608">
            <a:off x="6143968" y="3578433"/>
            <a:ext cx="1935724" cy="2993920"/>
          </a:xfrm>
          <a:prstGeom prst="rect">
            <a:avLst/>
          </a:prstGeom>
          <a:noFill/>
          <a:ln>
            <a:noFill/>
          </a:ln>
        </p:spPr>
      </p:pic>
      <p:pic>
        <p:nvPicPr>
          <p:cNvPr descr="http://www.srfsnosk8.no/img/2007/termometer.jpg" id="429" name="Google Shape;429;p38"/>
          <p:cNvPicPr preferRelativeResize="0"/>
          <p:nvPr/>
        </p:nvPicPr>
        <p:blipFill rotWithShape="1">
          <a:blip r:embed="rId4">
            <a:alphaModFix/>
          </a:blip>
          <a:srcRect b="0" l="0" r="0" t="0"/>
          <a:stretch/>
        </p:blipFill>
        <p:spPr>
          <a:xfrm rot="-350859">
            <a:off x="1070839" y="3309573"/>
            <a:ext cx="1904014" cy="3028950"/>
          </a:xfrm>
          <a:prstGeom prst="rect">
            <a:avLst/>
          </a:prstGeom>
          <a:noFill/>
          <a:ln>
            <a:noFill/>
          </a:ln>
        </p:spPr>
      </p:pic>
      <p:pic>
        <p:nvPicPr>
          <p:cNvPr descr="http://www.erikfaergemann.dk/images/Paasp.jpg" id="430" name="Google Shape;430;p38"/>
          <p:cNvPicPr preferRelativeResize="0"/>
          <p:nvPr/>
        </p:nvPicPr>
        <p:blipFill rotWithShape="1">
          <a:blip r:embed="rId5">
            <a:alphaModFix/>
          </a:blip>
          <a:srcRect b="0" l="0" r="0" t="0"/>
          <a:stretch/>
        </p:blipFill>
        <p:spPr>
          <a:xfrm rot="249574">
            <a:off x="3562710" y="4164416"/>
            <a:ext cx="1645474" cy="16454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Positive Numbers – Example</a:t>
            </a:r>
            <a:endParaRPr/>
          </a:p>
        </p:txBody>
      </p:sp>
      <p:sp>
        <p:nvSpPr>
          <p:cNvPr id="436" name="Google Shape;436;p39"/>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Check if all numbers in a sequence are positive:</a:t>
            </a:r>
            <a:endParaRPr/>
          </a:p>
        </p:txBody>
      </p:sp>
      <p:sp>
        <p:nvSpPr>
          <p:cNvPr id="437" name="Google Shape;437;p3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39"/>
          <p:cNvSpPr/>
          <p:nvPr/>
        </p:nvSpPr>
        <p:spPr>
          <a:xfrm>
            <a:off x="755650" y="2551113"/>
            <a:ext cx="7632700" cy="325012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bool ArePositive(int[] sequence)</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foreach (int number in sequence)</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if (number &lt;= 0)</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return false;</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    return true;</a:t>
            </a:r>
            <a:endParaRPr/>
          </a:p>
          <a:p>
            <a:pPr indent="0" lvl="0" marL="0" marR="0" rtl="0" algn="l">
              <a:lnSpc>
                <a:spcPct val="100000"/>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pic>
        <p:nvPicPr>
          <p:cNvPr descr="http://www.whitecraneeducation.com/images/general/numbers3.jpg" id="439" name="Google Shape;439;p39"/>
          <p:cNvPicPr preferRelativeResize="0"/>
          <p:nvPr/>
        </p:nvPicPr>
        <p:blipFill rotWithShape="1">
          <a:blip r:embed="rId3">
            <a:alphaModFix/>
          </a:blip>
          <a:srcRect b="0" l="0" r="0" t="0"/>
          <a:stretch/>
        </p:blipFill>
        <p:spPr>
          <a:xfrm>
            <a:off x="5283200" y="4114800"/>
            <a:ext cx="3270250" cy="1962150"/>
          </a:xfrm>
          <a:prstGeom prst="roundRect">
            <a:avLst>
              <a:gd fmla="val 7961" name="adj"/>
            </a:avLst>
          </a:prstGeom>
          <a:noFill/>
          <a:ln cap="flat" cmpd="sng" w="9525">
            <a:solidFill>
              <a:srgbClr val="8EC9D7"/>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Why to Use Methods?</a:t>
            </a:r>
            <a:endParaRPr/>
          </a:p>
        </p:txBody>
      </p:sp>
      <p:sp>
        <p:nvSpPr>
          <p:cNvPr id="127" name="Google Shape;127;p4"/>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12500"/>
              </a:lnSpc>
              <a:spcBef>
                <a:spcPts val="0"/>
              </a:spcBef>
              <a:spcAft>
                <a:spcPts val="0"/>
              </a:spcAft>
              <a:buSzPts val="2240"/>
              <a:buChar char="◆"/>
            </a:pPr>
            <a:r>
              <a:rPr lang="en-US"/>
              <a:t>More manageable programming</a:t>
            </a:r>
            <a:endParaRPr/>
          </a:p>
          <a:p>
            <a:pPr indent="-273050" lvl="1" marL="630238" rtl="0" algn="l">
              <a:lnSpc>
                <a:spcPct val="120000"/>
              </a:lnSpc>
              <a:spcBef>
                <a:spcPts val="1200"/>
              </a:spcBef>
              <a:spcAft>
                <a:spcPts val="0"/>
              </a:spcAft>
              <a:buSzPts val="3000"/>
              <a:buChar char="⬥"/>
            </a:pPr>
            <a:r>
              <a:rPr lang="en-US"/>
              <a:t>Split large problems into small pieces</a:t>
            </a:r>
            <a:endParaRPr/>
          </a:p>
          <a:p>
            <a:pPr indent="-273050" lvl="1" marL="630238" rtl="0" algn="l">
              <a:lnSpc>
                <a:spcPct val="120000"/>
              </a:lnSpc>
              <a:spcBef>
                <a:spcPts val="1200"/>
              </a:spcBef>
              <a:spcAft>
                <a:spcPts val="0"/>
              </a:spcAft>
              <a:buSzPts val="3000"/>
              <a:buChar char="⬥"/>
            </a:pPr>
            <a:r>
              <a:rPr lang="en-US"/>
              <a:t>Better organization of the program</a:t>
            </a:r>
            <a:endParaRPr/>
          </a:p>
          <a:p>
            <a:pPr indent="-273050" lvl="1" marL="630238" rtl="0" algn="l">
              <a:lnSpc>
                <a:spcPct val="120000"/>
              </a:lnSpc>
              <a:spcBef>
                <a:spcPts val="1200"/>
              </a:spcBef>
              <a:spcAft>
                <a:spcPts val="0"/>
              </a:spcAft>
              <a:buSzPts val="3000"/>
              <a:buChar char="⬥"/>
            </a:pPr>
            <a:r>
              <a:rPr lang="en-US"/>
              <a:t>Improve code readability</a:t>
            </a:r>
            <a:endParaRPr/>
          </a:p>
          <a:p>
            <a:pPr indent="-273050" lvl="1" marL="630238" rtl="0" algn="l">
              <a:lnSpc>
                <a:spcPct val="120000"/>
              </a:lnSpc>
              <a:spcBef>
                <a:spcPts val="1200"/>
              </a:spcBef>
              <a:spcAft>
                <a:spcPts val="0"/>
              </a:spcAft>
              <a:buSzPts val="3000"/>
              <a:buChar char="⬥"/>
            </a:pPr>
            <a:r>
              <a:rPr lang="en-US"/>
              <a:t>Improve code understandability</a:t>
            </a:r>
            <a:endParaRPr/>
          </a:p>
          <a:p>
            <a:pPr indent="-282575" lvl="0" marL="282575" rtl="0" algn="l">
              <a:lnSpc>
                <a:spcPct val="112500"/>
              </a:lnSpc>
              <a:spcBef>
                <a:spcPts val="1200"/>
              </a:spcBef>
              <a:spcAft>
                <a:spcPts val="0"/>
              </a:spcAft>
              <a:buSzPts val="2240"/>
              <a:buChar char="◆"/>
            </a:pPr>
            <a:r>
              <a:rPr lang="en-US"/>
              <a:t>Avoiding repeating code</a:t>
            </a:r>
            <a:endParaRPr/>
          </a:p>
          <a:p>
            <a:pPr indent="-282575" lvl="2" marL="574675" rtl="0" algn="l">
              <a:lnSpc>
                <a:spcPct val="128571"/>
              </a:lnSpc>
              <a:spcBef>
                <a:spcPts val="1200"/>
              </a:spcBef>
              <a:spcAft>
                <a:spcPts val="0"/>
              </a:spcAft>
              <a:buClr>
                <a:srgbClr val="B4DAE4"/>
              </a:buClr>
              <a:buSzPts val="1960"/>
              <a:buFont typeface="Noto Sans Symbols"/>
              <a:buChar char="◆"/>
            </a:pPr>
            <a:r>
              <a:rPr lang="en-US"/>
              <a:t>Improve code maintainability</a:t>
            </a:r>
            <a:endParaRPr/>
          </a:p>
          <a:p>
            <a:pPr indent="-282575" lvl="0" marL="282575" rtl="0" algn="l">
              <a:lnSpc>
                <a:spcPct val="112500"/>
              </a:lnSpc>
              <a:spcBef>
                <a:spcPts val="1200"/>
              </a:spcBef>
              <a:spcAft>
                <a:spcPts val="0"/>
              </a:spcAft>
              <a:buSzPts val="2240"/>
              <a:buChar char="◆"/>
            </a:pPr>
            <a:r>
              <a:rPr lang="en-US"/>
              <a:t>Code reusability</a:t>
            </a:r>
            <a:endParaRPr/>
          </a:p>
          <a:p>
            <a:pPr indent="-273050" lvl="1" marL="630238" rtl="0" algn="l">
              <a:lnSpc>
                <a:spcPct val="120000"/>
              </a:lnSpc>
              <a:spcBef>
                <a:spcPts val="1200"/>
              </a:spcBef>
              <a:spcAft>
                <a:spcPts val="0"/>
              </a:spcAft>
              <a:buSzPts val="3000"/>
              <a:buChar char="⬥"/>
            </a:pPr>
            <a:r>
              <a:rPr lang="en-US"/>
              <a:t>Using existing methods several times</a:t>
            </a:r>
            <a:endParaRPr/>
          </a:p>
        </p:txBody>
      </p:sp>
      <p:sp>
        <p:nvSpPr>
          <p:cNvPr id="128" name="Google Shape;128;p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uweb.com/toys/ideas/blocksm.jpg" id="129" name="Google Shape;129;p4"/>
          <p:cNvPicPr preferRelativeResize="0"/>
          <p:nvPr/>
        </p:nvPicPr>
        <p:blipFill rotWithShape="1">
          <a:blip r:embed="rId3">
            <a:alphaModFix/>
          </a:blip>
          <a:srcRect b="0" l="0" r="0" t="0"/>
          <a:stretch/>
        </p:blipFill>
        <p:spPr>
          <a:xfrm>
            <a:off x="6248400" y="3962400"/>
            <a:ext cx="2406316" cy="182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6" name="Shape 446"/>
        <p:cNvGrpSpPr/>
        <p:nvPr/>
      </p:nvGrpSpPr>
      <p:grpSpPr>
        <a:xfrm>
          <a:off x="0" y="0"/>
          <a:ext cx="0" cy="0"/>
          <a:chOff x="0" y="0"/>
          <a:chExt cx="0" cy="0"/>
        </a:xfrm>
      </p:grpSpPr>
      <p:sp>
        <p:nvSpPr>
          <p:cNvPr id="447" name="Google Shape;447;p40"/>
          <p:cNvSpPr/>
          <p:nvPr/>
        </p:nvSpPr>
        <p:spPr>
          <a:xfrm>
            <a:off x="758825" y="22929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Live Demo</a:t>
            </a:r>
            <a:endParaRPr b="1" i="0" sz="2800" u="none" cap="none" strike="noStrike">
              <a:solidFill>
                <a:srgbClr val="EBFFC2"/>
              </a:solidFill>
              <a:latin typeface="Corbel"/>
              <a:ea typeface="Corbel"/>
              <a:cs typeface="Corbel"/>
              <a:sym typeface="Corbel"/>
            </a:endParaRPr>
          </a:p>
        </p:txBody>
      </p:sp>
      <p:sp>
        <p:nvSpPr>
          <p:cNvPr id="448" name="Google Shape;448;p40"/>
          <p:cNvSpPr txBox="1"/>
          <p:nvPr>
            <p:ph type="ctrTitle"/>
          </p:nvPr>
        </p:nvSpPr>
        <p:spPr>
          <a:xfrm>
            <a:off x="1449388" y="1431925"/>
            <a:ext cx="5113337" cy="669925"/>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Positive Numbers</a:t>
            </a:r>
            <a:endParaRPr/>
          </a:p>
        </p:txBody>
      </p:sp>
      <p:pic>
        <p:nvPicPr>
          <p:cNvPr descr="http://www.moneymanagement.com.au/Uploads/PressReleases/money/Images-20090409/bluenumbersngraph.JPG" id="449" name="Google Shape;449;p40"/>
          <p:cNvPicPr preferRelativeResize="0"/>
          <p:nvPr/>
        </p:nvPicPr>
        <p:blipFill rotWithShape="1">
          <a:blip r:embed="rId3">
            <a:alphaModFix/>
          </a:blip>
          <a:srcRect b="0" l="0" r="0" t="0"/>
          <a:stretch/>
        </p:blipFill>
        <p:spPr>
          <a:xfrm>
            <a:off x="1584640" y="3429000"/>
            <a:ext cx="7025960" cy="2895600"/>
          </a:xfrm>
          <a:prstGeom prst="roundRect">
            <a:avLst>
              <a:gd fmla="val 12155" name="adj"/>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Data Validation – Example</a:t>
            </a:r>
            <a:endParaRPr/>
          </a:p>
        </p:txBody>
      </p:sp>
      <p:sp>
        <p:nvSpPr>
          <p:cNvPr id="455" name="Google Shape;455;p41"/>
          <p:cNvSpPr txBox="1"/>
          <p:nvPr>
            <p:ph idx="1" type="body"/>
          </p:nvPr>
        </p:nvSpPr>
        <p:spPr>
          <a:xfrm>
            <a:off x="323850" y="1196975"/>
            <a:ext cx="8496300" cy="5329238"/>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Validating input data:</a:t>
            </a:r>
            <a:endParaRPr/>
          </a:p>
        </p:txBody>
      </p:sp>
      <p:sp>
        <p:nvSpPr>
          <p:cNvPr id="456" name="Google Shape;456;p4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41"/>
          <p:cNvSpPr/>
          <p:nvPr/>
        </p:nvSpPr>
        <p:spPr>
          <a:xfrm>
            <a:off x="612775" y="1935296"/>
            <a:ext cx="7920038" cy="431310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using System;</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class ValidatingDemo</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void Main()</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Console.WriteLine("What time is it?");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Console.Write("Hours: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int hours = int.Parse(Console.ReadLine());</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Console.Write("Minutes: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int minutes = int.Parse(Console.ReadLine());</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r">
              <a:lnSpc>
                <a:spcPct val="122222"/>
              </a:lnSpc>
              <a:spcBef>
                <a:spcPts val="0"/>
              </a:spcBef>
              <a:spcAft>
                <a:spcPts val="0"/>
              </a:spcAft>
              <a:buNone/>
            </a:pPr>
            <a:r>
              <a:rPr b="1" i="1" lang="en-US" sz="1800" u="none" cap="none" strike="noStrike">
                <a:solidFill>
                  <a:srgbClr val="8CF4F2"/>
                </a:solidFill>
                <a:latin typeface="Consolas"/>
                <a:ea typeface="Consolas"/>
                <a:cs typeface="Consolas"/>
                <a:sym typeface="Consolas"/>
              </a:rPr>
              <a:t>// (The example continues on the next slide)</a:t>
            </a:r>
            <a:endParaRPr/>
          </a:p>
        </p:txBody>
      </p:sp>
      <p:pic>
        <p:nvPicPr>
          <p:cNvPr id="458" name="Google Shape;458;p41"/>
          <p:cNvPicPr preferRelativeResize="0"/>
          <p:nvPr/>
        </p:nvPicPr>
        <p:blipFill rotWithShape="1">
          <a:blip r:embed="rId3">
            <a:alphaModFix/>
          </a:blip>
          <a:srcRect b="0" l="0" r="0" t="0"/>
          <a:stretch/>
        </p:blipFill>
        <p:spPr>
          <a:xfrm>
            <a:off x="6705600" y="1676400"/>
            <a:ext cx="1971675" cy="176212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Data Validation – Example</a:t>
            </a:r>
            <a:endParaRPr/>
          </a:p>
        </p:txBody>
      </p:sp>
      <p:sp>
        <p:nvSpPr>
          <p:cNvPr id="464" name="Google Shape;464;p4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42"/>
          <p:cNvSpPr/>
          <p:nvPr/>
        </p:nvSpPr>
        <p:spPr>
          <a:xfrm>
            <a:off x="611188" y="1143000"/>
            <a:ext cx="7921625" cy="517064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bool isValidTime =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ValidateHours(hours) &amp;&amp;</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ValidateMinutes(minutes);</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if (isValidTime)</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Console.WriteLine("It is {0}:{1}",</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hours, minutes);</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else</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Console.WriteLine("Incorrect time!");</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bool ValidateMinutes(int minutes)</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bool result = (minutes&gt;=0) &amp;&amp; (minutes&lt;=59);</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return result;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bool ValidateHours(int hours) { ...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pic>
        <p:nvPicPr>
          <p:cNvPr id="466" name="Google Shape;466;p42"/>
          <p:cNvPicPr preferRelativeResize="0"/>
          <p:nvPr/>
        </p:nvPicPr>
        <p:blipFill rotWithShape="1">
          <a:blip r:embed="rId3">
            <a:alphaModFix/>
          </a:blip>
          <a:srcRect b="0" l="0" r="0" t="0"/>
          <a:stretch/>
        </p:blipFill>
        <p:spPr>
          <a:xfrm flipH="1">
            <a:off x="6629400" y="1066800"/>
            <a:ext cx="2057400" cy="176212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3" name="Shape 473"/>
        <p:cNvGrpSpPr/>
        <p:nvPr/>
      </p:nvGrpSpPr>
      <p:grpSpPr>
        <a:xfrm>
          <a:off x="0" y="0"/>
          <a:ext cx="0" cy="0"/>
          <a:chOff x="0" y="0"/>
          <a:chExt cx="0" cy="0"/>
        </a:xfrm>
      </p:grpSpPr>
      <p:pic>
        <p:nvPicPr>
          <p:cNvPr descr="http://xenlights.com/images/SoftwareValidation.jpg" id="474" name="Google Shape;474;p43"/>
          <p:cNvPicPr preferRelativeResize="0"/>
          <p:nvPr/>
        </p:nvPicPr>
        <p:blipFill rotWithShape="1">
          <a:blip r:embed="rId3">
            <a:alphaModFix/>
          </a:blip>
          <a:srcRect b="0" l="0" r="0" t="0"/>
          <a:stretch/>
        </p:blipFill>
        <p:spPr>
          <a:xfrm>
            <a:off x="762000" y="1127125"/>
            <a:ext cx="4724400" cy="2699657"/>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475" name="Google Shape;475;p43"/>
          <p:cNvSpPr/>
          <p:nvPr/>
        </p:nvSpPr>
        <p:spPr>
          <a:xfrm>
            <a:off x="3111501" y="5469624"/>
            <a:ext cx="5108574"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i="0" lang="en-US" sz="2800" u="none" cap="none" strike="noStrike">
                <a:solidFill>
                  <a:srgbClr val="EBFFC2"/>
                </a:solidFill>
                <a:latin typeface="Corbel"/>
                <a:ea typeface="Corbel"/>
                <a:cs typeface="Corbel"/>
                <a:sym typeface="Corbel"/>
              </a:rPr>
              <a:t>Live Demo</a:t>
            </a:r>
            <a:endParaRPr b="1" i="0" sz="2800" u="none" cap="none" strike="noStrike">
              <a:solidFill>
                <a:srgbClr val="EBFFC2"/>
              </a:solidFill>
              <a:latin typeface="Corbel"/>
              <a:ea typeface="Corbel"/>
              <a:cs typeface="Corbel"/>
              <a:sym typeface="Corbel"/>
            </a:endParaRPr>
          </a:p>
        </p:txBody>
      </p:sp>
      <p:sp>
        <p:nvSpPr>
          <p:cNvPr id="476" name="Google Shape;476;p43"/>
          <p:cNvSpPr txBox="1"/>
          <p:nvPr>
            <p:ph type="ctrTitle"/>
          </p:nvPr>
        </p:nvSpPr>
        <p:spPr>
          <a:xfrm>
            <a:off x="3116263" y="4632325"/>
            <a:ext cx="5113337" cy="669925"/>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Data Validation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4"/>
          <p:cNvSpPr txBox="1"/>
          <p:nvPr>
            <p:ph type="ctrTitle"/>
          </p:nvPr>
        </p:nvSpPr>
        <p:spPr>
          <a:xfrm>
            <a:off x="609600" y="4953001"/>
            <a:ext cx="79248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Overloading Methods</a:t>
            </a:r>
            <a:endParaRPr/>
          </a:p>
        </p:txBody>
      </p:sp>
      <p:sp>
        <p:nvSpPr>
          <p:cNvPr id="482" name="Google Shape;482;p44"/>
          <p:cNvSpPr txBox="1"/>
          <p:nvPr>
            <p:ph idx="1" type="subTitle"/>
          </p:nvPr>
        </p:nvSpPr>
        <p:spPr>
          <a:xfrm>
            <a:off x="609600" y="5679280"/>
            <a:ext cx="79248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Multiple Methods with the Same Name</a:t>
            </a:r>
            <a:endParaRPr/>
          </a:p>
        </p:txBody>
      </p:sp>
      <p:pic>
        <p:nvPicPr>
          <p:cNvPr descr="http://4.bp.blogspot.com/_7GZ1tO98idc/TAFZ1p9-a0I/AAAAAAAAALA/WQGhBnPwdo0/s1600/truck+overload+passenger.jpg" id="483" name="Google Shape;483;p44"/>
          <p:cNvPicPr preferRelativeResize="0"/>
          <p:nvPr/>
        </p:nvPicPr>
        <p:blipFill rotWithShape="1">
          <a:blip r:embed="rId3">
            <a:alphaModFix/>
          </a:blip>
          <a:srcRect b="0" l="0" r="0" t="0"/>
          <a:stretch/>
        </p:blipFill>
        <p:spPr>
          <a:xfrm>
            <a:off x="1727200" y="1143000"/>
            <a:ext cx="5695950" cy="3276601"/>
          </a:xfrm>
          <a:prstGeom prst="roundRect">
            <a:avLst>
              <a:gd fmla="val 5039" name="adj"/>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Overloading Methods</a:t>
            </a:r>
            <a:endParaRPr/>
          </a:p>
        </p:txBody>
      </p:sp>
      <p:sp>
        <p:nvSpPr>
          <p:cNvPr id="489" name="Google Shape;489;p45"/>
          <p:cNvSpPr txBox="1"/>
          <p:nvPr>
            <p:ph idx="1" type="body"/>
          </p:nvPr>
        </p:nvSpPr>
        <p:spPr>
          <a:xfrm>
            <a:off x="228600" y="9906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What means "to </a:t>
            </a:r>
            <a:r>
              <a:rPr lang="en-US">
                <a:solidFill>
                  <a:srgbClr val="D9EDF1"/>
                </a:solidFill>
              </a:rPr>
              <a:t>overload</a:t>
            </a:r>
            <a:r>
              <a:rPr lang="en-US"/>
              <a:t> a method name"?</a:t>
            </a:r>
            <a:endParaRPr/>
          </a:p>
          <a:p>
            <a:pPr indent="-273050" lvl="1" marL="630238" rtl="0" algn="l">
              <a:lnSpc>
                <a:spcPct val="105000"/>
              </a:lnSpc>
              <a:spcBef>
                <a:spcPts val="1200"/>
              </a:spcBef>
              <a:spcAft>
                <a:spcPts val="0"/>
              </a:spcAft>
              <a:buSzPts val="3000"/>
              <a:buChar char="⬥"/>
            </a:pPr>
            <a:r>
              <a:rPr lang="en-US"/>
              <a:t>Use the same method name for multiple methods with different </a:t>
            </a:r>
            <a:r>
              <a:rPr lang="en-US">
                <a:solidFill>
                  <a:srgbClr val="D9EDF1"/>
                </a:solidFill>
              </a:rPr>
              <a:t>signature</a:t>
            </a:r>
            <a:r>
              <a:rPr lang="en-US"/>
              <a:t> (parameters)</a:t>
            </a:r>
            <a:endParaRPr/>
          </a:p>
        </p:txBody>
      </p:sp>
      <p:sp>
        <p:nvSpPr>
          <p:cNvPr id="490" name="Google Shape;490;p4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45"/>
          <p:cNvSpPr/>
          <p:nvPr/>
        </p:nvSpPr>
        <p:spPr>
          <a:xfrm>
            <a:off x="687388" y="2895600"/>
            <a:ext cx="7770812" cy="347787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Print(string text)</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Console.WriteLine(text);</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1111"/>
              </a:lnSpc>
              <a:spcBef>
                <a:spcPts val="1200"/>
              </a:spcBef>
              <a:spcAft>
                <a:spcPts val="0"/>
              </a:spcAft>
              <a:buNone/>
            </a:pPr>
            <a:r>
              <a:rPr b="1" i="0" lang="en-US" sz="1800" u="none" cap="none" strike="noStrike">
                <a:solidFill>
                  <a:srgbClr val="8CF4F2"/>
                </a:solidFill>
                <a:latin typeface="Consolas"/>
                <a:ea typeface="Consolas"/>
                <a:cs typeface="Consolas"/>
                <a:sym typeface="Consolas"/>
              </a:rPr>
              <a:t>static void Print(int number)</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Console.WriteLine(number);</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1111"/>
              </a:lnSpc>
              <a:spcBef>
                <a:spcPts val="1200"/>
              </a:spcBef>
              <a:spcAft>
                <a:spcPts val="0"/>
              </a:spcAft>
              <a:buNone/>
            </a:pPr>
            <a:r>
              <a:rPr b="1" i="0" lang="en-US" sz="1800" u="none" cap="none" strike="noStrike">
                <a:solidFill>
                  <a:srgbClr val="8CF4F2"/>
                </a:solidFill>
                <a:latin typeface="Consolas"/>
                <a:ea typeface="Consolas"/>
                <a:cs typeface="Consolas"/>
                <a:sym typeface="Consolas"/>
              </a:rPr>
              <a:t>static void Print(string text, int number)</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Console.WriteLine(text + ' ' + number);</a:t>
            </a:r>
            <a:endParaRPr/>
          </a:p>
          <a:p>
            <a:pPr indent="0" lvl="0" marL="0" marR="0" rtl="0" algn="l">
              <a:lnSpc>
                <a:spcPct val="111111"/>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6"/>
          <p:cNvSpPr txBox="1"/>
          <p:nvPr>
            <p:ph type="ctrTitle"/>
          </p:nvPr>
        </p:nvSpPr>
        <p:spPr>
          <a:xfrm>
            <a:off x="609600" y="1066800"/>
            <a:ext cx="7924800" cy="16002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Variable Number</a:t>
            </a:r>
            <a:br>
              <a:rPr lang="en-US"/>
            </a:br>
            <a:r>
              <a:rPr lang="en-US"/>
              <a:t>of Parameters</a:t>
            </a:r>
            <a:endParaRPr/>
          </a:p>
        </p:txBody>
      </p:sp>
      <p:pic>
        <p:nvPicPr>
          <p:cNvPr descr="http://www.homemortgagerates.us/variable-rates-636.jpg" id="497" name="Google Shape;497;p46"/>
          <p:cNvPicPr preferRelativeResize="0"/>
          <p:nvPr/>
        </p:nvPicPr>
        <p:blipFill rotWithShape="1">
          <a:blip r:embed="rId3">
            <a:alphaModFix/>
          </a:blip>
          <a:srcRect b="0" l="0" r="0" t="0"/>
          <a:stretch/>
        </p:blipFill>
        <p:spPr>
          <a:xfrm>
            <a:off x="2222500" y="3136900"/>
            <a:ext cx="4711700" cy="3111500"/>
          </a:xfrm>
          <a:prstGeom prst="roundRect">
            <a:avLst>
              <a:gd fmla="val 6494" name="adj"/>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7"/>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Variable Number</a:t>
            </a:r>
            <a:br>
              <a:rPr lang="en-US"/>
            </a:br>
            <a:r>
              <a:rPr lang="en-US"/>
              <a:t>of Parameters</a:t>
            </a:r>
            <a:endParaRPr/>
          </a:p>
        </p:txBody>
      </p:sp>
      <p:sp>
        <p:nvSpPr>
          <p:cNvPr id="503" name="Google Shape;503;p47"/>
          <p:cNvSpPr txBox="1"/>
          <p:nvPr>
            <p:ph idx="1" type="body"/>
          </p:nvPr>
        </p:nvSpPr>
        <p:spPr>
          <a:xfrm>
            <a:off x="228600" y="1143000"/>
            <a:ext cx="8686800" cy="54864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A method in C# can take variable number of parameters by specifying the </a:t>
            </a:r>
            <a:r>
              <a:rPr lang="en-US">
                <a:solidFill>
                  <a:srgbClr val="D9EDF1"/>
                </a:solidFill>
                <a:latin typeface="Consolas"/>
                <a:ea typeface="Consolas"/>
                <a:cs typeface="Consolas"/>
                <a:sym typeface="Consolas"/>
              </a:rPr>
              <a:t>params</a:t>
            </a:r>
            <a:r>
              <a:rPr lang="en-US"/>
              <a:t> keyword</a:t>
            </a:r>
            <a:endParaRPr/>
          </a:p>
        </p:txBody>
      </p:sp>
      <p:sp>
        <p:nvSpPr>
          <p:cNvPr id="504" name="Google Shape;504;p4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47"/>
          <p:cNvSpPr/>
          <p:nvPr/>
        </p:nvSpPr>
        <p:spPr>
          <a:xfrm>
            <a:off x="687388" y="2362200"/>
            <a:ext cx="7770812" cy="403097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long CalcSum(params int[] elements)</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long sum = 0;</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foreach (int element in elements)</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sum += element;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return sum;</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static void Main()</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Console.WriteLine(CalcSum(2, 5));</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Console.WriteLine(CalcSum(4, 0, -2, 12));</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Console.WriteLine(CalcSum());</a:t>
            </a:r>
            <a:endParaRPr/>
          </a:p>
          <a:p>
            <a:pPr indent="0" lvl="0" marL="0" marR="0" rtl="0" algn="l">
              <a:lnSpc>
                <a:spcPct val="122222"/>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Methods – Best Practices</a:t>
            </a:r>
            <a:endParaRPr/>
          </a:p>
        </p:txBody>
      </p:sp>
      <p:sp>
        <p:nvSpPr>
          <p:cNvPr id="511" name="Google Shape;511;p48"/>
          <p:cNvSpPr txBox="1"/>
          <p:nvPr>
            <p:ph idx="1" type="body"/>
          </p:nvPr>
        </p:nvSpPr>
        <p:spPr>
          <a:xfrm>
            <a:off x="323850" y="1143000"/>
            <a:ext cx="8496300" cy="5383213"/>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Each method should perform a single,</a:t>
            </a:r>
            <a:br>
              <a:rPr lang="en-US"/>
            </a:br>
            <a:r>
              <a:rPr lang="en-US"/>
              <a:t> well-defined task</a:t>
            </a:r>
            <a:endParaRPr/>
          </a:p>
          <a:p>
            <a:pPr indent="-282575" lvl="0" marL="282575" rtl="0" algn="l">
              <a:lnSpc>
                <a:spcPct val="105000"/>
              </a:lnSpc>
              <a:spcBef>
                <a:spcPts val="1200"/>
              </a:spcBef>
              <a:spcAft>
                <a:spcPts val="0"/>
              </a:spcAft>
              <a:buClr>
                <a:srgbClr val="B4DAE4"/>
              </a:buClr>
              <a:buSzPts val="2240"/>
              <a:buChar char="◆"/>
            </a:pPr>
            <a:r>
              <a:rPr lang="en-US"/>
              <a:t>Method’s name should describe that </a:t>
            </a:r>
            <a:br>
              <a:rPr lang="en-US"/>
            </a:br>
            <a:r>
              <a:rPr lang="en-US"/>
              <a:t>task in a clear and non-ambiguous way</a:t>
            </a:r>
            <a:endParaRPr/>
          </a:p>
          <a:p>
            <a:pPr indent="-273050" lvl="1" marL="630238" rtl="0" algn="l">
              <a:lnSpc>
                <a:spcPct val="105000"/>
              </a:lnSpc>
              <a:spcBef>
                <a:spcPts val="1200"/>
              </a:spcBef>
              <a:spcAft>
                <a:spcPts val="0"/>
              </a:spcAft>
              <a:buSzPts val="3000"/>
              <a:buChar char="⬥"/>
            </a:pPr>
            <a:r>
              <a:rPr lang="en-US"/>
              <a:t>Good examples: </a:t>
            </a:r>
            <a:r>
              <a:rPr lang="en-US">
                <a:solidFill>
                  <a:srgbClr val="D9EDF1"/>
                </a:solidFill>
                <a:latin typeface="Consolas"/>
                <a:ea typeface="Consolas"/>
                <a:cs typeface="Consolas"/>
                <a:sym typeface="Consolas"/>
              </a:rPr>
              <a:t>CalculatePrice</a:t>
            </a:r>
            <a:r>
              <a:rPr lang="en-US"/>
              <a:t>, </a:t>
            </a:r>
            <a:r>
              <a:rPr lang="en-US">
                <a:solidFill>
                  <a:srgbClr val="D9EDF1"/>
                </a:solidFill>
                <a:latin typeface="Consolas"/>
                <a:ea typeface="Consolas"/>
                <a:cs typeface="Consolas"/>
                <a:sym typeface="Consolas"/>
              </a:rPr>
              <a:t>ReadName</a:t>
            </a:r>
            <a:endParaRPr/>
          </a:p>
          <a:p>
            <a:pPr indent="-273050" lvl="1" marL="630238" rtl="0" algn="l">
              <a:lnSpc>
                <a:spcPct val="105000"/>
              </a:lnSpc>
              <a:spcBef>
                <a:spcPts val="1200"/>
              </a:spcBef>
              <a:spcAft>
                <a:spcPts val="0"/>
              </a:spcAft>
              <a:buSzPts val="3000"/>
              <a:buChar char="⬥"/>
            </a:pPr>
            <a:r>
              <a:rPr lang="en-US"/>
              <a:t>Bad examples: </a:t>
            </a:r>
            <a:r>
              <a:rPr lang="en-US">
                <a:solidFill>
                  <a:srgbClr val="FFA89F"/>
                </a:solidFill>
                <a:latin typeface="Consolas"/>
                <a:ea typeface="Consolas"/>
                <a:cs typeface="Consolas"/>
                <a:sym typeface="Consolas"/>
              </a:rPr>
              <a:t>f</a:t>
            </a:r>
            <a:r>
              <a:rPr lang="en-US"/>
              <a:t>, </a:t>
            </a:r>
            <a:r>
              <a:rPr lang="en-US">
                <a:solidFill>
                  <a:srgbClr val="FFA89F"/>
                </a:solidFill>
                <a:latin typeface="Consolas"/>
                <a:ea typeface="Consolas"/>
                <a:cs typeface="Consolas"/>
                <a:sym typeface="Consolas"/>
              </a:rPr>
              <a:t>g1</a:t>
            </a:r>
            <a:r>
              <a:rPr lang="en-US"/>
              <a:t>, </a:t>
            </a:r>
            <a:r>
              <a:rPr lang="en-US">
                <a:solidFill>
                  <a:srgbClr val="FFA89F"/>
                </a:solidFill>
                <a:latin typeface="Consolas"/>
                <a:ea typeface="Consolas"/>
                <a:cs typeface="Consolas"/>
                <a:sym typeface="Consolas"/>
              </a:rPr>
              <a:t>Process</a:t>
            </a:r>
            <a:endParaRPr/>
          </a:p>
          <a:p>
            <a:pPr indent="-273050" lvl="1" marL="630238" rtl="0" algn="l">
              <a:lnSpc>
                <a:spcPct val="105000"/>
              </a:lnSpc>
              <a:spcBef>
                <a:spcPts val="1200"/>
              </a:spcBef>
              <a:spcAft>
                <a:spcPts val="0"/>
              </a:spcAft>
              <a:buSzPts val="3000"/>
              <a:buChar char="⬥"/>
            </a:pPr>
            <a:r>
              <a:rPr lang="en-US"/>
              <a:t>In C# methods should start with capital letter</a:t>
            </a:r>
            <a:endParaRPr/>
          </a:p>
          <a:p>
            <a:pPr indent="-282575" lvl="0" marL="282575" rtl="0" algn="l">
              <a:lnSpc>
                <a:spcPct val="105000"/>
              </a:lnSpc>
              <a:spcBef>
                <a:spcPts val="1200"/>
              </a:spcBef>
              <a:spcAft>
                <a:spcPts val="0"/>
              </a:spcAft>
              <a:buClr>
                <a:srgbClr val="B4DAE4"/>
              </a:buClr>
              <a:buSzPts val="2240"/>
              <a:buChar char="◆"/>
            </a:pPr>
            <a:r>
              <a:rPr lang="en-US"/>
              <a:t>Avoid methods longer than one screen</a:t>
            </a:r>
            <a:endParaRPr/>
          </a:p>
          <a:p>
            <a:pPr indent="-273050" lvl="1" marL="630238" rtl="0" algn="l">
              <a:lnSpc>
                <a:spcPct val="105000"/>
              </a:lnSpc>
              <a:spcBef>
                <a:spcPts val="1200"/>
              </a:spcBef>
              <a:spcAft>
                <a:spcPts val="0"/>
              </a:spcAft>
              <a:buSzPts val="3000"/>
              <a:buChar char="⬥"/>
            </a:pPr>
            <a:r>
              <a:rPr lang="en-US"/>
              <a:t>Split them to several shorter methods</a:t>
            </a:r>
            <a:endParaRPr/>
          </a:p>
        </p:txBody>
      </p:sp>
      <p:sp>
        <p:nvSpPr>
          <p:cNvPr id="512" name="Google Shape;512;p4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Summary</a:t>
            </a:r>
            <a:endParaRPr/>
          </a:p>
        </p:txBody>
      </p:sp>
      <p:sp>
        <p:nvSpPr>
          <p:cNvPr id="521" name="Google Shape;521;p49"/>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452438" lvl="0" marL="452438" rtl="0" algn="l">
              <a:lnSpc>
                <a:spcPct val="105000"/>
              </a:lnSpc>
              <a:spcBef>
                <a:spcPts val="0"/>
              </a:spcBef>
              <a:spcAft>
                <a:spcPts val="0"/>
              </a:spcAft>
              <a:buSzPts val="2240"/>
              <a:buChar char="◆"/>
            </a:pPr>
            <a:r>
              <a:rPr lang="en-US"/>
              <a:t>Break large programs into simple methods that solve small sub-problems</a:t>
            </a:r>
            <a:endParaRPr/>
          </a:p>
          <a:p>
            <a:pPr indent="-452438" lvl="0" marL="452438" rtl="0" algn="l">
              <a:lnSpc>
                <a:spcPct val="105000"/>
              </a:lnSpc>
              <a:spcBef>
                <a:spcPts val="1200"/>
              </a:spcBef>
              <a:spcAft>
                <a:spcPts val="0"/>
              </a:spcAft>
              <a:buSzPts val="2240"/>
              <a:buChar char="◆"/>
            </a:pPr>
            <a:r>
              <a:rPr lang="en-US"/>
              <a:t>Methods consist of declaration and body</a:t>
            </a:r>
            <a:endParaRPr/>
          </a:p>
          <a:p>
            <a:pPr indent="-452438" lvl="0" marL="452438" rtl="0" algn="l">
              <a:lnSpc>
                <a:spcPct val="105000"/>
              </a:lnSpc>
              <a:spcBef>
                <a:spcPts val="1200"/>
              </a:spcBef>
              <a:spcAft>
                <a:spcPts val="0"/>
              </a:spcAft>
              <a:buSzPts val="2240"/>
              <a:buChar char="◆"/>
            </a:pPr>
            <a:r>
              <a:rPr lang="en-US"/>
              <a:t>Methods are invoked by their name</a:t>
            </a:r>
            <a:endParaRPr/>
          </a:p>
          <a:p>
            <a:pPr indent="-452438" lvl="0" marL="452438" rtl="0" algn="l">
              <a:lnSpc>
                <a:spcPct val="105000"/>
              </a:lnSpc>
              <a:spcBef>
                <a:spcPts val="1200"/>
              </a:spcBef>
              <a:spcAft>
                <a:spcPts val="0"/>
              </a:spcAft>
              <a:buSzPts val="2240"/>
              <a:buChar char="◆"/>
            </a:pPr>
            <a:r>
              <a:rPr lang="en-US"/>
              <a:t>Methods can accept parameters</a:t>
            </a:r>
            <a:endParaRPr/>
          </a:p>
          <a:p>
            <a:pPr indent="-452438" lvl="1" marL="800101" rtl="0" algn="l">
              <a:lnSpc>
                <a:spcPct val="105000"/>
              </a:lnSpc>
              <a:spcBef>
                <a:spcPts val="1200"/>
              </a:spcBef>
              <a:spcAft>
                <a:spcPts val="0"/>
              </a:spcAft>
              <a:buSzPts val="3000"/>
              <a:buChar char="⬥"/>
            </a:pPr>
            <a:r>
              <a:rPr lang="en-US"/>
              <a:t>Parameters take actual values when calling a method</a:t>
            </a:r>
            <a:endParaRPr/>
          </a:p>
          <a:p>
            <a:pPr indent="-452438" lvl="0" marL="452438" rtl="0" algn="l">
              <a:lnSpc>
                <a:spcPct val="105000"/>
              </a:lnSpc>
              <a:spcBef>
                <a:spcPts val="1200"/>
              </a:spcBef>
              <a:spcAft>
                <a:spcPts val="0"/>
              </a:spcAft>
              <a:buSzPts val="2240"/>
              <a:buChar char="◆"/>
            </a:pPr>
            <a:r>
              <a:rPr lang="en-US"/>
              <a:t>Methods can return a value or nothing</a:t>
            </a:r>
            <a:endParaRPr/>
          </a:p>
        </p:txBody>
      </p:sp>
      <p:sp>
        <p:nvSpPr>
          <p:cNvPr id="522" name="Google Shape;522;p4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http://www.outdoorspecialistinc.com/images/weld_it_up.jpg" id="137" name="Google Shape;137;p5"/>
          <p:cNvPicPr preferRelativeResize="0"/>
          <p:nvPr/>
        </p:nvPicPr>
        <p:blipFill rotWithShape="1">
          <a:blip r:embed="rId3">
            <a:alphaModFix/>
          </a:blip>
          <a:srcRect b="0" l="0" r="0" t="0"/>
          <a:stretch/>
        </p:blipFill>
        <p:spPr>
          <a:xfrm>
            <a:off x="4800600" y="1524000"/>
            <a:ext cx="2743200" cy="20764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38" name="Google Shape;138;p5"/>
          <p:cNvSpPr txBox="1"/>
          <p:nvPr>
            <p:ph type="ctrTitle"/>
          </p:nvPr>
        </p:nvSpPr>
        <p:spPr>
          <a:xfrm>
            <a:off x="1835150" y="4241800"/>
            <a:ext cx="5399088" cy="14732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Declaring and Creating Methods</a:t>
            </a:r>
            <a:endParaRPr/>
          </a:p>
        </p:txBody>
      </p:sp>
      <p:pic>
        <p:nvPicPr>
          <p:cNvPr descr="http://www.posseschasancpas.com/images/dv1961011_construction.jpg" id="139" name="Google Shape;139;p5"/>
          <p:cNvPicPr preferRelativeResize="0"/>
          <p:nvPr/>
        </p:nvPicPr>
        <p:blipFill rotWithShape="1">
          <a:blip r:embed="rId4">
            <a:alphaModFix/>
          </a:blip>
          <a:srcRect b="0" l="0" r="0" t="0"/>
          <a:stretch/>
        </p:blipFill>
        <p:spPr>
          <a:xfrm>
            <a:off x="1524000" y="1524000"/>
            <a:ext cx="2514600" cy="20574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0"/>
          <p:cNvSpPr txBox="1"/>
          <p:nvPr>
            <p:ph type="title"/>
          </p:nvPr>
        </p:nvSpPr>
        <p:spPr>
          <a:xfrm>
            <a:off x="1828800" y="1524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Methods</a:t>
            </a:r>
            <a:endParaRPr/>
          </a:p>
        </p:txBody>
      </p:sp>
      <p:sp>
        <p:nvSpPr>
          <p:cNvPr id="528" name="Google Shape;528;p50"/>
          <p:cNvSpPr txBox="1"/>
          <p:nvPr/>
        </p:nvSpPr>
        <p:spPr>
          <a:xfrm>
            <a:off x="4963791" y="6412468"/>
            <a:ext cx="410400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u="sng">
                <a:solidFill>
                  <a:srgbClr val="EBFFC2"/>
                </a:solidFill>
                <a:latin typeface="Corbel"/>
                <a:ea typeface="Corbel"/>
                <a:cs typeface="Corbel"/>
                <a:sym typeface="Corbel"/>
                <a:hlinkClick r:id="rId3">
                  <a:extLst>
                    <a:ext uri="{A12FA001-AC4F-418D-AE19-62706E023703}">
                      <ahyp:hlinkClr val="tx"/>
                    </a:ext>
                  </a:extLst>
                </a:hlinkClick>
              </a:rPr>
              <a:t>http://csharpfundamentals.telerik.com</a:t>
            </a:r>
            <a:endParaRPr b="1" sz="1800">
              <a:solidFill>
                <a:srgbClr val="EBFFC2"/>
              </a:solidFill>
              <a:latin typeface="Corbel"/>
              <a:ea typeface="Corbel"/>
              <a:cs typeface="Corbel"/>
              <a:sym typeface="Corbe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a:t>
            </a:r>
            <a:endParaRPr/>
          </a:p>
        </p:txBody>
      </p:sp>
      <p:sp>
        <p:nvSpPr>
          <p:cNvPr id="537" name="Google Shape;537;p51"/>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450850" lvl="0" marL="450850" rtl="0" algn="l">
              <a:lnSpc>
                <a:spcPct val="105000"/>
              </a:lnSpc>
              <a:spcBef>
                <a:spcPts val="0"/>
              </a:spcBef>
              <a:spcAft>
                <a:spcPts val="0"/>
              </a:spcAft>
              <a:buSzPts val="1960"/>
              <a:buFont typeface="Corbel"/>
              <a:buAutoNum type="arabicPeriod"/>
            </a:pPr>
            <a:r>
              <a:rPr lang="en-US" sz="2800"/>
              <a:t>Write a method that asks the user for his name and prints “Hello, &lt;name&gt;” (for example, “Hello, Peter!”). Write a program to test this method.</a:t>
            </a:r>
            <a:endParaRPr/>
          </a:p>
          <a:p>
            <a:pPr indent="-450850" lvl="0" marL="450850" rtl="0" algn="l">
              <a:lnSpc>
                <a:spcPct val="105000"/>
              </a:lnSpc>
              <a:spcBef>
                <a:spcPts val="1200"/>
              </a:spcBef>
              <a:spcAft>
                <a:spcPts val="0"/>
              </a:spcAft>
              <a:buSzPts val="1960"/>
              <a:buFont typeface="Corbel"/>
              <a:buAutoNum type="arabicPeriod"/>
            </a:pPr>
            <a:r>
              <a:rPr lang="en-US" sz="2800"/>
              <a:t>Write a method </a:t>
            </a:r>
            <a:r>
              <a:rPr lang="en-US" sz="2800">
                <a:solidFill>
                  <a:srgbClr val="D9EDF1"/>
                </a:solidFill>
                <a:latin typeface="Consolas"/>
                <a:ea typeface="Consolas"/>
                <a:cs typeface="Consolas"/>
                <a:sym typeface="Consolas"/>
              </a:rPr>
              <a:t>GetMax()</a:t>
            </a:r>
            <a:r>
              <a:rPr lang="en-US" sz="2800"/>
              <a:t> with two parameters that returns the bigger of two integers. Write a program that reads 3 integers from the console and prints the biggest of them using the method </a:t>
            </a:r>
            <a:r>
              <a:rPr lang="en-US" sz="2800">
                <a:solidFill>
                  <a:srgbClr val="D9EDF1"/>
                </a:solidFill>
                <a:latin typeface="Consolas"/>
                <a:ea typeface="Consolas"/>
                <a:cs typeface="Consolas"/>
                <a:sym typeface="Consolas"/>
              </a:rPr>
              <a:t>GetMax()</a:t>
            </a:r>
            <a:r>
              <a:rPr lang="en-US" sz="2800"/>
              <a:t>.</a:t>
            </a:r>
            <a:endParaRPr/>
          </a:p>
          <a:p>
            <a:pPr indent="-450850" lvl="0" marL="450850" rtl="0" algn="l">
              <a:lnSpc>
                <a:spcPct val="105000"/>
              </a:lnSpc>
              <a:spcBef>
                <a:spcPts val="1200"/>
              </a:spcBef>
              <a:spcAft>
                <a:spcPts val="0"/>
              </a:spcAft>
              <a:buSzPts val="1960"/>
              <a:buFont typeface="Corbel"/>
              <a:buAutoNum type="arabicPeriod"/>
            </a:pPr>
            <a:r>
              <a:rPr lang="en-US" sz="2800"/>
              <a:t>Write a method that returns the last digit of given integer as an English word. Examples: 512 🡪 "two", 1024 🡪 "four", 12309 🡪 "nine".</a:t>
            </a:r>
            <a:endParaRPr sz="2800"/>
          </a:p>
        </p:txBody>
      </p:sp>
      <p:sp>
        <p:nvSpPr>
          <p:cNvPr id="538" name="Google Shape;538;p5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(2)</a:t>
            </a:r>
            <a:endParaRPr/>
          </a:p>
        </p:txBody>
      </p:sp>
      <p:sp>
        <p:nvSpPr>
          <p:cNvPr id="544" name="Google Shape;544;p5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450850" lvl="0" marL="450850" rtl="0" algn="l">
              <a:lnSpc>
                <a:spcPct val="105000"/>
              </a:lnSpc>
              <a:spcBef>
                <a:spcPts val="0"/>
              </a:spcBef>
              <a:spcAft>
                <a:spcPts val="0"/>
              </a:spcAft>
              <a:buSzPts val="1960"/>
              <a:buFont typeface="Corbel"/>
              <a:buAutoNum type="arabicPeriod" startAt="4"/>
            </a:pPr>
            <a:r>
              <a:rPr lang="en-US" sz="2800"/>
              <a:t>Write a method that counts how many times given number appears in given array. Write a test program to check if the method is working correctly.</a:t>
            </a:r>
            <a:endParaRPr/>
          </a:p>
          <a:p>
            <a:pPr indent="-450850" lvl="0" marL="450850" rtl="0" algn="l">
              <a:lnSpc>
                <a:spcPct val="105000"/>
              </a:lnSpc>
              <a:spcBef>
                <a:spcPts val="1200"/>
              </a:spcBef>
              <a:spcAft>
                <a:spcPts val="0"/>
              </a:spcAft>
              <a:buSzPts val="1960"/>
              <a:buFont typeface="Corbel"/>
              <a:buAutoNum type="arabicPeriod" startAt="4"/>
            </a:pPr>
            <a:r>
              <a:rPr lang="en-US" sz="2800"/>
              <a:t>Write a method that checks if the element at given position in given array of integers is bigger than its two neighbors (when such exist).</a:t>
            </a:r>
            <a:endParaRPr/>
          </a:p>
          <a:p>
            <a:pPr indent="-450850" lvl="0" marL="450850" rtl="0" algn="l">
              <a:lnSpc>
                <a:spcPct val="105000"/>
              </a:lnSpc>
              <a:spcBef>
                <a:spcPts val="1200"/>
              </a:spcBef>
              <a:spcAft>
                <a:spcPts val="0"/>
              </a:spcAft>
              <a:buSzPts val="1960"/>
              <a:buFont typeface="Corbel"/>
              <a:buAutoNum type="arabicPeriod" startAt="4"/>
            </a:pPr>
            <a:r>
              <a:rPr lang="en-US" sz="2800"/>
              <a:t>Write a method that returns the index of the first element in array that is bigger than its neighbors, or -1, if there’s no such element.</a:t>
            </a:r>
            <a:endParaRPr/>
          </a:p>
          <a:p>
            <a:pPr indent="-269875" lvl="1" marL="900113" rtl="0" algn="l">
              <a:lnSpc>
                <a:spcPct val="105000"/>
              </a:lnSpc>
              <a:spcBef>
                <a:spcPts val="1200"/>
              </a:spcBef>
              <a:spcAft>
                <a:spcPts val="0"/>
              </a:spcAft>
              <a:buSzPts val="2600"/>
              <a:buChar char="⬥"/>
            </a:pPr>
            <a:r>
              <a:rPr lang="en-US" sz="2600"/>
              <a:t>Use the method from the previous exercise.</a:t>
            </a:r>
            <a:endParaRPr sz="2600"/>
          </a:p>
        </p:txBody>
      </p:sp>
      <p:sp>
        <p:nvSpPr>
          <p:cNvPr id="545" name="Google Shape;545;p5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(3)</a:t>
            </a:r>
            <a:endParaRPr/>
          </a:p>
        </p:txBody>
      </p:sp>
      <p:sp>
        <p:nvSpPr>
          <p:cNvPr id="554" name="Google Shape;554;p53"/>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452438" lvl="0" marL="452438" rtl="0" algn="l">
              <a:lnSpc>
                <a:spcPct val="132142"/>
              </a:lnSpc>
              <a:spcBef>
                <a:spcPts val="0"/>
              </a:spcBef>
              <a:spcAft>
                <a:spcPts val="0"/>
              </a:spcAft>
              <a:buSzPts val="1960"/>
              <a:buFont typeface="Corbel"/>
              <a:buAutoNum type="arabicPeriod" startAt="7"/>
            </a:pPr>
            <a:r>
              <a:rPr lang="en-US" sz="2800"/>
              <a:t>Write a method that reverses the digits of given decimal number. Example: 256 🡪 652</a:t>
            </a:r>
            <a:endParaRPr/>
          </a:p>
          <a:p>
            <a:pPr indent="-452438" lvl="0" marL="452438" rtl="0" algn="l">
              <a:lnSpc>
                <a:spcPct val="132142"/>
              </a:lnSpc>
              <a:spcBef>
                <a:spcPts val="1200"/>
              </a:spcBef>
              <a:spcAft>
                <a:spcPts val="0"/>
              </a:spcAft>
              <a:buSzPts val="1960"/>
              <a:buFont typeface="Corbel"/>
              <a:buAutoNum type="arabicPeriod" startAt="7"/>
            </a:pPr>
            <a:r>
              <a:rPr lang="en-US" sz="2800"/>
              <a:t>Write a method that adds two positive integer numbers represented as arrays of digits (each array element </a:t>
            </a:r>
            <a:r>
              <a:rPr lang="en-US" sz="2800">
                <a:solidFill>
                  <a:srgbClr val="D9EDF1"/>
                </a:solidFill>
                <a:latin typeface="Consolas"/>
                <a:ea typeface="Consolas"/>
                <a:cs typeface="Consolas"/>
                <a:sym typeface="Consolas"/>
              </a:rPr>
              <a:t>arr[i]</a:t>
            </a:r>
            <a:r>
              <a:rPr lang="en-US" sz="2800"/>
              <a:t> contains a digit; the last digit is kept in </a:t>
            </a:r>
            <a:r>
              <a:rPr lang="en-US" sz="2800">
                <a:solidFill>
                  <a:srgbClr val="D9EDF1"/>
                </a:solidFill>
                <a:latin typeface="Consolas"/>
                <a:ea typeface="Consolas"/>
                <a:cs typeface="Consolas"/>
                <a:sym typeface="Consolas"/>
              </a:rPr>
              <a:t>arr[0]</a:t>
            </a:r>
            <a:r>
              <a:rPr lang="en-US" sz="2800"/>
              <a:t>). Each of the numbers that will be added could have up to 10 000 digits.</a:t>
            </a:r>
            <a:endParaRPr/>
          </a:p>
          <a:p>
            <a:pPr indent="-452438" lvl="0" marL="452438" rtl="0" algn="l">
              <a:lnSpc>
                <a:spcPct val="132142"/>
              </a:lnSpc>
              <a:spcBef>
                <a:spcPts val="1200"/>
              </a:spcBef>
              <a:spcAft>
                <a:spcPts val="0"/>
              </a:spcAft>
              <a:buSzPts val="1960"/>
              <a:buFont typeface="Corbel"/>
              <a:buAutoNum type="arabicPeriod" startAt="7"/>
            </a:pPr>
            <a:r>
              <a:rPr lang="en-US" sz="2800"/>
              <a:t>Write a method that return the maximal element in a portion of array of integers starting at given index. Using it write another method that sorts an array in ascending / descending order.</a:t>
            </a:r>
            <a:endParaRPr/>
          </a:p>
        </p:txBody>
      </p:sp>
      <p:sp>
        <p:nvSpPr>
          <p:cNvPr id="555" name="Google Shape;555;p5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(4)</a:t>
            </a:r>
            <a:endParaRPr/>
          </a:p>
        </p:txBody>
      </p:sp>
      <p:sp>
        <p:nvSpPr>
          <p:cNvPr id="561" name="Google Shape;561;p54"/>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514350" lvl="0" marL="514350" rtl="0" algn="l">
              <a:lnSpc>
                <a:spcPct val="105000"/>
              </a:lnSpc>
              <a:spcBef>
                <a:spcPts val="0"/>
              </a:spcBef>
              <a:spcAft>
                <a:spcPts val="0"/>
              </a:spcAft>
              <a:buSzPts val="1960"/>
              <a:buFont typeface="Corbel"/>
              <a:buAutoNum type="arabicPeriod" startAt="10"/>
            </a:pPr>
            <a:r>
              <a:rPr lang="en-US" sz="2800"/>
              <a:t>Write a program to calculate </a:t>
            </a:r>
            <a:r>
              <a:rPr lang="en-US" sz="2800">
                <a:latin typeface="Consolas"/>
                <a:ea typeface="Consolas"/>
                <a:cs typeface="Consolas"/>
                <a:sym typeface="Consolas"/>
              </a:rPr>
              <a:t>n!</a:t>
            </a:r>
            <a:r>
              <a:rPr lang="en-US" sz="2800"/>
              <a:t> for each </a:t>
            </a:r>
            <a:r>
              <a:rPr lang="en-US" sz="2800">
                <a:latin typeface="Consolas"/>
                <a:ea typeface="Consolas"/>
                <a:cs typeface="Consolas"/>
                <a:sym typeface="Consolas"/>
              </a:rPr>
              <a:t>n</a:t>
            </a:r>
            <a:r>
              <a:rPr lang="en-US" sz="2800"/>
              <a:t> in the range </a:t>
            </a:r>
            <a:r>
              <a:rPr lang="en-US" sz="2800">
                <a:latin typeface="Consolas"/>
                <a:ea typeface="Consolas"/>
                <a:cs typeface="Consolas"/>
                <a:sym typeface="Consolas"/>
              </a:rPr>
              <a:t>[1..100]</a:t>
            </a:r>
            <a:r>
              <a:rPr lang="en-US" sz="2800"/>
              <a:t>. Hint: Implement first a method that multiplies a number represented as array of digits by given integer number. </a:t>
            </a:r>
            <a:endParaRPr/>
          </a:p>
          <a:p>
            <a:pPr indent="-514350" lvl="0" marL="514350" rtl="0" algn="l">
              <a:lnSpc>
                <a:spcPct val="105000"/>
              </a:lnSpc>
              <a:spcBef>
                <a:spcPts val="1200"/>
              </a:spcBef>
              <a:spcAft>
                <a:spcPts val="0"/>
              </a:spcAft>
              <a:buSzPts val="1960"/>
              <a:buFont typeface="Corbel"/>
              <a:buAutoNum type="arabicPeriod" startAt="10"/>
            </a:pPr>
            <a:r>
              <a:rPr lang="en-US" sz="2800"/>
              <a:t>Write a method that adds two polynomials. Represent them as arrays of their coefficients as in the example below:</a:t>
            </a:r>
            <a:endParaRPr/>
          </a:p>
          <a:p>
            <a:pPr indent="-514350" lvl="0" marL="514350" rtl="0" algn="l">
              <a:lnSpc>
                <a:spcPct val="105000"/>
              </a:lnSpc>
              <a:spcBef>
                <a:spcPts val="1200"/>
              </a:spcBef>
              <a:spcAft>
                <a:spcPts val="0"/>
              </a:spcAft>
              <a:buSzPts val="1960"/>
              <a:buFont typeface="Corbel"/>
              <a:buNone/>
            </a:pPr>
            <a:r>
              <a:rPr i="1" lang="en-US" sz="2800"/>
              <a:t>		</a:t>
            </a:r>
            <a:r>
              <a:rPr i="1" lang="en-US" sz="2800">
                <a:latin typeface="Consolas"/>
                <a:ea typeface="Consolas"/>
                <a:cs typeface="Consolas"/>
                <a:sym typeface="Consolas"/>
              </a:rPr>
              <a:t>x</a:t>
            </a:r>
            <a:r>
              <a:rPr baseline="30000" lang="en-US" sz="2800">
                <a:latin typeface="Consolas"/>
                <a:ea typeface="Consolas"/>
                <a:cs typeface="Consolas"/>
                <a:sym typeface="Consolas"/>
              </a:rPr>
              <a:t>2</a:t>
            </a:r>
            <a:r>
              <a:rPr lang="en-US" sz="2800">
                <a:latin typeface="Consolas"/>
                <a:ea typeface="Consolas"/>
                <a:cs typeface="Consolas"/>
                <a:sym typeface="Consolas"/>
              </a:rPr>
              <a:t> + 5 = 1</a:t>
            </a:r>
            <a:r>
              <a:rPr i="1" lang="en-US" sz="2800">
                <a:latin typeface="Consolas"/>
                <a:ea typeface="Consolas"/>
                <a:cs typeface="Consolas"/>
                <a:sym typeface="Consolas"/>
              </a:rPr>
              <a:t>x</a:t>
            </a:r>
            <a:r>
              <a:rPr baseline="30000" lang="en-US" sz="2800">
                <a:latin typeface="Consolas"/>
                <a:ea typeface="Consolas"/>
                <a:cs typeface="Consolas"/>
                <a:sym typeface="Consolas"/>
              </a:rPr>
              <a:t>2</a:t>
            </a:r>
            <a:r>
              <a:rPr lang="en-US" sz="2800">
                <a:latin typeface="Consolas"/>
                <a:ea typeface="Consolas"/>
                <a:cs typeface="Consolas"/>
                <a:sym typeface="Consolas"/>
              </a:rPr>
              <a:t> + 0</a:t>
            </a:r>
            <a:r>
              <a:rPr i="1" lang="en-US" sz="2800">
                <a:latin typeface="Consolas"/>
                <a:ea typeface="Consolas"/>
                <a:cs typeface="Consolas"/>
                <a:sym typeface="Consolas"/>
              </a:rPr>
              <a:t>x</a:t>
            </a:r>
            <a:r>
              <a:rPr lang="en-US" sz="2800">
                <a:latin typeface="Consolas"/>
                <a:ea typeface="Consolas"/>
                <a:cs typeface="Consolas"/>
                <a:sym typeface="Consolas"/>
              </a:rPr>
              <a:t> + 5 </a:t>
            </a:r>
            <a:r>
              <a:rPr lang="en-US" sz="2800"/>
              <a:t>🡪</a:t>
            </a:r>
            <a:endParaRPr/>
          </a:p>
          <a:p>
            <a:pPr indent="-514350" lvl="0" marL="514350" rtl="0" algn="l">
              <a:lnSpc>
                <a:spcPct val="105000"/>
              </a:lnSpc>
              <a:spcBef>
                <a:spcPts val="1200"/>
              </a:spcBef>
              <a:spcAft>
                <a:spcPts val="0"/>
              </a:spcAft>
              <a:buSzPts val="1960"/>
              <a:buFont typeface="Corbel"/>
              <a:buAutoNum type="arabicPeriod" startAt="12"/>
            </a:pPr>
            <a:r>
              <a:rPr lang="en-US" sz="2800"/>
              <a:t>Extend the program to support also subtraction and multiplication of polynomials.</a:t>
            </a:r>
            <a:endParaRPr/>
          </a:p>
        </p:txBody>
      </p:sp>
      <p:sp>
        <p:nvSpPr>
          <p:cNvPr id="562" name="Google Shape;562;p5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63" name="Google Shape;563;p54"/>
          <p:cNvGraphicFramePr/>
          <p:nvPr/>
        </p:nvGraphicFramePr>
        <p:xfrm>
          <a:off x="5715000" y="4343400"/>
          <a:ext cx="3000000" cy="3000000"/>
        </p:xfrm>
        <a:graphic>
          <a:graphicData uri="http://schemas.openxmlformats.org/drawingml/2006/table">
            <a:tbl>
              <a:tblPr>
                <a:noFill/>
                <a:tableStyleId>{C6A48655-4872-4F01-A388-25489E71C883}</a:tableStyleId>
              </a:tblPr>
              <a:tblGrid>
                <a:gridCol w="430525"/>
                <a:gridCol w="430525"/>
                <a:gridCol w="380375"/>
              </a:tblGrid>
              <a:tr h="132300">
                <a:tc>
                  <a:txBody>
                    <a:bodyPr/>
                    <a:lstStyle/>
                    <a:p>
                      <a:pPr indent="0" lvl="0" marL="0" marR="0" rtl="0" algn="l">
                        <a:lnSpc>
                          <a:spcPct val="95000"/>
                        </a:lnSpc>
                        <a:spcBef>
                          <a:spcPts val="0"/>
                        </a:spcBef>
                        <a:spcAft>
                          <a:spcPts val="0"/>
                        </a:spcAft>
                        <a:buClr>
                          <a:schemeClr val="lt1"/>
                        </a:buClr>
                        <a:buSzPts val="2800"/>
                        <a:buFont typeface="Consolas"/>
                        <a:buNone/>
                      </a:pPr>
                      <a:r>
                        <a:rPr b="1" i="0" lang="en-US" sz="2800" u="none" cap="none" strike="noStrike">
                          <a:solidFill>
                            <a:srgbClr val="EBFFD2"/>
                          </a:solidFill>
                          <a:latin typeface="Consolas"/>
                          <a:ea typeface="Consolas"/>
                          <a:cs typeface="Consolas"/>
                          <a:sym typeface="Consolas"/>
                        </a:rPr>
                        <a:t>5</a:t>
                      </a:r>
                      <a:endParaRPr/>
                    </a:p>
                  </a:txBody>
                  <a:tcPr marT="45725" marB="45725" marR="91450" marL="91450" anchor="ctr">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800"/>
                        <a:buFont typeface="Consolas"/>
                        <a:buNone/>
                      </a:pPr>
                      <a:r>
                        <a:rPr b="1" i="0" lang="en-US" sz="2800" u="none" cap="none" strike="noStrike">
                          <a:solidFill>
                            <a:srgbClr val="EBFFD2"/>
                          </a:solidFill>
                          <a:latin typeface="Consolas"/>
                          <a:ea typeface="Consolas"/>
                          <a:cs typeface="Consolas"/>
                          <a:sym typeface="Consolas"/>
                        </a:rPr>
                        <a:t>0</a:t>
                      </a:r>
                      <a:endParaRPr/>
                    </a:p>
                  </a:txBody>
                  <a:tcPr marT="45725" marB="45725" marR="91450" marL="91450" anchor="ctr">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800"/>
                        <a:buFont typeface="Consolas"/>
                        <a:buNone/>
                      </a:pPr>
                      <a:r>
                        <a:rPr b="1" i="0" lang="en-US" sz="2800" u="none" cap="none" strike="noStrike">
                          <a:solidFill>
                            <a:srgbClr val="EBFFD2"/>
                          </a:solidFill>
                          <a:latin typeface="Consolas"/>
                          <a:ea typeface="Consolas"/>
                          <a:cs typeface="Consolas"/>
                          <a:sym typeface="Consolas"/>
                        </a:rPr>
                        <a:t>1</a:t>
                      </a:r>
                      <a:endParaRPr/>
                    </a:p>
                  </a:txBody>
                  <a:tcPr marT="45725" marB="45725" marR="91450" marL="91450" anchor="ctr">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(5)</a:t>
            </a:r>
            <a:endParaRPr/>
          </a:p>
        </p:txBody>
      </p:sp>
      <p:sp>
        <p:nvSpPr>
          <p:cNvPr id="572" name="Google Shape;572;p5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514350" lvl="0" marL="514350" rtl="0" algn="l">
              <a:lnSpc>
                <a:spcPct val="103571"/>
              </a:lnSpc>
              <a:spcBef>
                <a:spcPts val="0"/>
              </a:spcBef>
              <a:spcAft>
                <a:spcPts val="0"/>
              </a:spcAft>
              <a:buSzPts val="1960"/>
              <a:buFont typeface="Corbel"/>
              <a:buAutoNum type="arabicPeriod" startAt="13"/>
            </a:pPr>
            <a:r>
              <a:rPr lang="en-US" sz="2800"/>
              <a:t>Write a program that can solve these tasks:</a:t>
            </a:r>
            <a:endParaRPr/>
          </a:p>
          <a:p>
            <a:pPr indent="-276225" lvl="1" marL="906463" rtl="0" algn="l">
              <a:lnSpc>
                <a:spcPct val="116000"/>
              </a:lnSpc>
              <a:spcBef>
                <a:spcPts val="1200"/>
              </a:spcBef>
              <a:spcAft>
                <a:spcPts val="0"/>
              </a:spcAft>
              <a:buSzPts val="2500"/>
              <a:buChar char="⬥"/>
            </a:pPr>
            <a:r>
              <a:rPr lang="en-US" sz="2500"/>
              <a:t>Reverses the digits of a number</a:t>
            </a:r>
            <a:endParaRPr/>
          </a:p>
          <a:p>
            <a:pPr indent="-276225" lvl="1" marL="906463" rtl="0" algn="l">
              <a:lnSpc>
                <a:spcPct val="116000"/>
              </a:lnSpc>
              <a:spcBef>
                <a:spcPts val="1200"/>
              </a:spcBef>
              <a:spcAft>
                <a:spcPts val="0"/>
              </a:spcAft>
              <a:buSzPts val="2500"/>
              <a:buChar char="⬥"/>
            </a:pPr>
            <a:r>
              <a:rPr lang="en-US" sz="2500"/>
              <a:t>Calculates the average of a sequence of integers</a:t>
            </a:r>
            <a:endParaRPr/>
          </a:p>
          <a:p>
            <a:pPr indent="-276225" lvl="1" marL="906463" rtl="0" algn="l">
              <a:lnSpc>
                <a:spcPct val="116000"/>
              </a:lnSpc>
              <a:spcBef>
                <a:spcPts val="1200"/>
              </a:spcBef>
              <a:spcAft>
                <a:spcPts val="0"/>
              </a:spcAft>
              <a:buSzPts val="2500"/>
              <a:buChar char="⬥"/>
            </a:pPr>
            <a:r>
              <a:rPr lang="en-US" sz="2500"/>
              <a:t>Solves a linear equation </a:t>
            </a:r>
            <a:r>
              <a:rPr i="1" lang="en-US" sz="2500">
                <a:solidFill>
                  <a:srgbClr val="D9EDF1"/>
                </a:solidFill>
                <a:latin typeface="Consolas"/>
                <a:ea typeface="Consolas"/>
                <a:cs typeface="Consolas"/>
                <a:sym typeface="Consolas"/>
              </a:rPr>
              <a:t>a</a:t>
            </a:r>
            <a:r>
              <a:rPr lang="en-US" sz="2500">
                <a:solidFill>
                  <a:srgbClr val="D9EDF1"/>
                </a:solidFill>
              </a:rPr>
              <a:t> * </a:t>
            </a:r>
            <a:r>
              <a:rPr i="1" lang="en-US" sz="2500">
                <a:solidFill>
                  <a:srgbClr val="D9EDF1"/>
                </a:solidFill>
                <a:latin typeface="Consolas"/>
                <a:ea typeface="Consolas"/>
                <a:cs typeface="Consolas"/>
                <a:sym typeface="Consolas"/>
              </a:rPr>
              <a:t>x</a:t>
            </a:r>
            <a:r>
              <a:rPr lang="en-US" sz="2500">
                <a:solidFill>
                  <a:srgbClr val="D9EDF1"/>
                </a:solidFill>
              </a:rPr>
              <a:t> + </a:t>
            </a:r>
            <a:r>
              <a:rPr i="1" lang="en-US" sz="2500">
                <a:solidFill>
                  <a:srgbClr val="D9EDF1"/>
                </a:solidFill>
                <a:latin typeface="Consolas"/>
                <a:ea typeface="Consolas"/>
                <a:cs typeface="Consolas"/>
                <a:sym typeface="Consolas"/>
              </a:rPr>
              <a:t>b</a:t>
            </a:r>
            <a:r>
              <a:rPr lang="en-US" sz="2500">
                <a:solidFill>
                  <a:srgbClr val="D9EDF1"/>
                </a:solidFill>
              </a:rPr>
              <a:t> = 0</a:t>
            </a:r>
            <a:endParaRPr/>
          </a:p>
          <a:p>
            <a:pPr indent="-457200" lvl="0" marL="457200" rtl="0" algn="l">
              <a:lnSpc>
                <a:spcPct val="103571"/>
              </a:lnSpc>
              <a:spcBef>
                <a:spcPts val="1200"/>
              </a:spcBef>
              <a:spcAft>
                <a:spcPts val="0"/>
              </a:spcAft>
              <a:buSzPts val="1960"/>
              <a:buFont typeface="Corbel"/>
              <a:buNone/>
            </a:pPr>
            <a:r>
              <a:rPr lang="en-US" sz="2800"/>
              <a:t>		Create appropriate methods.</a:t>
            </a:r>
            <a:endParaRPr/>
          </a:p>
          <a:p>
            <a:pPr indent="-457200" lvl="0" marL="457200" rtl="0" algn="l">
              <a:lnSpc>
                <a:spcPct val="103571"/>
              </a:lnSpc>
              <a:spcBef>
                <a:spcPts val="1200"/>
              </a:spcBef>
              <a:spcAft>
                <a:spcPts val="0"/>
              </a:spcAft>
              <a:buSzPts val="1960"/>
              <a:buFont typeface="Corbel"/>
              <a:buNone/>
            </a:pPr>
            <a:r>
              <a:rPr lang="en-US" sz="2800"/>
              <a:t>		Provide a simple text-based menu for the user to choose which task to solve.</a:t>
            </a:r>
            <a:endParaRPr/>
          </a:p>
          <a:p>
            <a:pPr indent="-457200" lvl="0" marL="457200" rtl="0" algn="l">
              <a:lnSpc>
                <a:spcPct val="103571"/>
              </a:lnSpc>
              <a:spcBef>
                <a:spcPts val="1200"/>
              </a:spcBef>
              <a:spcAft>
                <a:spcPts val="0"/>
              </a:spcAft>
              <a:buSzPts val="1960"/>
              <a:buFont typeface="Corbel"/>
              <a:buNone/>
            </a:pPr>
            <a:r>
              <a:rPr lang="en-US" sz="2800"/>
              <a:t>		Validate the input data:</a:t>
            </a:r>
            <a:endParaRPr/>
          </a:p>
          <a:p>
            <a:pPr indent="-276225" lvl="1" marL="906463" rtl="0" algn="l">
              <a:lnSpc>
                <a:spcPct val="116000"/>
              </a:lnSpc>
              <a:spcBef>
                <a:spcPts val="1200"/>
              </a:spcBef>
              <a:spcAft>
                <a:spcPts val="0"/>
              </a:spcAft>
              <a:buSzPts val="2500"/>
              <a:buChar char="⬥"/>
            </a:pPr>
            <a:r>
              <a:rPr lang="en-US" sz="2500"/>
              <a:t>The decimal number should be non-negative</a:t>
            </a:r>
            <a:endParaRPr/>
          </a:p>
          <a:p>
            <a:pPr indent="-276225" lvl="1" marL="906463" rtl="0" algn="l">
              <a:lnSpc>
                <a:spcPct val="116000"/>
              </a:lnSpc>
              <a:spcBef>
                <a:spcPts val="1200"/>
              </a:spcBef>
              <a:spcAft>
                <a:spcPts val="0"/>
              </a:spcAft>
              <a:buSzPts val="2500"/>
              <a:buChar char="⬥"/>
            </a:pPr>
            <a:r>
              <a:rPr lang="en-US" sz="2500"/>
              <a:t>The sequence should not be empty</a:t>
            </a:r>
            <a:endParaRPr/>
          </a:p>
          <a:p>
            <a:pPr indent="-276225" lvl="1" marL="906463" rtl="0" algn="l">
              <a:lnSpc>
                <a:spcPct val="116000"/>
              </a:lnSpc>
              <a:spcBef>
                <a:spcPts val="1200"/>
              </a:spcBef>
              <a:spcAft>
                <a:spcPts val="0"/>
              </a:spcAft>
              <a:buSzPts val="2500"/>
              <a:buChar char="⬥"/>
            </a:pPr>
            <a:r>
              <a:rPr i="1" lang="en-US" sz="2500">
                <a:solidFill>
                  <a:srgbClr val="D9EDF1"/>
                </a:solidFill>
                <a:latin typeface="Consolas"/>
                <a:ea typeface="Consolas"/>
                <a:cs typeface="Consolas"/>
                <a:sym typeface="Consolas"/>
              </a:rPr>
              <a:t>a</a:t>
            </a:r>
            <a:r>
              <a:rPr lang="en-US" sz="2500"/>
              <a:t> should not be equal to </a:t>
            </a:r>
            <a:r>
              <a:rPr lang="en-US" sz="2500">
                <a:latin typeface="Consolas"/>
                <a:ea typeface="Consolas"/>
                <a:cs typeface="Consolas"/>
                <a:sym typeface="Consolas"/>
              </a:rPr>
              <a:t>0</a:t>
            </a:r>
            <a:endParaRPr/>
          </a:p>
        </p:txBody>
      </p:sp>
      <p:sp>
        <p:nvSpPr>
          <p:cNvPr id="573" name="Google Shape;573;p5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(6)</a:t>
            </a:r>
            <a:endParaRPr/>
          </a:p>
        </p:txBody>
      </p:sp>
      <p:sp>
        <p:nvSpPr>
          <p:cNvPr id="582" name="Google Shape;582;p5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SzPts val="1960"/>
              <a:buFont typeface="Corbel"/>
              <a:buAutoNum type="arabicPeriod" startAt="14"/>
            </a:pPr>
            <a:r>
              <a:rPr lang="en-US" sz="2800"/>
              <a:t>Write methods to calculate minimum, maximum, average, sum and product of given set of integer numbers. Use variable number of arguments.</a:t>
            </a:r>
            <a:endParaRPr/>
          </a:p>
          <a:p>
            <a:pPr indent="-514350" lvl="0" marL="514350" rtl="0" algn="l">
              <a:lnSpc>
                <a:spcPct val="100000"/>
              </a:lnSpc>
              <a:spcBef>
                <a:spcPts val="1200"/>
              </a:spcBef>
              <a:spcAft>
                <a:spcPts val="0"/>
              </a:spcAft>
              <a:buSzPts val="1960"/>
              <a:buFont typeface="Corbel"/>
              <a:buAutoNum type="arabicPeriod" startAt="14"/>
            </a:pPr>
            <a:r>
              <a:rPr lang="en-US" sz="2800"/>
              <a:t>* Modify your last program and try to make it work for any number type, not just integer (e.g. decimal, float, byte, etc.). Use generic method (read in Internet about generic methods in C#).</a:t>
            </a:r>
            <a:endParaRPr/>
          </a:p>
        </p:txBody>
      </p:sp>
      <p:sp>
        <p:nvSpPr>
          <p:cNvPr id="583" name="Google Shape;583;p5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Free Trainings @ Telerik Academy</a:t>
            </a:r>
            <a:endParaRPr/>
          </a:p>
        </p:txBody>
      </p:sp>
      <p:sp>
        <p:nvSpPr>
          <p:cNvPr id="589" name="Google Shape;589;p57"/>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“C# Programming @ Telerik Academy</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3"/>
              </a:rPr>
              <a:t>csharpfundamentals.telerik.com</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Software Academy</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4"/>
              </a:rPr>
              <a:t>academy.telerik.com</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Academy @ Facebook</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5"/>
              </a:rPr>
              <a:t>facebook.com/TelerikAcademy</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Software Academy Forums</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6"/>
              </a:rPr>
              <a:t>forums.academy.telerik.com</a:t>
            </a:r>
            <a:endParaRPr/>
          </a:p>
        </p:txBody>
      </p:sp>
      <p:pic>
        <p:nvPicPr>
          <p:cNvPr id="590" name="Google Shape;590;p57">
            <a:hlinkClick r:id="rId7"/>
          </p:cNvPr>
          <p:cNvPicPr preferRelativeResize="0"/>
          <p:nvPr/>
        </p:nvPicPr>
        <p:blipFill rotWithShape="1">
          <a:blip r:embed="rId8">
            <a:alphaModFix/>
          </a:blip>
          <a:srcRect b="0" l="0" r="0" t="0"/>
          <a:stretch/>
        </p:blipFill>
        <p:spPr>
          <a:xfrm>
            <a:off x="7523898" y="5218092"/>
            <a:ext cx="1162902" cy="1268619"/>
          </a:xfrm>
          <a:prstGeom prst="rect">
            <a:avLst/>
          </a:prstGeom>
          <a:noFill/>
          <a:ln>
            <a:noFill/>
          </a:ln>
        </p:spPr>
      </p:pic>
      <p:pic>
        <p:nvPicPr>
          <p:cNvPr id="591" name="Google Shape;591;p57">
            <a:hlinkClick r:id="rId9"/>
          </p:cNvPr>
          <p:cNvPicPr preferRelativeResize="0"/>
          <p:nvPr/>
        </p:nvPicPr>
        <p:blipFill rotWithShape="1">
          <a:blip r:embed="rId10">
            <a:alphaModFix/>
          </a:blip>
          <a:srcRect b="0" l="0" r="0" t="0"/>
          <a:stretch/>
        </p:blipFill>
        <p:spPr>
          <a:xfrm>
            <a:off x="5548941" y="2667000"/>
            <a:ext cx="3137859" cy="918234"/>
          </a:xfrm>
          <a:prstGeom prst="rect">
            <a:avLst/>
          </a:prstGeom>
          <a:noFill/>
          <a:ln cap="flat" cmpd="sng" w="9525">
            <a:solidFill>
              <a:srgbClr val="9BCC00"/>
            </a:solidFill>
            <a:prstDash val="solid"/>
            <a:round/>
            <a:headEnd len="sm" w="sm" type="none"/>
            <a:tailEnd len="sm" w="sm" type="none"/>
          </a:ln>
        </p:spPr>
      </p:pic>
      <p:pic>
        <p:nvPicPr>
          <p:cNvPr id="592" name="Google Shape;592;p57">
            <a:hlinkClick r:id="rId11"/>
          </p:cNvPr>
          <p:cNvPicPr preferRelativeResize="0"/>
          <p:nvPr/>
        </p:nvPicPr>
        <p:blipFill rotWithShape="1">
          <a:blip r:embed="rId12">
            <a:alphaModFix/>
          </a:blip>
          <a:srcRect b="0" l="0" r="0" t="0"/>
          <a:stretch/>
        </p:blipFill>
        <p:spPr>
          <a:xfrm>
            <a:off x="7748587" y="4003901"/>
            <a:ext cx="938213" cy="938213"/>
          </a:xfrm>
          <a:prstGeom prst="rect">
            <a:avLst/>
          </a:prstGeom>
          <a:noFill/>
          <a:ln>
            <a:noFill/>
          </a:ln>
        </p:spPr>
      </p:pic>
      <p:pic>
        <p:nvPicPr>
          <p:cNvPr id="593" name="Google Shape;593;p57">
            <a:hlinkClick r:id="rId13"/>
          </p:cNvPr>
          <p:cNvPicPr preferRelativeResize="0"/>
          <p:nvPr/>
        </p:nvPicPr>
        <p:blipFill rotWithShape="1">
          <a:blip r:embed="rId14">
            <a:alphaModFix/>
          </a:blip>
          <a:srcRect b="0" l="0" r="0" t="0"/>
          <a:stretch/>
        </p:blipFill>
        <p:spPr>
          <a:xfrm>
            <a:off x="7562025" y="1123558"/>
            <a:ext cx="1124775" cy="112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5263"/>
              </a:lnSpc>
              <a:spcBef>
                <a:spcPts val="0"/>
              </a:spcBef>
              <a:spcAft>
                <a:spcPts val="0"/>
              </a:spcAft>
              <a:buNone/>
            </a:pPr>
            <a:r>
              <a:rPr lang="en-US" sz="3800"/>
              <a:t>Declaring and Creating Methods</a:t>
            </a:r>
            <a:endParaRPr/>
          </a:p>
        </p:txBody>
      </p:sp>
      <p:sp>
        <p:nvSpPr>
          <p:cNvPr id="145" name="Google Shape;145;p6"/>
          <p:cNvSpPr txBox="1"/>
          <p:nvPr>
            <p:ph idx="1" type="body"/>
          </p:nvPr>
        </p:nvSpPr>
        <p:spPr>
          <a:xfrm>
            <a:off x="395288" y="3605213"/>
            <a:ext cx="8424862" cy="2947987"/>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Each method has a </a:t>
            </a:r>
            <a:r>
              <a:rPr lang="en-US">
                <a:solidFill>
                  <a:srgbClr val="D9EDF1"/>
                </a:solidFill>
              </a:rPr>
              <a:t>name</a:t>
            </a:r>
            <a:endParaRPr/>
          </a:p>
          <a:p>
            <a:pPr indent="-273050" lvl="1" marL="630238" rtl="0" algn="l">
              <a:lnSpc>
                <a:spcPct val="105000"/>
              </a:lnSpc>
              <a:spcBef>
                <a:spcPts val="1200"/>
              </a:spcBef>
              <a:spcAft>
                <a:spcPts val="0"/>
              </a:spcAft>
              <a:buSzPts val="3000"/>
              <a:buChar char="⬥"/>
            </a:pPr>
            <a:r>
              <a:rPr lang="en-US"/>
              <a:t>It is used to call the method</a:t>
            </a:r>
            <a:endParaRPr/>
          </a:p>
          <a:p>
            <a:pPr indent="-273050" lvl="1" marL="630238" rtl="0" algn="l">
              <a:lnSpc>
                <a:spcPct val="105000"/>
              </a:lnSpc>
              <a:spcBef>
                <a:spcPts val="1200"/>
              </a:spcBef>
              <a:spcAft>
                <a:spcPts val="0"/>
              </a:spcAft>
              <a:buSzPts val="3000"/>
              <a:buChar char="⬥"/>
            </a:pPr>
            <a:r>
              <a:rPr lang="en-US"/>
              <a:t>Describes its purpose</a:t>
            </a:r>
            <a:endParaRPr/>
          </a:p>
        </p:txBody>
      </p:sp>
      <p:sp>
        <p:nvSpPr>
          <p:cNvPr id="146" name="Google Shape;146;p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6"/>
          <p:cNvSpPr/>
          <p:nvPr/>
        </p:nvSpPr>
        <p:spPr>
          <a:xfrm>
            <a:off x="768350" y="1400175"/>
            <a:ext cx="7613650" cy="188769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static void PrintLogo()</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Console.WriteLine("Telerik Corp.");</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Console.WriteLine("www.telerik.com");</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p:txBody>
      </p:sp>
      <p:sp>
        <p:nvSpPr>
          <p:cNvPr id="148" name="Google Shape;148;p6"/>
          <p:cNvSpPr/>
          <p:nvPr/>
        </p:nvSpPr>
        <p:spPr>
          <a:xfrm>
            <a:off x="5181600" y="1069975"/>
            <a:ext cx="1524000" cy="953453"/>
          </a:xfrm>
          <a:prstGeom prst="wedgeRoundRectCallout">
            <a:avLst>
              <a:gd fmla="val -115877" name="adj1"/>
              <a:gd fmla="val 9379"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i="0" lang="en-US" sz="2800" u="none" cap="none" strike="noStrike">
                <a:solidFill>
                  <a:srgbClr val="F7FFE7"/>
                </a:solidFill>
                <a:latin typeface="Corbel"/>
                <a:ea typeface="Corbel"/>
                <a:cs typeface="Corbel"/>
                <a:sym typeface="Corbel"/>
              </a:rPr>
              <a:t>Method name</a:t>
            </a:r>
            <a:endParaRPr/>
          </a:p>
        </p:txBody>
      </p:sp>
      <p:pic>
        <p:nvPicPr>
          <p:cNvPr descr="http://jazeng.com/image.php?filename=1252042292img5.jpg&amp;width=215" id="149" name="Google Shape;149;p6"/>
          <p:cNvPicPr preferRelativeResize="0"/>
          <p:nvPr/>
        </p:nvPicPr>
        <p:blipFill rotWithShape="1">
          <a:blip r:embed="rId3">
            <a:alphaModFix/>
          </a:blip>
          <a:srcRect b="0" l="0" r="0" t="0"/>
          <a:stretch/>
        </p:blipFill>
        <p:spPr>
          <a:xfrm>
            <a:off x="6553200" y="5257800"/>
            <a:ext cx="2047875" cy="114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1788608" y="76200"/>
            <a:ext cx="71628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Declaring and Creating Methods (2)</a:t>
            </a:r>
            <a:endParaRPr/>
          </a:p>
        </p:txBody>
      </p:sp>
      <p:sp>
        <p:nvSpPr>
          <p:cNvPr id="155" name="Google Shape;155;p7"/>
          <p:cNvSpPr txBox="1"/>
          <p:nvPr>
            <p:ph idx="1" type="body"/>
          </p:nvPr>
        </p:nvSpPr>
        <p:spPr>
          <a:xfrm>
            <a:off x="323850" y="3357563"/>
            <a:ext cx="8424863" cy="3240087"/>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Methods declared </a:t>
            </a:r>
            <a:r>
              <a:rPr lang="en-US">
                <a:solidFill>
                  <a:srgbClr val="D9EDF1"/>
                </a:solidFill>
                <a:latin typeface="Consolas"/>
                <a:ea typeface="Consolas"/>
                <a:cs typeface="Consolas"/>
                <a:sym typeface="Consolas"/>
              </a:rPr>
              <a:t>static</a:t>
            </a:r>
            <a:r>
              <a:rPr lang="en-US"/>
              <a:t> can be called by any other method (static or not)</a:t>
            </a:r>
            <a:endParaRPr/>
          </a:p>
          <a:p>
            <a:pPr indent="-273050" lvl="1" marL="630238" rtl="0" algn="l">
              <a:lnSpc>
                <a:spcPct val="105000"/>
              </a:lnSpc>
              <a:spcBef>
                <a:spcPts val="1200"/>
              </a:spcBef>
              <a:spcAft>
                <a:spcPts val="0"/>
              </a:spcAft>
              <a:buSzPts val="3000"/>
              <a:buChar char="⬥"/>
            </a:pPr>
            <a:r>
              <a:rPr lang="en-US"/>
              <a:t>This will be discussed later in details</a:t>
            </a:r>
            <a:endParaRPr/>
          </a:p>
          <a:p>
            <a:pPr indent="-282575" lvl="0" marL="282575" rtl="0" algn="l">
              <a:lnSpc>
                <a:spcPct val="105000"/>
              </a:lnSpc>
              <a:spcBef>
                <a:spcPts val="1200"/>
              </a:spcBef>
              <a:spcAft>
                <a:spcPts val="0"/>
              </a:spcAft>
              <a:buClr>
                <a:srgbClr val="B4DAE4"/>
              </a:buClr>
              <a:buSzPts val="2240"/>
              <a:buChar char="◆"/>
            </a:pPr>
            <a:r>
              <a:rPr lang="en-US"/>
              <a:t>The keyword </a:t>
            </a:r>
            <a:r>
              <a:rPr lang="en-US">
                <a:solidFill>
                  <a:srgbClr val="D9EDF1"/>
                </a:solidFill>
                <a:latin typeface="Consolas"/>
                <a:ea typeface="Consolas"/>
                <a:cs typeface="Consolas"/>
                <a:sym typeface="Consolas"/>
              </a:rPr>
              <a:t>void</a:t>
            </a:r>
            <a:r>
              <a:rPr lang="en-US"/>
              <a:t> means that the method does not return any result</a:t>
            </a:r>
            <a:endParaRPr/>
          </a:p>
        </p:txBody>
      </p:sp>
      <p:sp>
        <p:nvSpPr>
          <p:cNvPr id="156" name="Google Shape;156;p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7"/>
          <p:cNvSpPr/>
          <p:nvPr/>
        </p:nvSpPr>
        <p:spPr>
          <a:xfrm>
            <a:off x="692150" y="1219200"/>
            <a:ext cx="7689850" cy="188769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static void PrintLogo()</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Console.WriteLine("Telerik Corp.");</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Console.WriteLine("www.telerik.com");</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p:nvPr/>
        </p:nvSpPr>
        <p:spPr>
          <a:xfrm>
            <a:off x="685800" y="1388904"/>
            <a:ext cx="7772400" cy="188769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static void PrintLogo()</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Console.WriteLine("Telerik Corp.");</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    Console.WriteLine("www.telerik.com");</a:t>
            </a:r>
            <a:endParaRPr/>
          </a:p>
          <a:p>
            <a:pPr indent="0" lvl="0" marL="0" marR="0" rtl="0" algn="l">
              <a:lnSpc>
                <a:spcPct val="140000"/>
              </a:lnSpc>
              <a:spcBef>
                <a:spcPts val="0"/>
              </a:spcBef>
              <a:spcAft>
                <a:spcPts val="0"/>
              </a:spcAft>
              <a:buNone/>
            </a:pPr>
            <a:r>
              <a:rPr b="1" i="0" lang="en-US" sz="2000" u="none" cap="none" strike="noStrike">
                <a:solidFill>
                  <a:srgbClr val="8CF4F2"/>
                </a:solidFill>
                <a:latin typeface="Consolas"/>
                <a:ea typeface="Consolas"/>
                <a:cs typeface="Consolas"/>
                <a:sym typeface="Consolas"/>
              </a:rPr>
              <a:t>}</a:t>
            </a:r>
            <a:endParaRPr/>
          </a:p>
        </p:txBody>
      </p:sp>
      <p:sp>
        <p:nvSpPr>
          <p:cNvPr id="163" name="Google Shape;163;p8"/>
          <p:cNvSpPr txBox="1"/>
          <p:nvPr>
            <p:ph type="title"/>
          </p:nvPr>
        </p:nvSpPr>
        <p:spPr>
          <a:xfrm>
            <a:off x="1788608" y="76200"/>
            <a:ext cx="71628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Declaring and Creating Methods (3)</a:t>
            </a:r>
            <a:endParaRPr/>
          </a:p>
        </p:txBody>
      </p:sp>
      <p:sp>
        <p:nvSpPr>
          <p:cNvPr id="164" name="Google Shape;164;p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8"/>
          <p:cNvSpPr txBox="1"/>
          <p:nvPr/>
        </p:nvSpPr>
        <p:spPr>
          <a:xfrm>
            <a:off x="323850" y="3657600"/>
            <a:ext cx="8424863" cy="29400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18750"/>
              </a:lnSpc>
              <a:spcBef>
                <a:spcPts val="0"/>
              </a:spcBef>
              <a:spcAft>
                <a:spcPts val="0"/>
              </a:spcAft>
              <a:buClr>
                <a:srgbClr val="B4DAE4"/>
              </a:buClr>
              <a:buSzPts val="2240"/>
              <a:buFont typeface="Noto Sans Symbols"/>
              <a:buChar char="◆"/>
            </a:pPr>
            <a:r>
              <a:rPr b="1" i="0" lang="en-US" sz="3200" u="none" cap="none" strike="noStrike">
                <a:solidFill>
                  <a:srgbClr val="EBFFD2"/>
                </a:solidFill>
                <a:latin typeface="Corbel"/>
                <a:ea typeface="Corbel"/>
                <a:cs typeface="Corbel"/>
                <a:sym typeface="Corbel"/>
              </a:rPr>
              <a:t>Each method has a </a:t>
            </a:r>
            <a:r>
              <a:rPr b="1" i="0" lang="en-US" sz="3200" u="none" cap="none" strike="noStrike">
                <a:solidFill>
                  <a:srgbClr val="D9EDF1"/>
                </a:solidFill>
                <a:latin typeface="Corbel"/>
                <a:ea typeface="Corbel"/>
                <a:cs typeface="Corbel"/>
                <a:sym typeface="Corbel"/>
              </a:rPr>
              <a:t>body</a:t>
            </a:r>
            <a:endParaRPr/>
          </a:p>
          <a:p>
            <a:pPr indent="-282575" lvl="1" marL="739775" marR="0" rtl="0" algn="l">
              <a:lnSpc>
                <a:spcPct val="118750"/>
              </a:lnSpc>
              <a:spcBef>
                <a:spcPts val="1200"/>
              </a:spcBef>
              <a:spcAft>
                <a:spcPts val="0"/>
              </a:spcAft>
              <a:buClr>
                <a:srgbClr val="B4DAE4"/>
              </a:buClr>
              <a:buSzPts val="2240"/>
              <a:buFont typeface="Noto Sans Symbols"/>
              <a:buChar char="◆"/>
            </a:pPr>
            <a:r>
              <a:rPr b="1" i="0" lang="en-US" sz="3200" u="none" cap="none" strike="noStrike">
                <a:solidFill>
                  <a:srgbClr val="EBFFD2"/>
                </a:solidFill>
                <a:latin typeface="Corbel"/>
                <a:ea typeface="Corbel"/>
                <a:cs typeface="Corbel"/>
                <a:sym typeface="Corbel"/>
              </a:rPr>
              <a:t>It contains the programming code</a:t>
            </a:r>
            <a:endParaRPr/>
          </a:p>
          <a:p>
            <a:pPr indent="-282575" lvl="1" marL="739775" marR="0" rtl="0" algn="l">
              <a:lnSpc>
                <a:spcPct val="118750"/>
              </a:lnSpc>
              <a:spcBef>
                <a:spcPts val="1200"/>
              </a:spcBef>
              <a:spcAft>
                <a:spcPts val="0"/>
              </a:spcAft>
              <a:buClr>
                <a:srgbClr val="B4DAE4"/>
              </a:buClr>
              <a:buSzPts val="2240"/>
              <a:buFont typeface="Noto Sans Symbols"/>
              <a:buChar char="◆"/>
            </a:pPr>
            <a:r>
              <a:rPr b="1" i="0" lang="en-US" sz="3200" u="none" cap="none" strike="noStrike">
                <a:solidFill>
                  <a:srgbClr val="EBFFD2"/>
                </a:solidFill>
                <a:latin typeface="Corbel"/>
                <a:ea typeface="Corbel"/>
                <a:cs typeface="Corbel"/>
                <a:sym typeface="Corbel"/>
              </a:rPr>
              <a:t>Surrounded by </a:t>
            </a:r>
            <a:r>
              <a:rPr b="1" i="0" lang="en-US" sz="3200" u="none" cap="none" strike="noStrike">
                <a:solidFill>
                  <a:srgbClr val="D9EDF1"/>
                </a:solidFill>
                <a:latin typeface="Consolas"/>
                <a:ea typeface="Consolas"/>
                <a:cs typeface="Consolas"/>
                <a:sym typeface="Consolas"/>
              </a:rPr>
              <a:t>{</a:t>
            </a:r>
            <a:r>
              <a:rPr b="1" i="0" lang="en-US" sz="3200" u="none" cap="none" strike="noStrike">
                <a:solidFill>
                  <a:srgbClr val="EBFFD2"/>
                </a:solidFill>
                <a:latin typeface="Corbel"/>
                <a:ea typeface="Corbel"/>
                <a:cs typeface="Corbel"/>
                <a:sym typeface="Corbel"/>
              </a:rPr>
              <a:t> and </a:t>
            </a:r>
            <a:r>
              <a:rPr b="1" i="0" lang="en-US" sz="3200" u="none" cap="none" strike="noStrike">
                <a:solidFill>
                  <a:srgbClr val="D9EDF1"/>
                </a:solidFill>
                <a:latin typeface="Consolas"/>
                <a:ea typeface="Consolas"/>
                <a:cs typeface="Consolas"/>
                <a:sym typeface="Consolas"/>
              </a:rPr>
              <a:t>}</a:t>
            </a:r>
            <a:endParaRPr/>
          </a:p>
        </p:txBody>
      </p:sp>
      <p:sp>
        <p:nvSpPr>
          <p:cNvPr id="166" name="Google Shape;166;p8"/>
          <p:cNvSpPr/>
          <p:nvPr/>
        </p:nvSpPr>
        <p:spPr>
          <a:xfrm>
            <a:off x="7239000" y="1295400"/>
            <a:ext cx="1524000" cy="953453"/>
          </a:xfrm>
          <a:prstGeom prst="wedgeRoundRectCallout">
            <a:avLst>
              <a:gd fmla="val -80273" name="adj1"/>
              <a:gd fmla="val 44158"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i="0" lang="en-US" sz="2800" u="none" cap="none" strike="noStrike">
                <a:solidFill>
                  <a:srgbClr val="F7FFE7"/>
                </a:solidFill>
                <a:latin typeface="Corbel"/>
                <a:ea typeface="Corbel"/>
                <a:cs typeface="Corbel"/>
                <a:sym typeface="Corbel"/>
              </a:rPr>
              <a:t>Method body</a:t>
            </a:r>
            <a:endParaRPr/>
          </a:p>
        </p:txBody>
      </p:sp>
      <p:sp>
        <p:nvSpPr>
          <p:cNvPr id="167" name="Google Shape;167;p8"/>
          <p:cNvSpPr/>
          <p:nvPr/>
        </p:nvSpPr>
        <p:spPr>
          <a:xfrm>
            <a:off x="6553200" y="2057400"/>
            <a:ext cx="228600" cy="914400"/>
          </a:xfrm>
          <a:prstGeom prst="rightBrace">
            <a:avLst>
              <a:gd fmla="val 8333" name="adj1"/>
              <a:gd fmla="val 50000" name="adj2"/>
            </a:avLst>
          </a:prstGeom>
          <a:noFill/>
          <a:ln cap="flat" cmpd="sng" w="25400">
            <a:solidFill>
              <a:srgbClr val="D9ED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00" u="none" cap="none" strike="noStrike">
              <a:solidFill>
                <a:schemeClr val="lt1"/>
              </a:solidFill>
              <a:latin typeface="Corbel"/>
              <a:ea typeface="Corbel"/>
              <a:cs typeface="Corbel"/>
              <a:sym typeface="Corbel"/>
            </a:endParaRPr>
          </a:p>
        </p:txBody>
      </p:sp>
      <p:pic>
        <p:nvPicPr>
          <p:cNvPr descr="http://www.niehs.nih.gov/health/topics/agents/endocrine/images/body-organs.jpg" id="168" name="Google Shape;168;p8"/>
          <p:cNvPicPr preferRelativeResize="0"/>
          <p:nvPr/>
        </p:nvPicPr>
        <p:blipFill rotWithShape="1">
          <a:blip r:embed="rId3">
            <a:alphaModFix/>
          </a:blip>
          <a:srcRect b="0" l="0" r="0" t="0"/>
          <a:stretch/>
        </p:blipFill>
        <p:spPr>
          <a:xfrm>
            <a:off x="7315200" y="4724400"/>
            <a:ext cx="1295400" cy="17293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p:nvPr/>
        </p:nvSpPr>
        <p:spPr>
          <a:xfrm>
            <a:off x="685800" y="1066800"/>
            <a:ext cx="7772400" cy="424270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using System;</a:t>
            </a:r>
            <a:endParaRPr/>
          </a:p>
          <a:p>
            <a:pPr indent="0" lvl="0" marL="0" marR="0" rtl="0" algn="l">
              <a:lnSpc>
                <a:spcPct val="116666"/>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class MethodExample</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void PrintLogo()</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Console.WriteLine("Telerik Corp.");</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Console.WriteLine("www.telerik.com");</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16666"/>
              </a:lnSpc>
              <a:spcBef>
                <a:spcPts val="0"/>
              </a:spcBef>
              <a:spcAft>
                <a:spcPts val="0"/>
              </a:spcAft>
              <a:buNone/>
            </a:pPr>
            <a:r>
              <a:t/>
            </a:r>
            <a:endParaRPr b="1" i="0" sz="1800" u="none" cap="none" strike="noStrike">
              <a:solidFill>
                <a:srgbClr val="8CF4F2"/>
              </a:solidFill>
              <a:latin typeface="Consolas"/>
              <a:ea typeface="Consolas"/>
              <a:cs typeface="Consolas"/>
              <a:sym typeface="Consolas"/>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static void Main()</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 ...</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a:p>
            <a:pPr indent="0" lvl="0" marL="0" marR="0" rtl="0" algn="l">
              <a:lnSpc>
                <a:spcPct val="116666"/>
              </a:lnSpc>
              <a:spcBef>
                <a:spcPts val="0"/>
              </a:spcBef>
              <a:spcAft>
                <a:spcPts val="0"/>
              </a:spcAft>
              <a:buNone/>
            </a:pPr>
            <a:r>
              <a:rPr b="1" i="0" lang="en-US" sz="1800" u="none" cap="none" strike="noStrike">
                <a:solidFill>
                  <a:srgbClr val="8CF4F2"/>
                </a:solidFill>
                <a:latin typeface="Consolas"/>
                <a:ea typeface="Consolas"/>
                <a:cs typeface="Consolas"/>
                <a:sym typeface="Consolas"/>
              </a:rPr>
              <a:t>} </a:t>
            </a:r>
            <a:endParaRPr/>
          </a:p>
        </p:txBody>
      </p:sp>
      <p:sp>
        <p:nvSpPr>
          <p:cNvPr id="174" name="Google Shape;174;p9"/>
          <p:cNvSpPr txBox="1"/>
          <p:nvPr>
            <p:ph type="title"/>
          </p:nvPr>
        </p:nvSpPr>
        <p:spPr>
          <a:xfrm>
            <a:off x="1788608" y="76200"/>
            <a:ext cx="71628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Declaring and Creating Methods (4)</a:t>
            </a:r>
            <a:endParaRPr/>
          </a:p>
        </p:txBody>
      </p:sp>
      <p:sp>
        <p:nvSpPr>
          <p:cNvPr id="175" name="Google Shape;175;p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9"/>
          <p:cNvSpPr txBox="1"/>
          <p:nvPr/>
        </p:nvSpPr>
        <p:spPr>
          <a:xfrm>
            <a:off x="323850" y="5486400"/>
            <a:ext cx="8424863" cy="111125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13333"/>
              </a:lnSpc>
              <a:spcBef>
                <a:spcPts val="0"/>
              </a:spcBef>
              <a:spcAft>
                <a:spcPts val="0"/>
              </a:spcAft>
              <a:buClr>
                <a:srgbClr val="B4DAE4"/>
              </a:buClr>
              <a:buSzPts val="2100"/>
              <a:buFont typeface="Noto Sans Symbols"/>
              <a:buChar char="◆"/>
            </a:pPr>
            <a:r>
              <a:rPr b="1" i="0" lang="en-US" sz="3000" u="none" cap="none" strike="noStrike">
                <a:solidFill>
                  <a:srgbClr val="EBFFD2"/>
                </a:solidFill>
                <a:latin typeface="Corbel"/>
                <a:ea typeface="Corbel"/>
                <a:cs typeface="Corbel"/>
                <a:sym typeface="Corbel"/>
              </a:rPr>
              <a:t>Methods are always declared inside a </a:t>
            </a:r>
            <a:r>
              <a:rPr b="1" i="0" lang="en-US" sz="3000" u="none" cap="none" strike="noStrike">
                <a:solidFill>
                  <a:srgbClr val="D9EDF1"/>
                </a:solidFill>
                <a:latin typeface="Consolas"/>
                <a:ea typeface="Consolas"/>
                <a:cs typeface="Consolas"/>
                <a:sym typeface="Consolas"/>
              </a:rPr>
              <a:t>class</a:t>
            </a:r>
            <a:endParaRPr/>
          </a:p>
          <a:p>
            <a:pPr indent="-282575" lvl="0" marL="282575" marR="0" rtl="0" algn="l">
              <a:lnSpc>
                <a:spcPct val="113333"/>
              </a:lnSpc>
              <a:spcBef>
                <a:spcPts val="1200"/>
              </a:spcBef>
              <a:spcAft>
                <a:spcPts val="0"/>
              </a:spcAft>
              <a:buClr>
                <a:srgbClr val="B4DAE4"/>
              </a:buClr>
              <a:buSzPts val="2100"/>
              <a:buFont typeface="Noto Sans Symbols"/>
              <a:buChar char="◆"/>
            </a:pPr>
            <a:r>
              <a:rPr b="1" i="0" lang="en-US" sz="3000" u="none" cap="none" strike="noStrike">
                <a:solidFill>
                  <a:srgbClr val="D9EDF1"/>
                </a:solidFill>
                <a:latin typeface="Consolas"/>
                <a:ea typeface="Consolas"/>
                <a:cs typeface="Consolas"/>
                <a:sym typeface="Consolas"/>
              </a:rPr>
              <a:t>Main()</a:t>
            </a:r>
            <a:r>
              <a:rPr b="1" i="0" lang="en-US" sz="3000" u="none" cap="none" strike="noStrike">
                <a:solidFill>
                  <a:srgbClr val="EBFFD2"/>
                </a:solidFill>
                <a:latin typeface="Corbel"/>
                <a:ea typeface="Corbel"/>
                <a:cs typeface="Corbel"/>
                <a:sym typeface="Corbel"/>
              </a:rPr>
              <a:t> is also a method like all others</a:t>
            </a:r>
            <a:endParaRPr b="1" i="0" sz="3000" u="none" cap="none" strike="noStrike">
              <a:solidFill>
                <a:srgbClr val="D9EDF1"/>
              </a:solidFill>
              <a:latin typeface="Consolas"/>
              <a:ea typeface="Consolas"/>
              <a:cs typeface="Consolas"/>
              <a:sym typeface="Consolas"/>
            </a:endParaRPr>
          </a:p>
        </p:txBody>
      </p:sp>
      <p:pic>
        <p:nvPicPr>
          <p:cNvPr descr="http://images.paraorkut.com/img/pics/images/c/construction_workers-13156.png" id="177" name="Google Shape;177;p9"/>
          <p:cNvPicPr preferRelativeResize="0"/>
          <p:nvPr/>
        </p:nvPicPr>
        <p:blipFill rotWithShape="1">
          <a:blip r:embed="rId3">
            <a:alphaModFix/>
          </a:blip>
          <a:srcRect b="0" l="0" r="0" t="0"/>
          <a:stretch/>
        </p:blipFill>
        <p:spPr>
          <a:xfrm>
            <a:off x="6781800" y="952500"/>
            <a:ext cx="1790700" cy="1790700"/>
          </a:xfrm>
          <a:prstGeom prst="roundRect">
            <a:avLst>
              <a:gd fmla="val 7043"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Telerik Academy">
  <a:themeElements>
    <a:clrScheme name="Telerik Colors Theme">
      <a:dk1>
        <a:srgbClr val="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2007-12-08T16:03:35Z</dcterms:created>
  <dc:creator>Svetlin Nakov</dc:creator>
</cp:coreProperties>
</file>