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311" r:id="rId12"/>
    <p:sldId id="312"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5" r:id="rId36"/>
    <p:sldId id="306" r:id="rId37"/>
    <p:sldId id="288" r:id="rId38"/>
    <p:sldId id="289" r:id="rId39"/>
    <p:sldId id="290" r:id="rId40"/>
    <p:sldId id="291" r:id="rId41"/>
    <p:sldId id="292" r:id="rId42"/>
    <p:sldId id="293" r:id="rId43"/>
    <p:sldId id="294" r:id="rId44"/>
    <p:sldId id="307" r:id="rId45"/>
    <p:sldId id="309" r:id="rId46"/>
    <p:sldId id="313" r:id="rId47"/>
    <p:sldId id="314" r:id="rId48"/>
    <p:sldId id="310" r:id="rId49"/>
    <p:sldId id="295" r:id="rId50"/>
    <p:sldId id="296" r:id="rId51"/>
    <p:sldId id="297" r:id="rId52"/>
    <p:sldId id="298" r:id="rId53"/>
    <p:sldId id="299" r:id="rId54"/>
    <p:sldId id="300" r:id="rId55"/>
    <p:sldId id="301" r:id="rId56"/>
    <p:sldId id="302" r:id="rId57"/>
    <p:sldId id="303" r:id="rId58"/>
    <p:sldId id="304" r:id="rId59"/>
    <p:sldId id="315" r:id="rId60"/>
  </p:sldIdLst>
  <p:sldSz cx="9144000" cy="6858000" type="screen4x3"/>
  <p:notesSz cx="6881813" cy="9296400"/>
  <p:custDataLst>
    <p:tags r:id="rId63"/>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varScale="1">
        <p:scale>
          <a:sx n="81" d="100"/>
          <a:sy n="81" d="100"/>
        </p:scale>
        <p:origin x="112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9/24/2020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9/24/2020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19</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0264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20</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1144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21</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14112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22</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5552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23</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4057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24</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396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6076CF1-1478-4E48-BC48-3D5C2CA7B8A2}" type="slidenum">
              <a:rPr lang="en-US"/>
              <a:pPr/>
              <a:t>25</a:t>
            </a:fld>
            <a:r>
              <a:rPr lang="en-US" dirty="0"/>
              <a:t>##</a:t>
            </a: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93388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26</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1148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27</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778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28</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3585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3</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70432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29</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91824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30</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6533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31</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3919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215FDD2-1818-43CE-A213-56FED2E3AEEA}" type="slidenum">
              <a:rPr lang="en-US"/>
              <a:pPr/>
              <a:t>32</a:t>
            </a:fld>
            <a:r>
              <a:rPr lang="en-US" dirty="0"/>
              <a:t>##</a:t>
            </a:r>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808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37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74432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38</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292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39</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21361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40</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7296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41</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00621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43</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9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4</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71222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44</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06389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48</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55801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49</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23471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52</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66025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A1C33E3-88F0-47D6-959B-869C3121453C}" type="slidenum">
              <a:rPr lang="en-US"/>
              <a:pPr/>
              <a:t>53</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41232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965E8F8-60FD-46BF-99BF-1A133A1E0243}" type="slidenum">
              <a:rPr lang="en-US"/>
              <a:pPr/>
              <a:t>55</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744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AE646F6-CBA3-4CCA-9140-911BAA09849B}" type="slidenum">
              <a:rPr lang="en-US"/>
              <a:pPr/>
              <a:t>56</a:t>
            </a:fld>
            <a:r>
              <a:rPr lang="en-US" dirty="0"/>
              <a:t>##</a:t>
            </a: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56439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7AC65DE-403F-46E1-B314-C624A722D741}" type="slidenum">
              <a:rPr lang="en-US"/>
              <a:pPr/>
              <a:t>57</a:t>
            </a:fld>
            <a:r>
              <a:rPr lang="en-US" dirty="0"/>
              <a:t>##</a:t>
            </a:r>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6675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0FB3518-2963-4C15-90CC-9DF46E7364C4}" type="slidenum">
              <a:rPr lang="en-US"/>
              <a:pPr/>
              <a:t>58</a:t>
            </a:fld>
            <a:r>
              <a:rPr lang="en-US" dirty="0"/>
              <a:t>##</a:t>
            </a:r>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8535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6</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5486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7</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8743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8</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454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16</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551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17</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a:t>Mew = </a:t>
            </a:r>
            <a:r>
              <a:rPr lang="bg-BG"/>
              <a:t>мяукам!</a:t>
            </a:r>
            <a:endParaRPr lang="en-US"/>
          </a:p>
        </p:txBody>
      </p:sp>
    </p:spTree>
    <p:extLst>
      <p:ext uri="{BB962C8B-B14F-4D97-AF65-F5344CB8AC3E}">
        <p14:creationId xmlns:p14="http://schemas.microsoft.com/office/powerpoint/2010/main" val="184262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18</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985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eg"/><Relationship Id="rId7" Type="http://schemas.openxmlformats.org/officeDocument/2006/relationships/hyperlink" Target="http://www.nakov.com/" TargetMode="Externa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hyperlink" Target="http://academy.telerik.com/" TargetMode="External"/><Relationship Id="rId5" Type="http://schemas.openxmlformats.org/officeDocument/2006/relationships/image" Target="../media/image8.png"/><Relationship Id="rId4" Type="http://schemas.openxmlformats.org/officeDocument/2006/relationships/image" Target="../media/image7.pn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43.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7.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hyperlink" Target="http://forums.academy.telerik.com/" TargetMode="External"/><Relationship Id="rId10" Type="http://schemas.openxmlformats.org/officeDocument/2006/relationships/image" Target="../media/image49.png"/><Relationship Id="rId4" Type="http://schemas.openxmlformats.org/officeDocument/2006/relationships/hyperlink" Target="http://www.facebook.com/telerikacademy" TargetMode="External"/><Relationship Id="rId9"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1524000"/>
          </a:xfrm>
        </p:spPr>
        <p:txBody>
          <a:bodyPr/>
          <a:lstStyle/>
          <a:p>
            <a:pPr>
              <a:lnSpc>
                <a:spcPts val="6000"/>
              </a:lnSpc>
            </a:pPr>
            <a:r>
              <a:rPr lang="en-US" dirty="0"/>
              <a:t>Defining Classes – Part I</a:t>
            </a:r>
          </a:p>
        </p:txBody>
      </p:sp>
      <p:sp>
        <p:nvSpPr>
          <p:cNvPr id="3" name="Subtitle 2"/>
          <p:cNvSpPr>
            <a:spLocks noGrp="1"/>
          </p:cNvSpPr>
          <p:nvPr>
            <p:ph type="subTitle" idx="1"/>
          </p:nvPr>
        </p:nvSpPr>
        <p:spPr>
          <a:xfrm>
            <a:off x="530148" y="3276600"/>
            <a:ext cx="8134350" cy="569120"/>
          </a:xfrm>
        </p:spPr>
        <p:txBody>
          <a:bodyPr/>
          <a:lstStyle/>
          <a:p>
            <a:r>
              <a:rPr lang="en-US" dirty="0"/>
              <a:t>Classes, Fields, Constructors, Methods, Properties</a:t>
            </a:r>
          </a:p>
        </p:txBody>
      </p:sp>
      <p:pic>
        <p:nvPicPr>
          <p:cNvPr id="95234" name="Picture 2" descr="http://www.atelier-us.com/upload/2009/01/earth_networks.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rot="10800000">
            <a:off x="6715648" y="-10047"/>
            <a:ext cx="2438400" cy="1653692"/>
          </a:xfrm>
          <a:prstGeom prst="rect">
            <a:avLst/>
          </a:prstGeom>
          <a:noFill/>
          <a:effectLst>
            <a:softEdge rad="31750"/>
          </a:effectLst>
        </p:spPr>
      </p:pic>
      <p:pic>
        <p:nvPicPr>
          <p:cNvPr id="95236" name="Picture 4" descr="http://www.johnlund.com/images/lrJL_LightAbstract_04.jpg"/>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95239" name="Picture 7" descr="C:\Trash\blue-earth.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0521944">
            <a:off x="1474395" y="331395"/>
            <a:ext cx="1965224" cy="1965224"/>
          </a:xfrm>
          <a:prstGeom prst="ellipse">
            <a:avLst/>
          </a:prstGeom>
          <a:noFill/>
          <a:effectLst>
            <a:softEdge rad="317500"/>
          </a:effectLst>
        </p:spPr>
      </p:pic>
      <p:pic>
        <p:nvPicPr>
          <p:cNvPr id="25"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Svetlin Nakov</a:t>
            </a:r>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6"/>
              </a:rPr>
              <a:t>academy.telerik.com</a:t>
            </a:r>
            <a:r>
              <a:rPr lang="en-US" dirty="0"/>
              <a:t>   </a:t>
            </a:r>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Technical Trainer</a:t>
            </a:r>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7"/>
              </a:rPr>
              <a:t>www.nakov.com</a:t>
            </a:r>
            <a:endParaRPr lang="en-US" sz="1800" dirty="0"/>
          </a:p>
        </p:txBody>
      </p:sp>
      <p:sp>
        <p:nvSpPr>
          <p:cNvPr id="39" name="TextBox 38"/>
          <p:cNvSpPr txBox="1"/>
          <p:nvPr/>
        </p:nvSpPr>
        <p:spPr>
          <a:xfrm rot="191094">
            <a:off x="5317042" y="5779156"/>
            <a:ext cx="2725426" cy="523220"/>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p>
        </p:txBody>
      </p:sp>
      <p:pic>
        <p:nvPicPr>
          <p:cNvPr id="1026" name="Picture 2" descr="objects icon"/>
          <p:cNvPicPr>
            <a:picLocks noChangeAspect="1" noChangeArrowheads="1"/>
          </p:cNvPicPr>
          <p:nvPr/>
        </p:nvPicPr>
        <p:blipFill>
          <a:blip r:embed="rId8" cstate="screen">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4107719" y="170109"/>
            <a:ext cx="1984825" cy="198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a:xfrm>
            <a:off x="228600" y="914400"/>
            <a:ext cx="8686800" cy="5791200"/>
          </a:xfrm>
        </p:spPr>
        <p:txBody>
          <a:bodyPr/>
          <a:lstStyle/>
          <a:p>
            <a:r>
              <a:rPr lang="en-US" dirty="0"/>
              <a:t>Fields are </a:t>
            </a:r>
            <a:r>
              <a:rPr lang="en-US" dirty="0">
                <a:solidFill>
                  <a:schemeClr val="accent5">
                    <a:lumMod val="20000"/>
                    <a:lumOff val="80000"/>
                  </a:schemeClr>
                </a:solidFill>
              </a:rPr>
              <a:t>data members </a:t>
            </a:r>
            <a:r>
              <a:rPr lang="en-US" dirty="0"/>
              <a:t>defined inside a class</a:t>
            </a:r>
          </a:p>
          <a:p>
            <a:pPr lvl="1"/>
            <a:r>
              <a:rPr lang="en-US" dirty="0"/>
              <a:t>Fields hold the internal object state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or per instance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 name="Rectangle 3"/>
          <p:cNvSpPr>
            <a:spLocks noChangeArrowheads="1"/>
          </p:cNvSpPr>
          <p:nvPr/>
        </p:nvSpPr>
        <p:spPr bwMode="auto">
          <a:xfrm>
            <a:off x="692150" y="3709987"/>
            <a:ext cx="7766050" cy="246221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Color color;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5"/>
          <p:cNvSpPr>
            <a:spLocks noChangeArrowheads="1"/>
          </p:cNvSpPr>
          <p:nvPr/>
        </p:nvSpPr>
        <p:spPr bwMode="auto">
          <a:xfrm>
            <a:off x="5257800" y="4213086"/>
            <a:ext cx="2286000" cy="953453"/>
          </a:xfrm>
          <a:prstGeom prst="wedgeRoundRectCallout">
            <a:avLst>
              <a:gd name="adj1" fmla="val -77916"/>
              <a:gd name="adj2" fmla="val 533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Field declarations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80757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a:t>
            </a:r>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Constant fields </a:t>
            </a:r>
            <a:r>
              <a:rPr lang="en-US" dirty="0"/>
              <a:t>are of two types:</a:t>
            </a:r>
          </a:p>
          <a:p>
            <a:pPr lvl="1">
              <a:lnSpc>
                <a:spcPct val="100000"/>
              </a:lnSpc>
            </a:pPr>
            <a:r>
              <a:rPr lang="en-US" dirty="0"/>
              <a:t>Compile-time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const</a:t>
            </a:r>
          </a:p>
          <a:p>
            <a:pPr lvl="2">
              <a:lnSpc>
                <a:spcPct val="100000"/>
              </a:lnSpc>
            </a:pPr>
            <a:r>
              <a:rPr lang="en-US" dirty="0"/>
              <a:t>Replaced by their value during the compilation</a:t>
            </a:r>
          </a:p>
          <a:p>
            <a:pPr lvl="1">
              <a:lnSpc>
                <a:spcPct val="100000"/>
              </a:lnSpc>
            </a:pPr>
            <a:r>
              <a:rPr lang="en-US" dirty="0"/>
              <a:t>Runtime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readonly</a:t>
            </a:r>
          </a:p>
          <a:p>
            <a:pPr lvl="2">
              <a:lnSpc>
                <a:spcPct val="100000"/>
              </a:lnSpc>
            </a:pPr>
            <a:r>
              <a:rPr lang="en-US" dirty="0"/>
              <a:t>Assigned once only at object creation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3"/>
          <p:cNvSpPr>
            <a:spLocks noChangeArrowheads="1"/>
          </p:cNvSpPr>
          <p:nvPr/>
        </p:nvSpPr>
        <p:spPr bwMode="auto">
          <a:xfrm>
            <a:off x="692150" y="4200942"/>
            <a:ext cx="776605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Math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const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PI = 3.14159;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readonly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Color =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Color.FromRGBA(25, 33, 74, 128);</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933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3"/>
          <p:cNvSpPr>
            <a:spLocks noChangeArrowheads="1"/>
          </p:cNvSpPr>
          <p:nvPr/>
        </p:nvSpPr>
        <p:spPr bwMode="auto">
          <a:xfrm>
            <a:off x="692150" y="952411"/>
            <a:ext cx="7766050"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Constants</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PI = 3.1415926535897932385;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 double 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Constants(int size)</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 // Cannot be further modified!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Console.WriteLine(Constants.PI);</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Constants c = new Constants(5);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c.Size = 10; // Compilation error: readonly field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Console.WriteLine(Constants.Size); // compile error</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3722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a:t>Access Modifiers</a:t>
            </a:r>
          </a:p>
        </p:txBody>
      </p:sp>
      <p:sp>
        <p:nvSpPr>
          <p:cNvPr id="3" name="Subtitle 2"/>
          <p:cNvSpPr>
            <a:spLocks noGrp="1"/>
          </p:cNvSpPr>
          <p:nvPr>
            <p:ph type="subTitle" idx="1"/>
          </p:nvPr>
        </p:nvSpPr>
        <p:spPr>
          <a:xfrm>
            <a:off x="457200" y="2250279"/>
            <a:ext cx="8229600" cy="569120"/>
          </a:xfrm>
        </p:spPr>
        <p:txBody>
          <a:bodyPr/>
          <a:lstStyle/>
          <a:p>
            <a:r>
              <a:rPr lang="en-US" dirty="0"/>
              <a:t>Public, Private, Protected, Internal</a:t>
            </a:r>
          </a:p>
        </p:txBody>
      </p:sp>
      <p:pic>
        <p:nvPicPr>
          <p:cNvPr id="80897" name="Picture 1" descr="C:\Trash\access-control-devic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8200" y="3428999"/>
            <a:ext cx="4648200" cy="2590800"/>
          </a:xfrm>
          <a:prstGeom prst="roundRect">
            <a:avLst>
              <a:gd name="adj" fmla="val 6195"/>
            </a:avLst>
          </a:prstGeom>
          <a:noFill/>
        </p:spPr>
      </p:pic>
    </p:spTree>
    <p:extLst>
      <p:ext uri="{BB962C8B-B14F-4D97-AF65-F5344CB8AC3E}">
        <p14:creationId xmlns:p14="http://schemas.microsoft.com/office/powerpoint/2010/main" val="222566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Modifiers</a:t>
            </a:r>
          </a:p>
        </p:txBody>
      </p:sp>
      <p:sp>
        <p:nvSpPr>
          <p:cNvPr id="8" name="Content Placeholder 7"/>
          <p:cNvSpPr>
            <a:spLocks noGrp="1"/>
          </p:cNvSpPr>
          <p:nvPr>
            <p:ph idx="1"/>
          </p:nvPr>
        </p:nvSpPr>
        <p:spPr>
          <a:xfrm>
            <a:off x="228600" y="838200"/>
            <a:ext cx="8686800" cy="5715000"/>
          </a:xfrm>
        </p:spPr>
        <p:txBody>
          <a:bodyPr/>
          <a:lstStyle/>
          <a:p>
            <a:pPr>
              <a:lnSpc>
                <a:spcPct val="100000"/>
              </a:lnSpc>
            </a:pPr>
            <a:r>
              <a:rPr lang="en-US" dirty="0"/>
              <a:t>Class members can have access modifiers</a:t>
            </a:r>
          </a:p>
          <a:p>
            <a:pPr lvl="1">
              <a:lnSpc>
                <a:spcPct val="100000"/>
              </a:lnSpc>
            </a:pPr>
            <a:r>
              <a:rPr lang="en-US" dirty="0"/>
              <a:t>Used to restrict the classes able to access them</a:t>
            </a:r>
          </a:p>
          <a:p>
            <a:pPr lvl="1">
              <a:lnSpc>
                <a:spcPct val="100000"/>
              </a:lnSpc>
            </a:pPr>
            <a:r>
              <a:rPr lang="en-US" dirty="0"/>
              <a:t>Supports the OOP principle "</a:t>
            </a:r>
            <a:r>
              <a:rPr lang="en-US" dirty="0">
                <a:solidFill>
                  <a:schemeClr val="accent5">
                    <a:lumMod val="20000"/>
                    <a:lumOff val="80000"/>
                  </a:schemeClr>
                </a:solidFill>
              </a:rPr>
              <a:t>encapsulation</a:t>
            </a:r>
            <a:r>
              <a:rPr lang="en-US" dirty="0"/>
              <a:t>"</a:t>
            </a:r>
            <a:endParaRPr lang="en-US" dirty="0">
              <a:solidFill>
                <a:schemeClr val="accent5">
                  <a:lumMod val="20000"/>
                  <a:lumOff val="80000"/>
                </a:schemeClr>
              </a:solidFill>
            </a:endParaRPr>
          </a:p>
          <a:p>
            <a:pPr>
              <a:lnSpc>
                <a:spcPct val="100000"/>
              </a:lnSpc>
            </a:pPr>
            <a:r>
              <a:rPr lang="en-US" dirty="0"/>
              <a:t>Class 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 accessible from any class</a:t>
            </a:r>
          </a:p>
          <a:p>
            <a:pPr lvl="1">
              <a:lnSpc>
                <a:spcPct val="100000"/>
              </a:lnSpc>
            </a:pPr>
            <a:r>
              <a:rPr lang="en-US" dirty="0">
                <a:solidFill>
                  <a:schemeClr val="accent5">
                    <a:lumMod val="20000"/>
                    <a:lumOff val="80000"/>
                  </a:schemeClr>
                </a:solidFill>
                <a:latin typeface="Consolas" pitchFamily="49" charset="0"/>
                <a:cs typeface="Consolas" pitchFamily="49" charset="0"/>
              </a:rPr>
              <a:t>protected</a:t>
            </a:r>
            <a:r>
              <a:rPr lang="en-US" dirty="0"/>
              <a:t> – accessible from the class itself and all its descendent classes</a:t>
            </a:r>
          </a:p>
          <a:p>
            <a:pPr lvl="1">
              <a:lnSpc>
                <a:spcPct val="100000"/>
              </a:lnSpc>
            </a:pPr>
            <a:r>
              <a:rPr lang="en-US" dirty="0">
                <a:solidFill>
                  <a:schemeClr val="accent5">
                    <a:lumMod val="20000"/>
                    <a:lumOff val="80000"/>
                  </a:schemeClr>
                </a:solidFill>
                <a:latin typeface="Consolas" pitchFamily="49" charset="0"/>
                <a:cs typeface="Consolas" pitchFamily="49" charset="0"/>
              </a:rPr>
              <a:t>private</a:t>
            </a:r>
            <a:r>
              <a:rPr lang="en-US" dirty="0"/>
              <a:t> – accessible from the class itself only</a:t>
            </a:r>
          </a:p>
          <a:p>
            <a:pPr lvl="1">
              <a:lnSpc>
                <a:spcPct val="100000"/>
              </a:lnSpc>
            </a:pPr>
            <a:r>
              <a:rPr lang="en-US" dirty="0">
                <a:solidFill>
                  <a:schemeClr val="accent5">
                    <a:lumMod val="20000"/>
                    <a:lumOff val="80000"/>
                  </a:schemeClr>
                </a:solidFill>
                <a:latin typeface="Consolas" pitchFamily="49" charset="0"/>
                <a:cs typeface="Consolas" pitchFamily="49" charset="0"/>
              </a:rPr>
              <a:t>internal</a:t>
            </a:r>
            <a:r>
              <a:rPr lang="en-US" dirty="0"/>
              <a:t> (default) – accessible from the current assembly, i.e. the current VS project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62029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a:t>
            </a:r>
          </a:p>
        </p:txBody>
      </p:sp>
      <p:sp>
        <p:nvSpPr>
          <p:cNvPr id="3" name="Content Placeholder 2"/>
          <p:cNvSpPr>
            <a:spLocks noGrp="1"/>
          </p:cNvSpPr>
          <p:nvPr>
            <p:ph idx="1"/>
          </p:nvPr>
        </p:nvSpPr>
        <p:spPr/>
        <p:txBody>
          <a:bodyPr/>
          <a:lstStyle/>
          <a:p>
            <a:r>
              <a:rPr lang="en-US" dirty="0"/>
              <a:t>The keyword </a:t>
            </a:r>
            <a:r>
              <a:rPr lang="en-US" dirty="0">
                <a:solidFill>
                  <a:schemeClr val="accent5">
                    <a:lumMod val="20000"/>
                    <a:lumOff val="80000"/>
                  </a:schemeClr>
                </a:solidFill>
                <a:latin typeface="Consolas" pitchFamily="49" charset="0"/>
                <a:cs typeface="Consolas" pitchFamily="49" charset="0"/>
              </a:rPr>
              <a:t>this</a:t>
            </a:r>
            <a:r>
              <a:rPr lang="en-US" dirty="0"/>
              <a:t> inside a method points to the current instance of the class</a:t>
            </a:r>
          </a:p>
          <a:p>
            <a:r>
              <a:rPr lang="en-US" dirty="0"/>
              <a:t>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3"/>
          <p:cNvSpPr>
            <a:spLocks noChangeArrowheads="1"/>
          </p:cNvSpPr>
          <p:nvPr/>
        </p:nvSpPr>
        <p:spPr bwMode="auto">
          <a:xfrm>
            <a:off x="615950" y="3002101"/>
            <a:ext cx="791845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this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same like Console.WriteLine(name);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1333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a:t>Defining Simple Classes</a:t>
            </a:r>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a:effectLst>
                  <a:outerShdw blurRad="38100" dist="38100" dir="2700000" algn="tl">
                    <a:srgbClr val="000000">
                      <a:alpha val="43137"/>
                    </a:srgbClr>
                  </a:outerShdw>
                </a:effectLst>
              </a:rPr>
              <a:t>Example</a:t>
            </a:r>
          </a:p>
        </p:txBody>
      </p:sp>
    </p:spTree>
    <p:extLst>
      <p:ext uri="{BB962C8B-B14F-4D97-AF65-F5344CB8AC3E}">
        <p14:creationId xmlns:p14="http://schemas.microsoft.com/office/powerpoint/2010/main" val="35675427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 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idx="1"/>
          </p:nvPr>
        </p:nvSpPr>
        <p:spPr/>
        <p:txBody>
          <a:bodyPr/>
          <a:lstStyle/>
          <a:p>
            <a:pPr>
              <a:lnSpc>
                <a:spcPct val="120000"/>
              </a:lnSpc>
            </a:pPr>
            <a:r>
              <a:rPr lang="en-US" dirty="0"/>
              <a:t>Our task is to define a simple class that represents information about a </a:t>
            </a:r>
            <a:r>
              <a:rPr lang="en-US" dirty="0">
                <a:solidFill>
                  <a:schemeClr val="accent5">
                    <a:lumMod val="20000"/>
                    <a:lumOff val="80000"/>
                  </a:schemeClr>
                </a:solidFill>
              </a:rPr>
              <a:t>dog</a:t>
            </a:r>
          </a:p>
          <a:p>
            <a:pPr lvl="1">
              <a:lnSpc>
                <a:spcPct val="120000"/>
              </a:lnSpc>
            </a:pPr>
            <a:r>
              <a:rPr lang="en-US" dirty="0"/>
              <a:t>The dog should have </a:t>
            </a:r>
            <a:r>
              <a:rPr lang="en-US" dirty="0">
                <a:solidFill>
                  <a:schemeClr val="accent5">
                    <a:lumMod val="20000"/>
                    <a:lumOff val="80000"/>
                  </a:schemeClr>
                </a:solidFill>
              </a:rPr>
              <a:t>name</a:t>
            </a:r>
            <a:r>
              <a:rPr lang="en-US" dirty="0"/>
              <a:t> and </a:t>
            </a:r>
            <a:r>
              <a:rPr lang="en-US" dirty="0">
                <a:solidFill>
                  <a:schemeClr val="accent5">
                    <a:lumMod val="20000"/>
                    <a:lumOff val="80000"/>
                  </a:schemeClr>
                </a:solidFill>
              </a:rPr>
              <a:t>breed</a:t>
            </a:r>
          </a:p>
          <a:p>
            <a:pPr lvl="2">
              <a:lnSpc>
                <a:spcPct val="120000"/>
              </a:lnSpc>
            </a:pPr>
            <a:r>
              <a:rPr lang="en-US" dirty="0"/>
              <a:t>Optional fields (could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a:p>
            <a:pPr lvl="1">
              <a:lnSpc>
                <a:spcPct val="120000"/>
              </a:lnSpc>
            </a:pPr>
            <a:r>
              <a:rPr lang="en-US" dirty="0"/>
              <a:t>The class allows to </a:t>
            </a:r>
            <a:r>
              <a:rPr lang="en-US" dirty="0">
                <a:solidFill>
                  <a:schemeClr val="accent5">
                    <a:lumMod val="20000"/>
                    <a:lumOff val="80000"/>
                  </a:schemeClr>
                </a:solidFill>
              </a:rPr>
              <a:t>view</a:t>
            </a:r>
            <a:r>
              <a:rPr lang="en-US" dirty="0"/>
              <a:t> and </a:t>
            </a:r>
            <a:r>
              <a:rPr lang="en-US" dirty="0">
                <a:solidFill>
                  <a:schemeClr val="accent5">
                    <a:lumMod val="20000"/>
                    <a:lumOff val="80000"/>
                  </a:schemeClr>
                </a:solidFill>
              </a:rPr>
              <a:t>modify</a:t>
            </a:r>
            <a:r>
              <a:rPr lang="en-US" dirty="0"/>
              <a:t> the name and the breed at any time</a:t>
            </a:r>
          </a:p>
          <a:p>
            <a:pPr lvl="1">
              <a:lnSpc>
                <a:spcPct val="120000"/>
              </a:lnSpc>
            </a:pPr>
            <a:r>
              <a:rPr lang="en-US" dirty="0"/>
              <a:t>The dog should be able to </a:t>
            </a:r>
            <a:r>
              <a:rPr lang="en-US" dirty="0">
                <a:solidFill>
                  <a:schemeClr val="accent5">
                    <a:lumMod val="20000"/>
                    <a:lumOff val="80000"/>
                  </a:schemeClr>
                </a:solidFill>
              </a:rPr>
              <a:t>bark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9150022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Class </a:t>
            </a:r>
            <a:r>
              <a:rPr lang="en-US" dirty="0">
                <a:latin typeface="Consolas" pitchFamily="49" charset="0"/>
                <a:cs typeface="Consolas" pitchFamily="49" charset="0"/>
              </a:rPr>
              <a:t>Dog</a:t>
            </a:r>
            <a:r>
              <a:rPr lang="en-US" dirty="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143000"/>
            <a:ext cx="7924800" cy="46782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ct val="100000"/>
              </a:lnSpc>
              <a:spcBef>
                <a:spcPts val="0"/>
              </a:spcBef>
              <a:buClr>
                <a:schemeClr val="accent5">
                  <a:lumMod val="40000"/>
                  <a:lumOff val="60000"/>
                </a:schemeClr>
              </a:buClr>
              <a:buSzPct val="70000"/>
            </a:pPr>
            <a:r>
              <a:rPr lang="en-US" sz="1800" b="1" i="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05600" y="1338200"/>
            <a:ext cx="1638300" cy="20383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4769906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a:t>Defining Class </a:t>
            </a:r>
            <a:r>
              <a:rPr lang="en-US" sz="3800" dirty="0">
                <a:latin typeface="Consolas" pitchFamily="49" charset="0"/>
                <a:cs typeface="Consolas" pitchFamily="49" charset="0"/>
              </a:rPr>
              <a:t>Dog</a:t>
            </a:r>
            <a:r>
              <a:rPr lang="en-US" sz="3800" dirty="0">
                <a:cs typeface="Consolas" pitchFamily="49" charset="0"/>
              </a:rPr>
              <a:t> – Example</a:t>
            </a:r>
            <a:r>
              <a:rPr lang="en-US" sz="3800" dirty="0"/>
              <a:t> (2)</a:t>
            </a:r>
            <a:endParaRPr lang="bg-BG" sz="3800" dirty="0"/>
          </a:p>
        </p:txBody>
      </p:sp>
      <p:sp>
        <p:nvSpPr>
          <p:cNvPr id="819203" name="Rectangle 3"/>
          <p:cNvSpPr>
            <a:spLocks noChangeArrowheads="1"/>
          </p:cNvSpPr>
          <p:nvPr/>
        </p:nvSpPr>
        <p:spPr bwMode="auto">
          <a:xfrm>
            <a:off x="612776" y="1095500"/>
            <a:ext cx="7921624"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this.breed;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this.breed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"[unnamed dog]");</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10400" y="1295400"/>
            <a:ext cx="1365607" cy="2209800"/>
          </a:xfrm>
          <a:prstGeom prst="rect">
            <a:avLst/>
          </a:prstGeom>
          <a:noFill/>
          <a:effectLst>
            <a:softEdge rad="3175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20130344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562600"/>
          </a:xfrm>
        </p:spPr>
        <p:txBody>
          <a:bodyPr/>
          <a:lstStyle/>
          <a:p>
            <a:pPr marL="442913" indent="-442913">
              <a:lnSpc>
                <a:spcPct val="100000"/>
              </a:lnSpc>
              <a:spcBef>
                <a:spcPts val="500"/>
              </a:spcBef>
              <a:buFontTx/>
              <a:buAutoNum type="arabicPeriod"/>
            </a:pPr>
            <a:r>
              <a:rPr lang="en-US" dirty="0"/>
              <a:t>Defining Simple Classes</a:t>
            </a:r>
          </a:p>
          <a:p>
            <a:pPr marL="442913" indent="-442913">
              <a:lnSpc>
                <a:spcPct val="100000"/>
              </a:lnSpc>
              <a:spcBef>
                <a:spcPts val="500"/>
              </a:spcBef>
              <a:buFontTx/>
              <a:buAutoNum type="arabicPeriod"/>
            </a:pPr>
            <a:r>
              <a:rPr lang="en-US" dirty="0"/>
              <a:t>Fields</a:t>
            </a:r>
          </a:p>
          <a:p>
            <a:pPr marL="442913" indent="-442913">
              <a:lnSpc>
                <a:spcPct val="100000"/>
              </a:lnSpc>
              <a:spcBef>
                <a:spcPts val="500"/>
              </a:spcBef>
              <a:buFontTx/>
              <a:buAutoNum type="arabicPeriod"/>
            </a:pPr>
            <a:r>
              <a:rPr lang="en-US" dirty="0"/>
              <a:t>Access Modifiers</a:t>
            </a:r>
          </a:p>
          <a:p>
            <a:pPr marL="442913" indent="-442913">
              <a:lnSpc>
                <a:spcPct val="100000"/>
              </a:lnSpc>
              <a:spcBef>
                <a:spcPts val="500"/>
              </a:spcBef>
              <a:buFontTx/>
              <a:buAutoNum type="arabicPeriod"/>
            </a:pPr>
            <a:r>
              <a:rPr lang="en-US" dirty="0"/>
              <a:t>Using Classes and Objects</a:t>
            </a:r>
          </a:p>
          <a:p>
            <a:pPr marL="442913" indent="-442913">
              <a:lnSpc>
                <a:spcPct val="100000"/>
              </a:lnSpc>
              <a:spcBef>
                <a:spcPts val="500"/>
              </a:spcBef>
              <a:buFontTx/>
              <a:buAutoNum type="arabicPeriod"/>
            </a:pPr>
            <a:r>
              <a:rPr lang="en-US" dirty="0"/>
              <a:t>Constructors</a:t>
            </a:r>
          </a:p>
          <a:p>
            <a:pPr marL="442913" indent="-442913">
              <a:lnSpc>
                <a:spcPct val="100000"/>
              </a:lnSpc>
              <a:spcBef>
                <a:spcPts val="500"/>
              </a:spcBef>
              <a:buFontTx/>
              <a:buAutoNum type="arabicPeriod"/>
            </a:pPr>
            <a:r>
              <a:rPr lang="en-US" dirty="0"/>
              <a:t>Methods</a:t>
            </a:r>
          </a:p>
          <a:p>
            <a:pPr marL="442913" indent="-442913">
              <a:lnSpc>
                <a:spcPct val="100000"/>
              </a:lnSpc>
              <a:spcBef>
                <a:spcPts val="500"/>
              </a:spcBef>
              <a:buFontTx/>
              <a:buAutoNum type="arabicPeriod"/>
            </a:pPr>
            <a:r>
              <a:rPr lang="en-US" dirty="0"/>
              <a:t>Properties</a:t>
            </a:r>
          </a:p>
          <a:p>
            <a:pPr marL="442913" indent="-442913">
              <a:lnSpc>
                <a:spcPct val="100000"/>
              </a:lnSpc>
              <a:spcBef>
                <a:spcPts val="500"/>
              </a:spcBef>
              <a:buFontTx/>
              <a:buAutoNum type="arabicPeriod"/>
            </a:pPr>
            <a:r>
              <a:rPr lang="en-US" dirty="0"/>
              <a:t>Enumerations (Enums)</a:t>
            </a:r>
          </a:p>
          <a:p>
            <a:pPr marL="442913" indent="-442913">
              <a:lnSpc>
                <a:spcPct val="100000"/>
              </a:lnSpc>
              <a:spcBef>
                <a:spcPts val="500"/>
              </a:spcBef>
              <a:buFontTx/>
              <a:buAutoNum type="arabicPeriod"/>
            </a:pPr>
            <a:r>
              <a:rPr lang="en-US" dirty="0"/>
              <a:t>Keeping the Object State</a:t>
            </a:r>
          </a:p>
        </p:txBody>
      </p:sp>
      <p:pic>
        <p:nvPicPr>
          <p:cNvPr id="94210" name="Picture 2" descr="http://www.abstractpenguin.com/blog/book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00" y="3581400"/>
            <a:ext cx="2514600" cy="25146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2275" t="-9014" r="-12012" b="-13714"/>
          <a:stretch/>
        </p:blipFill>
        <p:spPr bwMode="auto">
          <a:xfrm>
            <a:off x="5562600" y="1219200"/>
            <a:ext cx="2872360" cy="1891554"/>
          </a:xfrm>
          <a:prstGeom prst="cloud">
            <a:avLst/>
          </a:prstGeom>
          <a:solidFill>
            <a:srgbClr val="FFFFFF"/>
          </a:solidFill>
          <a:scene3d>
            <a:camera prst="orthographicFront"/>
            <a:lightRig rig="threePt" dir="t"/>
          </a:scene3d>
          <a:sp3d>
            <a:bevelT w="152400" h="50800" prst="softRound"/>
          </a:sp3d>
        </p:spPr>
      </p:pic>
    </p:spTree>
    <p:extLst>
      <p:ext uri="{BB962C8B-B14F-4D97-AF65-F5344CB8AC3E}">
        <p14:creationId xmlns:p14="http://schemas.microsoft.com/office/powerpoint/2010/main" val="37416346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a:t>Using Classes and Objects</a:t>
            </a:r>
          </a:p>
        </p:txBody>
      </p:sp>
      <p:pic>
        <p:nvPicPr>
          <p:cNvPr id="55297" name="Picture 1" descr="C:\Trash\object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4216" y="2895600"/>
            <a:ext cx="4271384" cy="3235574"/>
          </a:xfrm>
          <a:prstGeom prst="roundRect">
            <a:avLst>
              <a:gd name="adj" fmla="val 6108"/>
            </a:avLst>
          </a:prstGeom>
          <a:noFill/>
        </p:spPr>
      </p:pic>
    </p:spTree>
    <p:extLst>
      <p:ext uri="{BB962C8B-B14F-4D97-AF65-F5344CB8AC3E}">
        <p14:creationId xmlns:p14="http://schemas.microsoft.com/office/powerpoint/2010/main" val="42369543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700" dirty="0"/>
              <a:t>How to Use Classes (Non-Static)?</a:t>
            </a:r>
            <a:endParaRPr lang="bg-BG" sz="3700" dirty="0"/>
          </a:p>
        </p:txBody>
      </p:sp>
      <p:sp>
        <p:nvSpPr>
          <p:cNvPr id="699395" name="Rectangle 3"/>
          <p:cNvSpPr>
            <a:spLocks noGrp="1" noChangeArrowheads="1"/>
          </p:cNvSpPr>
          <p:nvPr>
            <p:ph idx="1"/>
          </p:nvPr>
        </p:nvSpPr>
        <p:spPr>
          <a:xfrm>
            <a:off x="228600" y="1143000"/>
            <a:ext cx="8686800" cy="5486400"/>
          </a:xfrm>
        </p:spPr>
        <p:txBody>
          <a:bodyPr/>
          <a:lstStyle/>
          <a:p>
            <a:pPr marL="452438" indent="-452438">
              <a:lnSpc>
                <a:spcPct val="100000"/>
              </a:lnSpc>
              <a:spcBef>
                <a:spcPts val="900"/>
              </a:spcBef>
              <a:buFontTx/>
              <a:buAutoNum type="arabicPeriod"/>
              <a:tabLst/>
            </a:pPr>
            <a:r>
              <a:rPr lang="en-US" dirty="0"/>
              <a:t>Create an </a:t>
            </a:r>
            <a:r>
              <a:rPr lang="en-US" dirty="0">
                <a:solidFill>
                  <a:schemeClr val="accent5">
                    <a:lumMod val="20000"/>
                    <a:lumOff val="80000"/>
                  </a:schemeClr>
                </a:solidFill>
              </a:rPr>
              <a:t>instance</a:t>
            </a:r>
          </a:p>
          <a:p>
            <a:pPr marL="803275" lvl="1" indent="-350838">
              <a:lnSpc>
                <a:spcPct val="100000"/>
              </a:lnSpc>
              <a:spcBef>
                <a:spcPts val="900"/>
              </a:spcBef>
            </a:pPr>
            <a:r>
              <a:rPr lang="en-US" dirty="0"/>
              <a:t>Initialize its properties / fields</a:t>
            </a:r>
          </a:p>
          <a:p>
            <a:pPr marL="452438" indent="-452438">
              <a:lnSpc>
                <a:spcPct val="100000"/>
              </a:lnSpc>
              <a:spcBef>
                <a:spcPts val="900"/>
              </a:spcBef>
              <a:buFontTx/>
              <a:buAutoNum type="arabicPeriod"/>
              <a:tabLst/>
            </a:pPr>
            <a:r>
              <a:rPr lang="en-US" dirty="0"/>
              <a:t>Manipulate the instance</a:t>
            </a:r>
          </a:p>
          <a:p>
            <a:pPr marL="803275" lvl="1" indent="-350838">
              <a:lnSpc>
                <a:spcPct val="100000"/>
              </a:lnSpc>
              <a:spcBef>
                <a:spcPts val="900"/>
              </a:spcBef>
            </a:pPr>
            <a:r>
              <a:rPr lang="en-US" dirty="0"/>
              <a:t>Read / modify its properties</a:t>
            </a:r>
          </a:p>
          <a:p>
            <a:pPr marL="803275" lvl="1" indent="-350838">
              <a:lnSpc>
                <a:spcPct val="100000"/>
              </a:lnSpc>
              <a:spcBef>
                <a:spcPts val="900"/>
              </a:spcBef>
            </a:pPr>
            <a:r>
              <a:rPr lang="en-US" dirty="0"/>
              <a:t>Invoke methods</a:t>
            </a:r>
          </a:p>
          <a:p>
            <a:pPr marL="803275" lvl="1" indent="-350838">
              <a:lnSpc>
                <a:spcPct val="100000"/>
              </a:lnSpc>
              <a:spcBef>
                <a:spcPts val="900"/>
              </a:spcBef>
            </a:pPr>
            <a:r>
              <a:rPr lang="en-US" dirty="0"/>
              <a:t>Handle events</a:t>
            </a:r>
          </a:p>
          <a:p>
            <a:pPr marL="452438" indent="-452438">
              <a:lnSpc>
                <a:spcPct val="100000"/>
              </a:lnSpc>
              <a:spcBef>
                <a:spcPts val="900"/>
              </a:spcBef>
              <a:buFontTx/>
              <a:buAutoNum type="arabicPeriod"/>
              <a:tabLst/>
            </a:pPr>
            <a:r>
              <a:rPr lang="en-US" dirty="0"/>
              <a:t>Release the occupied resources</a:t>
            </a:r>
          </a:p>
          <a:p>
            <a:pPr marL="803275" lvl="1" indent="-350838">
              <a:lnSpc>
                <a:spcPct val="100000"/>
              </a:lnSpc>
              <a:spcBef>
                <a:spcPts val="900"/>
              </a:spcBef>
              <a:buSzPct val="70000"/>
            </a:pPr>
            <a:r>
              <a:rPr lang="en-US" dirty="0"/>
              <a:t>Performed automatically in most cases</a:t>
            </a:r>
          </a:p>
        </p:txBody>
      </p:sp>
      <p:pic>
        <p:nvPicPr>
          <p:cNvPr id="51202" name="Picture 2" descr="http://gvsr.polytech.univ-nantes.fr/GVSR/illustration?key=wilmascope"/>
          <p:cNvPicPr>
            <a:picLocks noChangeAspect="1" noChangeArrowheads="1"/>
          </p:cNvPicPr>
          <p:nvPr/>
        </p:nvPicPr>
        <p:blipFill>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6477000" y="3505200"/>
            <a:ext cx="2221309" cy="2209800"/>
          </a:xfrm>
          <a:prstGeom prst="rect">
            <a:avLst/>
          </a:prstGeom>
          <a:noFill/>
        </p:spPr>
      </p:pic>
      <p:pic>
        <p:nvPicPr>
          <p:cNvPr id="5" name="Picture 2" descr="http://www.irrlicht3d.org/images/uml3d.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324600" y="12954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054100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Dog Meeting</a:t>
            </a:r>
            <a:endParaRPr lang="bg-BG" dirty="0"/>
          </a:p>
        </p:txBody>
      </p:sp>
      <p:sp>
        <p:nvSpPr>
          <p:cNvPr id="702467" name="Rectangle 3"/>
          <p:cNvSpPr>
            <a:spLocks noGrp="1" noChangeArrowheads="1"/>
          </p:cNvSpPr>
          <p:nvPr>
            <p:ph idx="1"/>
          </p:nvPr>
        </p:nvSpPr>
        <p:spPr/>
        <p:txBody>
          <a:bodyPr/>
          <a:lstStyle/>
          <a:p>
            <a:pPr marL="361950" indent="-361950">
              <a:lnSpc>
                <a:spcPct val="110000"/>
              </a:lnSpc>
              <a:tabLst/>
            </a:pPr>
            <a:r>
              <a:rPr lang="en-US" dirty="0"/>
              <a:t>Our task is as follows:</a:t>
            </a:r>
          </a:p>
          <a:p>
            <a:pPr marL="712788" lvl="1" indent="-365125">
              <a:lnSpc>
                <a:spcPct val="110000"/>
              </a:lnSpc>
            </a:pPr>
            <a:r>
              <a:rPr lang="en-US" dirty="0"/>
              <a:t>Create 3 dogs</a:t>
            </a:r>
          </a:p>
          <a:p>
            <a:pPr marL="984250" lvl="2" indent="-344488">
              <a:lnSpc>
                <a:spcPct val="110000"/>
              </a:lnSpc>
            </a:pPr>
            <a:r>
              <a:rPr lang="en-US" dirty="0"/>
              <a:t>The first should be named “Sharo”,</a:t>
            </a:r>
            <a:r>
              <a:rPr lang="bg-BG" dirty="0"/>
              <a:t> </a:t>
            </a:r>
            <a:r>
              <a:rPr lang="en-US" dirty="0"/>
              <a:t>the second – “Rex” and the last – left without name</a:t>
            </a:r>
          </a:p>
          <a:p>
            <a:pPr marL="712788" lvl="1" indent="-365125">
              <a:lnSpc>
                <a:spcPct val="110000"/>
              </a:lnSpc>
            </a:pPr>
            <a:r>
              <a:rPr lang="en-US" dirty="0"/>
              <a:t>Put all dogs in an array</a:t>
            </a:r>
          </a:p>
          <a:p>
            <a:pPr marL="712788" lvl="1" indent="-365125">
              <a:lnSpc>
                <a:spcPct val="110000"/>
              </a:lnSpc>
            </a:pPr>
            <a:r>
              <a:rPr lang="en-US" dirty="0"/>
              <a:t>Iterate through the array elements and ask each dog to bark</a:t>
            </a:r>
          </a:p>
          <a:p>
            <a:pPr marL="712788" lvl="1" indent="-365125">
              <a:lnSpc>
                <a:spcPct val="110000"/>
              </a:lnSpc>
            </a:pPr>
            <a:r>
              <a:rPr lang="en-US" dirty="0"/>
              <a:t>Note:</a:t>
            </a:r>
            <a:endParaRPr lang="bg-BG" dirty="0"/>
          </a:p>
          <a:p>
            <a:pPr marL="984250" lvl="2" indent="-344488">
              <a:lnSpc>
                <a:spcPct val="110000"/>
              </a:lnSpc>
            </a:pPr>
            <a:r>
              <a:rPr lang="en-US" dirty="0"/>
              <a:t>Use the </a:t>
            </a:r>
            <a:r>
              <a:rPr lang="en-US" dirty="0">
                <a:solidFill>
                  <a:schemeClr val="accent5">
                    <a:lumMod val="20000"/>
                    <a:lumOff val="80000"/>
                  </a:schemeClr>
                </a:solidFill>
                <a:latin typeface="Consolas" pitchFamily="49" charset="0"/>
                <a:cs typeface="Consolas" pitchFamily="49" charset="0"/>
              </a:rPr>
              <a:t>Dog</a:t>
            </a:r>
            <a:r>
              <a:rPr lang="en-US" dirty="0"/>
              <a:t> class from the previous example!</a:t>
            </a:r>
          </a:p>
          <a:p>
            <a:pPr algn="r">
              <a:lnSpc>
                <a:spcPct val="110000"/>
              </a:lnSpc>
              <a:buFontTx/>
              <a:buNone/>
            </a:pP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9485493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 Example</a:t>
            </a:r>
            <a:endParaRPr lang="bg-BG" dirty="0"/>
          </a:p>
        </p:txBody>
      </p:sp>
      <p:sp>
        <p:nvSpPr>
          <p:cNvPr id="703491" name="Rectangle 3"/>
          <p:cNvSpPr>
            <a:spLocks noGrp="1" noChangeArrowheads="1"/>
          </p:cNvSpPr>
          <p:nvPr>
            <p:ph idx="1"/>
          </p:nvPr>
        </p:nvSpPr>
        <p:spPr>
          <a:xfrm>
            <a:off x="609600" y="1087166"/>
            <a:ext cx="7924800" cy="536608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static void Main()</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dogName = Console.ReadLine();</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dogBreed = Console.ReadLine();</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the Dog constructor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firstDog = new Dog(dogName, dogBreed);</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Dog's parameterless constructor</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secondDog = new Dog();</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properties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secondDog.Name = Console.ReadLine();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secondDog.Breed = Console.ReadLine(); </a:t>
            </a:r>
          </a:p>
          <a:p>
            <a:pPr algn="r">
              <a:lnSpc>
                <a:spcPct val="100000"/>
              </a:lnSpc>
              <a:spcBef>
                <a:spcPts val="1200"/>
              </a:spcBef>
              <a:spcAft>
                <a:spcPct val="0"/>
              </a:spcAft>
              <a:buNone/>
            </a:pPr>
            <a:r>
              <a:rPr lang="en-US" sz="1800" i="1" noProof="1">
                <a:solidFill>
                  <a:schemeClr val="tx1">
                    <a:lumMod val="40000"/>
                    <a:lumOff val="60000"/>
                  </a:schemeClr>
                </a:solidFill>
                <a:latin typeface="Consolas" pitchFamily="49" charset="0"/>
                <a:cs typeface="Consolas" pitchFamily="49" charset="0"/>
              </a:rPr>
              <a:t>(the example continues)</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6612870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a:t>– Example (2)</a:t>
            </a:r>
            <a:endParaRPr lang="bg-BG" dirty="0"/>
          </a:p>
        </p:txBody>
      </p:sp>
      <p:sp>
        <p:nvSpPr>
          <p:cNvPr id="703491" name="Rectangle 3"/>
          <p:cNvSpPr>
            <a:spLocks noGrp="1" noChangeArrowheads="1"/>
          </p:cNvSpPr>
          <p:nvPr>
            <p:ph idx="1"/>
          </p:nvPr>
        </p:nvSpPr>
        <p:spPr>
          <a:xfrm>
            <a:off x="609600" y="1167348"/>
            <a:ext cx="7924800" cy="40934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Create a Dog with no name and breed</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thirdDog = new Dog();</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Save the dogs in an array</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dogs = new Dog[]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firstDog, secondDog, thirdDog };</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Ask each of the dogs to bark</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foreach(Dog dog in dogs)</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dog.SayBau();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endParaRPr lang="en-US" sz="195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3236307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4514" name="Rectangle 2"/>
          <p:cNvSpPr>
            <a:spLocks noGrp="1" noChangeArrowheads="1"/>
          </p:cNvSpPr>
          <p:nvPr>
            <p:ph type="ctrTitle"/>
          </p:nvPr>
        </p:nvSpPr>
        <p:spPr>
          <a:xfrm>
            <a:off x="1295400" y="4576762"/>
            <a:ext cx="6480175" cy="736600"/>
          </a:xfrm>
        </p:spPr>
        <p:txBody>
          <a:bodyPr/>
          <a:lstStyle/>
          <a:p>
            <a:pPr>
              <a:lnSpc>
                <a:spcPct val="110000"/>
              </a:lnSpc>
            </a:pPr>
            <a:r>
              <a:rPr lang="en-US" dirty="0"/>
              <a:t>Dog Meeting</a:t>
            </a:r>
            <a:endParaRPr lang="en-US" noProof="1"/>
          </a:p>
        </p:txBody>
      </p:sp>
      <p:sp>
        <p:nvSpPr>
          <p:cNvPr id="704515" name="Rectangle 3"/>
          <p:cNvSpPr>
            <a:spLocks noChangeArrowheads="1"/>
          </p:cNvSpPr>
          <p:nvPr/>
        </p:nvSpPr>
        <p:spPr bwMode="auto">
          <a:xfrm>
            <a:off x="1295400" y="5493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45058" name="Picture 2" descr="http://www.dogs-names.net/pictures/angry-dog.jpg"/>
          <p:cNvPicPr>
            <a:picLocks noChangeAspect="1" noChangeArrowheads="1"/>
          </p:cNvPicPr>
          <p:nvPr/>
        </p:nvPicPr>
        <p:blipFill>
          <a:blip r:embed="rId3" cstate="screen">
            <a:lum bright="10000"/>
            <a:extLst>
              <a:ext uri="{28A0092B-C50C-407E-A947-70E740481C1C}">
                <a14:useLocalDpi xmlns:a14="http://schemas.microsoft.com/office/drawing/2010/main"/>
              </a:ext>
            </a:extLst>
          </a:blip>
          <a:srcRect/>
          <a:stretch>
            <a:fillRect/>
          </a:stretch>
        </p:blipFill>
        <p:spPr bwMode="auto">
          <a:xfrm>
            <a:off x="2626808" y="1300162"/>
            <a:ext cx="3810000" cy="2800350"/>
          </a:xfrm>
          <a:prstGeom prst="roundRect">
            <a:avLst>
              <a:gd name="adj" fmla="val 7338"/>
            </a:avLst>
          </a:prstGeom>
          <a:noFill/>
          <a:ln>
            <a:solidFill>
              <a:schemeClr val="accent5">
                <a:lumMod val="20000"/>
                <a:lumOff val="80000"/>
              </a:schemeClr>
            </a:solidFill>
          </a:ln>
        </p:spPr>
      </p:pic>
    </p:spTree>
    <p:extLst>
      <p:ext uri="{BB962C8B-B14F-4D97-AF65-F5344CB8AC3E}">
        <p14:creationId xmlns:p14="http://schemas.microsoft.com/office/powerpoint/2010/main" val="34024550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646302" y="981076"/>
            <a:ext cx="3872538" cy="3286124"/>
          </a:xfrm>
          <a:prstGeom prst="roundRect">
            <a:avLst>
              <a:gd name="adj" fmla="val 5047"/>
            </a:avLst>
          </a:prstGeom>
          <a:noFill/>
        </p:spPr>
      </p:pic>
    </p:spTree>
    <p:extLst>
      <p:ext uri="{BB962C8B-B14F-4D97-AF65-F5344CB8AC3E}">
        <p14:creationId xmlns:p14="http://schemas.microsoft.com/office/powerpoint/2010/main" val="22343012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Constructor?</a:t>
            </a:r>
            <a:endParaRPr lang="bg-BG" dirty="0"/>
          </a:p>
        </p:txBody>
      </p:sp>
      <p:sp>
        <p:nvSpPr>
          <p:cNvPr id="711683" name="Rectangle 3"/>
          <p:cNvSpPr>
            <a:spLocks noGrp="1" noChangeArrowheads="1"/>
          </p:cNvSpPr>
          <p:nvPr>
            <p:ph idx="1"/>
          </p:nvPr>
        </p:nvSpPr>
        <p:spPr/>
        <p:txBody>
          <a:bodyPr/>
          <a:lstStyle/>
          <a:p>
            <a:pPr marL="361950" indent="-361950">
              <a:lnSpc>
                <a:spcPct val="110000"/>
              </a:lnSpc>
              <a:tabLst/>
            </a:pPr>
            <a:r>
              <a:rPr lang="en-US" dirty="0">
                <a:solidFill>
                  <a:schemeClr val="accent5">
                    <a:lumMod val="20000"/>
                    <a:lumOff val="80000"/>
                  </a:schemeClr>
                </a:solidFill>
              </a:rPr>
              <a:t>Constructors</a:t>
            </a:r>
            <a:r>
              <a:rPr lang="en-US" dirty="0"/>
              <a:t> are special methods</a:t>
            </a:r>
          </a:p>
          <a:p>
            <a:pPr marL="712788" lvl="1" indent="-355600">
              <a:lnSpc>
                <a:spcPct val="110000"/>
              </a:lnSpc>
            </a:pPr>
            <a:r>
              <a:rPr lang="en-US" dirty="0"/>
              <a:t>Invoked at the time of </a:t>
            </a:r>
            <a:r>
              <a:rPr lang="en-US" dirty="0">
                <a:solidFill>
                  <a:schemeClr val="accent5">
                    <a:lumMod val="20000"/>
                    <a:lumOff val="80000"/>
                  </a:schemeClr>
                </a:solidFill>
              </a:rPr>
              <a:t>creating a new instance </a:t>
            </a:r>
            <a:r>
              <a:rPr lang="en-US" dirty="0"/>
              <a:t>of an object</a:t>
            </a:r>
          </a:p>
          <a:p>
            <a:pPr marL="712788" lvl="1" indent="-355600">
              <a:lnSpc>
                <a:spcPct val="110000"/>
              </a:lnSpc>
            </a:pPr>
            <a:r>
              <a:rPr lang="en-US" dirty="0"/>
              <a:t>Used to initialize the fields of the instance</a:t>
            </a:r>
          </a:p>
          <a:p>
            <a:pPr marL="361950" indent="-361950">
              <a:lnSpc>
                <a:spcPct val="110000"/>
              </a:lnSpc>
            </a:pPr>
            <a:r>
              <a:rPr lang="en-US" dirty="0"/>
              <a:t>Constructors has the same name as the class</a:t>
            </a:r>
          </a:p>
          <a:p>
            <a:pPr marL="712788" lvl="1" indent="-355600">
              <a:lnSpc>
                <a:spcPct val="110000"/>
              </a:lnSpc>
            </a:pPr>
            <a:r>
              <a:rPr lang="en-US" dirty="0"/>
              <a:t>Have no return type</a:t>
            </a:r>
          </a:p>
          <a:p>
            <a:pPr marL="712788" lvl="1" indent="-355600">
              <a:lnSpc>
                <a:spcPct val="110000"/>
              </a:lnSpc>
            </a:pPr>
            <a:r>
              <a:rPr lang="en-US" dirty="0"/>
              <a:t>Can have parameters</a:t>
            </a:r>
          </a:p>
          <a:p>
            <a:pPr marL="712788" lvl="1" indent="-355600">
              <a:lnSpc>
                <a:spcPct val="110000"/>
              </a:lnSpc>
            </a:pPr>
            <a:r>
              <a:rPr lang="en-US" dirty="0"/>
              <a:t>Can be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r>
              <a:rPr lang="en-US" dirty="0"/>
              <a:t>, </a:t>
            </a:r>
            <a:r>
              <a:rPr lang="en-US" dirty="0">
                <a:solidFill>
                  <a:schemeClr val="accent5">
                    <a:lumMod val="20000"/>
                    <a:lumOff val="80000"/>
                  </a:schemeClr>
                </a:solidFill>
                <a:latin typeface="Consolas" pitchFamily="49" charset="0"/>
                <a:cs typeface="Consolas" pitchFamily="49" charset="0"/>
              </a:rPr>
              <a:t>public</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1954030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Simple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19300"/>
            <a:ext cx="8686800" cy="5638800"/>
          </a:xfrm>
          <a:prstGeom prst="rect">
            <a:avLst/>
          </a:prstGeom>
        </p:spPr>
        <p:txBody>
          <a:bodyPr/>
          <a:lstStyle/>
          <a:p>
            <a:pPr marL="361950" marR="0" lvl="0" indent="-361950" algn="l" defTabSz="914400" rtl="0" eaLnBrk="0" fontAlgn="base" latin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4200" y="1752600"/>
            <a:ext cx="1621596" cy="1371600"/>
          </a:xfrm>
          <a:prstGeom prst="roundRect">
            <a:avLst>
              <a:gd name="adj" fmla="val 7313"/>
            </a:avLst>
          </a:prstGeom>
          <a:noFill/>
          <a:ln>
            <a:solidFill>
              <a:schemeClr val="accent5">
                <a:lumMod val="20000"/>
                <a:lumOff val="8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8944760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90600"/>
            <a:ext cx="7918450" cy="55399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null;</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0;</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1" y="4876800"/>
            <a:ext cx="3428999" cy="1379101"/>
          </a:xfrm>
          <a:prstGeom prst="wedgeRoundRectCallout">
            <a:avLst>
              <a:gd name="adj1" fmla="val -72018"/>
              <a:gd name="adj2" fmla="val -2536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1026" name="Picture 2" descr="http://www.istockphoto.com/file_thumbview_approve/4561081/2/istockphoto_4561081-construction-work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72200" y="1270697"/>
            <a:ext cx="2082103" cy="2082103"/>
          </a:xfrm>
          <a:prstGeom prst="roundRect">
            <a:avLst>
              <a:gd name="adj" fmla="val 6042"/>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2789539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a:t>Defining Simple Classes </a:t>
            </a:r>
          </a:p>
        </p:txBody>
      </p:sp>
    </p:spTree>
    <p:extLst>
      <p:ext uri="{BB962C8B-B14F-4D97-AF65-F5344CB8AC3E}">
        <p14:creationId xmlns:p14="http://schemas.microsoft.com/office/powerpoint/2010/main" val="916480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dirty="0"/>
              <a:t>Constructors and Initialization</a:t>
            </a:r>
            <a:endParaRPr lang="bg-BG" dirty="0"/>
          </a:p>
        </p:txBody>
      </p:sp>
      <p:sp>
        <p:nvSpPr>
          <p:cNvPr id="716806" name="Rectangle 6"/>
          <p:cNvSpPr>
            <a:spLocks noGrp="1" noChangeArrowheads="1"/>
          </p:cNvSpPr>
          <p:nvPr>
            <p:ph idx="1"/>
          </p:nvPr>
        </p:nvSpPr>
        <p:spPr>
          <a:xfrm>
            <a:off x="376238" y="838200"/>
            <a:ext cx="8462962" cy="574675"/>
          </a:xfrm>
          <a:noFill/>
          <a:ln/>
        </p:spPr>
        <p:txBody>
          <a:bodyPr/>
          <a:lstStyle/>
          <a:p>
            <a:pPr marL="361950" indent="-361950">
              <a:tabLst/>
            </a:pPr>
            <a:r>
              <a:rPr lang="en-US" sz="3000" dirty="0">
                <a:solidFill>
                  <a:schemeClr val="tx1">
                    <a:lumMod val="40000"/>
                    <a:lumOff val="60000"/>
                  </a:schemeClr>
                </a:solidFill>
              </a:rPr>
              <a:t>Pay attention when using inline initialization!</a:t>
            </a:r>
          </a:p>
        </p:txBody>
      </p:sp>
      <p:sp>
        <p:nvSpPr>
          <p:cNvPr id="716804" name="Rectangle 4"/>
          <p:cNvSpPr>
            <a:spLocks noChangeArrowheads="1"/>
          </p:cNvSpPr>
          <p:nvPr/>
        </p:nvSpPr>
        <p:spPr bwMode="auto">
          <a:xfrm>
            <a:off x="533400" y="1537186"/>
            <a:ext cx="8077200" cy="49398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AlarmClock</a:t>
            </a:r>
            <a:endPar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 (intentionally left empty)</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849356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a:t>Chaining Constructors Calls</a:t>
            </a:r>
            <a:endParaRPr lang="bg-BG" dirty="0"/>
          </a:p>
        </p:txBody>
      </p:sp>
      <p:sp>
        <p:nvSpPr>
          <p:cNvPr id="800773" name="Rectangle 5"/>
          <p:cNvSpPr>
            <a:spLocks noGrp="1" noChangeArrowheads="1"/>
          </p:cNvSpPr>
          <p:nvPr>
            <p:ph idx="1"/>
          </p:nvPr>
        </p:nvSpPr>
        <p:spPr>
          <a:xfrm>
            <a:off x="323850" y="914400"/>
            <a:ext cx="8496300" cy="574675"/>
          </a:xfrm>
          <a:noFill/>
          <a:ln/>
        </p:spPr>
        <p:txBody>
          <a:bodyPr/>
          <a:lstStyle/>
          <a:p>
            <a:pPr marL="361950" indent="-361950">
              <a:tabLst/>
            </a:pPr>
            <a:r>
              <a:rPr lang="en-US" dirty="0"/>
              <a:t>Reusing constructors (chaining)</a:t>
            </a:r>
          </a:p>
        </p:txBody>
      </p:sp>
      <p:sp>
        <p:nvSpPr>
          <p:cNvPr id="800772" name="Rectangle 4"/>
          <p:cNvSpPr>
            <a:spLocks noChangeArrowheads="1"/>
          </p:cNvSpPr>
          <p:nvPr/>
        </p:nvSpPr>
        <p:spPr bwMode="auto">
          <a:xfrm>
            <a:off x="609600" y="1640392"/>
            <a:ext cx="7848600" cy="48013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a:t>
            </a:r>
            <a:r>
              <a:rPr lang="en-US" altLang="ko-KR" sz="1800" b="1" noProof="1">
                <a:solidFill>
                  <a:srgbClr val="8CF4F2"/>
                </a:solidFill>
                <a:effectLst>
                  <a:outerShdw blurRad="38100" dist="38100" dir="2700000" algn="tl">
                    <a:srgbClr val="000000">
                      <a:alpha val="43137"/>
                    </a:srgbClr>
                  </a:outerShdw>
                </a:effectLst>
                <a:latin typeface="+mn-lt"/>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0) // Reuse the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2770" name="Picture 2" descr="http://www.lks.ac.th/teacher_jonggonee/jongdw/picfromcd/occupations/constructor_worker.jpg"/>
          <p:cNvPicPr>
            <a:picLocks noChangeAspect="1" noChangeArrowheads="1"/>
          </p:cNvPicPr>
          <p:nvPr/>
        </p:nvPicPr>
        <p:blipFill>
          <a:blip r:embed="rId3" cstate="screen">
            <a:lum contrast="40000"/>
            <a:extLst>
              <a:ext uri="{28A0092B-C50C-407E-A947-70E740481C1C}">
                <a14:useLocalDpi xmlns:a14="http://schemas.microsoft.com/office/drawing/2010/main"/>
              </a:ext>
            </a:extLst>
          </a:blip>
          <a:srcRect/>
          <a:stretch>
            <a:fillRect/>
          </a:stretch>
        </p:blipFill>
        <p:spPr bwMode="auto">
          <a:xfrm>
            <a:off x="7239000" y="4343400"/>
            <a:ext cx="1295400" cy="2181225"/>
          </a:xfrm>
          <a:prstGeom prst="roundRect">
            <a:avLst>
              <a:gd name="adj" fmla="val 8134"/>
            </a:avLst>
          </a:prstGeom>
          <a:noFill/>
          <a:ln>
            <a:solidFill>
              <a:schemeClr val="accent5">
                <a:lumMod val="20000"/>
                <a:lumOff val="80000"/>
              </a:schemeClr>
            </a:solidFill>
          </a:ln>
        </p:spPr>
      </p:pic>
      <p:cxnSp>
        <p:nvCxnSpPr>
          <p:cNvPr id="3" name="Straight Arrow Connector 2"/>
          <p:cNvCxnSpPr/>
          <p:nvPr/>
        </p:nvCxnSpPr>
        <p:spPr>
          <a:xfrm rot="5400000">
            <a:off x="2895600" y="3395547"/>
            <a:ext cx="685801" cy="685800"/>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8784335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Picture 2" descr="http://www.kbsinc.net/images/11-wor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67616" y="914400"/>
            <a:ext cx="3204584" cy="3044356"/>
          </a:xfrm>
          <a:prstGeom prst="roundRect">
            <a:avLst>
              <a:gd name="adj" fmla="val 8594"/>
            </a:avLst>
          </a:prstGeom>
          <a:solidFill>
            <a:srgbClr val="FFFFFF">
              <a:shade val="85000"/>
            </a:srgbClr>
          </a:solidFill>
          <a:ln w="3175">
            <a:solidFill>
              <a:schemeClr val="accent5">
                <a:lumMod val="60000"/>
                <a:lumOff val="40000"/>
              </a:schemeClr>
            </a:solidFill>
          </a:ln>
          <a:effectLst>
            <a:reflection blurRad="12700" stA="38000" endPos="28000" dist="5000" dir="5400000" sy="-100000" algn="bl" rotWithShape="0"/>
          </a:effectLst>
        </p:spPr>
      </p:pic>
      <p:sp>
        <p:nvSpPr>
          <p:cNvPr id="717826" name="Rectangle 2"/>
          <p:cNvSpPr>
            <a:spLocks noGrp="1" noChangeArrowheads="1"/>
          </p:cNvSpPr>
          <p:nvPr>
            <p:ph type="ctrTitle"/>
          </p:nvPr>
        </p:nvSpPr>
        <p:spPr>
          <a:xfrm>
            <a:off x="1331913" y="4592638"/>
            <a:ext cx="6480175" cy="736600"/>
          </a:xfrm>
        </p:spPr>
        <p:txBody>
          <a:bodyPr/>
          <a:lstStyle/>
          <a:p>
            <a:pPr>
              <a:lnSpc>
                <a:spcPct val="110000"/>
              </a:lnSpc>
            </a:pPr>
            <a:r>
              <a:rPr lang="en-US" dirty="0"/>
              <a:t>Constructors</a:t>
            </a:r>
            <a:endParaRPr lang="en-US" noProof="1"/>
          </a:p>
        </p:txBody>
      </p:sp>
      <p:sp>
        <p:nvSpPr>
          <p:cNvPr id="717827" name="Rectangle 3"/>
          <p:cNvSpPr>
            <a:spLocks noChangeArrowheads="1"/>
          </p:cNvSpPr>
          <p:nvPr/>
        </p:nvSpPr>
        <p:spPr bwMode="auto">
          <a:xfrm>
            <a:off x="2052638"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61641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a:t>Methods</a:t>
            </a:r>
          </a:p>
        </p:txBody>
      </p:sp>
      <p:sp>
        <p:nvSpPr>
          <p:cNvPr id="3" name="Subtitle 2"/>
          <p:cNvSpPr>
            <a:spLocks noGrp="1"/>
          </p:cNvSpPr>
          <p:nvPr>
            <p:ph type="subTitle" idx="1"/>
          </p:nvPr>
        </p:nvSpPr>
        <p:spPr>
          <a:xfrm>
            <a:off x="609600" y="5755480"/>
            <a:ext cx="7924800" cy="569120"/>
          </a:xfrm>
        </p:spPr>
        <p:txBody>
          <a:bodyPr/>
          <a:lstStyle/>
          <a:p>
            <a:r>
              <a:rPr lang="en-US" dirty="0"/>
              <a:t>Defining and Invoking Methods</a:t>
            </a:r>
          </a:p>
        </p:txBody>
      </p:sp>
      <p:pic>
        <p:nvPicPr>
          <p:cNvPr id="7" name="Picture 2" descr="http://www.outdoorspecialistinc.com/images/weld_it_up.jpg"/>
          <p:cNvPicPr>
            <a:picLocks noChangeAspect="1" noChangeArrowheads="1"/>
          </p:cNvPicPr>
          <p:nvPr/>
        </p:nvPicPr>
        <p:blipFill>
          <a:blip r:embed="rId2" cstate="screen"/>
          <a:srcRect/>
          <a:stretch>
            <a:fillRect/>
          </a:stretch>
        </p:blipFill>
        <p:spPr bwMode="auto">
          <a:xfrm>
            <a:off x="4876800" y="249555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descr="http://www.posseschasancpas.com/images/dv1961011_construction.jpg"/>
          <p:cNvPicPr>
            <a:picLocks noChangeAspect="1" noChangeArrowheads="1"/>
          </p:cNvPicPr>
          <p:nvPr/>
        </p:nvPicPr>
        <p:blipFill>
          <a:blip r:embed="rId3" cstate="screen"/>
          <a:srcRect/>
          <a:stretch>
            <a:fillRect/>
          </a:stretch>
        </p:blipFill>
        <p:spPr bwMode="auto">
          <a:xfrm>
            <a:off x="1600200" y="249555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descr="http://www.codeproject.com/KB/cs/539179/Step0.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248" y="457200"/>
            <a:ext cx="3352552" cy="2259170"/>
          </a:xfrm>
          <a:prstGeom prst="roundRect">
            <a:avLst>
              <a:gd name="adj" fmla="val 2408"/>
            </a:avLst>
          </a:prstGeom>
          <a:noFill/>
          <a:scene3d>
            <a:camera prst="perspectiveAbove"/>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45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228600" y="814450"/>
            <a:ext cx="8686800" cy="5791200"/>
          </a:xfrm>
        </p:spPr>
        <p:txBody>
          <a:bodyPr/>
          <a:lstStyle/>
          <a:p>
            <a:pPr>
              <a:lnSpc>
                <a:spcPct val="100000"/>
              </a:lnSpc>
            </a:pPr>
            <a:r>
              <a:rPr lang="en-US" dirty="0">
                <a:solidFill>
                  <a:schemeClr val="accent5">
                    <a:lumMod val="20000"/>
                    <a:lumOff val="80000"/>
                  </a:schemeClr>
                </a:solidFill>
              </a:rPr>
              <a:t>Methods</a:t>
            </a:r>
            <a:r>
              <a:rPr lang="en-US" dirty="0"/>
              <a:t> are class members that execute some action (some code, some algorithm)</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 per instance</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 name="Rectangle 4"/>
          <p:cNvSpPr>
            <a:spLocks noChangeArrowheads="1"/>
          </p:cNvSpPr>
          <p:nvPr/>
        </p:nvSpPr>
        <p:spPr bwMode="auto">
          <a:xfrm>
            <a:off x="609600" y="3305300"/>
            <a:ext cx="7924800" cy="31270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180000"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CalcDistance(Point p)</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(p.xCoord - this.xCoord) * (p.xCoord - this.xCoord)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(p.yCoord - this.yCoord) * (p.yCoord - this.yCoord));</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31050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Methods</a:t>
            </a:r>
          </a:p>
        </p:txBody>
      </p:sp>
      <p:sp>
        <p:nvSpPr>
          <p:cNvPr id="3" name="Content Placeholder 2"/>
          <p:cNvSpPr>
            <a:spLocks noGrp="1"/>
          </p:cNvSpPr>
          <p:nvPr>
            <p:ph idx="1"/>
          </p:nvPr>
        </p:nvSpPr>
        <p:spPr/>
        <p:txBody>
          <a:bodyPr/>
          <a:lstStyle/>
          <a:p>
            <a:r>
              <a:rPr lang="en-US" dirty="0"/>
              <a:t>Invoking instance methods is done through the object (class instance):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768350" y="2270879"/>
            <a:ext cx="761365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TestMethods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p1 = new Point(2, 3);</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p2 = new Point(3, 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System.Console.WriteLine(p1.CalcDistance(p2));</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99494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356588"/>
            <a:ext cx="3352800" cy="685800"/>
          </a:xfrm>
        </p:spPr>
        <p:txBody>
          <a:bodyPr/>
          <a:lstStyle/>
          <a:p>
            <a:r>
              <a:rPr lang="en-US" dirty="0"/>
              <a:t>Methods</a:t>
            </a:r>
          </a:p>
        </p:txBody>
      </p:sp>
      <p:sp>
        <p:nvSpPr>
          <p:cNvPr id="3" name="Subtitle 2"/>
          <p:cNvSpPr>
            <a:spLocks noGrp="1"/>
          </p:cNvSpPr>
          <p:nvPr>
            <p:ph type="subTitle" idx="1"/>
          </p:nvPr>
        </p:nvSpPr>
        <p:spPr>
          <a:xfrm>
            <a:off x="381000" y="3159067"/>
            <a:ext cx="3352800" cy="569120"/>
          </a:xfrm>
        </p:spPr>
        <p:txBody>
          <a:bodyPr/>
          <a:lstStyle/>
          <a:p>
            <a:r>
              <a:rPr lang="en-US" dirty="0"/>
              <a:t>Live Demo</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19400" y="1295400"/>
            <a:ext cx="5348350" cy="4297310"/>
          </a:xfrm>
          <a:prstGeom prst="rect">
            <a:avLst/>
          </a:prstGeom>
          <a:scene3d>
            <a:camera prst="perspectiveHeroicExtremeLeftFacing"/>
            <a:lightRig rig="threePt" dir="t"/>
          </a:scene3d>
        </p:spPr>
      </p:pic>
    </p:spTree>
    <p:extLst>
      <p:ext uri="{BB962C8B-B14F-4D97-AF65-F5344CB8AC3E}">
        <p14:creationId xmlns:p14="http://schemas.microsoft.com/office/powerpoint/2010/main" val="270841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71600"/>
            <a:ext cx="6480175" cy="736600"/>
          </a:xfrm>
        </p:spPr>
        <p:txBody>
          <a:bodyPr/>
          <a:lstStyle/>
          <a:p>
            <a:pPr>
              <a:lnSpc>
                <a:spcPct val="110000"/>
              </a:lnSpc>
            </a:pPr>
            <a:r>
              <a:rPr lang="en-US"/>
              <a:t>Properties</a:t>
            </a:r>
            <a:endParaRPr lang="en-US" noProof="1"/>
          </a:p>
        </p:txBody>
      </p:sp>
      <p:sp>
        <p:nvSpPr>
          <p:cNvPr id="726019" name="Rectangle 3"/>
          <p:cNvSpPr>
            <a:spLocks noChangeArrowheads="1"/>
          </p:cNvSpPr>
          <p:nvPr/>
        </p:nvSpPr>
        <p:spPr bwMode="auto">
          <a:xfrm>
            <a:off x="1187450" y="2381849"/>
            <a:ext cx="6624638"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Properties</a:t>
            </a:r>
            <a:endParaRPr lang="en-US" sz="2800" b="1" noProof="1">
              <a:effectLst>
                <a:outerShdw blurRad="38100" dist="38100" dir="2700000" algn="tl">
                  <a:srgbClr val="000000">
                    <a:alpha val="43137"/>
                  </a:srgbClr>
                </a:outerShdw>
              </a:effectLst>
            </a:endParaRPr>
          </a:p>
        </p:txBody>
      </p:sp>
      <p:pic>
        <p:nvPicPr>
          <p:cNvPr id="28674" name="Picture 2" descr="http://www.educationalmodels.com/product/category/Material-Properties/Material-Properties.jpg"/>
          <p:cNvPicPr>
            <a:picLocks noChangeAspect="1" noChangeArrowheads="1"/>
          </p:cNvPicPr>
          <p:nvPr/>
        </p:nvPicPr>
        <p:blipFill>
          <a:blip r:embed="rId3" cstate="screen">
            <a:lum contrast="20000"/>
            <a:extLst>
              <a:ext uri="{28A0092B-C50C-407E-A947-70E740481C1C}">
                <a14:useLocalDpi xmlns:a14="http://schemas.microsoft.com/office/drawing/2010/main"/>
              </a:ext>
            </a:extLst>
          </a:blip>
          <a:srcRect/>
          <a:stretch>
            <a:fillRect/>
          </a:stretch>
        </p:blipFill>
        <p:spPr bwMode="auto">
          <a:xfrm>
            <a:off x="2655817" y="3286125"/>
            <a:ext cx="3679966" cy="2695576"/>
          </a:xfrm>
          <a:prstGeom prst="roundRect">
            <a:avLst>
              <a:gd name="adj" fmla="val 7721"/>
            </a:avLst>
          </a:prstGeom>
          <a:noFill/>
          <a:effectLst>
            <a:softEdge rad="31750"/>
          </a:effectLst>
        </p:spPr>
      </p:pic>
    </p:spTree>
    <p:extLst>
      <p:ext uri="{BB962C8B-B14F-4D97-AF65-F5344CB8AC3E}">
        <p14:creationId xmlns:p14="http://schemas.microsoft.com/office/powerpoint/2010/main" val="21395490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t>The Role of Properties</a:t>
            </a:r>
            <a:endParaRPr lang="bg-BG"/>
          </a:p>
        </p:txBody>
      </p:sp>
      <p:sp>
        <p:nvSpPr>
          <p:cNvPr id="728067" name="Rectangle 3"/>
          <p:cNvSpPr>
            <a:spLocks noGrp="1" noChangeArrowheads="1"/>
          </p:cNvSpPr>
          <p:nvPr>
            <p:ph idx="1"/>
          </p:nvPr>
        </p:nvSpPr>
        <p:spPr>
          <a:xfrm>
            <a:off x="228601" y="990600"/>
            <a:ext cx="8762999" cy="5562600"/>
          </a:xfrm>
        </p:spPr>
        <p:txBody>
          <a:bodyPr/>
          <a:lstStyle/>
          <a:p>
            <a:pPr marL="361950" indent="-361950">
              <a:lnSpc>
                <a:spcPct val="100000"/>
              </a:lnSpc>
              <a:tabLst/>
            </a:pPr>
            <a:r>
              <a:rPr lang="en-US" dirty="0">
                <a:solidFill>
                  <a:schemeClr val="accent5">
                    <a:lumMod val="20000"/>
                    <a:lumOff val="80000"/>
                  </a:schemeClr>
                </a:solidFill>
              </a:rPr>
              <a:t>Properties</a:t>
            </a:r>
            <a:r>
              <a:rPr lang="en-US" dirty="0"/>
              <a:t> expose object's data to the world</a:t>
            </a:r>
          </a:p>
          <a:p>
            <a:pPr marL="709613" lvl="1" indent="-361950">
              <a:lnSpc>
                <a:spcPct val="100000"/>
              </a:lnSpc>
            </a:pPr>
            <a:r>
              <a:rPr lang="en-US" dirty="0"/>
              <a:t>Control how the data is manipulated</a:t>
            </a:r>
          </a:p>
          <a:p>
            <a:pPr marL="1001713" lvl="2" indent="-361950">
              <a:lnSpc>
                <a:spcPct val="100000"/>
              </a:lnSpc>
            </a:pPr>
            <a:r>
              <a:rPr lang="en-US" dirty="0"/>
              <a:t>Ensure the internal object state is correct</a:t>
            </a:r>
          </a:p>
          <a:p>
            <a:pPr marL="1001713" lvl="2" indent="-361950">
              <a:lnSpc>
                <a:spcPct val="100000"/>
              </a:lnSpc>
            </a:pPr>
            <a:r>
              <a:rPr lang="en-US" dirty="0"/>
              <a:t>E.g. price should always be kept positive</a:t>
            </a:r>
          </a:p>
          <a:p>
            <a:pPr marL="361950" indent="-361950">
              <a:lnSpc>
                <a:spcPct val="100000"/>
              </a:lnSpc>
              <a:tabLst/>
            </a:pPr>
            <a:r>
              <a:rPr lang="en-US" dirty="0">
                <a:solidFill>
                  <a:schemeClr val="accent5">
                    <a:lumMod val="20000"/>
                    <a:lumOff val="80000"/>
                  </a:schemeClr>
                </a:solidFill>
              </a:rPr>
              <a:t>Properties</a:t>
            </a:r>
            <a:r>
              <a:rPr lang="en-US" dirty="0"/>
              <a:t> can be:</a:t>
            </a:r>
          </a:p>
          <a:p>
            <a:pPr marL="712788" lvl="1" indent="-355600">
              <a:lnSpc>
                <a:spcPct val="100000"/>
              </a:lnSpc>
            </a:pPr>
            <a:r>
              <a:rPr lang="en-US" dirty="0"/>
              <a:t>Read-only</a:t>
            </a:r>
          </a:p>
          <a:p>
            <a:pPr marL="712788" lvl="1" indent="-355600">
              <a:lnSpc>
                <a:spcPct val="100000"/>
              </a:lnSpc>
            </a:pPr>
            <a:r>
              <a:rPr lang="en-US" dirty="0"/>
              <a:t>Write-only</a:t>
            </a:r>
          </a:p>
          <a:p>
            <a:pPr marL="712788" lvl="1" indent="-355600">
              <a:lnSpc>
                <a:spcPct val="100000"/>
              </a:lnSpc>
            </a:pPr>
            <a:r>
              <a:rPr lang="en-US" dirty="0"/>
              <a:t>Read and write</a:t>
            </a:r>
          </a:p>
          <a:p>
            <a:pPr marL="361950" indent="-361950">
              <a:lnSpc>
                <a:spcPct val="100000"/>
              </a:lnSpc>
              <a:tabLst/>
            </a:pPr>
            <a:r>
              <a:rPr lang="en-US" dirty="0"/>
              <a:t>Simplify the writing of code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28148810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t>Defining Properties</a:t>
            </a:r>
            <a:endParaRPr lang="bg-BG"/>
          </a:p>
        </p:txBody>
      </p:sp>
      <p:sp>
        <p:nvSpPr>
          <p:cNvPr id="729091" name="Rectangle 3"/>
          <p:cNvSpPr>
            <a:spLocks noGrp="1" noChangeArrowheads="1"/>
          </p:cNvSpPr>
          <p:nvPr>
            <p:ph idx="1"/>
          </p:nvPr>
        </p:nvSpPr>
        <p:spPr>
          <a:xfrm>
            <a:off x="228600" y="1123950"/>
            <a:ext cx="8686800" cy="5505450"/>
          </a:xfrm>
        </p:spPr>
        <p:txBody>
          <a:bodyPr/>
          <a:lstStyle/>
          <a:p>
            <a:pPr marL="361950" indent="-361950">
              <a:lnSpc>
                <a:spcPct val="100000"/>
              </a:lnSpc>
              <a:tabLst/>
            </a:pPr>
            <a:r>
              <a:rPr lang="en-US" dirty="0"/>
              <a:t>Properties work as a pair of methods</a:t>
            </a:r>
          </a:p>
          <a:p>
            <a:pPr marL="709613" lvl="1" indent="-361950">
              <a:lnSpc>
                <a:spcPct val="100000"/>
              </a:lnSpc>
            </a:pPr>
            <a:r>
              <a:rPr lang="en-US" dirty="0">
                <a:solidFill>
                  <a:schemeClr val="accent5">
                    <a:lumMod val="20000"/>
                    <a:lumOff val="80000"/>
                  </a:schemeClr>
                </a:solidFill>
              </a:rPr>
              <a:t>Getter</a:t>
            </a:r>
            <a:r>
              <a:rPr lang="en-US" dirty="0"/>
              <a:t> and </a:t>
            </a:r>
            <a:r>
              <a:rPr lang="en-US" dirty="0">
                <a:solidFill>
                  <a:schemeClr val="accent5">
                    <a:lumMod val="20000"/>
                    <a:lumOff val="80000"/>
                  </a:schemeClr>
                </a:solidFill>
              </a:rPr>
              <a:t>setter</a:t>
            </a:r>
          </a:p>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processing data in specific way, e.g. apply validation</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6674145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a:t>Classes in OOP</a:t>
            </a:r>
            <a:endParaRPr lang="bg-BG" dirty="0"/>
          </a:p>
        </p:txBody>
      </p:sp>
      <p:sp>
        <p:nvSpPr>
          <p:cNvPr id="823299" name="Rectangle 3"/>
          <p:cNvSpPr>
            <a:spLocks noGrp="1" noChangeArrowheads="1"/>
          </p:cNvSpPr>
          <p:nvPr>
            <p:ph idx="1"/>
          </p:nvPr>
        </p:nvSpPr>
        <p:spPr/>
        <p:txBody>
          <a:bodyPr/>
          <a:lstStyle/>
          <a:p>
            <a:pPr marL="361950" indent="-361950">
              <a:lnSpc>
                <a:spcPct val="114000"/>
              </a:lnSpc>
              <a:tabLst/>
            </a:pPr>
            <a:r>
              <a:rPr lang="en-US" dirty="0">
                <a:solidFill>
                  <a:schemeClr val="accent5">
                    <a:lumMod val="20000"/>
                    <a:lumOff val="80000"/>
                  </a:schemeClr>
                </a:solidFill>
              </a:rPr>
              <a:t>Classes</a:t>
            </a:r>
            <a:r>
              <a:rPr lang="en-US" dirty="0"/>
              <a:t> model real-world objects and define</a:t>
            </a:r>
            <a:endParaRPr lang="bg-BG" dirty="0"/>
          </a:p>
          <a:p>
            <a:pPr marL="709613" lvl="1" indent="-361950">
              <a:lnSpc>
                <a:spcPct val="114000"/>
              </a:lnSpc>
            </a:pPr>
            <a:r>
              <a:rPr lang="en-US" dirty="0">
                <a:solidFill>
                  <a:schemeClr val="accent5">
                    <a:lumMod val="20000"/>
                    <a:lumOff val="80000"/>
                  </a:schemeClr>
                </a:solidFill>
              </a:rPr>
              <a:t>Attributes</a:t>
            </a:r>
            <a:r>
              <a:rPr lang="en-US" dirty="0"/>
              <a:t> (state, properties, fields)</a:t>
            </a:r>
          </a:p>
          <a:p>
            <a:pPr marL="709613" lvl="1" indent="-361950">
              <a:lnSpc>
                <a:spcPct val="114000"/>
              </a:lnSpc>
            </a:pPr>
            <a:r>
              <a:rPr lang="en-US" dirty="0">
                <a:solidFill>
                  <a:schemeClr val="accent5">
                    <a:lumMod val="20000"/>
                    <a:lumOff val="80000"/>
                  </a:schemeClr>
                </a:solidFill>
              </a:rPr>
              <a:t>Behavior</a:t>
            </a:r>
            <a:r>
              <a:rPr lang="en-US" dirty="0"/>
              <a:t> (methods, operations)</a:t>
            </a:r>
          </a:p>
          <a:p>
            <a:pPr marL="361950" indent="-361950">
              <a:lnSpc>
                <a:spcPct val="114000"/>
              </a:lnSpc>
            </a:pPr>
            <a:r>
              <a:rPr lang="en-US" dirty="0"/>
              <a:t>Classes describe the structure of objects</a:t>
            </a:r>
          </a:p>
          <a:p>
            <a:pPr marL="709613" lvl="1" indent="-361950">
              <a:lnSpc>
                <a:spcPct val="114000"/>
              </a:lnSpc>
            </a:pPr>
            <a:r>
              <a:rPr lang="en-US" dirty="0"/>
              <a:t>Objects describe particular instance of a class</a:t>
            </a:r>
          </a:p>
          <a:p>
            <a:pPr marL="361950" indent="-361950">
              <a:lnSpc>
                <a:spcPct val="114000"/>
              </a:lnSpc>
              <a:tabLst/>
            </a:pPr>
            <a:r>
              <a:rPr lang="en-US" dirty="0"/>
              <a:t>Properties hold information about the modeled object relevant to the problem</a:t>
            </a:r>
          </a:p>
          <a:p>
            <a:pPr marL="361950" indent="-361950">
              <a:lnSpc>
                <a:spcPct val="114000"/>
              </a:lnSpc>
              <a:tabLst/>
            </a:pPr>
            <a:r>
              <a:rPr lang="en-US" dirty="0"/>
              <a:t>Operations implement object behavior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7139631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 Example</a:t>
            </a:r>
            <a:endParaRPr lang="bg-BG" dirty="0"/>
          </a:p>
        </p:txBody>
      </p:sp>
      <p:sp>
        <p:nvSpPr>
          <p:cNvPr id="732164" name="Rectangle 4"/>
          <p:cNvSpPr>
            <a:spLocks noChangeArrowheads="1"/>
          </p:cNvSpPr>
          <p:nvPr/>
        </p:nvSpPr>
        <p:spPr bwMode="auto">
          <a:xfrm>
            <a:off x="609600" y="1143000"/>
            <a:ext cx="7923213"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this.xCoord;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this.xCoord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this.yCoord;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this.yCoord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82023" y="106680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7805535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Dynamic Properties</a:t>
            </a:r>
            <a:endParaRPr lang="bg-BG"/>
          </a:p>
        </p:txBody>
      </p:sp>
      <p:sp>
        <p:nvSpPr>
          <p:cNvPr id="733189" name="Rectangle 5"/>
          <p:cNvSpPr>
            <a:spLocks noGrp="1" noChangeArrowheads="1"/>
          </p:cNvSpPr>
          <p:nvPr>
            <p:ph idx="1"/>
          </p:nvPr>
        </p:nvSpPr>
        <p:spPr>
          <a:xfrm>
            <a:off x="323850" y="914400"/>
            <a:ext cx="8496300" cy="1079500"/>
          </a:xfrm>
          <a:noFill/>
          <a:ln/>
        </p:spPr>
        <p:txBody>
          <a:bodyPr/>
          <a:lstStyle/>
          <a:p>
            <a:r>
              <a:rPr lang="en-US" dirty="0"/>
              <a:t>Properties are not obligatory bound to a class field – can be </a:t>
            </a:r>
            <a:r>
              <a:rPr lang="en-US"/>
              <a:t>calculated dynamically:</a:t>
            </a:r>
            <a:endParaRPr lang="en-US" dirty="0"/>
          </a:p>
        </p:txBody>
      </p:sp>
      <p:sp>
        <p:nvSpPr>
          <p:cNvPr id="733188" name="Rectangle 4"/>
          <p:cNvSpPr>
            <a:spLocks noChangeArrowheads="1"/>
          </p:cNvSpPr>
          <p:nvPr/>
        </p:nvSpPr>
        <p:spPr bwMode="auto">
          <a:xfrm>
            <a:off x="690562" y="2133600"/>
            <a:ext cx="7767638" cy="42473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width;</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height;</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Area</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1271876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a:t>Properties could be defined without an underlying field behind them</a:t>
            </a:r>
          </a:p>
          <a:p>
            <a:pPr lvl="1">
              <a:lnSpc>
                <a:spcPct val="100000"/>
              </a:lnSpc>
            </a:pPr>
            <a:r>
              <a:rPr lang="en-US" dirty="0"/>
              <a:t>It is automatically created by the compiler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 name="Rectangle 4"/>
          <p:cNvSpPr>
            <a:spLocks noChangeArrowheads="1"/>
          </p:cNvSpPr>
          <p:nvPr/>
        </p:nvSpPr>
        <p:spPr bwMode="auto">
          <a:xfrm>
            <a:off x="610178" y="2895600"/>
            <a:ext cx="7924222"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895152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2" descr="http://www.boedeker.com/plavi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24070" y="1181519"/>
            <a:ext cx="3187007" cy="283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34210" name="Rectangle 2"/>
          <p:cNvSpPr>
            <a:spLocks noGrp="1" noChangeArrowheads="1"/>
          </p:cNvSpPr>
          <p:nvPr>
            <p:ph type="ctrTitle"/>
          </p:nvPr>
        </p:nvSpPr>
        <p:spPr>
          <a:xfrm>
            <a:off x="1258888" y="4572000"/>
            <a:ext cx="6480175" cy="736600"/>
          </a:xfrm>
        </p:spPr>
        <p:txBody>
          <a:bodyPr/>
          <a:lstStyle/>
          <a:p>
            <a:pPr>
              <a:lnSpc>
                <a:spcPct val="110000"/>
              </a:lnSpc>
            </a:pPr>
            <a:r>
              <a:rPr lang="en-US" dirty="0"/>
              <a:t>Properties</a:t>
            </a:r>
            <a:endParaRPr lang="en-US" noProof="1"/>
          </a:p>
        </p:txBody>
      </p:sp>
      <p:sp>
        <p:nvSpPr>
          <p:cNvPr id="734211" name="Rectangle 3"/>
          <p:cNvSpPr>
            <a:spLocks noChangeArrowheads="1"/>
          </p:cNvSpPr>
          <p:nvPr/>
        </p:nvSpPr>
        <p:spPr bwMode="auto">
          <a:xfrm>
            <a:off x="1979613"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51655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393424"/>
            <a:ext cx="7002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Enumerated Types</a:t>
            </a:r>
            <a:endParaRPr lang="en-US" sz="2800" b="1" noProof="1">
              <a:effectLst>
                <a:outerShdw blurRad="38100" dist="38100" dir="2700000" algn="tl">
                  <a:srgbClr val="000000">
                    <a:alpha val="43137"/>
                  </a:srgbClr>
                </a:outerShdw>
              </a:effectLst>
            </a:endParaRPr>
          </a:p>
        </p:txBody>
      </p:sp>
      <p:pic>
        <p:nvPicPr>
          <p:cNvPr id="3074" name="Picture 2" descr="http://nineplanets.org/planetorde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3833" y="1295400"/>
            <a:ext cx="7253918" cy="2862822"/>
          </a:xfrm>
          <a:prstGeom prst="rect">
            <a:avLst/>
          </a:prstGeom>
          <a:noFill/>
          <a:ln w="3175">
            <a:solidFill>
              <a:schemeClr val="accent4">
                <a:lumMod val="5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37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in C#</a:t>
            </a:r>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a:solidFill>
                  <a:schemeClr val="accent5">
                    <a:lumMod val="20000"/>
                    <a:lumOff val="80000"/>
                  </a:schemeClr>
                </a:solidFill>
              </a:rPr>
              <a:t>Enumerations</a:t>
            </a:r>
            <a:r>
              <a:rPr lang="en-US" dirty="0"/>
              <a:t> are types that hold a value from a fixed set of named constants</a:t>
            </a:r>
          </a:p>
          <a:p>
            <a:pPr lvl="1">
              <a:lnSpc>
                <a:spcPct val="100000"/>
              </a:lnSpc>
            </a:pPr>
            <a:r>
              <a:rPr lang="en-US" dirty="0"/>
              <a:t>Declared by </a:t>
            </a:r>
            <a:r>
              <a:rPr lang="en-US" noProof="1">
                <a:solidFill>
                  <a:schemeClr val="accent5">
                    <a:lumMod val="20000"/>
                    <a:lumOff val="80000"/>
                  </a:schemeClr>
                </a:solidFill>
                <a:latin typeface="Consolas" panose="020B0609020204030204" pitchFamily="49" charset="0"/>
                <a:cs typeface="Consolas" panose="020B0609020204030204" pitchFamily="49" charset="0"/>
              </a:rPr>
              <a:t>enum</a:t>
            </a:r>
            <a:r>
              <a:rPr lang="en-US" dirty="0"/>
              <a:t> keyword in 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6378" y="2677522"/>
            <a:ext cx="7771822" cy="37548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DayOfWeek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Mon, Tue, Wed, Thu, Fri, Sat, Sun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EnumExample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DayOfWeek day = DayOfWeek.Wed;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Console.WriteLine(day); // 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74518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 name="Rectangle 4"/>
          <p:cNvSpPr>
            <a:spLocks noChangeArrowheads="1"/>
          </p:cNvSpPr>
          <p:nvPr/>
        </p:nvSpPr>
        <p:spPr bwMode="auto">
          <a:xfrm>
            <a:off x="686378" y="990600"/>
            <a:ext cx="7771822"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CoffeeSize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Small = 100, Normal = 150, Double = 300</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size;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algn="r" eaLnBrk="0" hangingPunct="0">
              <a:spcBef>
                <a:spcPts val="0"/>
              </a:spcBef>
              <a:buClr>
                <a:schemeClr val="accent5">
                  <a:lumMod val="40000"/>
                  <a:lumOff val="60000"/>
                </a:schemeClr>
              </a:buClr>
              <a:buSzPct val="70000"/>
              <a:tabLst>
                <a:tab pos="282575" algn="l"/>
              </a:tabLst>
            </a:pPr>
            <a:r>
              <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(the example continues)</a:t>
            </a:r>
          </a:p>
        </p:txBody>
      </p:sp>
    </p:spTree>
    <p:extLst>
      <p:ext uri="{BB962C8B-B14F-4D97-AF65-F5344CB8AC3E}">
        <p14:creationId xmlns:p14="http://schemas.microsoft.com/office/powerpoint/2010/main" val="4204169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 (2)</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6378" y="1066800"/>
            <a:ext cx="7771822" cy="52383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CoffeeMachine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normalCoffee = new Coffee(CoffeeSize.Normal);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doubleCoffee = new Coffee(CoffeeSize.Double);</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normalCoffee.Size, (int)normalCoffee.Size);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Normal coffee is 150 ml.</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doubleCoffee.Size, (int)doubleCoffee.Size);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Double coffee is 300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953259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910138"/>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831487"/>
            <a:ext cx="7002462" cy="450251"/>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1026" name="Picture 2" descr="http://upload.wikimedia.org/wikipedia/commons/7/7f/Cape_May_diamonds.jpg"/>
          <p:cNvPicPr>
            <a:picLocks noChangeAspect="1" noChangeArrowheads="1"/>
          </p:cNvPicPr>
          <p:nvPr/>
        </p:nvPicPr>
        <p:blipFill rotWithShape="1">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p:blipFill>
        <p:spPr bwMode="auto">
          <a:xfrm>
            <a:off x="2230244" y="838200"/>
            <a:ext cx="4551556" cy="37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3617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1549400"/>
          </a:xfrm>
        </p:spPr>
        <p:txBody>
          <a:bodyPr/>
          <a:lstStyle/>
          <a:p>
            <a:pPr>
              <a:lnSpc>
                <a:spcPct val="110000"/>
              </a:lnSpc>
            </a:pPr>
            <a:r>
              <a:rPr lang="en-US" dirty="0"/>
              <a:t>Keeping the Object State Correct</a:t>
            </a:r>
            <a:endParaRPr lang="en-US" noProof="1"/>
          </a:p>
        </p:txBody>
      </p:sp>
      <p:pic>
        <p:nvPicPr>
          <p:cNvPr id="2050" name="Picture 2" descr="http://wlym.com/~animations/part2/9/chapter9-correct-correction.gif"/>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543185" y="979025"/>
            <a:ext cx="3057526" cy="3009628"/>
          </a:xfrm>
          <a:prstGeom prst="roundRect">
            <a:avLst>
              <a:gd name="adj" fmla="val 3705"/>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52" name="Picture 4" descr="http://www.iconarchive.com/icons/custom-icon-design/pretty-office-6/256/question-type-one-correct-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733311" y="111140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6800" y="1873403"/>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608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a:t>Classes in C# can have </a:t>
            </a:r>
            <a:r>
              <a:rPr lang="en-US" dirty="0">
                <a:solidFill>
                  <a:schemeClr val="accent5">
                    <a:lumMod val="20000"/>
                    <a:lumOff val="80000"/>
                  </a:schemeClr>
                </a:solidFill>
              </a:rPr>
              <a:t>members</a:t>
            </a:r>
            <a:r>
              <a:rPr lang="en-US" dirty="0"/>
              <a:t>:</a:t>
            </a:r>
          </a:p>
          <a:p>
            <a:pPr lvl="1">
              <a:lnSpc>
                <a:spcPct val="100000"/>
              </a:lnSpc>
            </a:pPr>
            <a:r>
              <a:rPr lang="en-US" dirty="0"/>
              <a:t>Fields</a:t>
            </a:r>
            <a:r>
              <a:rPr lang="bg-BG" dirty="0"/>
              <a:t>, </a:t>
            </a:r>
            <a:r>
              <a:rPr lang="en-US" dirty="0"/>
              <a:t>constants</a:t>
            </a:r>
            <a:r>
              <a:rPr lang="bg-BG" dirty="0"/>
              <a:t>, </a:t>
            </a:r>
            <a:r>
              <a:rPr lang="en-US" dirty="0"/>
              <a:t>methods</a:t>
            </a:r>
            <a:r>
              <a:rPr lang="bg-BG" dirty="0"/>
              <a:t>, </a:t>
            </a:r>
            <a:r>
              <a:rPr lang="en-US" dirty="0"/>
              <a:t>properties</a:t>
            </a:r>
            <a:r>
              <a:rPr lang="bg-BG" dirty="0"/>
              <a:t>, </a:t>
            </a:r>
            <a:r>
              <a:rPr lang="en-US" dirty="0"/>
              <a:t>indexers</a:t>
            </a:r>
            <a:r>
              <a:rPr lang="bg-BG" dirty="0"/>
              <a:t>, </a:t>
            </a:r>
            <a:r>
              <a:rPr lang="en-US" dirty="0"/>
              <a:t>events</a:t>
            </a:r>
            <a:r>
              <a:rPr lang="bg-BG" dirty="0"/>
              <a:t>, </a:t>
            </a:r>
            <a:r>
              <a:rPr lang="en-US" dirty="0"/>
              <a:t>operators</a:t>
            </a:r>
            <a:r>
              <a:rPr lang="bg-BG" dirty="0"/>
              <a:t>, </a:t>
            </a:r>
            <a:r>
              <a:rPr lang="en-US" dirty="0"/>
              <a:t>constructors</a:t>
            </a:r>
            <a:r>
              <a:rPr lang="bg-BG" dirty="0"/>
              <a:t>, </a:t>
            </a:r>
            <a:r>
              <a:rPr lang="en-US" dirty="0"/>
              <a:t>destructors, …</a:t>
            </a:r>
            <a:endParaRPr lang="bg-BG" dirty="0"/>
          </a:p>
          <a:p>
            <a:pPr lvl="1">
              <a:lnSpc>
                <a:spcPct val="100000"/>
              </a:lnSpc>
            </a:pPr>
            <a:r>
              <a:rPr lang="en-US" dirty="0"/>
              <a:t>Inner types</a:t>
            </a:r>
            <a:r>
              <a:rPr lang="bg-BG" dirty="0"/>
              <a:t> (</a:t>
            </a:r>
            <a:r>
              <a:rPr lang="en-US" dirty="0"/>
              <a:t>inner classes</a:t>
            </a:r>
            <a:r>
              <a:rPr lang="bg-BG" dirty="0"/>
              <a:t>, </a:t>
            </a:r>
            <a:r>
              <a:rPr lang="en-US" dirty="0"/>
              <a:t>structures</a:t>
            </a:r>
            <a:r>
              <a:rPr lang="bg-BG" dirty="0"/>
              <a:t>, </a:t>
            </a:r>
            <a:r>
              <a:rPr lang="en-US" dirty="0"/>
              <a:t>interfaces</a:t>
            </a:r>
            <a:r>
              <a:rPr lang="bg-BG" dirty="0"/>
              <a:t>, </a:t>
            </a:r>
            <a:r>
              <a:rPr lang="en-US" dirty="0"/>
              <a:t>delegates</a:t>
            </a:r>
            <a:r>
              <a:rPr lang="bg-BG" dirty="0"/>
              <a:t>, ...)</a:t>
            </a:r>
          </a:p>
          <a:p>
            <a:pPr>
              <a:lnSpc>
                <a:spcPct val="100000"/>
              </a:lnSpc>
            </a:pPr>
            <a:r>
              <a:rPr lang="en-US" dirty="0"/>
              <a:t>Members can have access modifiers (scope)</a:t>
            </a:r>
            <a:endParaRPr lang="bg-BG" dirty="0"/>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endParaRPr lang="bg-BG" dirty="0">
              <a:solidFill>
                <a:schemeClr val="accent5">
                  <a:lumMod val="20000"/>
                  <a:lumOff val="80000"/>
                </a:schemeClr>
              </a:solidFill>
              <a:latin typeface="Consolas" pitchFamily="49" charset="0"/>
              <a:cs typeface="Consolas" pitchFamily="49" charset="0"/>
            </a:endParaRPr>
          </a:p>
          <a:p>
            <a:pPr>
              <a:lnSpc>
                <a:spcPct val="100000"/>
              </a:lnSpc>
            </a:pPr>
            <a:r>
              <a:rPr lang="en-US" dirty="0"/>
              <a:t>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static</a:t>
            </a:r>
            <a:r>
              <a:rPr lang="bg-BG" dirty="0"/>
              <a:t> (</a:t>
            </a:r>
            <a:r>
              <a:rPr lang="en-US" dirty="0"/>
              <a:t>common</a:t>
            </a:r>
            <a:r>
              <a:rPr lang="bg-BG" dirty="0"/>
              <a:t>) </a:t>
            </a:r>
            <a:r>
              <a:rPr lang="en-US" dirty="0"/>
              <a:t>or </a:t>
            </a:r>
            <a:r>
              <a:rPr lang="en-US" dirty="0">
                <a:solidFill>
                  <a:schemeClr val="accent5">
                    <a:lumMod val="20000"/>
                    <a:lumOff val="80000"/>
                  </a:schemeClr>
                </a:solidFill>
              </a:rPr>
              <a:t>specific</a:t>
            </a:r>
            <a:r>
              <a:rPr lang="en-US" dirty="0"/>
              <a:t> for a given object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605475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the Object State Correct</a:t>
            </a:r>
          </a:p>
        </p:txBody>
      </p:sp>
      <p:sp>
        <p:nvSpPr>
          <p:cNvPr id="3" name="Content Placeholder 2"/>
          <p:cNvSpPr>
            <a:spLocks noGrp="1"/>
          </p:cNvSpPr>
          <p:nvPr>
            <p:ph idx="1"/>
          </p:nvPr>
        </p:nvSpPr>
        <p:spPr/>
        <p:txBody>
          <a:bodyPr/>
          <a:lstStyle/>
          <a:p>
            <a:r>
              <a:rPr lang="en-US" dirty="0"/>
              <a:t>Constructors and properties can </a:t>
            </a:r>
            <a:r>
              <a:rPr lang="en-US" dirty="0">
                <a:solidFill>
                  <a:schemeClr val="accent5">
                    <a:lumMod val="20000"/>
                    <a:lumOff val="80000"/>
                  </a:schemeClr>
                </a:solidFill>
              </a:rPr>
              <a:t>keep the object's state correct</a:t>
            </a:r>
          </a:p>
          <a:p>
            <a:pPr lvl="1"/>
            <a:r>
              <a:rPr lang="en-US" dirty="0"/>
              <a:t>This is known as </a:t>
            </a:r>
            <a:r>
              <a:rPr lang="en-US" dirty="0">
                <a:solidFill>
                  <a:schemeClr val="accent5">
                    <a:lumMod val="20000"/>
                    <a:lumOff val="80000"/>
                  </a:schemeClr>
                </a:solidFill>
              </a:rPr>
              <a:t>encapsulation</a:t>
            </a:r>
            <a:r>
              <a:rPr lang="en-US" dirty="0"/>
              <a:t> in OOP</a:t>
            </a:r>
          </a:p>
          <a:p>
            <a:pPr lvl="1"/>
            <a:r>
              <a:rPr lang="en-US" dirty="0"/>
              <a:t>Can force </a:t>
            </a:r>
            <a:r>
              <a:rPr lang="en-US" dirty="0">
                <a:solidFill>
                  <a:schemeClr val="accent5">
                    <a:lumMod val="20000"/>
                    <a:lumOff val="80000"/>
                  </a:schemeClr>
                </a:solidFill>
              </a:rPr>
              <a:t>validation</a:t>
            </a:r>
            <a:r>
              <a:rPr lang="en-US" dirty="0"/>
              <a:t> when creating / modifying the object's internal state</a:t>
            </a:r>
          </a:p>
          <a:p>
            <a:pPr lvl="1"/>
            <a:r>
              <a:rPr lang="en-US" dirty="0"/>
              <a:t>Constructors define which properties are mandatory and which are optional</a:t>
            </a:r>
          </a:p>
          <a:p>
            <a:pPr lvl="1"/>
            <a:r>
              <a:rPr lang="en-US" dirty="0"/>
              <a:t>Property setters should validate the new value before saving it in the object field</a:t>
            </a:r>
          </a:p>
          <a:p>
            <a:pPr lvl="1"/>
            <a:r>
              <a:rPr lang="en-US" dirty="0"/>
              <a:t>Invalid values should cause an exception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4292216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Keep the Object State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 name="Rectangle 4"/>
          <p:cNvSpPr>
            <a:spLocks noChangeArrowheads="1"/>
          </p:cNvSpPr>
          <p:nvPr/>
        </p:nvSpPr>
        <p:spPr bwMode="auto">
          <a:xfrm>
            <a:off x="609599" y="1090910"/>
            <a:ext cx="7848601"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(String.IsNullOrEmpty(value))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cxnSp>
        <p:nvCxnSpPr>
          <p:cNvPr id="6" name="Straight Arrow Connector 2"/>
          <p:cNvCxnSpPr/>
          <p:nvPr/>
        </p:nvCxnSpPr>
        <p:spPr>
          <a:xfrm rot="16200000" flipH="1">
            <a:off x="2104791" y="3153006"/>
            <a:ext cx="362420" cy="1"/>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13" name="AutoShape 5"/>
          <p:cNvSpPr>
            <a:spLocks noChangeArrowheads="1"/>
          </p:cNvSpPr>
          <p:nvPr/>
        </p:nvSpPr>
        <p:spPr bwMode="auto">
          <a:xfrm>
            <a:off x="5410200" y="1752600"/>
            <a:ext cx="3200400" cy="2230398"/>
          </a:xfrm>
          <a:prstGeom prst="wedgeRoundRectCallout">
            <a:avLst>
              <a:gd name="adj1" fmla="val -80073"/>
              <a:gd name="adj2" fmla="val -276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We have only one constructor, so we cannot create person without specifying a name.</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5"/>
          <p:cNvSpPr>
            <a:spLocks noChangeArrowheads="1"/>
          </p:cNvSpPr>
          <p:nvPr/>
        </p:nvSpPr>
        <p:spPr bwMode="auto">
          <a:xfrm>
            <a:off x="5029200" y="5410200"/>
            <a:ext cx="3276600" cy="953453"/>
          </a:xfrm>
          <a:prstGeom prst="wedgeRoundRectCallout">
            <a:avLst>
              <a:gd name="adj1" fmla="val -76086"/>
              <a:gd name="adj2" fmla="val -4510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Incorrect name cannot be assigned</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229829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3886200" y="2971800"/>
            <a:ext cx="4159730" cy="2251924"/>
          </a:xfrm>
        </p:spPr>
        <p:txBody>
          <a:bodyPr/>
          <a:lstStyle/>
          <a:p>
            <a:pPr>
              <a:lnSpc>
                <a:spcPct val="110000"/>
              </a:lnSpc>
            </a:pPr>
            <a:r>
              <a:rPr lang="en-US" dirty="0"/>
              <a:t>Keeping the Object State Correct</a:t>
            </a:r>
            <a:endParaRPr lang="en-US" noProof="1"/>
          </a:p>
        </p:txBody>
      </p:sp>
      <p:pic>
        <p:nvPicPr>
          <p:cNvPr id="2052" name="Picture 4" descr="http://www.iconarchive.com/icons/custom-icon-design/pretty-office-6/256/question-type-one-correct-icon.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0480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0289" y="3810000"/>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4235930" y="5522615"/>
            <a:ext cx="3438525"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3074" name="Picture 2" descr="http://people.mozilla.com/~faaborg/files/prism/announcement/personalBlog/prismIcon.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876680" y="609600"/>
            <a:ext cx="4352920" cy="1669826"/>
          </a:xfrm>
          <a:prstGeom prst="roundRect">
            <a:avLst>
              <a:gd name="adj" fmla="val 9382"/>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2" name="AutoShape 6" descr="data:image/jpg;base64,/9j/4AAQSkZJRgABAQAAAQABAAD/2wCEAAkGBg8PDw8QEA8PDw8QDw0PDw8NDw8PEA8PFBAVFBQQFBQXHSYeFxkjGRQUHy8gIycpLCwsFR4xNTAqNSYrLCkBCQoKDgwOGg8PGikkHhwpKSksKSkpKSwpKSkpKSkpLCkpKi0pKSwpLCwsLCkpKSwsLCkpKSksLCksKSwsKSwpKf/AABEIAMIBAwMBIgACEQEDEQH/xAAbAAEAAgMBAQAAAAAAAAAAAAAAAQIDBAUGB//EAEcQAAEDAgIFCAcEBwcFAQAAAAEAAgMEEQUhEjFBUZEGExRSYXGBoSIyQlOSsdEjM5PBBxU0Q3KC4VRjc6LS8PEkRGKywhb/xAAaAQEBAQEBAQEAAAAAAAAAAAAAAQIDBAUG/8QAKxEAAgEDAwMDBAIDAAAAAAAAAAECAxExIUFRBBITFHGxIjJSYQUVkcHR/9oADAMBAAIRAxEAPwDiYrMMQxyJjPSipS0OIzH2RL3n4yGr368LyKNJRRF0kw6RLbT9CUhjRmIwdHPPMnf3L0w5T0fv2+LZf9K/P/yE5VqmidkdqNLxxUTqIuaOUdH/AGiP/OPmFYcoKT+0ReLrL5/ZLhnWxzuW37Oz/Gb/AOj14per5XYlDLDG2OWOQiUEhjgSBoOF/NeUX0umTUNTpHB1MH9V/e35LfWhhHqv7x8l0F61gxLJCKUVIQpREAV6cekPH5KiyU/reBRg2kRFg0EREAREQBERAEREAREQBERAEREAREQBERAeMuN44qbjeOK+kdEj93H+Gz6KOhxe6j/DZ9Fy7x3nzjS7U0u1fRuhRe6i/DZ9E6DF7qL8Nn0TvHefObovov6vh9zF+FH9E/V8PuYfwo/onkHeeOwf1X94+S6C9G2jiGqKMd0bB+SnosfUZ8DVpVUZbuebRek6JH7tnwN+ijokfu2fA36J5US55xF6Pocfu2fA1Ohxe7Z8LU8qFzziy03reBXe6HH7tnwhBSRjUxnwhPKhc5SLrdGZ1G8AnR2dRvBTyItzkqV1ejM6jeCdGZ1G8E8iFzlKF1uis6jeCdFZ1Gp5ELnKULrdFj6gWGrp2BhIaAbjPxRTTLc56Ii6FCIiAIiIAiIgCIiAIiIDtovNYNy7pp7NkPRpdVpD9mT2P2dzrL0n/PhvXCUJQdpI5JpkoihYKFKIgCIiAIihzgASSAALkkgADeTsQEouFPyvg0+ap2y1s2yOkYXjxfqt2i6zR4XjVTnalw9h655+a3aACAeC6qlLfT3C1wdZSuNVclMQpWmpZXSVz4xeSmezQZJF7Qj9I2cNYy2eB6NBXMniZLGbse2439oO4g3B7lJQtqncrTWTYREXMhClYamoEbdI6ri+/vG/uWpTYq1z3M1kvcI7ai0NJvfw81VFvUy5JOzOii5kla7SJGWVh2ar+K3ad4sBpBzrXOd1XGyMxqKTsjKsFd92e9vzWwteu+7Pe35qRydUcxERek2EREAREQBERAEREAREQHVx7kZR1t3SR6Ep/fQ2bJf/AMtj/EX7V5CTk9i2GZ0z+l04z5sAusO2Im7e9hK+lrHUTtjY6R50WMa57jua0XJ4BfcnTjNWaPzNLqJ08HhcJ5f00vozA00mo6dzHf8Aitdv8wHevTMeHAOaQ5pFw5pBBG8Ea1xOS3I+HFI6muro3F1XKXQaL3MfFE0kBzSMs9WYOTBvWvV/o5xGhJfhtUZY73MEmix58HfZv7/RPYvmVOiT1gfYj1CxI9KoXj6fl3JA/msQpZIJBrc1jm+JjdnbtBK9Nh+KwVAvDKyQbQ0+kO9pzHiF4Z0pwyj0qSeDbREXIpBPh2rgYFgJxgyVFTLN0MTvZTU0Z0GyNblpuIzPzvfMLNysrHMpjHHnNUvbTRAay6TI+V+IXr8PwWOGkjpNcbYeZdoktLriz3AixBJLjlvXeH0x7t2bpx7nqa01FLRRgYfS0zo2tOnTAmCR7tjmy5hx7Hi53ryUPKHEKyR0Tq2PD5QSDSR0xFQ3+abN3e267suFYnRZ0c4rYR/2le68rW9WOoyJ7nea1DidBizxR1lLNT1jQ7RjmYWysIBcTFMBqsCbEAHcV0XOf3v/AIZuXC0NFs+KUL+dZUSYlD+9gqMphvdEc7HsHA61Wgr4OkCSmd/0lc5x5s5Opa4C8kLm+zpgFw2XBsq4dFUU2IS0RqTUwRQNlDpW/axlxGgwu25H/hYOUGHQSPe6KXo1UHMcXEERyvYdJunbaDqdr16wml+2W6yv9nByaVmeoRa9JViRjXEtDi0FzQ5p0XWzGR3rYXlasU162jErNEm2YIIAJB8VoR4Y2Ah7pHGxsGtZZzz1Rn/vuW5U4kxnogtc/Y3SAA7XOOQHmsMU0IJdJPE+QggkPbZoPssGweZW02kc5drf7JigEt3G7STchoFh2XOs9q5LMWkBFiGjVYDL+Ijb/RdN8sYH2RuSR6Vjq12vZafRGPPpHRuPWAuQe63mukf2eeTs/wBnSoa5r/Rbzj7es9zbC/ab+QWWu+7Pe35q1LDoMDdIuA1FwANt2SrXfdnvb81y07tD1xvbU5iIi7nUIiIAiIgCIiAIiIAiIgOTH+kLEKbKro2vaNb4wY79uk3SYeAUY5y9p6+GOmYZKYTzRsqZJgC2OC93EFhOls2DV2rsLRq8EppfXhjJ6wGg7i2xXtj1bwzwvoqd7o+iYNW0kkbGUksMkbGNYxsMjHlrWiwBANxkNoXQXxSo5DxX0opZInDVezwO45EcVnp6rHKT7mrNQwamSObKLfwzDLwK7R6iDOUullsex5YyivmjwqINcTozVcxa1/RYAQbMJ9WR2WrYe3Ll4p+iKEnnKKokppBm1shMjQex4s9v+Zee5PctZ8N53pFC+R88rpZqhznxyvcd5ILSBc2AtrK9fQfpZw2W2mZqc/3sem0fzRk/JeatKq5Xjg91CFOMbSyeclfjmHffwdMhbrlZeSw36bBpD+dq3cM5d0c9g5xp37praN+x4y42XuaDlFR1FuZqoJDsDZWh/wAJId5LXxnkfQ1dzPTM0z+9YDFL36bbaXjdeVuL++Nvb/h1dL8WebwaMVuK6YIfBh8V2lpBa6pl1WIyNmji1b/KepqpMQoaSlqXUzjFUzyva0SN0Bk0OYcnC7SLHrLrcmuTcOHwuhhLnB0jpC6TR0jewAJAANgAF4/EuWFPR41VyziV/N0sNNEIWtdYnRkfcucLZmysfqlaOyNW7I67s9thfTQSyqFM8Bvoz0xkYXm+p0Tx6JtncOIyXnaLEI5q2sxOR1qSihNJA/Y8g6Uz278zojfpBeVxr9JctaeYjjlpqZ2UroRz1TIzawamtvq/O2SpLjjZDTQVFJU0uEwaLmwRROldM5vqmZx0bi9ybbztNx0VJrV7mXUT0R0cBqaouqKp2H10s1ZLzrdCHRjENvs2iRxAtY/JTymGJClkmmENBELNZGHieqmkdk2MFvosvttYgA616CT9J+Ghg5p0s0hybBFA8SE7vSAaB4leeqJKivnZUVTRFHESaakadIRk/vJDtf8A7y1LKX1d0lYy4xto7nRocOhZTxMkEbpGxND3OsXF+jmSdZzuuPTYmWgXhppMh97AHHV2ELqONge4rzzdQ7luitW2eerFK1jrw46WG7aWjB7YZHDg6QhZnY/NO5sbxAyNzmhwip4IvRvn6QFx4ELjN1LLT+u3+ILu1ocE22dSbF3OIbbTa02Dsw5+49lwuhQuZ62la/syNAc0965j6EEk3IvYi2wrYC8LStZHpjSfdeR1+fZ12/EFhrJWlhAcCbjIEb1z1CwoWO1giIuhoIiIAiKUBCIiAIiIApUKUBCIiAIiIAtOpwWml9eCMneGhruLbFbiKptYJY8/U8iKV3qmSPucHjg4X81jh5P11P8As2ISs3N05YhwaSPJekRb8sjPYjiCsx8ZdOB7S9hPEx3V8DwiaKSeeokEs0xBc4Em+dySSBmTbguwijqO1tC9pIKAqEWDRAYASQACdZAAJ7ysTMb5iRwNPTzD0SOfbITmNWTgPJZ1x8R+9d3N+S60tZHKq7R0O1PytZIC3oUDAWlp5osbkRa4JiJB8VyZJ4LWbTaPa6onf/pWmxWXpPG5N5M7JGM0dOISAtvnJLGR6RGRaewawVsNraW4IpZAQQcqu4uOx0RWlUH7v/D/APpyxt1oivQ9JJyqhLbDD6e/Wc9wPCNrFrwz84NLRa25Pos0rDu0iT5rirq0H3Y73fMrlVSsdqMm5amwiIvMeoIiIAiIgCIpQEIiIAiIgCIiAIiIAiIgCIiAIiIAiIgCK8UD35NY5x3Ma53yC2DhVRtglHexzfmrZkNGm5QMic5slHDPouIBdJMwkdouW+S0K6qhmlfIInxBxFo45I9BgDQLC7L7PNa9awtlkBBBD3Ag5EEbFjYvZFWR4ZybbMrHRBw0hNom/qvj0vNtltaNEfbrGnbpRU7/AJSBc5+seKDWtGDflZSWJElW5wbZo5qnY3ac/tCdZWlC5vtB38jmj5gqSsY1DuQt7m3pQ7p/ii/0rcp8WjjiMYp2vdpOcJZZZA4AgZWZog6vNctqlRq5E2sHdCKA4bxxUgrwn0QiIhQiIgCKVCAKUUIAiIgCIiA3Th46x4BR0AdY8Ftovgerrfl8H0vDDg1OgDrHgnQB1jwW2ierrfl8Dww4NToA6x4BW/Vo6x4BbKlrrKrq6vPwR0YcGn0AdY8E6AOseAW85t1qzlxc1gNi42v42Wl1FZu3d8BUYPYwvpmDXJnuDblYdBuzSPgF2YMNjbs0jvdn5altAW1Zd2S9ilU3l8F8FPg8ZiM0sL2Fj5YiWHNj3x3s7stddKg5Q05aOkVGKOdbY+ne0dxd6VlqcrpwZo23F2x556tJ39Fwm6h3L7NBt01c+L1No1WkdWWCkc97ulTWc9zvSpC52ZJzPOAE9qvT0tA4kOq54+19FcH4JXFctupUOs+HyXY817nXq8KptIc1XwvbbMyxTxG/cGuWCGhgJINZGwgkelBUlpsbXBa03HfZaLVX6lBc6cmFx56NbSEbCTUN8jHcKjsMiaP2ynJ3MZVuPHmgFpNUoGzZipoiM6mNpzydFUk697WEKX0kQH7TGexsNT+bAtParIQ9E/ljOzR5qTSs0BxlicBewvYc64Ed4HctcY1U1UrWPLDcnJkMEd7NJ9YNvs3rjLdwRxFRFogOddwAJtclhFrrFT7X7HWnJucb8o6zqKQa2O4X+SoGt2lw8Au5HVeloOa6N+xrtR7jtWZzQciAR2i6+K5z5P0Hhp8HEipGu1P8hdXdhwHtHgt2fDGO9X0DsI1cPotemkcS5jsy02v42XCpUrRV1L4MujDNjB0AdY8ApGHjrHgFtuaoXl9XW5+B4YcGscNHWPAKvQB1jwW61yOateqq7S+CeGHBqNw4H2jwCg4eOseAW20qXhT1VW2fgeGF8Gn0AdY8FC3gxSnqa35fA8UODGisRfvVV5WjsmERFChWa1GtUFy17kJvZY6mDTAIycNRWQHeoIIWoytqiE0+J+zKNFw22yPfu+S3gbi4zG8Zhc97WuFnC/5LCKZzM43kdh1fTyXthXTyaubksL2udJGGOLhZzHgZkDIg7F5KPApb6LnRsP8AeOe3z0V6ZuJPb95H/M3L+izDEYXixPg9uX5heylXcPtONXp4VfuODHyQqCLh0BG9shI8mrA/knVhx+za4XyIkjscteZB8l6RtFC7Nh0TvifZZeZmb6s7+57Q75r0Lq5bo8z6Cns2eWbyWq/dD8WL6rS/VNRn/wBPNrP7qTf3L2/OVI9uJ3e0j5Kek1PVhPi8fmtLrHujD/j47M8S3Cqj3E/4Un0U/qqo9xN+FJ9F7XpdT7uL4nKDVVPUhHi4/mr6z9Gf69cnjmYFVOzFPLbtbbyNir//AJ+r/s8nAfVet52pPtQt7mk/NRzMx1zuH+GwN81PWPg1/Xx5ORgGAkOk6VTkN0QWuluACDmLg7QfJdLmaGJwLImukaQW81puIcNRveyl1FEM5HFx3yyJ0+Fgs23dG381wn1Epa4PTT6WEFbJkdzkrmveAxrDdrL3dfe4rYJt/Vc12KPd92zxdn/RYnQvk+8eT2DV9AvJKrFZZ6rWNmoxMerH6TjtGofVYqenLQSTdxzO1XZG1gsBntO1SCvJVrd2hm98Fg5QWIRfUgcuHuT2KqzXKbgoWJbgX5Ic1TrARoKtZaSJcIiKmSjRbNQSoJRc2zoERFkpe91RFbX3rWSYIAUuOxCdgQMV9iFQrBikuVS5NENWX1bVjdTsdraO/V8lZrVOlnZaUmiGu7DmbLjxB+ajojhqlcPiHyK21UG66eSS3KpMwBs41S37yfzCaVQPbB+H6LKRZSHp55FuzDz1R1m8G/RBJUH2x5fRZ8iqkWTzTHcYDzx1ynwJ/IKOiud60jjx/MrayKq5yjrS5F2a4omDeeAWRsDRqaPmrouTnJ7luFLTZQizcEuChWaVOjZW1yXsQ0WzVSbq1iVNgFbXIVDVYN7VBeozKmiGrL3UqoFlLV0RlkolkQhzOfd1j5Jz7usfJY0W7IXL8+7rHyTn3dYqiJZC5fn3dYqRO7rFY1dotmqooly4lcPaPFQ6od1jxWNzrqFXbYF+ed1jxVmyO6x4qjWo5ydq3Fy7qh3WPFGSO6x4lYlc5BVckLsmd1jxKoZHX9Y8SqgqzwlroFhKTtPEqpe4bTxKorg3SyYwRzjt54lXbMd54lYyLKFMFMjid54lU0zvPEqzXKrm2RpZJcaZ3niU0jvPEqEUsUnSO88Smkd54lQiWBOkd54lS252niVAF1ZzrZKpEJL7KhPaoQBHqUkXV9QUalUlXBMglWcbWUMChxTYGRSsQeivcLFnjaqK7Nyoo+QgiIslLNCPKkZBUWsIgVmtRrUc5EtwHOVUVmtUyUMChxVnu2KA22ZV/RCLKzTsUaaEWTAIIULJrCoQjQLA3VXCyhZAbpkYMavrCq5tkac0WgIRS4KFChEUtGaAsMgqKzyoAVfBAAr6k1KhKYGQSoRXAsotSknIKgCa1JNtSuSFUV9NFLLkEM1qDrRE2BCIihS7tSoERaZEZH6ljREZUFl2IisSMxt1qX60RTYblVcakRECGa1MiImw3KIERQpldqWJEVkRF3qiIpLJQrMREWSFSsjNSItLIZR2tQiLLKi7EeoRVYJuSNSoiI9gERF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95436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a:xfrm>
            <a:off x="228600" y="914400"/>
            <a:ext cx="8686800" cy="5715000"/>
          </a:xfrm>
        </p:spPr>
        <p:txBody>
          <a:bodyPr/>
          <a:lstStyle/>
          <a:p>
            <a:pPr marL="358775" indent="-358775">
              <a:lnSpc>
                <a:spcPct val="100000"/>
              </a:lnSpc>
            </a:pPr>
            <a:r>
              <a:rPr lang="en-US" sz="3000" dirty="0"/>
              <a:t>Classes define specific structure for objects</a:t>
            </a:r>
          </a:p>
          <a:p>
            <a:pPr marL="706438" lvl="1" indent="-358775">
              <a:lnSpc>
                <a:spcPct val="100000"/>
              </a:lnSpc>
            </a:pPr>
            <a:r>
              <a:rPr lang="en-US" sz="2800" dirty="0"/>
              <a:t>Objects are particular instances of a class</a:t>
            </a:r>
          </a:p>
          <a:p>
            <a:pPr marL="358775" indent="-358775">
              <a:lnSpc>
                <a:spcPct val="100000"/>
              </a:lnSpc>
            </a:pPr>
            <a:r>
              <a:rPr lang="en-US" sz="3000" dirty="0"/>
              <a:t>Classes define fields, methods, constructors, properties and other members</a:t>
            </a:r>
          </a:p>
          <a:p>
            <a:pPr marL="706438" lvl="1" indent="-358775">
              <a:lnSpc>
                <a:spcPct val="100000"/>
              </a:lnSpc>
            </a:pPr>
            <a:r>
              <a:rPr lang="en-US" sz="2800" dirty="0"/>
              <a:t>Access modifiers limit the access to class members</a:t>
            </a:r>
          </a:p>
          <a:p>
            <a:pPr marL="358775" indent="-358775">
              <a:lnSpc>
                <a:spcPct val="100000"/>
              </a:lnSpc>
            </a:pPr>
            <a:r>
              <a:rPr lang="en-US" sz="3000" dirty="0"/>
              <a:t>Constructors are invoked when creating new class instances and initialize the object's internal state</a:t>
            </a:r>
          </a:p>
          <a:p>
            <a:pPr marL="358775" indent="-358775">
              <a:lnSpc>
                <a:spcPct val="100000"/>
              </a:lnSpc>
            </a:pPr>
            <a:r>
              <a:rPr lang="en-US" sz="3000" dirty="0"/>
              <a:t>Enumerations define a fixed set of constants</a:t>
            </a:r>
          </a:p>
          <a:p>
            <a:pPr marL="358775" indent="-358775">
              <a:lnSpc>
                <a:spcPct val="100000"/>
              </a:lnSpc>
            </a:pPr>
            <a:r>
              <a:rPr lang="en-US" sz="3000" dirty="0"/>
              <a:t>Properties expose the class data in safe, controlled way</a:t>
            </a:r>
            <a:endParaRPr lang="bg-BG"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8600466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dirty="0"/>
              <a:t>Defining Classes – Part I</a:t>
            </a:r>
            <a:endParaRPr lang="bg-BG" dirty="0"/>
          </a:p>
        </p:txBody>
      </p:sp>
      <p:sp>
        <p:nvSpPr>
          <p:cNvPr id="4" name="Rectangle 3"/>
          <p:cNvSpPr/>
          <p:nvPr/>
        </p:nvSpPr>
        <p:spPr>
          <a:xfrm>
            <a:off x="3962400" y="2854404"/>
            <a:ext cx="4672674" cy="1200329"/>
          </a:xfrm>
          <a:prstGeom prst="rect">
            <a:avLst/>
          </a:prstGeom>
        </p:spPr>
        <p:txBody>
          <a:bodyPr wrap="square">
            <a:spAutoFit/>
          </a:bodyPr>
          <a:lstStyle/>
          <a:p>
            <a:pPr algn="ctr">
              <a:buFontTx/>
              <a:buNone/>
            </a:pPr>
            <a:r>
              <a:rPr lang="en-US" sz="7200" b="1" dirty="0"/>
              <a:t>Questions?</a:t>
            </a:r>
            <a:endParaRPr lang="bg-BG" sz="7200" b="1" dirty="0"/>
          </a:p>
        </p:txBody>
      </p:sp>
      <p:pic>
        <p:nvPicPr>
          <p:cNvPr id="58370" name="Picture 2" descr="http://bp2.blogger.com/_Khl4_roRjxE/R-u4vrznNZI/AAAAAAAAAww/2TzrbPzcSF4/s320/questionmarks.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21204060">
            <a:off x="887688" y="1972053"/>
            <a:ext cx="2720424" cy="3943350"/>
          </a:xfrm>
          <a:prstGeom prst="roundRect">
            <a:avLst>
              <a:gd name="adj" fmla="val 5217"/>
            </a:avLst>
          </a:prstGeom>
          <a:noFill/>
        </p:spPr>
      </p:pic>
      <p:sp>
        <p:nvSpPr>
          <p:cNvPr id="5" name="TextBox 5"/>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pic>
        <p:nvPicPr>
          <p:cNvPr id="6" name="Picture 4" descr="http://www.christina.k12.de.us/techlearn/images/Questions.png"/>
          <p:cNvPicPr>
            <a:picLocks noChangeAspect="1" noChangeArrowheads="1"/>
          </p:cNvPicPr>
          <p:nvPr/>
        </p:nvPicPr>
        <p:blipFill>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0002677">
            <a:off x="4661503" y="1689704"/>
            <a:ext cx="881452" cy="881452"/>
          </a:xfrm>
          <a:prstGeom prst="rect">
            <a:avLst/>
          </a:prstGeom>
          <a:noFill/>
        </p:spPr>
      </p:pic>
      <p:pic>
        <p:nvPicPr>
          <p:cNvPr id="7" name="Picture 4" descr="http://www.christina.k12.de.us/techlearn/images/Questions.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rot="2745993">
            <a:off x="4842389" y="4532621"/>
            <a:ext cx="1673990" cy="1673990"/>
          </a:xfrm>
          <a:prstGeom prst="rect">
            <a:avLst/>
          </a:prstGeom>
          <a:noFill/>
        </p:spPr>
      </p:pic>
      <p:pic>
        <p:nvPicPr>
          <p:cNvPr id="8" name="Picture 4" descr="http://www.christina.k12.de.us/techlearn/images/Questions.png"/>
          <p:cNvPicPr>
            <a:picLocks noChangeAspect="1" noChangeArrowheads="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rot="18030450">
            <a:off x="6723751" y="780153"/>
            <a:ext cx="1749405" cy="1749405"/>
          </a:xfrm>
          <a:prstGeom prst="rect">
            <a:avLst/>
          </a:prstGeom>
          <a:noFill/>
        </p:spPr>
      </p:pic>
      <p:pic>
        <p:nvPicPr>
          <p:cNvPr id="9" name="Picture 4" descr="http://www.christina.k12.de.us/techlearn/images/Questions.png"/>
          <p:cNvPicPr>
            <a:picLocks noChangeAspect="1" noChangeArrowheads="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rot="7309647">
            <a:off x="7340052" y="4515683"/>
            <a:ext cx="940318" cy="940318"/>
          </a:xfrm>
          <a:prstGeom prst="rect">
            <a:avLst/>
          </a:prstGeom>
          <a:noFill/>
        </p:spPr>
      </p:pic>
    </p:spTree>
    <p:extLst>
      <p:ext uri="{BB962C8B-B14F-4D97-AF65-F5344CB8AC3E}">
        <p14:creationId xmlns:p14="http://schemas.microsoft.com/office/powerpoint/2010/main" val="97387362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46150"/>
            <a:ext cx="8686800" cy="5607050"/>
          </a:xfrm>
        </p:spPr>
        <p:txBody>
          <a:bodyPr/>
          <a:lstStyle/>
          <a:p>
            <a:pPr marL="442913" indent="-442913">
              <a:lnSpc>
                <a:spcPts val="3200"/>
              </a:lnSpc>
              <a:buFontTx/>
              <a:buAutoNum type="arabicPeriod"/>
            </a:pPr>
            <a:r>
              <a:rPr lang="en-US" sz="2800" dirty="0"/>
              <a:t>Define a class that holds information about a mobile phone device: model, manufacturer, price, owner, battery characteristics (model, hours idle and hours talk) and display characteristics (size and number of colors). Define 3 separate classes (class </a:t>
            </a:r>
            <a:r>
              <a:rPr lang="en-US" sz="2800" dirty="0">
                <a:solidFill>
                  <a:schemeClr val="accent5">
                    <a:lumMod val="20000"/>
                    <a:lumOff val="80000"/>
                  </a:schemeClr>
                </a:solidFill>
                <a:latin typeface="Consolas" pitchFamily="49" charset="0"/>
                <a:cs typeface="Consolas" pitchFamily="49" charset="0"/>
              </a:rPr>
              <a:t>GSM</a:t>
            </a:r>
            <a:r>
              <a:rPr lang="en-US" sz="2800" dirty="0"/>
              <a:t> holding instances of the classes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dirty="0"/>
              <a:t>).</a:t>
            </a:r>
          </a:p>
          <a:p>
            <a:pPr marL="442913" indent="-442913">
              <a:lnSpc>
                <a:spcPts val="3200"/>
              </a:lnSpc>
              <a:buFontTx/>
              <a:buAutoNum type="arabicPeriod"/>
            </a:pPr>
            <a:r>
              <a:rPr lang="en-US" sz="2800" dirty="0"/>
              <a:t>Define several constructors for the defined classes that take different sets of arguments (the full information for the class or part of it). Assume that model and manufacturer are mandatory (the others are optional). All unknown data fill with </a:t>
            </a:r>
            <a:r>
              <a:rPr lang="en-US" sz="2800" dirty="0">
                <a:solidFill>
                  <a:schemeClr val="accent5">
                    <a:lumMod val="20000"/>
                    <a:lumOff val="80000"/>
                  </a:schemeClr>
                </a:solidFill>
                <a:latin typeface="Consolas" pitchFamily="49" charset="0"/>
                <a:cs typeface="Consolas" pitchFamily="49" charset="0"/>
              </a:rPr>
              <a:t>null</a:t>
            </a:r>
            <a:r>
              <a:rPr lang="en-US" sz="2800" dirty="0"/>
              <a:t>.</a:t>
            </a:r>
          </a:p>
          <a:p>
            <a:pPr marL="442913" indent="-442913">
              <a:lnSpc>
                <a:spcPts val="3200"/>
              </a:lnSpc>
              <a:buFontTx/>
              <a:buAutoNum type="arabicPeriod"/>
            </a:pPr>
            <a:r>
              <a:rPr lang="en-US" sz="2800" dirty="0"/>
              <a:t>Add an enumeration </a:t>
            </a:r>
            <a:r>
              <a:rPr lang="en-US" sz="2800" noProof="1">
                <a:solidFill>
                  <a:schemeClr val="accent5">
                    <a:lumMod val="20000"/>
                    <a:lumOff val="80000"/>
                  </a:schemeClr>
                </a:solidFill>
                <a:latin typeface="Consolas" pitchFamily="49" charset="0"/>
                <a:cs typeface="Consolas" pitchFamily="49" charset="0"/>
              </a:rPr>
              <a:t>BatteryType</a:t>
            </a:r>
            <a:r>
              <a:rPr lang="en-US" sz="2800" noProof="1"/>
              <a:t> (Li-Ion, NiMH, NiCd, …</a:t>
            </a:r>
            <a:r>
              <a:rPr lang="en-US" sz="2800" dirty="0"/>
              <a:t>) and use it as a new field for the batteries.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65400452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Exercises (2)</a:t>
            </a:r>
            <a:endParaRPr lang="bg-BG"/>
          </a:p>
        </p:txBody>
      </p:sp>
      <p:sp>
        <p:nvSpPr>
          <p:cNvPr id="802819" name="Rectangle 3"/>
          <p:cNvSpPr>
            <a:spLocks noGrp="1" noChangeArrowheads="1"/>
          </p:cNvSpPr>
          <p:nvPr>
            <p:ph idx="1"/>
          </p:nvPr>
        </p:nvSpPr>
        <p:spPr>
          <a:xfrm>
            <a:off x="228600" y="895600"/>
            <a:ext cx="8686800" cy="5715000"/>
          </a:xfrm>
        </p:spPr>
        <p:txBody>
          <a:bodyPr/>
          <a:lstStyle/>
          <a:p>
            <a:pPr marL="442913" indent="-442913">
              <a:lnSpc>
                <a:spcPct val="100000"/>
              </a:lnSpc>
              <a:spcBef>
                <a:spcPts val="300"/>
              </a:spcBef>
              <a:buFontTx/>
              <a:buAutoNum type="arabicPeriod" startAt="4"/>
            </a:pPr>
            <a:r>
              <a:rPr lang="en-US" sz="2800" noProof="1"/>
              <a:t>Add a method in the </a:t>
            </a:r>
            <a:r>
              <a:rPr lang="en-US" sz="2800" dirty="0">
                <a:solidFill>
                  <a:schemeClr val="accent5">
                    <a:lumMod val="20000"/>
                    <a:lumOff val="80000"/>
                  </a:schemeClr>
                </a:solidFill>
                <a:latin typeface="Consolas" pitchFamily="49" charset="0"/>
                <a:cs typeface="Consolas" pitchFamily="49" charset="0"/>
              </a:rPr>
              <a:t>GSM</a:t>
            </a:r>
            <a:r>
              <a:rPr lang="en-US" sz="2800" noProof="1"/>
              <a:t> class for displaying all information about </a:t>
            </a:r>
            <a:r>
              <a:rPr lang="en-US" sz="2800" dirty="0"/>
              <a:t>it</a:t>
            </a:r>
            <a:r>
              <a:rPr lang="en-US" sz="2800" noProof="1"/>
              <a:t>. Try to override </a:t>
            </a:r>
            <a:r>
              <a:rPr lang="en-US" sz="2800" noProof="1">
                <a:solidFill>
                  <a:schemeClr val="accent5">
                    <a:lumMod val="20000"/>
                    <a:lumOff val="80000"/>
                  </a:schemeClr>
                </a:solidFill>
                <a:latin typeface="Consolas" pitchFamily="49" charset="0"/>
                <a:cs typeface="Consolas" pitchFamily="49" charset="0"/>
              </a:rPr>
              <a:t>ToString()</a:t>
            </a:r>
            <a:r>
              <a:rPr lang="en-US" sz="2800" noProof="1"/>
              <a:t>.</a:t>
            </a:r>
          </a:p>
          <a:p>
            <a:pPr marL="442913" indent="-442913">
              <a:lnSpc>
                <a:spcPct val="100000"/>
              </a:lnSpc>
              <a:spcBef>
                <a:spcPts val="300"/>
              </a:spcBef>
              <a:buFontTx/>
              <a:buAutoNum type="arabicPeriod" startAt="4"/>
            </a:pPr>
            <a:r>
              <a:rPr lang="en-US" sz="2800" dirty="0"/>
              <a:t>Use properties to encapsulate the data fields inside the </a:t>
            </a:r>
            <a:r>
              <a:rPr lang="en-US" sz="2800" dirty="0">
                <a:solidFill>
                  <a:schemeClr val="accent5">
                    <a:lumMod val="20000"/>
                    <a:lumOff val="80000"/>
                  </a:schemeClr>
                </a:solidFill>
                <a:latin typeface="Consolas" pitchFamily="49" charset="0"/>
                <a:cs typeface="Consolas" pitchFamily="49" charset="0"/>
              </a:rPr>
              <a:t>GSM</a:t>
            </a:r>
            <a:r>
              <a:rPr lang="en-US" sz="2800" dirty="0"/>
              <a:t>,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noProof="1"/>
              <a:t> </a:t>
            </a:r>
            <a:r>
              <a:rPr lang="en-US" sz="2800" dirty="0"/>
              <a:t>classes. Ensure </a:t>
            </a:r>
            <a:r>
              <a:rPr lang="en-US" sz="2800" dirty="0">
                <a:solidFill>
                  <a:schemeClr val="accent5">
                    <a:lumMod val="20000"/>
                    <a:lumOff val="80000"/>
                  </a:schemeClr>
                </a:solidFill>
              </a:rPr>
              <a:t>all fields hold correct data</a:t>
            </a:r>
            <a:r>
              <a:rPr lang="en-US" sz="2800" dirty="0"/>
              <a:t> at any given time.</a:t>
            </a:r>
          </a:p>
          <a:p>
            <a:pPr marL="442913" indent="-442913">
              <a:lnSpc>
                <a:spcPct val="100000"/>
              </a:lnSpc>
              <a:spcBef>
                <a:spcPts val="300"/>
              </a:spcBef>
              <a:buFontTx/>
              <a:buAutoNum type="arabicPeriod" startAt="4"/>
            </a:pPr>
            <a:r>
              <a:rPr lang="en-US" sz="2800" dirty="0"/>
              <a:t>Add a static field and a property </a:t>
            </a:r>
            <a:r>
              <a:rPr lang="en-US" sz="2800" dirty="0">
                <a:solidFill>
                  <a:schemeClr val="accent5">
                    <a:lumMod val="20000"/>
                    <a:lumOff val="80000"/>
                  </a:schemeClr>
                </a:solidFill>
                <a:latin typeface="Consolas" pitchFamily="49" charset="0"/>
                <a:cs typeface="Consolas" pitchFamily="49" charset="0"/>
              </a:rPr>
              <a:t>IPhone4S</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the information about iPhone </a:t>
            </a:r>
            <a:r>
              <a:rPr lang="en-US" sz="2800" dirty="0">
                <a:latin typeface="Consolas" pitchFamily="49" charset="0"/>
                <a:cs typeface="Consolas" pitchFamily="49" charset="0"/>
              </a:rPr>
              <a:t>4</a:t>
            </a:r>
            <a:r>
              <a:rPr lang="en-US" sz="2800" dirty="0"/>
              <a:t>S.</a:t>
            </a:r>
          </a:p>
          <a:p>
            <a:pPr marL="442913" indent="-442913">
              <a:lnSpc>
                <a:spcPct val="100000"/>
              </a:lnSpc>
              <a:spcBef>
                <a:spcPts val="300"/>
              </a:spcBef>
              <a:buFontTx/>
              <a:buAutoNum type="arabicPeriod" startAt="4"/>
            </a:pPr>
            <a:r>
              <a:rPr lang="en-US" sz="2800" noProof="1"/>
              <a:t>Write a class </a:t>
            </a:r>
            <a:r>
              <a:rPr lang="en-US" sz="2800" dirty="0">
                <a:solidFill>
                  <a:schemeClr val="accent5">
                    <a:lumMod val="20000"/>
                    <a:lumOff val="80000"/>
                  </a:schemeClr>
                </a:solidFill>
                <a:latin typeface="Consolas" pitchFamily="49" charset="0"/>
                <a:cs typeface="Consolas" pitchFamily="49" charset="0"/>
              </a:rPr>
              <a:t>GSM</a:t>
            </a:r>
            <a:r>
              <a:rPr lang="en-US" sz="2800" noProof="1">
                <a:solidFill>
                  <a:schemeClr val="accent5">
                    <a:lumMod val="20000"/>
                    <a:lumOff val="80000"/>
                  </a:schemeClr>
                </a:solidFill>
                <a:latin typeface="Consolas" pitchFamily="49" charset="0"/>
                <a:cs typeface="Consolas" pitchFamily="49" charset="0"/>
              </a:rPr>
              <a:t>Test</a:t>
            </a:r>
            <a:r>
              <a:rPr lang="en-US" sz="2800" noProof="1"/>
              <a:t> to test </a:t>
            </a:r>
            <a:r>
              <a:rPr lang="en-US" sz="2800" dirty="0"/>
              <a:t>the </a:t>
            </a:r>
            <a:r>
              <a:rPr lang="en-US" sz="2800" dirty="0">
                <a:solidFill>
                  <a:schemeClr val="accent5">
                    <a:lumMod val="20000"/>
                    <a:lumOff val="80000"/>
                  </a:schemeClr>
                </a:solidFill>
                <a:latin typeface="Consolas" pitchFamily="49" charset="0"/>
                <a:cs typeface="Consolas" pitchFamily="49" charset="0"/>
              </a:rPr>
              <a:t>GSM</a:t>
            </a:r>
            <a:r>
              <a:rPr lang="en-US" sz="2800" dirty="0"/>
              <a:t> class:</a:t>
            </a:r>
          </a:p>
          <a:p>
            <a:pPr marL="990600" lvl="1" indent="-268288">
              <a:lnSpc>
                <a:spcPct val="100000"/>
              </a:lnSpc>
              <a:spcBef>
                <a:spcPts val="300"/>
              </a:spcBef>
            </a:pPr>
            <a:r>
              <a:rPr lang="en-US" sz="2600" dirty="0"/>
              <a:t>Create an array of few instances of the </a:t>
            </a:r>
            <a:r>
              <a:rPr lang="en-US" sz="2600" dirty="0">
                <a:solidFill>
                  <a:schemeClr val="accent5">
                    <a:lumMod val="20000"/>
                    <a:lumOff val="80000"/>
                  </a:schemeClr>
                </a:solidFill>
                <a:latin typeface="Consolas" pitchFamily="49" charset="0"/>
                <a:cs typeface="Consolas" pitchFamily="49" charset="0"/>
              </a:rPr>
              <a:t>GSM</a:t>
            </a:r>
            <a:r>
              <a:rPr lang="en-US" sz="2600" dirty="0"/>
              <a:t> class.</a:t>
            </a:r>
          </a:p>
          <a:p>
            <a:pPr marL="990600" lvl="1" indent="-268288">
              <a:lnSpc>
                <a:spcPct val="100000"/>
              </a:lnSpc>
              <a:spcBef>
                <a:spcPts val="300"/>
              </a:spcBef>
            </a:pPr>
            <a:r>
              <a:rPr lang="en-US" sz="2600" dirty="0"/>
              <a:t>Display the information about the GSMs in the array.</a:t>
            </a:r>
          </a:p>
          <a:p>
            <a:pPr marL="990600" lvl="1" indent="-268288">
              <a:lnSpc>
                <a:spcPct val="100000"/>
              </a:lnSpc>
              <a:spcBef>
                <a:spcPts val="300"/>
              </a:spcBef>
            </a:pPr>
            <a:r>
              <a:rPr lang="en-US" sz="2600" dirty="0"/>
              <a:t>Display the information about the static property </a:t>
            </a:r>
            <a:r>
              <a:rPr lang="en-US" sz="2400" dirty="0">
                <a:solidFill>
                  <a:schemeClr val="accent5">
                    <a:lumMod val="20000"/>
                    <a:lumOff val="80000"/>
                  </a:schemeClr>
                </a:solidFill>
                <a:latin typeface="Consolas" pitchFamily="49" charset="0"/>
                <a:cs typeface="Consolas" pitchFamily="49" charset="0"/>
              </a:rPr>
              <a:t>IPhone4S</a:t>
            </a:r>
            <a:r>
              <a:rPr lang="en-US" sz="2600" dirty="0"/>
              <a:t>.</a:t>
            </a:r>
            <a:endParaRPr lang="en-US"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11502784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Exercises (3)</a:t>
            </a:r>
            <a:endParaRPr lang="bg-BG"/>
          </a:p>
        </p:txBody>
      </p:sp>
      <p:sp>
        <p:nvSpPr>
          <p:cNvPr id="827395" name="Rectangle 3"/>
          <p:cNvSpPr>
            <a:spLocks noGrp="1" noChangeArrowheads="1"/>
          </p:cNvSpPr>
          <p:nvPr>
            <p:ph idx="1"/>
          </p:nvPr>
        </p:nvSpPr>
        <p:spPr>
          <a:xfrm>
            <a:off x="228600" y="914400"/>
            <a:ext cx="8686800" cy="5715000"/>
          </a:xfrm>
        </p:spPr>
        <p:txBody>
          <a:bodyPr/>
          <a:lstStyle/>
          <a:p>
            <a:pPr marL="514350" indent="-514350">
              <a:lnSpc>
                <a:spcPts val="3500"/>
              </a:lnSpc>
              <a:spcBef>
                <a:spcPts val="300"/>
              </a:spcBef>
              <a:buFont typeface="+mj-lt"/>
              <a:buAutoNum type="arabicPeriod" startAt="8"/>
            </a:pPr>
            <a:r>
              <a:rPr lang="en-US" sz="2800" dirty="0"/>
              <a:t>Create a class </a:t>
            </a:r>
            <a:r>
              <a:rPr lang="en-US" sz="2800" dirty="0">
                <a:solidFill>
                  <a:schemeClr val="accent5">
                    <a:lumMod val="20000"/>
                    <a:lumOff val="80000"/>
                  </a:schemeClr>
                </a:solidFill>
                <a:latin typeface="Consolas" pitchFamily="49" charset="0"/>
                <a:cs typeface="Consolas" pitchFamily="49" charset="0"/>
              </a:rPr>
              <a:t>Call</a:t>
            </a:r>
            <a:r>
              <a:rPr lang="en-US" sz="2800" dirty="0"/>
              <a:t> to hold a call performed through a GSM. It should contain date, time, dialed phone number and duration (in seconds).</a:t>
            </a:r>
          </a:p>
          <a:p>
            <a:pPr marL="446088" indent="-446088">
              <a:lnSpc>
                <a:spcPts val="3500"/>
              </a:lnSpc>
              <a:spcBef>
                <a:spcPts val="300"/>
              </a:spcBef>
              <a:buFontTx/>
              <a:buAutoNum type="arabicPeriod" startAt="8"/>
            </a:pPr>
            <a:r>
              <a:rPr lang="en-US" sz="2800" dirty="0"/>
              <a:t>Add a property </a:t>
            </a:r>
            <a:r>
              <a:rPr lang="en-US" sz="2800" noProof="1">
                <a:solidFill>
                  <a:schemeClr val="accent5">
                    <a:lumMod val="20000"/>
                    <a:lumOff val="80000"/>
                  </a:schemeClr>
                </a:solidFill>
                <a:latin typeface="Consolas" pitchFamily="49" charset="0"/>
                <a:cs typeface="Consolas" pitchFamily="49" charset="0"/>
              </a:rPr>
              <a:t>CallHistory</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a list of the performed calls. Try to use the system class </a:t>
            </a:r>
            <a:r>
              <a:rPr lang="en-US" sz="2800" dirty="0">
                <a:solidFill>
                  <a:schemeClr val="accent5">
                    <a:lumMod val="20000"/>
                    <a:lumOff val="80000"/>
                  </a:schemeClr>
                </a:solidFill>
                <a:latin typeface="Consolas" pitchFamily="49" charset="0"/>
                <a:cs typeface="Consolas" pitchFamily="49" charset="0"/>
              </a:rPr>
              <a:t>List&lt;Call&gt;</a:t>
            </a:r>
            <a:r>
              <a:rPr lang="en-US" sz="2800" dirty="0"/>
              <a:t>.</a:t>
            </a:r>
          </a:p>
          <a:p>
            <a:pPr marL="446088" indent="-446088">
              <a:lnSpc>
                <a:spcPts val="3500"/>
              </a:lnSpc>
              <a:spcBef>
                <a:spcPts val="300"/>
              </a:spcBef>
              <a:buFontTx/>
              <a:buAutoNum type="arabicPeriod" startAt="8"/>
            </a:pPr>
            <a:r>
              <a:rPr lang="en-US" sz="2800" dirty="0"/>
              <a:t>Add methods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for adding and deleting calls from the calls history. Add a method to clear the call history.</a:t>
            </a:r>
          </a:p>
          <a:p>
            <a:pPr marL="446088" indent="-446088">
              <a:lnSpc>
                <a:spcPts val="3500"/>
              </a:lnSpc>
              <a:spcBef>
                <a:spcPts val="300"/>
              </a:spcBef>
              <a:buFontTx/>
              <a:buAutoNum type="arabicPeriod" startAt="8"/>
            </a:pPr>
            <a:r>
              <a:rPr lang="en-US" sz="2800" dirty="0"/>
              <a:t>Add a method that calculates the total price of the calls in the call history. Assume the price per minute is fixed and is provided as a parameter.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353826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dirty="0"/>
              <a:t>Exercises (4)</a:t>
            </a:r>
            <a:endParaRPr lang="bg-BG" dirty="0"/>
          </a:p>
        </p:txBody>
      </p:sp>
      <p:sp>
        <p:nvSpPr>
          <p:cNvPr id="830467" name="Rectangle 3"/>
          <p:cNvSpPr>
            <a:spLocks noGrp="1" noChangeArrowheads="1"/>
          </p:cNvSpPr>
          <p:nvPr>
            <p:ph idx="1"/>
          </p:nvPr>
        </p:nvSpPr>
        <p:spPr/>
        <p:txBody>
          <a:bodyPr/>
          <a:lstStyle/>
          <a:p>
            <a:pPr marL="534988" indent="-534988">
              <a:lnSpc>
                <a:spcPts val="3500"/>
              </a:lnSpc>
              <a:buFont typeface="+mj-lt"/>
              <a:buAutoNum type="arabicPeriod" startAt="12"/>
            </a:pPr>
            <a:r>
              <a:rPr lang="en-US" sz="2800" noProof="1"/>
              <a:t>Write a class </a:t>
            </a:r>
            <a:r>
              <a:rPr lang="en-US" sz="2800" noProof="1">
                <a:solidFill>
                  <a:schemeClr val="accent5">
                    <a:lumMod val="20000"/>
                    <a:lumOff val="80000"/>
                  </a:schemeClr>
                </a:solidFill>
                <a:latin typeface="Consolas" pitchFamily="49" charset="0"/>
                <a:cs typeface="Consolas" pitchFamily="49" charset="0"/>
              </a:rPr>
              <a:t>GSMCallHistoryTest</a:t>
            </a:r>
            <a:r>
              <a:rPr lang="en-US" sz="2800" noProof="1"/>
              <a:t> to test </a:t>
            </a:r>
            <a:r>
              <a:rPr lang="en-US" sz="2800" dirty="0"/>
              <a:t>the call history functionality of the </a:t>
            </a:r>
            <a:r>
              <a:rPr lang="en-US" sz="2800" dirty="0">
                <a:solidFill>
                  <a:schemeClr val="accent5">
                    <a:lumMod val="20000"/>
                    <a:lumOff val="80000"/>
                  </a:schemeClr>
                </a:solidFill>
                <a:latin typeface="Consolas" pitchFamily="49" charset="0"/>
                <a:cs typeface="Consolas" pitchFamily="49" charset="0"/>
              </a:rPr>
              <a:t>GSM</a:t>
            </a:r>
            <a:r>
              <a:rPr lang="en-US" sz="2800" dirty="0"/>
              <a:t> class.</a:t>
            </a:r>
          </a:p>
          <a:p>
            <a:pPr marL="1168400" lvl="1" indent="-357188">
              <a:lnSpc>
                <a:spcPts val="3500"/>
              </a:lnSpc>
            </a:pPr>
            <a:r>
              <a:rPr lang="en-US" sz="2600" dirty="0"/>
              <a:t>Create an instance of the </a:t>
            </a:r>
            <a:r>
              <a:rPr lang="en-US" sz="2600" dirty="0">
                <a:solidFill>
                  <a:schemeClr val="accent5">
                    <a:lumMod val="20000"/>
                    <a:lumOff val="80000"/>
                  </a:schemeClr>
                </a:solidFill>
                <a:latin typeface="Consolas" pitchFamily="49" charset="0"/>
                <a:cs typeface="Consolas" pitchFamily="49" charset="0"/>
              </a:rPr>
              <a:t>GSM</a:t>
            </a:r>
            <a:r>
              <a:rPr lang="en-US" sz="2600" dirty="0"/>
              <a:t> class.</a:t>
            </a:r>
          </a:p>
          <a:p>
            <a:pPr marL="1168400" lvl="1" indent="-357188">
              <a:lnSpc>
                <a:spcPts val="3500"/>
              </a:lnSpc>
            </a:pPr>
            <a:r>
              <a:rPr lang="en-US" sz="2600" dirty="0"/>
              <a:t>Add few calls.</a:t>
            </a:r>
          </a:p>
          <a:p>
            <a:pPr marL="1168400" lvl="1" indent="-357188">
              <a:lnSpc>
                <a:spcPts val="3500"/>
              </a:lnSpc>
            </a:pPr>
            <a:r>
              <a:rPr lang="en-US" sz="2600" dirty="0"/>
              <a:t>Display the information about the calls.</a:t>
            </a:r>
          </a:p>
          <a:p>
            <a:pPr marL="1168400" lvl="1" indent="-357188">
              <a:lnSpc>
                <a:spcPts val="3500"/>
              </a:lnSpc>
            </a:pPr>
            <a:r>
              <a:rPr lang="en-US" sz="2600" dirty="0"/>
              <a:t>Assuming that the price per minute is 0.37 calculate and print the total price of the calls in the history.</a:t>
            </a:r>
          </a:p>
          <a:p>
            <a:pPr marL="1168400" lvl="1" indent="-357188">
              <a:lnSpc>
                <a:spcPts val="3500"/>
              </a:lnSpc>
            </a:pPr>
            <a:r>
              <a:rPr lang="en-US" sz="2600" dirty="0"/>
              <a:t>Remove the longest call from the history </a:t>
            </a:r>
            <a:br>
              <a:rPr lang="en-US" sz="2600" dirty="0"/>
            </a:br>
            <a:r>
              <a:rPr lang="en-US" sz="2600" dirty="0"/>
              <a:t>and calculate the total price again.</a:t>
            </a:r>
          </a:p>
          <a:p>
            <a:pPr marL="1168400" lvl="1" indent="-357188">
              <a:lnSpc>
                <a:spcPts val="3500"/>
              </a:lnSpc>
            </a:pPr>
            <a:r>
              <a:rPr lang="en-US" sz="2600" dirty="0"/>
              <a:t>Finally clear the call history and print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0727034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a:t>C# Programming </a:t>
            </a:r>
            <a:r>
              <a:rPr lang="en-US" dirty="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281531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66279" name="AutoShape 7"/>
          <p:cNvSpPr>
            <a:spLocks noChangeArrowheads="1"/>
          </p:cNvSpPr>
          <p:nvPr/>
        </p:nvSpPr>
        <p:spPr bwMode="auto">
          <a:xfrm>
            <a:off x="5040312" y="2443996"/>
            <a:ext cx="1512888" cy="527804"/>
          </a:xfrm>
          <a:prstGeom prst="wedgeRoundRectCallout">
            <a:avLst>
              <a:gd name="adj1" fmla="val -112728"/>
              <a:gd name="adj2" fmla="val -4641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392613" y="3768477"/>
            <a:ext cx="2160587" cy="527804"/>
          </a:xfrm>
          <a:prstGeom prst="wedgeRoundRectCallout">
            <a:avLst>
              <a:gd name="adj1" fmla="val -42090"/>
              <a:gd name="adj2" fmla="val -1099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897437" y="4724400"/>
            <a:ext cx="1655763" cy="527804"/>
          </a:xfrm>
          <a:prstGeom prst="wedgeRoundRectCallout">
            <a:avLst>
              <a:gd name="adj1" fmla="val -122013"/>
              <a:gd name="adj2" fmla="val 1423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1752600" y="843796"/>
            <a:ext cx="4419600" cy="527804"/>
          </a:xfrm>
          <a:prstGeom prst="wedgeRoundRectCallout">
            <a:avLst>
              <a:gd name="adj1" fmla="val -41649"/>
              <a:gd name="adj2" fmla="val 8923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8769" y="1676400"/>
            <a:ext cx="3505200" cy="527804"/>
          </a:xfrm>
          <a:prstGeom prst="wedgeRoundRectCallout">
            <a:avLst>
              <a:gd name="adj1" fmla="val -70474"/>
              <a:gd name="adj2" fmla="val -416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0213390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this.owner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306586" y="2667000"/>
            <a:ext cx="1666875" cy="527804"/>
          </a:xfrm>
          <a:prstGeom prst="wedgeRoundRectCallout">
            <a:avLst>
              <a:gd name="adj1" fmla="val -119474"/>
              <a:gd name="adj2" fmla="val 6330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990147"/>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10200" y="4876800"/>
            <a:ext cx="3219450" cy="1467810"/>
          </a:xfrm>
          <a:prstGeom prst="roundRect">
            <a:avLst>
              <a:gd name="adj" fmla="val 11875"/>
            </a:avLst>
          </a:prstGeom>
          <a:noFill/>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2252567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Class Definition and Members</a:t>
            </a:r>
            <a:endParaRPr lang="bg-BG" dirty="0"/>
          </a:p>
        </p:txBody>
      </p:sp>
      <p:sp>
        <p:nvSpPr>
          <p:cNvPr id="606211" name="Rectangle 3"/>
          <p:cNvSpPr>
            <a:spLocks noGrp="1" noChangeArrowheads="1"/>
          </p:cNvSpPr>
          <p:nvPr>
            <p:ph idx="1"/>
          </p:nvPr>
        </p:nvSpPr>
        <p:spPr>
          <a:xfrm>
            <a:off x="228600" y="1009650"/>
            <a:ext cx="8686800" cy="5695950"/>
          </a:xfrm>
        </p:spPr>
        <p:txBody>
          <a:bodyPr/>
          <a:lstStyle/>
          <a:p>
            <a:pPr marL="361950" indent="-361950">
              <a:lnSpc>
                <a:spcPct val="110000"/>
              </a:lnSpc>
              <a:tabLst/>
            </a:pPr>
            <a:r>
              <a:rPr lang="en-US" dirty="0">
                <a:solidFill>
                  <a:schemeClr val="accent5">
                    <a:lumMod val="20000"/>
                    <a:lumOff val="80000"/>
                  </a:schemeClr>
                </a:solidFill>
              </a:rPr>
              <a:t>Class definition </a:t>
            </a:r>
            <a:r>
              <a:rPr lang="en-US" dirty="0"/>
              <a:t>consists of:</a:t>
            </a:r>
          </a:p>
          <a:p>
            <a:pPr marL="709613" lvl="1" indent="-361950">
              <a:lnSpc>
                <a:spcPct val="110000"/>
              </a:lnSpc>
            </a:pPr>
            <a:r>
              <a:rPr lang="en-US" dirty="0"/>
              <a:t>Class declaration</a:t>
            </a:r>
          </a:p>
          <a:p>
            <a:pPr marL="709613" lvl="1" indent="-361950">
              <a:lnSpc>
                <a:spcPct val="110000"/>
              </a:lnSpc>
            </a:pPr>
            <a:r>
              <a:rPr lang="en-US" dirty="0"/>
              <a:t>Inherited class or implemented interfaces</a:t>
            </a:r>
          </a:p>
          <a:p>
            <a:pPr marL="709613" lvl="1" indent="-361950">
              <a:lnSpc>
                <a:spcPct val="110000"/>
              </a:lnSpc>
            </a:pPr>
            <a:r>
              <a:rPr lang="en-US" dirty="0"/>
              <a:t>Fields (static or not)</a:t>
            </a:r>
          </a:p>
          <a:p>
            <a:pPr marL="709613" lvl="1" indent="-361950">
              <a:lnSpc>
                <a:spcPct val="110000"/>
              </a:lnSpc>
            </a:pPr>
            <a:r>
              <a:rPr lang="en-US" dirty="0"/>
              <a:t>Constructors (static or not)</a:t>
            </a:r>
          </a:p>
          <a:p>
            <a:pPr marL="709613" lvl="1" indent="-361950">
              <a:lnSpc>
                <a:spcPct val="110000"/>
              </a:lnSpc>
            </a:pPr>
            <a:r>
              <a:rPr lang="en-US" dirty="0"/>
              <a:t>Properties (static or not)</a:t>
            </a:r>
          </a:p>
          <a:p>
            <a:pPr marL="709613" lvl="1" indent="-361950">
              <a:lnSpc>
                <a:spcPct val="110000"/>
              </a:lnSpc>
            </a:pPr>
            <a:r>
              <a:rPr lang="en-US" dirty="0"/>
              <a:t>Methods (static or not)</a:t>
            </a:r>
          </a:p>
          <a:p>
            <a:pPr marL="709613" lvl="1" indent="-361950">
              <a:lnSpc>
                <a:spcPct val="110000"/>
              </a:lnSpc>
            </a:pPr>
            <a:r>
              <a:rPr lang="en-US" dirty="0"/>
              <a:t>Events, inner types, etc.</a:t>
            </a:r>
          </a:p>
        </p:txBody>
      </p:sp>
      <p:pic>
        <p:nvPicPr>
          <p:cNvPr id="82945" name="Picture 1" descr="C:\Trash\abstract-shit.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85170" y="3733800"/>
            <a:ext cx="2878057" cy="26670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5852636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0868"/>
            <a:ext cx="7924800" cy="685800"/>
          </a:xfrm>
        </p:spPr>
        <p:txBody>
          <a:bodyPr/>
          <a:lstStyle/>
          <a:p>
            <a:r>
              <a:rPr lang="en-US" dirty="0"/>
              <a:t>Fields</a:t>
            </a:r>
          </a:p>
        </p:txBody>
      </p:sp>
      <p:sp>
        <p:nvSpPr>
          <p:cNvPr id="3" name="Subtitle 2"/>
          <p:cNvSpPr>
            <a:spLocks noGrp="1"/>
          </p:cNvSpPr>
          <p:nvPr>
            <p:ph type="subTitle" idx="1"/>
          </p:nvPr>
        </p:nvSpPr>
        <p:spPr>
          <a:xfrm>
            <a:off x="609600" y="1867147"/>
            <a:ext cx="7924800" cy="569120"/>
          </a:xfrm>
        </p:spPr>
        <p:txBody>
          <a:bodyPr/>
          <a:lstStyle/>
          <a:p>
            <a:r>
              <a:rPr lang="en-US" dirty="0"/>
              <a:t>Defining and Using Data Fields</a:t>
            </a:r>
          </a:p>
        </p:txBody>
      </p:sp>
      <p:pic>
        <p:nvPicPr>
          <p:cNvPr id="2052" name="Picture 4" descr="http://imgs.mi9.com/uploads/3d/34/the-green-field_1024x768_52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000" y="2730228"/>
            <a:ext cx="7620000" cy="345281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rot="192557">
            <a:off x="4389305" y="3024337"/>
            <a:ext cx="3591048" cy="838200"/>
          </a:xfrm>
          <a:prstGeom prst="rect">
            <a:avLst/>
          </a:prstGeom>
          <a:noFill/>
        </p:spPr>
        <p:txBody>
          <a:bodyPr wrap="none" rtlCol="0">
            <a:prstTxWarp prst="textWave4">
              <a:avLst>
                <a:gd name="adj1" fmla="val 6250"/>
                <a:gd name="adj2" fmla="val 661"/>
              </a:avLst>
            </a:prstTxWarp>
            <a:spAutoFit/>
            <a:scene3d>
              <a:camera prst="perspectiveRelaxed"/>
              <a:lightRig rig="threePt" dir="t"/>
            </a:scene3d>
          </a:bodyPr>
          <a:lstStyle/>
          <a:p>
            <a:r>
              <a:rPr lang="en-US" sz="5400" b="1" spc="50" dirty="0">
                <a:ln w="0">
                  <a:solidFill>
                    <a:schemeClr val="accent5">
                      <a:lumMod val="75000"/>
                      <a:alpha val="70000"/>
                    </a:schemeClr>
                  </a:solidFill>
                </a:ln>
                <a:solidFill>
                  <a:schemeClr val="accent6">
                    <a:lumMod val="20000"/>
                    <a:lumOff val="80000"/>
                    <a:alpha val="70000"/>
                  </a:schemeClr>
                </a:solidFill>
                <a:effectLst>
                  <a:innerShdw blurRad="63500" dist="50800" dir="13500000">
                    <a:srgbClr val="000000">
                      <a:alpha val="50000"/>
                    </a:srgbClr>
                  </a:innerShdw>
                </a:effectLst>
              </a:rPr>
              <a:t>Data Fields</a:t>
            </a:r>
          </a:p>
        </p:txBody>
      </p:sp>
    </p:spTree>
    <p:extLst>
      <p:ext uri="{BB962C8B-B14F-4D97-AF65-F5344CB8AC3E}">
        <p14:creationId xmlns:p14="http://schemas.microsoft.com/office/powerpoint/2010/main" val="1053461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1760</TotalTime>
  <Words>4459</Words>
  <Application>Microsoft Office PowerPoint</Application>
  <PresentationFormat>Bildspel på skärmen (4:3)</PresentationFormat>
  <Paragraphs>716</Paragraphs>
  <Slides>59</Slides>
  <Notes>38</Notes>
  <HiddenSlides>7</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59</vt:i4>
      </vt:variant>
    </vt:vector>
  </HeadingPairs>
  <TitlesOfParts>
    <vt:vector size="65" baseType="lpstr">
      <vt:lpstr>Calibri</vt:lpstr>
      <vt:lpstr>Cambria</vt:lpstr>
      <vt:lpstr>Consolas</vt:lpstr>
      <vt:lpstr>Corbel</vt:lpstr>
      <vt:lpstr>Wingdings 2</vt:lpstr>
      <vt:lpstr>Telerik Academy</vt:lpstr>
      <vt:lpstr>Defining Classes – Part I</vt:lpstr>
      <vt:lpstr>Table of Contents</vt:lpstr>
      <vt:lpstr>Defining Simple Classes </vt:lpstr>
      <vt:lpstr>Classes in OOP</vt:lpstr>
      <vt:lpstr>Classes in C#</vt:lpstr>
      <vt:lpstr>Simple Class Definition</vt:lpstr>
      <vt:lpstr>Simple Class Definition (2)</vt:lpstr>
      <vt:lpstr>Class Definition and Members</vt:lpstr>
      <vt:lpstr>Fields</vt:lpstr>
      <vt:lpstr>Fields</vt:lpstr>
      <vt:lpstr>Constant Fields</vt:lpstr>
      <vt:lpstr>Constant Fields – Example</vt:lpstr>
      <vt:lpstr>Access Modifiers</vt:lpstr>
      <vt:lpstr>Access Modifiers</vt:lpstr>
      <vt:lpstr>The 'this' Keyword</vt:lpstr>
      <vt:lpstr>Defining Simple Classes</vt:lpstr>
      <vt:lpstr>Task: Define a Class "Dog"</vt:lpstr>
      <vt:lpstr>Defining Class Dog – Example</vt:lpstr>
      <vt:lpstr>Defining Class Dog – Example (2)</vt:lpstr>
      <vt:lpstr>Using Classes and Objects</vt:lpstr>
      <vt:lpstr>How to Use Classes (Non-Static)?</vt:lpstr>
      <vt:lpstr>Task: Dog Meeting</vt:lpstr>
      <vt:lpstr>Dog Meeting – Example</vt:lpstr>
      <vt:lpstr>Dog Meeting – Example (2)</vt:lpstr>
      <vt:lpstr>Dog Meeting</vt:lpstr>
      <vt:lpstr>Constructors</vt:lpstr>
      <vt:lpstr>What is Constructor?</vt:lpstr>
      <vt:lpstr>Defining Constructors</vt:lpstr>
      <vt:lpstr>Defining Constructors (2)</vt:lpstr>
      <vt:lpstr>Constructors and Initialization</vt:lpstr>
      <vt:lpstr>Chaining Constructors Calls</vt:lpstr>
      <vt:lpstr>Constructors</vt:lpstr>
      <vt:lpstr>Methods</vt:lpstr>
      <vt:lpstr>Methods</vt:lpstr>
      <vt:lpstr>Using Methods</vt:lpstr>
      <vt:lpstr>Methods</vt:lpstr>
      <vt:lpstr>Properties</vt:lpstr>
      <vt:lpstr>The Role of Properties</vt:lpstr>
      <vt:lpstr>Defining Properties</vt:lpstr>
      <vt:lpstr>Defining Properties – Example</vt:lpstr>
      <vt:lpstr>Dynamic Properties</vt:lpstr>
      <vt:lpstr>Automatic Properties</vt:lpstr>
      <vt:lpstr>Properties</vt:lpstr>
      <vt:lpstr>Enumerations</vt:lpstr>
      <vt:lpstr>Enumerations in C#</vt:lpstr>
      <vt:lpstr>Enumerations – Example</vt:lpstr>
      <vt:lpstr>Enumerations – Example (2)</vt:lpstr>
      <vt:lpstr>Enumerations</vt:lpstr>
      <vt:lpstr>Keeping the Object State Correct</vt:lpstr>
      <vt:lpstr>Keep the Object State Correct</vt:lpstr>
      <vt:lpstr>Keep the Object State – Example</vt:lpstr>
      <vt:lpstr>Keeping the Object State Correct</vt:lpstr>
      <vt:lpstr>Summary</vt:lpstr>
      <vt:lpstr>Defining Classes – Part I</vt:lpstr>
      <vt:lpstr>Exercises</vt:lpstr>
      <vt:lpstr>Exercises (2)</vt:lpstr>
      <vt:lpstr>Exercises (3)</vt:lpstr>
      <vt:lpstr>Exercises (4)</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Paul</cp:lastModifiedBy>
  <cp:revision>448</cp:revision>
  <dcterms:created xsi:type="dcterms:W3CDTF">2007-12-08T16:03:35Z</dcterms:created>
  <dcterms:modified xsi:type="dcterms:W3CDTF">2020-09-24T07:57:18Z</dcterms:modified>
  <cp:category>software engineering</cp:category>
</cp:coreProperties>
</file>