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y="6858000" cx="9144000"/>
  <p:notesSz cx="6881800" cy="9296400"/>
  <p:embeddedFontLst>
    <p:embeddedFont>
      <p:font typeface="Corbel"/>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28">
          <p15:clr>
            <a:srgbClr val="A4A3A4"/>
          </p15:clr>
        </p15:guide>
        <p15:guide id="2" pos="2168">
          <p15:clr>
            <a:srgbClr val="A4A3A4"/>
          </p15:clr>
        </p15:guide>
      </p15:notesGuideLst>
    </p:ext>
    <p:ext uri="http://customooxmlschemas.google.com/">
      <go:slidesCustomData xmlns:go="http://customooxmlschemas.google.com/" r:id="rId83" roundtripDataSignature="AMtx7mhxKdiYHhns97nZnzli8+FOLVW9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C12108-1E83-4519-958F-87E818AB608C}">
  <a:tblStyle styleId="{83C12108-1E83-4519-958F-87E818AB608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1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customschemas.google.com/relationships/presentationmetadata" Target="meta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Corbel-bold.fntdata"/><Relationship Id="rId82" Type="http://schemas.openxmlformats.org/officeDocument/2006/relationships/font" Target="fonts/Corbel-boldItalic.fntdata"/><Relationship Id="rId81"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Corbel-regular.fntdata"/><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4" name="Google Shape;4;n"/>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5" name="Google Shape;5;n"/>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8" name="Google Shape;8;n"/>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76" name="Google Shape;176;p1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87" name="Google Shape;187;p1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93" name="Google Shape;193;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11" name="Google Shape;211;p13: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212" name="Google Shape;212;p1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13" name="Google Shape;213;p1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14" name="Google Shape;214;p1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23" name="Google Shape;223;p1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30" name="Google Shape;230;p1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37" name="Google Shape;237;p1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45" name="Google Shape;245;p17: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246" name="Google Shape;246;p17: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47" name="Google Shape;247;p17: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48" name="Google Shape;248;p17: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7: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56" name="Google Shape;256;p1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63" name="Google Shape;263;p1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01" name="Google Shape;101;p2: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102" name="Google Shape;102;p2: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03" name="Google Shape;103;p2: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04" name="Google Shape;104;p2: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2: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71" name="Google Shape;271;p2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78" name="Google Shape;278;p2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85" name="Google Shape;285;p2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92" name="Google Shape;292;p23: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293" name="Google Shape;293;p2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94" name="Google Shape;294;p2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95" name="Google Shape;295;p2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03" name="Google Shape;303;p24: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304" name="Google Shape;304;p24: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05" name="Google Shape;305;p24: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06" name="Google Shape;306;p24: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4: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14" name="Google Shape;314;p2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20" name="Google Shape;320;p2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28" name="Google Shape;328;p2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8: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34" name="Google Shape;334;p28: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335" name="Google Shape;335;p28: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36" name="Google Shape;336;p28: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37" name="Google Shape;337;p28: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8: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47" name="Google Shape;347;p2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12" name="Google Shape;112;p3: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113" name="Google Shape;113;p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14" name="Google Shape;114;p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15" name="Google Shape;115;p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54" name="Google Shape;354;p3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61" name="Google Shape;361;p3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2: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69" name="Google Shape;369;p32: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370" name="Google Shape;370;p32: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71" name="Google Shape;371;p32: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72" name="Google Shape;372;p32: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32: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81" name="Google Shape;381;p3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88" name="Google Shape;388;p3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98" name="Google Shape;398;p35: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399" name="Google Shape;399;p35: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00" name="Google Shape;400;p35: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01" name="Google Shape;401;p35: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35: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6: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09" name="Google Shape;409;p36: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410" name="Google Shape;410;p36: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11" name="Google Shape;411;p36: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12" name="Google Shape;412;p36: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36: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7: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19" name="Google Shape;419;p37: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420" name="Google Shape;420;p37: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21" name="Google Shape;421;p37: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22" name="Google Shape;422;p37: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37: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35" name="Google Shape;435;p3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44" name="Google Shape;444;p3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24" name="Google Shape;124;p4: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125" name="Google Shape;125;p4: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26" name="Google Shape;126;p4: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27" name="Google Shape;127;p4: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4: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0: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51" name="Google Shape;451;p40: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452" name="Google Shape;452;p40: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53" name="Google Shape;453;p40: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54" name="Google Shape;454;p40: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p40: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62" name="Google Shape;462;p4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2: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69" name="Google Shape;469;p42: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470" name="Google Shape;470;p42: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71" name="Google Shape;471;p42: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72" name="Google Shape;472;p42: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42: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80" name="Google Shape;480;p4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87" name="Google Shape;487;p4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95" name="Google Shape;495;p4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03" name="Google Shape;503;p4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11" name="Google Shape;511;p4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17" name="Google Shape;517;p4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24" name="Google Shape;524;p4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35" name="Google Shape;135;p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30" name="Google Shape;530;p5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37" name="Google Shape;537;p5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46" name="Google Shape;546;p5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57" name="Google Shape;557;p5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65" name="Google Shape;565;p5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72" name="Google Shape;572;p5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81" name="Google Shape;581;p5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87" name="Google Shape;587;p5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94" name="Google Shape;594;p5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9: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601" name="Google Shape;601;p59: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602" name="Google Shape;602;p59: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603" name="Google Shape;603;p59: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604" name="Google Shape;604;p59: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59: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41" name="Google Shape;141;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12" name="Google Shape;612;p6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18" name="Google Shape;618;p6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25" name="Google Shape;625;p6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33" name="Google Shape;633;p6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39" name="Google Shape;639;p6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45" name="Google Shape;645;p6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66: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670" name="Google Shape;670;p66: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671" name="Google Shape;671;p66: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672" name="Google Shape;672;p66: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673" name="Google Shape;673;p66: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66: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7: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681" name="Google Shape;681;p67: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682" name="Google Shape;682;p67: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683" name="Google Shape;683;p67: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684" name="Google Shape;684;p67: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p67: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92" name="Google Shape;692;p6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69: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698" name="Google Shape;698;p69: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699" name="Google Shape;699;p69: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700" name="Google Shape;700;p69: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701" name="Google Shape;701;p69: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69: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48" name="Google Shape;148;p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70: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708" name="Google Shape;708;p70: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709" name="Google Shape;709;p70: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710" name="Google Shape;710;p70: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711" name="Google Shape;711;p70: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70: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71: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718" name="Google Shape;718;p71: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719" name="Google Shape;719;p71: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720" name="Google Shape;720;p71: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721" name="Google Shape;721;p71: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2" name="Google Shape;722;p71: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7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728" name="Google Shape;728;p7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59" name="Google Shape;159;p8:notes"/>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p>
            <a:pPr indent="0" lvl="0" marL="0" rtl="0" algn="r">
              <a:spcBef>
                <a:spcPts val="0"/>
              </a:spcBef>
              <a:spcAft>
                <a:spcPts val="0"/>
              </a:spcAft>
              <a:buNone/>
            </a:pPr>
            <a:r>
              <a:rPr lang="en-US"/>
              <a:t>07/16/96</a:t>
            </a:r>
            <a:endParaRPr/>
          </a:p>
        </p:txBody>
      </p:sp>
      <p:sp>
        <p:nvSpPr>
          <p:cNvPr id="160" name="Google Shape;160;p8: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61" name="Google Shape;161;p8: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62" name="Google Shape;162;p8: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8: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0" Type="http://schemas.openxmlformats.org/officeDocument/2006/relationships/hyperlink" Target="http://csharpfundamentals.telerik.com/" TargetMode="External"/><Relationship Id="rId22" Type="http://schemas.openxmlformats.org/officeDocument/2006/relationships/hyperlink" Target="http://www.telerik-kids.com/" TargetMode="External"/><Relationship Id="rId21" Type="http://schemas.openxmlformats.org/officeDocument/2006/relationships/hyperlink" Target="http://forums.academy.telerik.com/" TargetMode="External"/><Relationship Id="rId24" Type="http://schemas.openxmlformats.org/officeDocument/2006/relationships/hyperlink" Target="http://html5course.telerik.com/" TargetMode="External"/><Relationship Id="rId23" Type="http://schemas.openxmlformats.org/officeDocument/2006/relationships/hyperlink" Target="http://seocourse.telerik.com/" TargetMode="External"/><Relationship Id="rId1" Type="http://schemas.openxmlformats.org/officeDocument/2006/relationships/slideMaster" Target="../slideMasters/slideMaster1.xml"/><Relationship Id="rId2" Type="http://schemas.openxmlformats.org/officeDocument/2006/relationships/hyperlink" Target="http://forums.academy.telerik.com/" TargetMode="External"/><Relationship Id="rId3" Type="http://schemas.openxmlformats.org/officeDocument/2006/relationships/hyperlink" Target="http://kursove-uroci-knigi-obuchenie-programirane-web-design-csharp.info/"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26" Type="http://schemas.openxmlformats.org/officeDocument/2006/relationships/hyperlink" Target="http://mvccourse.telerik.com/" TargetMode="External"/><Relationship Id="rId25" Type="http://schemas.openxmlformats.org/officeDocument/2006/relationships/hyperlink" Target="http://schoolacademy.telerik.com/" TargetMode="External"/><Relationship Id="rId28" Type="http://schemas.openxmlformats.org/officeDocument/2006/relationships/hyperlink" Target="http://www.bgcoder.com/" TargetMode="External"/><Relationship Id="rId27" Type="http://schemas.openxmlformats.org/officeDocument/2006/relationships/hyperlink" Target="http://clouddevcourse.telerik.com/" TargetMode="External"/><Relationship Id="rId5" Type="http://schemas.openxmlformats.org/officeDocument/2006/relationships/hyperlink" Target="http://seocourse.telerik.com/" TargetMode="External"/><Relationship Id="rId6" Type="http://schemas.openxmlformats.org/officeDocument/2006/relationships/hyperlink" Target="http://html5course.telerik.com/" TargetMode="External"/><Relationship Id="rId29" Type="http://schemas.openxmlformats.org/officeDocument/2006/relationships/hyperlink" Target="http://www.nakov.com/" TargetMode="External"/><Relationship Id="rId7" Type="http://schemas.openxmlformats.org/officeDocument/2006/relationships/hyperlink" Target="http://schoolacademy.telerik.com/" TargetMode="External"/><Relationship Id="rId8" Type="http://schemas.openxmlformats.org/officeDocument/2006/relationships/hyperlink" Target="http://mvccourse.telerik.com/" TargetMode="External"/><Relationship Id="rId31" Type="http://schemas.openxmlformats.org/officeDocument/2006/relationships/hyperlink" Target="http://algoacademy.telerik.com/" TargetMode="External"/><Relationship Id="rId30" Type="http://schemas.openxmlformats.org/officeDocument/2006/relationships/hyperlink" Target="http://codecourse.telerik.com/" TargetMode="External"/><Relationship Id="rId11" Type="http://schemas.openxmlformats.org/officeDocument/2006/relationships/hyperlink" Target="http://www.nakov.com/" TargetMode="External"/><Relationship Id="rId33" Type="http://schemas.openxmlformats.org/officeDocument/2006/relationships/hyperlink" Target="http://academy.telerik.com/" TargetMode="External"/><Relationship Id="rId10" Type="http://schemas.openxmlformats.org/officeDocument/2006/relationships/hyperlink" Target="http://www.bgcoder.com/" TargetMode="External"/><Relationship Id="rId32" Type="http://schemas.openxmlformats.org/officeDocument/2006/relationships/hyperlink" Target="http://aspnetcourse.telerik.com/" TargetMode="External"/><Relationship Id="rId13" Type="http://schemas.openxmlformats.org/officeDocument/2006/relationships/hyperlink" Target="http://algoacademy.telerik.com/" TargetMode="External"/><Relationship Id="rId35" Type="http://schemas.openxmlformats.org/officeDocument/2006/relationships/hyperlink" Target="http://www.introprogramming.info/" TargetMode="External"/><Relationship Id="rId12" Type="http://schemas.openxmlformats.org/officeDocument/2006/relationships/hyperlink" Target="http://codecourse.telerik.com/" TargetMode="External"/><Relationship Id="rId34" Type="http://schemas.openxmlformats.org/officeDocument/2006/relationships/hyperlink" Target="http://mobiledevcourse.telerik.com/" TargetMode="External"/><Relationship Id="rId15" Type="http://schemas.openxmlformats.org/officeDocument/2006/relationships/hyperlink" Target="http://academy.telerik.com/" TargetMode="External"/><Relationship Id="rId37" Type="http://schemas.openxmlformats.org/officeDocument/2006/relationships/hyperlink" Target="http://www.nikolay.it/" TargetMode="External"/><Relationship Id="rId14" Type="http://schemas.openxmlformats.org/officeDocument/2006/relationships/hyperlink" Target="http://aspnetcourse.telerik.com/" TargetMode="External"/><Relationship Id="rId36" Type="http://schemas.openxmlformats.org/officeDocument/2006/relationships/hyperlink" Target="http://www.minkov.it/" TargetMode="External"/><Relationship Id="rId17" Type="http://schemas.openxmlformats.org/officeDocument/2006/relationships/hyperlink" Target="http://www.introprogramming.info/" TargetMode="External"/><Relationship Id="rId39" Type="http://schemas.openxmlformats.org/officeDocument/2006/relationships/hyperlink" Target="http://kursove-uroci-knigi-obuchenie-programirane-web-design-csharp.info/" TargetMode="External"/><Relationship Id="rId16" Type="http://schemas.openxmlformats.org/officeDocument/2006/relationships/hyperlink" Target="http://mobiledevcourse.telerik.com/" TargetMode="External"/><Relationship Id="rId38" Type="http://schemas.openxmlformats.org/officeDocument/2006/relationships/hyperlink" Target="http://csharpfundamentals.telerik.com/" TargetMode="External"/><Relationship Id="rId19" Type="http://schemas.openxmlformats.org/officeDocument/2006/relationships/hyperlink" Target="http://www.nikolay.it/" TargetMode="External"/><Relationship Id="rId18" Type="http://schemas.openxmlformats.org/officeDocument/2006/relationships/hyperlink" Target="http://www.minkov.it/"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p:cSld name="Presentation Title Slide">
    <p:spTree>
      <p:nvGrpSpPr>
        <p:cNvPr id="14" name="Shape 14"/>
        <p:cNvGrpSpPr/>
        <p:nvPr/>
      </p:nvGrpSpPr>
      <p:grpSpPr>
        <a:xfrm>
          <a:off x="0" y="0"/>
          <a:ext cx="0" cy="0"/>
          <a:chOff x="0" y="0"/>
          <a:chExt cx="0" cy="0"/>
        </a:xfrm>
      </p:grpSpPr>
      <p:sp>
        <p:nvSpPr>
          <p:cNvPr id="15" name="Google Shape;15;p74"/>
          <p:cNvSpPr txBox="1"/>
          <p:nvPr>
            <p:ph type="ctrTitle"/>
          </p:nvPr>
        </p:nvSpPr>
        <p:spPr>
          <a:xfrm>
            <a:off x="457200" y="1524000"/>
            <a:ext cx="8229600" cy="1524000"/>
          </a:xfrm>
          <a:prstGeom prst="rect">
            <a:avLst/>
          </a:prstGeom>
          <a:noFill/>
          <a:ln>
            <a:noFill/>
          </a:ln>
        </p:spPr>
        <p:txBody>
          <a:bodyPr anchorCtr="0" anchor="b" bIns="0" lIns="91425" spcFirstLastPara="1" rIns="91425" wrap="square" tIns="0">
            <a:noAutofit/>
          </a:bodyPr>
          <a:lstStyle>
            <a:lvl1pPr lvl="0" marR="0" rtl="0" algn="r">
              <a:lnSpc>
                <a:spcPct val="103703"/>
              </a:lnSpc>
              <a:spcBef>
                <a:spcPts val="0"/>
              </a:spcBef>
              <a:spcAft>
                <a:spcPts val="0"/>
              </a:spcAft>
              <a:buSzPts val="1400"/>
              <a:buNone/>
              <a:defRPr b="1" i="0" sz="5400" u="none" cap="none" strike="noStrike">
                <a:solidFill>
                  <a:srgbClr val="D4FF5B"/>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16" name="Google Shape;16;p74"/>
          <p:cNvSpPr txBox="1"/>
          <p:nvPr>
            <p:ph idx="1" type="subTitle"/>
          </p:nvPr>
        </p:nvSpPr>
        <p:spPr>
          <a:xfrm>
            <a:off x="457200" y="3240880"/>
            <a:ext cx="8229600" cy="569120"/>
          </a:xfrm>
          <a:prstGeom prst="rect">
            <a:avLst/>
          </a:prstGeom>
          <a:noFill/>
          <a:ln>
            <a:noFill/>
          </a:ln>
        </p:spPr>
        <p:txBody>
          <a:bodyPr anchorCtr="0" anchor="ctr" bIns="0" lIns="90000" spcFirstLastPara="1" rIns="90000" wrap="square" tIns="0">
            <a:noAutofit/>
          </a:bodyPr>
          <a:lstStyle>
            <a:lvl1pPr lvl="0" marR="0" rtl="0" algn="r">
              <a:spcBef>
                <a:spcPts val="560"/>
              </a:spcBef>
              <a:spcAft>
                <a:spcPts val="0"/>
              </a:spcAft>
              <a:buClr>
                <a:srgbClr val="B4DAE4"/>
              </a:buClr>
              <a:buSzPts val="1960"/>
              <a:buFont typeface="Noto Sans Symbols"/>
              <a:buNone/>
              <a:defRPr b="1" i="0" sz="2800" u="none" cap="none" strike="noStrike">
                <a:solidFill>
                  <a:srgbClr val="FAF8C8"/>
                </a:solidFill>
                <a:latin typeface="Corbel"/>
                <a:ea typeface="Corbel"/>
                <a:cs typeface="Corbel"/>
                <a:sym typeface="Corbel"/>
              </a:defRPr>
            </a:lvl1pPr>
            <a:lvl2pPr lvl="1" marR="0" rtl="0" algn="ctr">
              <a:spcBef>
                <a:spcPts val="600"/>
              </a:spcBef>
              <a:spcAft>
                <a:spcPts val="0"/>
              </a:spcAft>
              <a:buClr>
                <a:srgbClr val="FFA89F"/>
              </a:buClr>
              <a:buSzPts val="3000"/>
              <a:buFont typeface="Noto Sans Symbols"/>
              <a:buNone/>
              <a:defRPr b="1" i="0" sz="3000" u="none" cap="none" strike="noStrike">
                <a:solidFill>
                  <a:srgbClr val="F4FEE0"/>
                </a:solidFill>
                <a:latin typeface="Corbel"/>
                <a:ea typeface="Corbel"/>
                <a:cs typeface="Corbel"/>
                <a:sym typeface="Corbel"/>
              </a:defRPr>
            </a:lvl2pPr>
            <a:lvl3pPr lvl="2" marR="0" rtl="0" algn="ctr">
              <a:spcBef>
                <a:spcPts val="560"/>
              </a:spcBef>
              <a:spcAft>
                <a:spcPts val="0"/>
              </a:spcAft>
              <a:buClr>
                <a:srgbClr val="76B200"/>
              </a:buClr>
              <a:buSzPts val="2800"/>
              <a:buFont typeface="Noto Sans Symbols"/>
              <a:buNone/>
              <a:defRPr b="1" i="0" sz="2800" u="none" cap="none" strike="noStrike">
                <a:solidFill>
                  <a:srgbClr val="F4FEE0"/>
                </a:solidFill>
                <a:latin typeface="Corbel"/>
                <a:ea typeface="Corbel"/>
                <a:cs typeface="Corbel"/>
                <a:sym typeface="Corbel"/>
              </a:defRPr>
            </a:lvl3pPr>
            <a:lvl4pPr lvl="3" marR="0" rtl="0" algn="ctr">
              <a:spcBef>
                <a:spcPts val="520"/>
              </a:spcBef>
              <a:spcAft>
                <a:spcPts val="0"/>
              </a:spcAft>
              <a:buClr>
                <a:srgbClr val="F8BD52"/>
              </a:buClr>
              <a:buSzPts val="2600"/>
              <a:buFont typeface="Noto Sans Symbols"/>
              <a:buNone/>
              <a:defRPr b="1" i="0" sz="2600" u="none" cap="none" strike="noStrike">
                <a:solidFill>
                  <a:srgbClr val="F4FEE0"/>
                </a:solidFill>
                <a:latin typeface="Corbel"/>
                <a:ea typeface="Corbel"/>
                <a:cs typeface="Corbel"/>
                <a:sym typeface="Corbel"/>
              </a:defRPr>
            </a:lvl4pPr>
            <a:lvl5pPr lvl="4" marR="0" rtl="0" algn="ctr">
              <a:spcBef>
                <a:spcPts val="480"/>
              </a:spcBef>
              <a:spcAft>
                <a:spcPts val="0"/>
              </a:spcAft>
              <a:buClr>
                <a:srgbClr val="46A6BD"/>
              </a:buClr>
              <a:buSzPts val="2400"/>
              <a:buFont typeface="Noto Sans Symbols"/>
              <a:buNone/>
              <a:defRPr b="1" i="0" sz="2400" u="none" cap="none" strike="noStrike">
                <a:solidFill>
                  <a:srgbClr val="F4FEE0"/>
                </a:solidFill>
                <a:latin typeface="Corbel"/>
                <a:ea typeface="Corbel"/>
                <a:cs typeface="Corbel"/>
                <a:sym typeface="Corbel"/>
              </a:defRPr>
            </a:lvl5pPr>
            <a:lvl6pPr lvl="5" marR="0" rtl="0" algn="ctr">
              <a:spcBef>
                <a:spcPts val="360"/>
              </a:spcBef>
              <a:spcAft>
                <a:spcPts val="0"/>
              </a:spcAft>
              <a:buClr>
                <a:schemeClr val="accent6"/>
              </a:buClr>
              <a:buSzPts val="1800"/>
              <a:buFont typeface="Noto Sans Symbols"/>
              <a:buNone/>
              <a:defRPr b="0" i="0" sz="1800" u="none" cap="none" strike="noStrike">
                <a:solidFill>
                  <a:schemeClr val="lt1"/>
                </a:solidFill>
                <a:latin typeface="Corbel"/>
                <a:ea typeface="Corbel"/>
                <a:cs typeface="Corbel"/>
                <a:sym typeface="Corbel"/>
              </a:defRPr>
            </a:lvl6pPr>
            <a:lvl7pPr lvl="6" marR="0" rtl="0" algn="ctr">
              <a:spcBef>
                <a:spcPts val="320"/>
              </a:spcBef>
              <a:spcAft>
                <a:spcPts val="0"/>
              </a:spcAft>
              <a:buClr>
                <a:schemeClr val="lt2"/>
              </a:buClr>
              <a:buSzPts val="1600"/>
              <a:buFont typeface="Noto Sans Symbols"/>
              <a:buNone/>
              <a:defRPr b="0" i="0" sz="1600" u="none" cap="none" strike="noStrike">
                <a:solidFill>
                  <a:schemeClr val="lt1"/>
                </a:solidFill>
                <a:latin typeface="Corbel"/>
                <a:ea typeface="Corbel"/>
                <a:cs typeface="Corbel"/>
                <a:sym typeface="Corbel"/>
              </a:defRPr>
            </a:lvl7pPr>
            <a:lvl8pPr lvl="7"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8pPr>
            <a:lvl9pPr lvl="8"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cxnSp>
        <p:nvCxnSpPr>
          <p:cNvPr id="17" name="Google Shape;17;p74"/>
          <p:cNvCxnSpPr/>
          <p:nvPr/>
        </p:nvCxnSpPr>
        <p:spPr>
          <a:xfrm>
            <a:off x="2667000" y="4114800"/>
            <a:ext cx="6248400" cy="0"/>
          </a:xfrm>
          <a:prstGeom prst="straightConnector1">
            <a:avLst/>
          </a:prstGeom>
          <a:noFill/>
          <a:ln cap="rnd" cmpd="sng" w="38100">
            <a:solidFill>
              <a:srgbClr val="D9EDF1">
                <a:alpha val="49803"/>
              </a:srgbClr>
            </a:solidFill>
            <a:prstDash val="solid"/>
            <a:round/>
            <a:headEnd len="sm" w="sm" type="none"/>
            <a:tailEnd len="sm" w="sm" type="none"/>
          </a:ln>
          <a:effectLst>
            <a:outerShdw blurRad="50800" rotWithShape="0" algn="tl" dir="2700000" dist="38100">
              <a:srgbClr val="000000">
                <a:alpha val="40000"/>
              </a:srgbClr>
            </a:outerShdw>
          </a:effectLst>
        </p:spPr>
      </p:cxnSp>
      <p:sp>
        <p:nvSpPr>
          <p:cNvPr id="18" name="Google Shape;18;p74"/>
          <p:cNvSpPr txBox="1"/>
          <p:nvPr>
            <p:ph idx="2" type="body"/>
          </p:nvPr>
        </p:nvSpPr>
        <p:spPr>
          <a:xfrm>
            <a:off x="444500" y="4572000"/>
            <a:ext cx="3352800" cy="533400"/>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960"/>
              <a:buFont typeface="Noto Sans Symbols"/>
              <a:buNone/>
              <a:defRPr b="1" i="0" sz="2800" u="none" cap="none" strike="noStrike">
                <a:solidFill>
                  <a:srgbClr val="DEFF9B"/>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19" name="Google Shape;19;p74"/>
          <p:cNvSpPr txBox="1"/>
          <p:nvPr>
            <p:ph idx="3" type="body"/>
          </p:nvPr>
        </p:nvSpPr>
        <p:spPr>
          <a:xfrm>
            <a:off x="457200" y="5833646"/>
            <a:ext cx="3352800" cy="369332"/>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260"/>
              <a:buFont typeface="Noto Sans Symbols"/>
              <a:buNone/>
              <a:defRPr b="1" i="0" sz="1800" u="none" cap="none" strike="noStrike">
                <a:solidFill>
                  <a:srgbClr val="F4FFD6"/>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0" name="Google Shape;20;p74"/>
          <p:cNvSpPr txBox="1"/>
          <p:nvPr>
            <p:ph idx="4" type="body"/>
          </p:nvPr>
        </p:nvSpPr>
        <p:spPr>
          <a:xfrm>
            <a:off x="457200" y="6138446"/>
            <a:ext cx="3352800" cy="338554"/>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120"/>
              <a:buFont typeface="Noto Sans Symbols"/>
              <a:buNone/>
              <a:defRPr b="1" i="0" sz="1600" u="none" cap="none" strike="noStrike">
                <a:solidFill>
                  <a:srgbClr val="0EFE58"/>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1" name="Google Shape;21;p74"/>
          <p:cNvSpPr txBox="1"/>
          <p:nvPr>
            <p:ph idx="5" type="body"/>
          </p:nvPr>
        </p:nvSpPr>
        <p:spPr>
          <a:xfrm>
            <a:off x="457200" y="5029200"/>
            <a:ext cx="3352800" cy="461665"/>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610"/>
              <a:buFont typeface="Noto Sans Symbols"/>
              <a:buNone/>
              <a:defRPr b="1" i="0" sz="2300" u="none" cap="none" strike="noStrike">
                <a:solidFill>
                  <a:srgbClr val="729900"/>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2" name="Google Shape;22;p74"/>
          <p:cNvSpPr txBox="1"/>
          <p:nvPr>
            <p:ph idx="6" type="body"/>
          </p:nvPr>
        </p:nvSpPr>
        <p:spPr>
          <a:xfrm>
            <a:off x="457200" y="5405735"/>
            <a:ext cx="3352800" cy="400110"/>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400"/>
              <a:buFont typeface="Noto Sans Symbols"/>
              <a:buNone/>
              <a:defRPr b="1" i="0" sz="2000" u="none" cap="none" strike="noStrike">
                <a:solidFill>
                  <a:srgbClr val="729900"/>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3" name="Google Shape;23;p74"/>
          <p:cNvSpPr/>
          <p:nvPr>
            <p:ph idx="7" type="pic"/>
          </p:nvPr>
        </p:nvSpPr>
        <p:spPr>
          <a:xfrm>
            <a:off x="4267200" y="4572000"/>
            <a:ext cx="4419600" cy="19050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B4DAE4"/>
              </a:buClr>
              <a:buSzPts val="2240"/>
              <a:buFont typeface="Noto Sans Symbols"/>
              <a:buNone/>
              <a:defRPr b="1" i="0" sz="3200" u="none" cap="none" strike="noStrike">
                <a:solidFill>
                  <a:srgbClr val="F4FEE0"/>
                </a:solidFill>
                <a:latin typeface="Corbel"/>
                <a:ea typeface="Corbel"/>
                <a:cs typeface="Corbel"/>
                <a:sym typeface="Corbel"/>
              </a:defRPr>
            </a:lvl1pPr>
            <a:lvl2pPr lvl="1"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lvl="2"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lvl="3"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lvl="4"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lvl="5"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lvl="6"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lvl="7"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lvl="8"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7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26" name="Google Shape;26;p75"/>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5000"/>
              </a:lnSpc>
              <a:spcBef>
                <a:spcPts val="600"/>
              </a:spcBef>
              <a:spcAft>
                <a:spcPts val="0"/>
              </a:spcAft>
              <a:buClr>
                <a:srgbClr val="B4DAE4"/>
              </a:buClr>
              <a:buSzPts val="2240"/>
              <a:buFont typeface="Noto Sans Symbols"/>
              <a:buChar char="◆"/>
              <a:defRPr b="1" i="0" sz="3200" u="none" cap="none" strike="noStrike">
                <a:solidFill>
                  <a:srgbClr val="EBFFD2"/>
                </a:solidFill>
                <a:latin typeface="Corbel"/>
                <a:ea typeface="Corbel"/>
                <a:cs typeface="Corbel"/>
                <a:sym typeface="Corbel"/>
              </a:defRPr>
            </a:lvl1pPr>
            <a:lvl2pPr indent="-419100" lvl="1" marL="914400" marR="0" rtl="0" algn="l">
              <a:lnSpc>
                <a:spcPct val="105000"/>
              </a:lnSpc>
              <a:spcBef>
                <a:spcPts val="600"/>
              </a:spcBef>
              <a:spcAft>
                <a:spcPts val="0"/>
              </a:spcAft>
              <a:buClr>
                <a:srgbClr val="8FD600"/>
              </a:buClr>
              <a:buSzPts val="3000"/>
              <a:buFont typeface="Noto Sans Symbols"/>
              <a:buChar char="⬥"/>
              <a:defRPr b="1" i="0" sz="3000" u="none" cap="none" strike="noStrike">
                <a:solidFill>
                  <a:srgbClr val="EAFFC1"/>
                </a:solidFill>
                <a:latin typeface="Corbel"/>
                <a:ea typeface="Corbel"/>
                <a:cs typeface="Corbel"/>
                <a:sym typeface="Corbel"/>
              </a:defRPr>
            </a:lvl2pPr>
            <a:lvl3pPr indent="-406400" lvl="2" marL="1371600" marR="0" rtl="0" algn="l">
              <a:lnSpc>
                <a:spcPct val="105000"/>
              </a:lnSpc>
              <a:spcBef>
                <a:spcPts val="600"/>
              </a:spcBef>
              <a:spcAft>
                <a:spcPts val="0"/>
              </a:spcAft>
              <a:buClr>
                <a:srgbClr val="FFAD9F"/>
              </a:buClr>
              <a:buSzPts val="2800"/>
              <a:buFont typeface="Noto Sans Symbols"/>
              <a:buChar char="⬥"/>
              <a:defRPr b="1" i="0" sz="2800" u="none" cap="none" strike="noStrike">
                <a:solidFill>
                  <a:srgbClr val="F5FFC2"/>
                </a:solidFill>
                <a:latin typeface="Corbel"/>
                <a:ea typeface="Corbel"/>
                <a:cs typeface="Corbel"/>
                <a:sym typeface="Corbel"/>
              </a:defRPr>
            </a:lvl3pPr>
            <a:lvl4pPr indent="-393700" lvl="3" marL="1828800" marR="0" rtl="0" algn="l">
              <a:lnSpc>
                <a:spcPct val="105000"/>
              </a:lnSpc>
              <a:spcBef>
                <a:spcPts val="600"/>
              </a:spcBef>
              <a:spcAft>
                <a:spcPts val="0"/>
              </a:spcAft>
              <a:buClr>
                <a:srgbClr val="FACF82"/>
              </a:buClr>
              <a:buSzPts val="2600"/>
              <a:buFont typeface="Noto Sans Symbols"/>
              <a:buChar char="⬥"/>
              <a:defRPr b="1" i="0" sz="2600" u="none" cap="none" strike="noStrike">
                <a:solidFill>
                  <a:srgbClr val="EAFFC1"/>
                </a:solidFill>
                <a:latin typeface="Corbel"/>
                <a:ea typeface="Corbel"/>
                <a:cs typeface="Corbel"/>
                <a:sym typeface="Corbel"/>
              </a:defRPr>
            </a:lvl4pPr>
            <a:lvl5pPr indent="-381000" lvl="4" marL="2286000" marR="0" rtl="0" algn="l">
              <a:lnSpc>
                <a:spcPct val="105000"/>
              </a:lnSpc>
              <a:spcBef>
                <a:spcPts val="600"/>
              </a:spcBef>
              <a:spcAft>
                <a:spcPts val="0"/>
              </a:spcAft>
              <a:buClr>
                <a:srgbClr val="46A6BD"/>
              </a:buClr>
              <a:buSzPts val="2400"/>
              <a:buFont typeface="Noto Sans Symbols"/>
              <a:buChar char="⬥"/>
              <a:defRPr b="1" i="0" sz="2400" u="none" cap="none" strike="noStrike">
                <a:solidFill>
                  <a:srgbClr val="EAFFC1"/>
                </a:solidFill>
                <a:latin typeface="Corbel"/>
                <a:ea typeface="Corbel"/>
                <a:cs typeface="Corbel"/>
                <a:sym typeface="Corbel"/>
              </a:defRPr>
            </a:lvl5pPr>
            <a:lvl6pPr indent="-342900" lvl="5" marL="2743200" marR="0" rtl="0" algn="l">
              <a:spcBef>
                <a:spcPts val="60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7" name="Google Shape;27;p7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100" u="none" cap="none" strike="noStrike">
                <a:solidFill>
                  <a:srgbClr val="EBFFC2"/>
                </a:solidFill>
                <a:latin typeface="Corbel"/>
                <a:ea typeface="Corbel"/>
                <a:cs typeface="Corbel"/>
                <a:sym typeface="Corbel"/>
              </a:defRPr>
            </a:lvl1pPr>
            <a:lvl2pPr indent="0" lvl="1" marL="0" marR="0" rtl="0" algn="r">
              <a:spcBef>
                <a:spcPts val="0"/>
              </a:spcBef>
              <a:spcAft>
                <a:spcPts val="0"/>
              </a:spcAft>
              <a:buNone/>
              <a:defRPr b="0" i="0" sz="1100" u="none" cap="none" strike="noStrike">
                <a:solidFill>
                  <a:srgbClr val="EBFFC2"/>
                </a:solidFill>
                <a:latin typeface="Corbel"/>
                <a:ea typeface="Corbel"/>
                <a:cs typeface="Corbel"/>
                <a:sym typeface="Corbel"/>
              </a:defRPr>
            </a:lvl2pPr>
            <a:lvl3pPr indent="0" lvl="2" marL="0" marR="0" rtl="0" algn="r">
              <a:spcBef>
                <a:spcPts val="0"/>
              </a:spcBef>
              <a:spcAft>
                <a:spcPts val="0"/>
              </a:spcAft>
              <a:buNone/>
              <a:defRPr b="0" i="0" sz="1100" u="none" cap="none" strike="noStrike">
                <a:solidFill>
                  <a:srgbClr val="EBFFC2"/>
                </a:solidFill>
                <a:latin typeface="Corbel"/>
                <a:ea typeface="Corbel"/>
                <a:cs typeface="Corbel"/>
                <a:sym typeface="Corbel"/>
              </a:defRPr>
            </a:lvl3pPr>
            <a:lvl4pPr indent="0" lvl="3" marL="0" marR="0" rtl="0" algn="r">
              <a:spcBef>
                <a:spcPts val="0"/>
              </a:spcBef>
              <a:spcAft>
                <a:spcPts val="0"/>
              </a:spcAft>
              <a:buNone/>
              <a:defRPr b="0" i="0" sz="1100" u="none" cap="none" strike="noStrike">
                <a:solidFill>
                  <a:srgbClr val="EBFFC2"/>
                </a:solidFill>
                <a:latin typeface="Corbel"/>
                <a:ea typeface="Corbel"/>
                <a:cs typeface="Corbel"/>
                <a:sym typeface="Corbel"/>
              </a:defRPr>
            </a:lvl4pPr>
            <a:lvl5pPr indent="0" lvl="4" marL="0" marR="0" rtl="0" algn="r">
              <a:spcBef>
                <a:spcPts val="0"/>
              </a:spcBef>
              <a:spcAft>
                <a:spcPts val="0"/>
              </a:spcAft>
              <a:buNone/>
              <a:defRPr b="0" i="0" sz="1100" u="none" cap="none" strike="noStrike">
                <a:solidFill>
                  <a:srgbClr val="EBFFC2"/>
                </a:solidFill>
                <a:latin typeface="Corbel"/>
                <a:ea typeface="Corbel"/>
                <a:cs typeface="Corbel"/>
                <a:sym typeface="Corbel"/>
              </a:defRPr>
            </a:lvl5pPr>
            <a:lvl6pPr indent="0" lvl="5" marL="0" marR="0" rtl="0" algn="r">
              <a:spcBef>
                <a:spcPts val="0"/>
              </a:spcBef>
              <a:spcAft>
                <a:spcPts val="0"/>
              </a:spcAft>
              <a:buNone/>
              <a:defRPr b="0" i="0" sz="1100" u="none" cap="none" strike="noStrike">
                <a:solidFill>
                  <a:srgbClr val="EBFFC2"/>
                </a:solidFill>
                <a:latin typeface="Corbel"/>
                <a:ea typeface="Corbel"/>
                <a:cs typeface="Corbel"/>
                <a:sym typeface="Corbel"/>
              </a:defRPr>
            </a:lvl6pPr>
            <a:lvl7pPr indent="0" lvl="6" marL="0" marR="0" rtl="0" algn="r">
              <a:spcBef>
                <a:spcPts val="0"/>
              </a:spcBef>
              <a:spcAft>
                <a:spcPts val="0"/>
              </a:spcAft>
              <a:buNone/>
              <a:defRPr b="0" i="0" sz="1100" u="none" cap="none" strike="noStrike">
                <a:solidFill>
                  <a:srgbClr val="EBFFC2"/>
                </a:solidFill>
                <a:latin typeface="Corbel"/>
                <a:ea typeface="Corbel"/>
                <a:cs typeface="Corbel"/>
                <a:sym typeface="Corbel"/>
              </a:defRPr>
            </a:lvl7pPr>
            <a:lvl8pPr indent="0" lvl="7" marL="0" marR="0" rtl="0" algn="r">
              <a:spcBef>
                <a:spcPts val="0"/>
              </a:spcBef>
              <a:spcAft>
                <a:spcPts val="0"/>
              </a:spcAft>
              <a:buNone/>
              <a:defRPr b="0" i="0" sz="1100" u="none" cap="none" strike="noStrike">
                <a:solidFill>
                  <a:srgbClr val="EBFFC2"/>
                </a:solidFill>
                <a:latin typeface="Corbel"/>
                <a:ea typeface="Corbel"/>
                <a:cs typeface="Corbel"/>
                <a:sym typeface="Corbel"/>
              </a:defRPr>
            </a:lvl8pPr>
            <a:lvl9pPr indent="0" lvl="8" marL="0" marR="0" rtl="0" algn="r">
              <a:spcBef>
                <a:spcPts val="0"/>
              </a:spcBef>
              <a:spcAft>
                <a:spcPts val="0"/>
              </a:spcAft>
              <a:buNone/>
              <a:defRPr b="0" i="0" sz="1100" u="none" cap="none" strike="noStrike">
                <a:solidFill>
                  <a:srgbClr val="EBFFC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76"/>
          <p:cNvSpPr txBox="1"/>
          <p:nvPr>
            <p:ph type="ctrTitle"/>
          </p:nvPr>
        </p:nvSpPr>
        <p:spPr>
          <a:xfrm>
            <a:off x="609600" y="2743201"/>
            <a:ext cx="7924800" cy="685800"/>
          </a:xfrm>
          <a:prstGeom prst="rect">
            <a:avLst/>
          </a:prstGeom>
          <a:noFill/>
          <a:ln>
            <a:noFill/>
          </a:ln>
        </p:spPr>
        <p:txBody>
          <a:bodyPr anchorCtr="0" anchor="ctr" bIns="0" lIns="91425" spcFirstLastPara="1" rIns="91425" wrap="square" tIns="0">
            <a:noAutofit/>
          </a:bodyPr>
          <a:lstStyle>
            <a:lvl1pPr lvl="0" marR="0" rtl="0" algn="ctr">
              <a:lnSpc>
                <a:spcPct val="112000"/>
              </a:lnSpc>
              <a:spcBef>
                <a:spcPts val="0"/>
              </a:spcBef>
              <a:spcAft>
                <a:spcPts val="0"/>
              </a:spcAft>
              <a:buSzPts val="1400"/>
              <a:buNone/>
              <a:defRPr b="1" i="0" sz="5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30" name="Google Shape;30;p76"/>
          <p:cNvSpPr txBox="1"/>
          <p:nvPr>
            <p:ph idx="1" type="subTitle"/>
          </p:nvPr>
        </p:nvSpPr>
        <p:spPr>
          <a:xfrm>
            <a:off x="609600" y="3469480"/>
            <a:ext cx="7924800" cy="569120"/>
          </a:xfrm>
          <a:prstGeom prst="rect">
            <a:avLst/>
          </a:prstGeom>
          <a:noFill/>
          <a:ln>
            <a:noFill/>
          </a:ln>
        </p:spPr>
        <p:txBody>
          <a:bodyPr anchorCtr="0" anchor="ctr" bIns="0" lIns="0" spcFirstLastPara="1" rIns="0" wrap="square" tIns="0">
            <a:noAutofit/>
          </a:bodyPr>
          <a:lstStyle>
            <a:lvl1pPr lvl="0" marR="0" rtl="0" algn="ctr">
              <a:spcBef>
                <a:spcPts val="560"/>
              </a:spcBef>
              <a:spcAft>
                <a:spcPts val="0"/>
              </a:spcAft>
              <a:buClr>
                <a:srgbClr val="B4DAE4"/>
              </a:buClr>
              <a:buSzPts val="1960"/>
              <a:buFont typeface="Noto Sans Symbols"/>
              <a:buNone/>
              <a:defRPr b="1" i="0" sz="2800" u="none" cap="none" strike="noStrike">
                <a:solidFill>
                  <a:srgbClr val="FAF7C8"/>
                </a:solidFill>
                <a:latin typeface="Corbel"/>
                <a:ea typeface="Corbel"/>
                <a:cs typeface="Corbel"/>
                <a:sym typeface="Corbel"/>
              </a:defRPr>
            </a:lvl1pPr>
            <a:lvl2pPr lvl="1" marR="0" rtl="0" algn="ctr">
              <a:spcBef>
                <a:spcPts val="600"/>
              </a:spcBef>
              <a:spcAft>
                <a:spcPts val="0"/>
              </a:spcAft>
              <a:buClr>
                <a:srgbClr val="FFA89F"/>
              </a:buClr>
              <a:buSzPts val="3000"/>
              <a:buFont typeface="Noto Sans Symbols"/>
              <a:buNone/>
              <a:defRPr b="1" i="0" sz="3000" u="none" cap="none" strike="noStrike">
                <a:solidFill>
                  <a:srgbClr val="F4FEE0"/>
                </a:solidFill>
                <a:latin typeface="Corbel"/>
                <a:ea typeface="Corbel"/>
                <a:cs typeface="Corbel"/>
                <a:sym typeface="Corbel"/>
              </a:defRPr>
            </a:lvl2pPr>
            <a:lvl3pPr lvl="2" marR="0" rtl="0" algn="ctr">
              <a:spcBef>
                <a:spcPts val="560"/>
              </a:spcBef>
              <a:spcAft>
                <a:spcPts val="0"/>
              </a:spcAft>
              <a:buClr>
                <a:srgbClr val="76B200"/>
              </a:buClr>
              <a:buSzPts val="2800"/>
              <a:buFont typeface="Noto Sans Symbols"/>
              <a:buNone/>
              <a:defRPr b="1" i="0" sz="2800" u="none" cap="none" strike="noStrike">
                <a:solidFill>
                  <a:srgbClr val="F4FEE0"/>
                </a:solidFill>
                <a:latin typeface="Corbel"/>
                <a:ea typeface="Corbel"/>
                <a:cs typeface="Corbel"/>
                <a:sym typeface="Corbel"/>
              </a:defRPr>
            </a:lvl3pPr>
            <a:lvl4pPr lvl="3" marR="0" rtl="0" algn="ctr">
              <a:spcBef>
                <a:spcPts val="520"/>
              </a:spcBef>
              <a:spcAft>
                <a:spcPts val="0"/>
              </a:spcAft>
              <a:buClr>
                <a:srgbClr val="F8BD52"/>
              </a:buClr>
              <a:buSzPts val="2600"/>
              <a:buFont typeface="Noto Sans Symbols"/>
              <a:buNone/>
              <a:defRPr b="1" i="0" sz="2600" u="none" cap="none" strike="noStrike">
                <a:solidFill>
                  <a:srgbClr val="F4FEE0"/>
                </a:solidFill>
                <a:latin typeface="Corbel"/>
                <a:ea typeface="Corbel"/>
                <a:cs typeface="Corbel"/>
                <a:sym typeface="Corbel"/>
              </a:defRPr>
            </a:lvl4pPr>
            <a:lvl5pPr lvl="4" marR="0" rtl="0" algn="ctr">
              <a:spcBef>
                <a:spcPts val="480"/>
              </a:spcBef>
              <a:spcAft>
                <a:spcPts val="0"/>
              </a:spcAft>
              <a:buClr>
                <a:srgbClr val="46A6BD"/>
              </a:buClr>
              <a:buSzPts val="2400"/>
              <a:buFont typeface="Noto Sans Symbols"/>
              <a:buNone/>
              <a:defRPr b="1" i="0" sz="2400" u="none" cap="none" strike="noStrike">
                <a:solidFill>
                  <a:srgbClr val="F4FEE0"/>
                </a:solidFill>
                <a:latin typeface="Corbel"/>
                <a:ea typeface="Corbel"/>
                <a:cs typeface="Corbel"/>
                <a:sym typeface="Corbel"/>
              </a:defRPr>
            </a:lvl5pPr>
            <a:lvl6pPr lvl="5" marR="0" rtl="0" algn="ctr">
              <a:spcBef>
                <a:spcPts val="360"/>
              </a:spcBef>
              <a:spcAft>
                <a:spcPts val="0"/>
              </a:spcAft>
              <a:buClr>
                <a:schemeClr val="accent6"/>
              </a:buClr>
              <a:buSzPts val="1800"/>
              <a:buFont typeface="Noto Sans Symbols"/>
              <a:buNone/>
              <a:defRPr b="0" i="0" sz="1800" u="none" cap="none" strike="noStrike">
                <a:solidFill>
                  <a:schemeClr val="lt1"/>
                </a:solidFill>
                <a:latin typeface="Corbel"/>
                <a:ea typeface="Corbel"/>
                <a:cs typeface="Corbel"/>
                <a:sym typeface="Corbel"/>
              </a:defRPr>
            </a:lvl6pPr>
            <a:lvl7pPr lvl="6" marR="0" rtl="0" algn="ctr">
              <a:spcBef>
                <a:spcPts val="320"/>
              </a:spcBef>
              <a:spcAft>
                <a:spcPts val="0"/>
              </a:spcAft>
              <a:buClr>
                <a:schemeClr val="lt2"/>
              </a:buClr>
              <a:buSzPts val="1600"/>
              <a:buFont typeface="Noto Sans Symbols"/>
              <a:buNone/>
              <a:defRPr b="0" i="0" sz="1600" u="none" cap="none" strike="noStrike">
                <a:solidFill>
                  <a:schemeClr val="lt1"/>
                </a:solidFill>
                <a:latin typeface="Corbel"/>
                <a:ea typeface="Corbel"/>
                <a:cs typeface="Corbel"/>
                <a:sym typeface="Corbel"/>
              </a:defRPr>
            </a:lvl7pPr>
            <a:lvl8pPr lvl="7"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8pPr>
            <a:lvl9pPr lvl="8"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31" name="Shape 31"/>
        <p:cNvGrpSpPr/>
        <p:nvPr/>
      </p:nvGrpSpPr>
      <p:grpSpPr>
        <a:xfrm>
          <a:off x="0" y="0"/>
          <a:ext cx="0" cy="0"/>
          <a:chOff x="0" y="0"/>
          <a:chExt cx="0" cy="0"/>
        </a:xfrm>
      </p:grpSpPr>
      <p:grpSp>
        <p:nvGrpSpPr>
          <p:cNvPr id="32" name="Google Shape;32;p77"/>
          <p:cNvGrpSpPr/>
          <p:nvPr/>
        </p:nvGrpSpPr>
        <p:grpSpPr>
          <a:xfrm>
            <a:off x="130434" y="6373882"/>
            <a:ext cx="1816798" cy="331718"/>
            <a:chOff x="1236228" y="1523999"/>
            <a:chExt cx="4351212" cy="3261410"/>
          </a:xfrm>
        </p:grpSpPr>
        <p:sp>
          <p:nvSpPr>
            <p:cNvPr id="33" name="Google Shape;33;p77">
              <a:hlinkClick r:id="rId2"/>
            </p:cNvPr>
            <p:cNvSpPr txBox="1"/>
            <p:nvPr/>
          </p:nvSpPr>
          <p:spPr>
            <a:xfrm flipH="1">
              <a:off x="3394420" y="1733044"/>
              <a:ext cx="1528760"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форум програмиране, форум уеб дизайн</a:t>
              </a:r>
              <a:endParaRPr sz="200">
                <a:solidFill>
                  <a:schemeClr val="dk1"/>
                </a:solidFill>
                <a:latin typeface="Corbel"/>
                <a:ea typeface="Corbel"/>
                <a:cs typeface="Corbel"/>
                <a:sym typeface="Corbel"/>
              </a:endParaRPr>
            </a:p>
          </p:txBody>
        </p:sp>
        <p:sp>
          <p:nvSpPr>
            <p:cNvPr id="34" name="Google Shape;34;p77">
              <a:hlinkClick r:id="rId3"/>
            </p:cNvPr>
            <p:cNvSpPr txBox="1"/>
            <p:nvPr/>
          </p:nvSpPr>
          <p:spPr>
            <a:xfrm flipH="1">
              <a:off x="1350512" y="1528531"/>
              <a:ext cx="2008656" cy="114988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lang="en-US" sz="200">
                  <a:solidFill>
                    <a:schemeClr val="dk1"/>
                  </a:solidFill>
                  <a:latin typeface="Corbel"/>
                  <a:ea typeface="Corbel"/>
                  <a:cs typeface="Corbel"/>
                  <a:sym typeface="Corbel"/>
                </a:rPr>
                <a:t>курсове и уроци по програмиране, уеб дизайн – безплатно</a:t>
              </a:r>
              <a:endParaRPr sz="200">
                <a:solidFill>
                  <a:schemeClr val="dk1"/>
                </a:solidFill>
                <a:latin typeface="Corbel"/>
                <a:ea typeface="Corbel"/>
                <a:cs typeface="Corbel"/>
                <a:sym typeface="Corbel"/>
              </a:endParaRPr>
            </a:p>
          </p:txBody>
        </p:sp>
        <p:sp>
          <p:nvSpPr>
            <p:cNvPr id="35" name="Google Shape;35;p77">
              <a:hlinkClick r:id="rId4"/>
            </p:cNvPr>
            <p:cNvSpPr txBox="1"/>
            <p:nvPr/>
          </p:nvSpPr>
          <p:spPr>
            <a:xfrm flipH="1">
              <a:off x="1538277" y="2175145"/>
              <a:ext cx="181669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програмиране за деца – безплатни курсове и уроци</a:t>
              </a:r>
              <a:endParaRPr sz="200">
                <a:solidFill>
                  <a:schemeClr val="dk1"/>
                </a:solidFill>
                <a:latin typeface="Corbel"/>
                <a:ea typeface="Corbel"/>
                <a:cs typeface="Corbel"/>
                <a:sym typeface="Corbel"/>
              </a:endParaRPr>
            </a:p>
          </p:txBody>
        </p:sp>
        <p:sp>
          <p:nvSpPr>
            <p:cNvPr id="36" name="Google Shape;36;p77">
              <a:hlinkClick r:id="rId5"/>
            </p:cNvPr>
            <p:cNvSpPr txBox="1"/>
            <p:nvPr/>
          </p:nvSpPr>
          <p:spPr>
            <a:xfrm flipH="1">
              <a:off x="1660733" y="2421354"/>
              <a:ext cx="1697683"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безплатен SEO курс - оптимизация за търсачки</a:t>
              </a:r>
              <a:endParaRPr sz="200">
                <a:solidFill>
                  <a:schemeClr val="dk1"/>
                </a:solidFill>
                <a:latin typeface="Corbel"/>
                <a:ea typeface="Corbel"/>
                <a:cs typeface="Corbel"/>
                <a:sym typeface="Corbel"/>
              </a:endParaRPr>
            </a:p>
          </p:txBody>
        </p:sp>
        <p:sp>
          <p:nvSpPr>
            <p:cNvPr id="37" name="Google Shape;37;p77">
              <a:hlinkClick r:id="rId6"/>
            </p:cNvPr>
            <p:cNvSpPr txBox="1"/>
            <p:nvPr/>
          </p:nvSpPr>
          <p:spPr>
            <a:xfrm flipH="1">
              <a:off x="1448482" y="2878556"/>
              <a:ext cx="190883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уроци по уеб дизайн, HTML, CSS, JavaScript, Photoshop</a:t>
              </a:r>
              <a:endParaRPr sz="200">
                <a:solidFill>
                  <a:schemeClr val="dk1"/>
                </a:solidFill>
                <a:latin typeface="Corbel"/>
                <a:ea typeface="Corbel"/>
                <a:cs typeface="Corbel"/>
                <a:sym typeface="Corbel"/>
              </a:endParaRPr>
            </a:p>
          </p:txBody>
        </p:sp>
        <p:sp>
          <p:nvSpPr>
            <p:cNvPr id="38" name="Google Shape;38;p77">
              <a:hlinkClick r:id="rId7"/>
            </p:cNvPr>
            <p:cNvSpPr txBox="1"/>
            <p:nvPr/>
          </p:nvSpPr>
          <p:spPr>
            <a:xfrm flipH="1">
              <a:off x="1636239" y="1946534"/>
              <a:ext cx="1747592"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уроци по програмиране и уеб дизайн за ученици</a:t>
              </a:r>
              <a:endParaRPr sz="200">
                <a:solidFill>
                  <a:schemeClr val="dk1"/>
                </a:solidFill>
                <a:latin typeface="Corbel"/>
                <a:ea typeface="Corbel"/>
                <a:cs typeface="Corbel"/>
                <a:sym typeface="Corbel"/>
              </a:endParaRPr>
            </a:p>
          </p:txBody>
        </p:sp>
        <p:sp>
          <p:nvSpPr>
            <p:cNvPr id="39" name="Google Shape;39;p77">
              <a:hlinkClick r:id="rId8"/>
            </p:cNvPr>
            <p:cNvSpPr txBox="1"/>
            <p:nvPr/>
          </p:nvSpPr>
          <p:spPr>
            <a:xfrm flipH="1">
              <a:off x="3402824" y="2230065"/>
              <a:ext cx="1939551"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ASP.NET MVC курс – HTML, SQL, C#, .NET, ASP.NET MVC</a:t>
              </a:r>
              <a:endParaRPr sz="200">
                <a:solidFill>
                  <a:schemeClr val="dk1"/>
                </a:solidFill>
                <a:latin typeface="Corbel"/>
                <a:ea typeface="Corbel"/>
                <a:cs typeface="Corbel"/>
                <a:sym typeface="Corbel"/>
              </a:endParaRPr>
            </a:p>
          </p:txBody>
        </p:sp>
        <p:sp>
          <p:nvSpPr>
            <p:cNvPr id="40" name="Google Shape;40;p77">
              <a:hlinkClick r:id="rId9"/>
            </p:cNvPr>
            <p:cNvSpPr txBox="1"/>
            <p:nvPr/>
          </p:nvSpPr>
          <p:spPr>
            <a:xfrm flipH="1">
              <a:off x="1440310" y="3574997"/>
              <a:ext cx="1881966"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безплатен курс "Разработка на софтуер в cloud среда"</a:t>
              </a:r>
              <a:endParaRPr sz="200">
                <a:solidFill>
                  <a:schemeClr val="dk1"/>
                </a:solidFill>
                <a:latin typeface="Corbel"/>
                <a:ea typeface="Corbel"/>
                <a:cs typeface="Corbel"/>
                <a:sym typeface="Corbel"/>
              </a:endParaRPr>
            </a:p>
          </p:txBody>
        </p:sp>
        <p:sp>
          <p:nvSpPr>
            <p:cNvPr id="41" name="Google Shape;41;p77">
              <a:hlinkClick r:id="rId10"/>
            </p:cNvPr>
            <p:cNvSpPr txBox="1"/>
            <p:nvPr/>
          </p:nvSpPr>
          <p:spPr>
            <a:xfrm flipH="1">
              <a:off x="3389110" y="1523999"/>
              <a:ext cx="187428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BG Coder - онлайн състезателна система - online judge</a:t>
              </a:r>
              <a:endParaRPr sz="200">
                <a:solidFill>
                  <a:schemeClr val="dk1"/>
                </a:solidFill>
                <a:latin typeface="Corbel"/>
                <a:ea typeface="Corbel"/>
                <a:cs typeface="Corbel"/>
                <a:sym typeface="Corbel"/>
              </a:endParaRPr>
            </a:p>
          </p:txBody>
        </p:sp>
        <p:sp>
          <p:nvSpPr>
            <p:cNvPr id="42" name="Google Shape;42;p77">
              <a:hlinkClick r:id="rId11"/>
            </p:cNvPr>
            <p:cNvSpPr txBox="1"/>
            <p:nvPr/>
          </p:nvSpPr>
          <p:spPr>
            <a:xfrm flipH="1">
              <a:off x="1236228" y="2649965"/>
              <a:ext cx="2123831"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курсове и уроци по програмиране, книги – безплатно от Наков</a:t>
              </a:r>
              <a:endParaRPr sz="200">
                <a:solidFill>
                  <a:schemeClr val="dk1"/>
                </a:solidFill>
                <a:latin typeface="Corbel"/>
                <a:ea typeface="Corbel"/>
                <a:cs typeface="Corbel"/>
                <a:sym typeface="Corbel"/>
              </a:endParaRPr>
            </a:p>
          </p:txBody>
        </p:sp>
        <p:sp>
          <p:nvSpPr>
            <p:cNvPr id="43" name="Google Shape;43;p77">
              <a:hlinkClick r:id="rId12"/>
            </p:cNvPr>
            <p:cNvSpPr txBox="1"/>
            <p:nvPr/>
          </p:nvSpPr>
          <p:spPr>
            <a:xfrm flipH="1">
              <a:off x="1766855" y="3335748"/>
              <a:ext cx="1594026"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безплатен курс "Качествен програмен код"</a:t>
              </a:r>
              <a:endParaRPr sz="200">
                <a:solidFill>
                  <a:schemeClr val="dk1"/>
                </a:solidFill>
                <a:latin typeface="Corbel"/>
                <a:ea typeface="Corbel"/>
                <a:cs typeface="Corbel"/>
                <a:sym typeface="Corbel"/>
              </a:endParaRPr>
            </a:p>
          </p:txBody>
        </p:sp>
        <p:sp>
          <p:nvSpPr>
            <p:cNvPr id="44" name="Google Shape;44;p77">
              <a:hlinkClick r:id="rId13"/>
            </p:cNvPr>
            <p:cNvSpPr txBox="1"/>
            <p:nvPr/>
          </p:nvSpPr>
          <p:spPr>
            <a:xfrm flipH="1">
              <a:off x="3407676" y="2461282"/>
              <a:ext cx="1977943"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алго академия – състезателно програмиране, състезания</a:t>
              </a:r>
              <a:endParaRPr sz="200">
                <a:solidFill>
                  <a:schemeClr val="dk1"/>
                </a:solidFill>
                <a:latin typeface="Corbel"/>
                <a:ea typeface="Corbel"/>
                <a:cs typeface="Corbel"/>
                <a:sym typeface="Corbel"/>
              </a:endParaRPr>
            </a:p>
          </p:txBody>
        </p:sp>
        <p:sp>
          <p:nvSpPr>
            <p:cNvPr id="45" name="Google Shape;45;p77">
              <a:hlinkClick r:id="rId14"/>
            </p:cNvPr>
            <p:cNvSpPr txBox="1"/>
            <p:nvPr/>
          </p:nvSpPr>
          <p:spPr>
            <a:xfrm flipH="1">
              <a:off x="3406019" y="1985429"/>
              <a:ext cx="2181421"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ASP.NET курс - уеб програмиране, бази данни, C#, .NET, ASP.NET</a:t>
              </a:r>
              <a:endParaRPr sz="200">
                <a:solidFill>
                  <a:schemeClr val="dk1"/>
                </a:solidFill>
                <a:latin typeface="Corbel"/>
                <a:ea typeface="Corbel"/>
                <a:cs typeface="Corbel"/>
                <a:sym typeface="Corbel"/>
              </a:endParaRPr>
            </a:p>
          </p:txBody>
        </p:sp>
        <p:sp>
          <p:nvSpPr>
            <p:cNvPr id="46" name="Google Shape;46;p77">
              <a:hlinkClick r:id="rId15"/>
            </p:cNvPr>
            <p:cNvSpPr txBox="1"/>
            <p:nvPr/>
          </p:nvSpPr>
          <p:spPr>
            <a:xfrm flipH="1">
              <a:off x="1504800" y="1717933"/>
              <a:ext cx="1901159"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курсове и уроци по програмиране – Телерик академия</a:t>
              </a:r>
              <a:endParaRPr sz="200">
                <a:solidFill>
                  <a:schemeClr val="dk1"/>
                </a:solidFill>
                <a:latin typeface="Corbel"/>
                <a:ea typeface="Corbel"/>
                <a:cs typeface="Corbel"/>
                <a:sym typeface="Corbel"/>
              </a:endParaRPr>
            </a:p>
          </p:txBody>
        </p:sp>
        <p:sp>
          <p:nvSpPr>
            <p:cNvPr id="47" name="Google Shape;47;p77">
              <a:hlinkClick r:id="rId16"/>
            </p:cNvPr>
            <p:cNvSpPr txBox="1"/>
            <p:nvPr/>
          </p:nvSpPr>
          <p:spPr>
            <a:xfrm flipH="1">
              <a:off x="3404043" y="2718405"/>
              <a:ext cx="2058568"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курс мобилни приложения с iPhone, Android, WP7, PhoneGap</a:t>
              </a:r>
              <a:endParaRPr sz="200">
                <a:solidFill>
                  <a:schemeClr val="dk1"/>
                </a:solidFill>
                <a:latin typeface="Corbel"/>
                <a:ea typeface="Corbel"/>
                <a:cs typeface="Corbel"/>
                <a:sym typeface="Corbel"/>
              </a:endParaRPr>
            </a:p>
          </p:txBody>
        </p:sp>
        <p:sp>
          <p:nvSpPr>
            <p:cNvPr id="48" name="Google Shape;48;p77">
              <a:hlinkClick r:id="rId17"/>
            </p:cNvPr>
            <p:cNvSpPr txBox="1"/>
            <p:nvPr/>
          </p:nvSpPr>
          <p:spPr>
            <a:xfrm flipH="1">
              <a:off x="1440317" y="3117785"/>
              <a:ext cx="1901159"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free C# book, безплатна книга C#, книга Java, книга C#</a:t>
              </a:r>
              <a:endParaRPr sz="200">
                <a:solidFill>
                  <a:schemeClr val="dk1"/>
                </a:solidFill>
                <a:latin typeface="Corbel"/>
                <a:ea typeface="Corbel"/>
                <a:cs typeface="Corbel"/>
                <a:sym typeface="Corbel"/>
              </a:endParaRPr>
            </a:p>
          </p:txBody>
        </p:sp>
        <p:sp>
          <p:nvSpPr>
            <p:cNvPr id="49" name="Google Shape;49;p77">
              <a:hlinkClick r:id="rId18"/>
            </p:cNvPr>
            <p:cNvSpPr txBox="1"/>
            <p:nvPr/>
          </p:nvSpPr>
          <p:spPr>
            <a:xfrm flipH="1">
              <a:off x="3401370" y="2963513"/>
              <a:ext cx="1475012"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Дончо Минков - сайт за програмиране</a:t>
              </a:r>
              <a:endParaRPr sz="200">
                <a:solidFill>
                  <a:schemeClr val="dk1"/>
                </a:solidFill>
                <a:latin typeface="Corbel"/>
                <a:ea typeface="Corbel"/>
                <a:cs typeface="Corbel"/>
                <a:sym typeface="Corbel"/>
              </a:endParaRPr>
            </a:p>
          </p:txBody>
        </p:sp>
        <p:sp>
          <p:nvSpPr>
            <p:cNvPr id="50" name="Google Shape;50;p77">
              <a:hlinkClick r:id="rId19"/>
            </p:cNvPr>
            <p:cNvSpPr txBox="1"/>
            <p:nvPr/>
          </p:nvSpPr>
          <p:spPr>
            <a:xfrm flipH="1">
              <a:off x="3401423" y="3217864"/>
              <a:ext cx="1513403"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Николай Костов - блог за програмиране</a:t>
              </a:r>
              <a:endParaRPr sz="200">
                <a:solidFill>
                  <a:schemeClr val="dk1"/>
                </a:solidFill>
                <a:latin typeface="Corbel"/>
                <a:ea typeface="Corbel"/>
                <a:cs typeface="Corbel"/>
                <a:sym typeface="Corbel"/>
              </a:endParaRPr>
            </a:p>
          </p:txBody>
        </p:sp>
        <p:sp>
          <p:nvSpPr>
            <p:cNvPr id="51" name="Google Shape;51;p77">
              <a:hlinkClick r:id="rId20"/>
            </p:cNvPr>
            <p:cNvSpPr txBox="1"/>
            <p:nvPr/>
          </p:nvSpPr>
          <p:spPr>
            <a:xfrm flipH="1">
              <a:off x="3398079" y="3548402"/>
              <a:ext cx="1359837" cy="12104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
                  <a:solidFill>
                    <a:schemeClr val="dk1"/>
                  </a:solidFill>
                  <a:latin typeface="Corbel"/>
                  <a:ea typeface="Corbel"/>
                  <a:cs typeface="Corbel"/>
                  <a:sym typeface="Corbel"/>
                </a:rPr>
                <a:t>C# курс, програмиране, безплатно</a:t>
              </a:r>
              <a:endParaRPr sz="200">
                <a:solidFill>
                  <a:schemeClr val="dk1"/>
                </a:solidFill>
                <a:latin typeface="Corbel"/>
                <a:ea typeface="Corbel"/>
                <a:cs typeface="Corbel"/>
                <a:sym typeface="Corbel"/>
              </a:endParaRPr>
            </a:p>
          </p:txBody>
        </p:sp>
      </p:grpSp>
      <p:sp>
        <p:nvSpPr>
          <p:cNvPr id="52" name="Google Shape;52;p77"/>
          <p:cNvSpPr txBox="1"/>
          <p:nvPr>
            <p:ph type="title"/>
          </p:nvPr>
        </p:nvSpPr>
        <p:spPr>
          <a:xfrm>
            <a:off x="1828800" y="152400"/>
            <a:ext cx="7086600" cy="838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53" name="Google Shape;53;p77">
            <a:hlinkClick r:id="rId21"/>
          </p:cNvPr>
          <p:cNvSpPr txBox="1"/>
          <p:nvPr/>
        </p:nvSpPr>
        <p:spPr>
          <a:xfrm flipH="1" rot="-9558299">
            <a:off x="7471619" y="3840481"/>
            <a:ext cx="89035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600">
                <a:solidFill>
                  <a:srgbClr val="AEFF0C"/>
                </a:solidFill>
                <a:latin typeface="Corbel"/>
                <a:ea typeface="Corbel"/>
                <a:cs typeface="Corbel"/>
                <a:sym typeface="Corbel"/>
              </a:rPr>
              <a:t>?</a:t>
            </a:r>
            <a:endParaRPr b="1" sz="9600">
              <a:solidFill>
                <a:srgbClr val="AEFF0C"/>
              </a:solidFill>
              <a:latin typeface="Corbel"/>
              <a:ea typeface="Corbel"/>
              <a:cs typeface="Corbel"/>
              <a:sym typeface="Corbel"/>
            </a:endParaRPr>
          </a:p>
        </p:txBody>
      </p:sp>
      <p:sp>
        <p:nvSpPr>
          <p:cNvPr id="54" name="Google Shape;54;p77">
            <a:hlinkClick r:id="rId22"/>
          </p:cNvPr>
          <p:cNvSpPr txBox="1"/>
          <p:nvPr/>
        </p:nvSpPr>
        <p:spPr>
          <a:xfrm flipH="1" rot="9535351">
            <a:off x="923386" y="1861198"/>
            <a:ext cx="673363"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800">
                <a:solidFill>
                  <a:srgbClr val="8EC9D7"/>
                </a:solidFill>
                <a:latin typeface="Corbel"/>
                <a:ea typeface="Corbel"/>
                <a:cs typeface="Corbel"/>
                <a:sym typeface="Corbel"/>
              </a:rPr>
              <a:t>?</a:t>
            </a:r>
            <a:endParaRPr sz="8800">
              <a:solidFill>
                <a:srgbClr val="8EC9D7"/>
              </a:solidFill>
              <a:latin typeface="Corbel"/>
              <a:ea typeface="Corbel"/>
              <a:cs typeface="Corbel"/>
              <a:sym typeface="Corbel"/>
            </a:endParaRPr>
          </a:p>
        </p:txBody>
      </p:sp>
      <p:sp>
        <p:nvSpPr>
          <p:cNvPr id="55" name="Google Shape;55;p77">
            <a:hlinkClick r:id="rId23"/>
          </p:cNvPr>
          <p:cNvSpPr txBox="1"/>
          <p:nvPr/>
        </p:nvSpPr>
        <p:spPr>
          <a:xfrm flipH="1" rot="-4661830">
            <a:off x="4905823" y="966542"/>
            <a:ext cx="859648" cy="19928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500">
                <a:solidFill>
                  <a:srgbClr val="FF831D"/>
                </a:solidFill>
                <a:latin typeface="Corbel"/>
                <a:ea typeface="Corbel"/>
                <a:cs typeface="Corbel"/>
                <a:sym typeface="Corbel"/>
              </a:rPr>
              <a:t>?</a:t>
            </a:r>
            <a:endParaRPr b="1" sz="11500">
              <a:solidFill>
                <a:srgbClr val="FF831D"/>
              </a:solidFill>
              <a:latin typeface="Corbel"/>
              <a:ea typeface="Corbel"/>
              <a:cs typeface="Corbel"/>
              <a:sym typeface="Corbel"/>
            </a:endParaRPr>
          </a:p>
        </p:txBody>
      </p:sp>
      <p:sp>
        <p:nvSpPr>
          <p:cNvPr id="56" name="Google Shape;56;p77">
            <a:hlinkClick r:id="rId24"/>
          </p:cNvPr>
          <p:cNvSpPr txBox="1"/>
          <p:nvPr/>
        </p:nvSpPr>
        <p:spPr>
          <a:xfrm flipH="1" rot="-1763049">
            <a:off x="7379010" y="1495154"/>
            <a:ext cx="949687"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800">
                <a:solidFill>
                  <a:srgbClr val="6C98CB"/>
                </a:solidFill>
                <a:latin typeface="Corbel"/>
                <a:ea typeface="Corbel"/>
                <a:cs typeface="Corbel"/>
                <a:sym typeface="Corbel"/>
              </a:rPr>
              <a:t>?</a:t>
            </a:r>
            <a:endParaRPr b="1" sz="12800">
              <a:solidFill>
                <a:srgbClr val="6C98CB"/>
              </a:solidFill>
              <a:latin typeface="Corbel"/>
              <a:ea typeface="Corbel"/>
              <a:cs typeface="Corbel"/>
              <a:sym typeface="Corbel"/>
            </a:endParaRPr>
          </a:p>
        </p:txBody>
      </p:sp>
      <p:sp>
        <p:nvSpPr>
          <p:cNvPr id="57" name="Google Shape;57;p77">
            <a:hlinkClick r:id="rId25"/>
          </p:cNvPr>
          <p:cNvSpPr txBox="1"/>
          <p:nvPr/>
        </p:nvSpPr>
        <p:spPr>
          <a:xfrm flipH="1" rot="2233443">
            <a:off x="2139218" y="940065"/>
            <a:ext cx="44535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600">
                <a:solidFill>
                  <a:srgbClr val="ACE500"/>
                </a:solidFill>
                <a:latin typeface="Corbel"/>
                <a:ea typeface="Corbel"/>
                <a:cs typeface="Corbel"/>
                <a:sym typeface="Corbel"/>
              </a:rPr>
              <a:t>?</a:t>
            </a:r>
            <a:endParaRPr sz="5600">
              <a:solidFill>
                <a:srgbClr val="ACE500"/>
              </a:solidFill>
              <a:latin typeface="Corbel"/>
              <a:ea typeface="Corbel"/>
              <a:cs typeface="Corbel"/>
              <a:sym typeface="Corbel"/>
            </a:endParaRPr>
          </a:p>
        </p:txBody>
      </p:sp>
      <p:sp>
        <p:nvSpPr>
          <p:cNvPr id="58" name="Google Shape;58;p77">
            <a:hlinkClick r:id="rId26"/>
          </p:cNvPr>
          <p:cNvSpPr txBox="1"/>
          <p:nvPr/>
        </p:nvSpPr>
        <p:spPr>
          <a:xfrm flipH="1" rot="8530737">
            <a:off x="4757100" y="4722613"/>
            <a:ext cx="64317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600">
                <a:solidFill>
                  <a:srgbClr val="FF4A37"/>
                </a:solidFill>
                <a:latin typeface="Corbel"/>
                <a:ea typeface="Corbel"/>
                <a:cs typeface="Corbel"/>
                <a:sym typeface="Corbel"/>
              </a:rPr>
              <a:t>?</a:t>
            </a:r>
            <a:endParaRPr sz="9600">
              <a:solidFill>
                <a:srgbClr val="FF4A37"/>
              </a:solidFill>
              <a:latin typeface="Corbel"/>
              <a:ea typeface="Corbel"/>
              <a:cs typeface="Corbel"/>
              <a:sym typeface="Corbel"/>
            </a:endParaRPr>
          </a:p>
        </p:txBody>
      </p:sp>
      <p:sp>
        <p:nvSpPr>
          <p:cNvPr id="59" name="Google Shape;59;p77">
            <a:hlinkClick r:id="rId27"/>
          </p:cNvPr>
          <p:cNvSpPr txBox="1"/>
          <p:nvPr/>
        </p:nvSpPr>
        <p:spPr>
          <a:xfrm flipH="1" rot="-8972975">
            <a:off x="2910497" y="4405707"/>
            <a:ext cx="3864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EAFFAD"/>
                </a:solidFill>
                <a:latin typeface="Corbel"/>
                <a:ea typeface="Corbel"/>
                <a:cs typeface="Corbel"/>
                <a:sym typeface="Corbel"/>
              </a:rPr>
              <a:t>?</a:t>
            </a:r>
            <a:endParaRPr sz="3600">
              <a:solidFill>
                <a:srgbClr val="EAFFAD"/>
              </a:solidFill>
              <a:latin typeface="Corbel"/>
              <a:ea typeface="Corbel"/>
              <a:cs typeface="Corbel"/>
              <a:sym typeface="Corbel"/>
            </a:endParaRPr>
          </a:p>
        </p:txBody>
      </p:sp>
      <p:sp>
        <p:nvSpPr>
          <p:cNvPr id="60" name="Google Shape;60;p77">
            <a:hlinkClick r:id="rId28"/>
          </p:cNvPr>
          <p:cNvSpPr txBox="1"/>
          <p:nvPr/>
        </p:nvSpPr>
        <p:spPr>
          <a:xfrm flipH="1" rot="1186146">
            <a:off x="6185957" y="4125718"/>
            <a:ext cx="499379"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9966FF"/>
                </a:solidFill>
                <a:latin typeface="Corbel"/>
                <a:ea typeface="Corbel"/>
                <a:cs typeface="Corbel"/>
                <a:sym typeface="Corbel"/>
              </a:rPr>
              <a:t>?</a:t>
            </a:r>
            <a:endParaRPr sz="6600">
              <a:solidFill>
                <a:srgbClr val="9966FF"/>
              </a:solidFill>
              <a:latin typeface="Corbel"/>
              <a:ea typeface="Corbel"/>
              <a:cs typeface="Corbel"/>
              <a:sym typeface="Corbel"/>
            </a:endParaRPr>
          </a:p>
        </p:txBody>
      </p:sp>
      <p:sp>
        <p:nvSpPr>
          <p:cNvPr id="61" name="Google Shape;61;p77">
            <a:hlinkClick r:id="rId29"/>
          </p:cNvPr>
          <p:cNvSpPr/>
          <p:nvPr/>
        </p:nvSpPr>
        <p:spPr>
          <a:xfrm flipH="1" rot="-2139350">
            <a:off x="3150206" y="1979501"/>
            <a:ext cx="489197" cy="769441"/>
          </a:xfrm>
          <a:prstGeom prst="rect">
            <a:avLst/>
          </a:prstGeom>
        </p:spPr>
        <p:txBody>
          <a:bodyPr>
            <a:prstTxWarp prst="textPlain"/>
          </a:bodyPr>
          <a:lstStyle/>
          <a:p>
            <a:pPr lvl="0" algn="l"/>
            <a:r>
              <a:rPr b="0" i="0">
                <a:ln>
                  <a:noFill/>
                </a:ln>
                <a:solidFill>
                  <a:srgbClr val="FF6699"/>
                </a:solidFill>
                <a:latin typeface="Corbel"/>
              </a:rPr>
              <a:t>?</a:t>
            </a:r>
          </a:p>
        </p:txBody>
      </p:sp>
      <p:sp>
        <p:nvSpPr>
          <p:cNvPr id="62" name="Google Shape;62;p77">
            <a:hlinkClick r:id="rId30"/>
          </p:cNvPr>
          <p:cNvSpPr txBox="1"/>
          <p:nvPr/>
        </p:nvSpPr>
        <p:spPr>
          <a:xfrm flipH="1" rot="-3322860">
            <a:off x="405234" y="3272336"/>
            <a:ext cx="4136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EAFFAD"/>
                </a:solidFill>
                <a:latin typeface="Corbel"/>
                <a:ea typeface="Corbel"/>
                <a:cs typeface="Corbel"/>
                <a:sym typeface="Corbel"/>
              </a:rPr>
              <a:t>?</a:t>
            </a:r>
            <a:endParaRPr sz="3600">
              <a:solidFill>
                <a:srgbClr val="EAFFAD"/>
              </a:solidFill>
              <a:latin typeface="Corbel"/>
              <a:ea typeface="Corbel"/>
              <a:cs typeface="Corbel"/>
              <a:sym typeface="Corbel"/>
            </a:endParaRPr>
          </a:p>
        </p:txBody>
      </p:sp>
      <p:sp>
        <p:nvSpPr>
          <p:cNvPr id="63" name="Google Shape;63;p77">
            <a:hlinkClick r:id="rId31"/>
          </p:cNvPr>
          <p:cNvSpPr txBox="1"/>
          <p:nvPr/>
        </p:nvSpPr>
        <p:spPr>
          <a:xfrm flipH="1" rot="-2904266">
            <a:off x="3127407" y="5396299"/>
            <a:ext cx="54810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0F4173"/>
                </a:solidFill>
                <a:latin typeface="Corbel"/>
                <a:ea typeface="Corbel"/>
                <a:cs typeface="Corbel"/>
                <a:sym typeface="Corbel"/>
              </a:rPr>
              <a:t>?</a:t>
            </a:r>
            <a:endParaRPr b="1" sz="6000">
              <a:solidFill>
                <a:srgbClr val="0F4173"/>
              </a:solidFill>
              <a:latin typeface="Corbel"/>
              <a:ea typeface="Corbel"/>
              <a:cs typeface="Corbel"/>
              <a:sym typeface="Corbel"/>
            </a:endParaRPr>
          </a:p>
        </p:txBody>
      </p:sp>
      <p:sp>
        <p:nvSpPr>
          <p:cNvPr id="64" name="Google Shape;64;p77">
            <a:hlinkClick r:id="rId32"/>
          </p:cNvPr>
          <p:cNvSpPr txBox="1"/>
          <p:nvPr/>
        </p:nvSpPr>
        <p:spPr>
          <a:xfrm flipH="1" rot="10134629">
            <a:off x="6730680" y="5522529"/>
            <a:ext cx="4443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BD795"/>
                </a:solidFill>
                <a:latin typeface="Corbel"/>
                <a:ea typeface="Corbel"/>
                <a:cs typeface="Corbel"/>
                <a:sym typeface="Corbel"/>
              </a:rPr>
              <a:t>?</a:t>
            </a:r>
            <a:endParaRPr sz="4000">
              <a:solidFill>
                <a:srgbClr val="FBD795"/>
              </a:solidFill>
              <a:latin typeface="Corbel"/>
              <a:ea typeface="Corbel"/>
              <a:cs typeface="Corbel"/>
              <a:sym typeface="Corbel"/>
            </a:endParaRPr>
          </a:p>
        </p:txBody>
      </p:sp>
      <p:sp>
        <p:nvSpPr>
          <p:cNvPr id="65" name="Google Shape;65;p77">
            <a:hlinkClick r:id="rId33"/>
          </p:cNvPr>
          <p:cNvSpPr txBox="1"/>
          <p:nvPr/>
        </p:nvSpPr>
        <p:spPr>
          <a:xfrm flipH="1" rot="-9473783">
            <a:off x="559977" y="930479"/>
            <a:ext cx="38789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BD795"/>
                </a:solidFill>
                <a:latin typeface="Corbel"/>
                <a:ea typeface="Corbel"/>
                <a:cs typeface="Corbel"/>
                <a:sym typeface="Corbel"/>
              </a:rPr>
              <a:t>?</a:t>
            </a:r>
            <a:endParaRPr b="1" sz="4000">
              <a:solidFill>
                <a:srgbClr val="FBD795"/>
              </a:solidFill>
              <a:latin typeface="Corbel"/>
              <a:ea typeface="Corbel"/>
              <a:cs typeface="Corbel"/>
              <a:sym typeface="Corbel"/>
            </a:endParaRPr>
          </a:p>
        </p:txBody>
      </p:sp>
      <p:sp>
        <p:nvSpPr>
          <p:cNvPr id="66" name="Google Shape;66;p77">
            <a:hlinkClick r:id="rId34"/>
          </p:cNvPr>
          <p:cNvSpPr txBox="1"/>
          <p:nvPr/>
        </p:nvSpPr>
        <p:spPr>
          <a:xfrm flipH="1" rot="-759311">
            <a:off x="8186733" y="5517701"/>
            <a:ext cx="3574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DF1DB"/>
                </a:solidFill>
                <a:latin typeface="Corbel"/>
                <a:ea typeface="Corbel"/>
                <a:cs typeface="Corbel"/>
                <a:sym typeface="Corbel"/>
              </a:rPr>
              <a:t>?</a:t>
            </a:r>
            <a:endParaRPr b="1" sz="4000">
              <a:solidFill>
                <a:srgbClr val="FDF1DB"/>
              </a:solidFill>
              <a:latin typeface="Corbel"/>
              <a:ea typeface="Corbel"/>
              <a:cs typeface="Corbel"/>
              <a:sym typeface="Corbel"/>
            </a:endParaRPr>
          </a:p>
        </p:txBody>
      </p:sp>
      <p:sp>
        <p:nvSpPr>
          <p:cNvPr id="67" name="Google Shape;67;p77">
            <a:hlinkClick r:id="rId35"/>
          </p:cNvPr>
          <p:cNvSpPr txBox="1"/>
          <p:nvPr/>
        </p:nvSpPr>
        <p:spPr>
          <a:xfrm flipH="1" rot="-6173207">
            <a:off x="1145826" y="4072253"/>
            <a:ext cx="36965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97B7D7"/>
                </a:solidFill>
                <a:latin typeface="Corbel"/>
                <a:ea typeface="Corbel"/>
                <a:cs typeface="Corbel"/>
                <a:sym typeface="Corbel"/>
              </a:rPr>
              <a:t>?</a:t>
            </a:r>
            <a:endParaRPr sz="4400">
              <a:solidFill>
                <a:srgbClr val="97B7D7"/>
              </a:solidFill>
              <a:latin typeface="Corbel"/>
              <a:ea typeface="Corbel"/>
              <a:cs typeface="Corbel"/>
              <a:sym typeface="Corbel"/>
            </a:endParaRPr>
          </a:p>
        </p:txBody>
      </p:sp>
      <p:sp>
        <p:nvSpPr>
          <p:cNvPr id="68" name="Google Shape;68;p77">
            <a:hlinkClick r:id="rId36"/>
          </p:cNvPr>
          <p:cNvSpPr txBox="1"/>
          <p:nvPr/>
        </p:nvSpPr>
        <p:spPr>
          <a:xfrm flipH="1" rot="-10528240">
            <a:off x="6518175" y="1140358"/>
            <a:ext cx="3454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BD795"/>
                </a:solidFill>
                <a:latin typeface="Corbel"/>
                <a:ea typeface="Corbel"/>
                <a:cs typeface="Corbel"/>
                <a:sym typeface="Corbel"/>
              </a:rPr>
              <a:t>?</a:t>
            </a:r>
            <a:endParaRPr sz="2800">
              <a:solidFill>
                <a:srgbClr val="FBD795"/>
              </a:solidFill>
              <a:latin typeface="Corbel"/>
              <a:ea typeface="Corbel"/>
              <a:cs typeface="Corbel"/>
              <a:sym typeface="Corbel"/>
            </a:endParaRPr>
          </a:p>
        </p:txBody>
      </p:sp>
      <p:sp>
        <p:nvSpPr>
          <p:cNvPr id="69" name="Google Shape;69;p77">
            <a:hlinkClick r:id="rId37"/>
          </p:cNvPr>
          <p:cNvSpPr txBox="1"/>
          <p:nvPr/>
        </p:nvSpPr>
        <p:spPr>
          <a:xfrm flipH="1" rot="300526">
            <a:off x="3902297" y="1278821"/>
            <a:ext cx="3454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4FEE0"/>
                </a:solidFill>
                <a:latin typeface="Corbel"/>
                <a:ea typeface="Corbel"/>
                <a:cs typeface="Corbel"/>
                <a:sym typeface="Corbel"/>
              </a:rPr>
              <a:t>?</a:t>
            </a:r>
            <a:endParaRPr sz="2800">
              <a:solidFill>
                <a:srgbClr val="F4FEE0"/>
              </a:solidFill>
              <a:latin typeface="Corbel"/>
              <a:ea typeface="Corbel"/>
              <a:cs typeface="Corbel"/>
              <a:sym typeface="Corbel"/>
            </a:endParaRPr>
          </a:p>
        </p:txBody>
      </p:sp>
      <p:sp>
        <p:nvSpPr>
          <p:cNvPr id="70" name="Google Shape;70;p77">
            <a:hlinkClick r:id="rId38"/>
          </p:cNvPr>
          <p:cNvSpPr txBox="1"/>
          <p:nvPr/>
        </p:nvSpPr>
        <p:spPr>
          <a:xfrm flipH="1" rot="2086872">
            <a:off x="8330354" y="1359227"/>
            <a:ext cx="44439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BD795"/>
                </a:solidFill>
                <a:latin typeface="Corbel"/>
                <a:ea typeface="Corbel"/>
                <a:cs typeface="Corbel"/>
                <a:sym typeface="Corbel"/>
              </a:rPr>
              <a:t>?</a:t>
            </a:r>
            <a:endParaRPr sz="3200">
              <a:solidFill>
                <a:srgbClr val="FBD795"/>
              </a:solidFill>
              <a:latin typeface="Corbel"/>
              <a:ea typeface="Corbel"/>
              <a:cs typeface="Corbel"/>
              <a:sym typeface="Corbel"/>
            </a:endParaRPr>
          </a:p>
        </p:txBody>
      </p:sp>
      <p:sp>
        <p:nvSpPr>
          <p:cNvPr id="71" name="Google Shape;71;p77"/>
          <p:cNvSpPr/>
          <p:nvPr/>
        </p:nvSpPr>
        <p:spPr>
          <a:xfrm>
            <a:off x="1828800" y="2903716"/>
            <a:ext cx="5486400" cy="126188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B4DAE4"/>
              </a:buClr>
              <a:buSzPts val="5320"/>
              <a:buFont typeface="Noto Sans Symbols"/>
              <a:buNone/>
            </a:pPr>
            <a:r>
              <a:rPr b="1" lang="en-US" sz="7600">
                <a:solidFill>
                  <a:srgbClr val="EAFFC1"/>
                </a:solidFill>
                <a:latin typeface="Corbel"/>
                <a:ea typeface="Corbel"/>
                <a:cs typeface="Corbel"/>
                <a:sym typeface="Corbel"/>
              </a:rPr>
              <a:t>Questions?</a:t>
            </a:r>
            <a:endParaRPr b="1" sz="7600">
              <a:solidFill>
                <a:srgbClr val="EAFFC1"/>
              </a:solidFill>
              <a:latin typeface="Corbel"/>
              <a:ea typeface="Corbel"/>
              <a:cs typeface="Corbel"/>
              <a:sym typeface="Corbel"/>
            </a:endParaRPr>
          </a:p>
        </p:txBody>
      </p:sp>
      <p:sp>
        <p:nvSpPr>
          <p:cNvPr id="72" name="Google Shape;72;p77"/>
          <p:cNvSpPr txBox="1"/>
          <p:nvPr>
            <p:ph idx="1" type="body"/>
          </p:nvPr>
        </p:nvSpPr>
        <p:spPr>
          <a:xfrm>
            <a:off x="6807131" y="6400800"/>
            <a:ext cx="2218556" cy="369332"/>
          </a:xfrm>
          <a:prstGeom prst="rect">
            <a:avLst/>
          </a:prstGeom>
          <a:noFill/>
          <a:ln>
            <a:noFill/>
          </a:ln>
        </p:spPr>
        <p:txBody>
          <a:bodyPr anchorCtr="0" anchor="t" bIns="45700" lIns="91425" spcFirstLastPara="1" rIns="91425" wrap="square" tIns="45700">
            <a:spAutoFit/>
          </a:bodyPr>
          <a:lstStyle>
            <a:lvl1pPr indent="-228600" lvl="0" marL="457200" marR="0" rtl="0" algn="r">
              <a:spcBef>
                <a:spcPts val="360"/>
              </a:spcBef>
              <a:spcAft>
                <a:spcPts val="0"/>
              </a:spcAft>
              <a:buClr>
                <a:srgbClr val="B4DAE4"/>
              </a:buClr>
              <a:buSzPts val="1260"/>
              <a:buFont typeface="Noto Sans Symbols"/>
              <a:buNone/>
              <a:defRPr b="1" i="0" sz="1800" u="none" cap="none" strike="noStrike">
                <a:solidFill>
                  <a:srgbClr val="F4FEE0"/>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73" name="Google Shape;73;p77">
            <a:hlinkClick r:id="rId39"/>
          </p:cNvPr>
          <p:cNvSpPr txBox="1"/>
          <p:nvPr/>
        </p:nvSpPr>
        <p:spPr>
          <a:xfrm flipH="1" rot="2456848">
            <a:off x="968763" y="4970087"/>
            <a:ext cx="859648" cy="156966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US" sz="12000">
                <a:solidFill>
                  <a:srgbClr val="FFBF8B"/>
                </a:solidFill>
                <a:latin typeface="Cambria"/>
                <a:ea typeface="Cambria"/>
                <a:cs typeface="Cambria"/>
                <a:sym typeface="Cambria"/>
              </a:rPr>
              <a:t>?</a:t>
            </a:r>
            <a:endParaRPr b="1" sz="12000">
              <a:solidFill>
                <a:srgbClr val="FFBF8B"/>
              </a:solidFill>
              <a:latin typeface="Cambria"/>
              <a:ea typeface="Cambria"/>
              <a:cs typeface="Cambria"/>
              <a:sym typeface="Cambr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4" name="Shape 74"/>
        <p:cNvGrpSpPr/>
        <p:nvPr/>
      </p:nvGrpSpPr>
      <p:grpSpPr>
        <a:xfrm>
          <a:off x="0" y="0"/>
          <a:ext cx="0" cy="0"/>
          <a:chOff x="0" y="0"/>
          <a:chExt cx="0" cy="0"/>
        </a:xfrm>
      </p:grpSpPr>
      <p:sp>
        <p:nvSpPr>
          <p:cNvPr id="75" name="Google Shape;75;p78"/>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76" name="Google Shape;76;p78"/>
          <p:cNvSpPr txBox="1"/>
          <p:nvPr>
            <p:ph idx="1" type="body"/>
          </p:nvPr>
        </p:nvSpPr>
        <p:spPr>
          <a:xfrm>
            <a:off x="228600" y="990600"/>
            <a:ext cx="8686800" cy="579646"/>
          </a:xfrm>
          <a:prstGeom prst="rect">
            <a:avLst/>
          </a:prstGeom>
          <a:noFill/>
          <a:ln>
            <a:noFill/>
          </a:ln>
        </p:spPr>
        <p:txBody>
          <a:bodyPr anchorCtr="0" anchor="t" bIns="45700" lIns="91425" spcFirstLastPara="1" rIns="91425" wrap="square" tIns="45700">
            <a:spAutoFit/>
          </a:bodyPr>
          <a:lstStyle>
            <a:lvl1pPr indent="-361950" lvl="0" marL="457200" marR="0" rtl="0" algn="l">
              <a:lnSpc>
                <a:spcPct val="100000"/>
              </a:lnSpc>
              <a:spcBef>
                <a:spcPts val="600"/>
              </a:spcBef>
              <a:spcAft>
                <a:spcPts val="0"/>
              </a:spcAft>
              <a:buClr>
                <a:srgbClr val="B4DAE4"/>
              </a:buClr>
              <a:buSzPts val="2100"/>
              <a:buFont typeface="Noto Sans Symbols"/>
              <a:buChar char="◆"/>
              <a:defRPr b="1" i="0" sz="3000" u="none" cap="none" strike="noStrike">
                <a:solidFill>
                  <a:srgbClr val="EAFFC1"/>
                </a:solidFill>
                <a:latin typeface="Corbel"/>
                <a:ea typeface="Corbel"/>
                <a:cs typeface="Corbel"/>
                <a:sym typeface="Corbel"/>
              </a:defRPr>
            </a:lvl1pPr>
            <a:lvl2pPr indent="-419100" lvl="1" marL="914400" marR="0" rtl="0" algn="l">
              <a:lnSpc>
                <a:spcPct val="126666"/>
              </a:lnSpc>
              <a:spcBef>
                <a:spcPts val="600"/>
              </a:spcBef>
              <a:spcAft>
                <a:spcPts val="0"/>
              </a:spcAft>
              <a:buClr>
                <a:srgbClr val="8FD600"/>
              </a:buClr>
              <a:buSzPts val="3000"/>
              <a:buFont typeface="Noto Sans Symbols"/>
              <a:buChar char="⬥"/>
              <a:defRPr b="1" i="0" sz="3000" u="none" cap="none" strike="noStrike">
                <a:solidFill>
                  <a:srgbClr val="EAFFC1"/>
                </a:solidFill>
                <a:latin typeface="Corbel"/>
                <a:ea typeface="Corbel"/>
                <a:cs typeface="Corbel"/>
                <a:sym typeface="Corbel"/>
              </a:defRPr>
            </a:lvl2pPr>
            <a:lvl3pPr indent="-406400" lvl="2" marL="1371600" marR="0" rtl="0" algn="l">
              <a:lnSpc>
                <a:spcPct val="135714"/>
              </a:lnSpc>
              <a:spcBef>
                <a:spcPts val="600"/>
              </a:spcBef>
              <a:spcAft>
                <a:spcPts val="0"/>
              </a:spcAft>
              <a:buClr>
                <a:srgbClr val="FFAD9F"/>
              </a:buClr>
              <a:buSzPts val="2800"/>
              <a:buFont typeface="Noto Sans Symbols"/>
              <a:buChar char="⬥"/>
              <a:defRPr b="1" i="0" sz="2800" u="none" cap="none" strike="noStrike">
                <a:solidFill>
                  <a:srgbClr val="EAFFC1"/>
                </a:solidFill>
                <a:latin typeface="Corbel"/>
                <a:ea typeface="Corbel"/>
                <a:cs typeface="Corbel"/>
                <a:sym typeface="Corbel"/>
              </a:defRPr>
            </a:lvl3pPr>
            <a:lvl4pPr indent="-393700" lvl="3" marL="1828800" marR="0" rtl="0" algn="l">
              <a:lnSpc>
                <a:spcPct val="146153"/>
              </a:lnSpc>
              <a:spcBef>
                <a:spcPts val="600"/>
              </a:spcBef>
              <a:spcAft>
                <a:spcPts val="0"/>
              </a:spcAft>
              <a:buClr>
                <a:srgbClr val="FACF82"/>
              </a:buClr>
              <a:buSzPts val="2600"/>
              <a:buFont typeface="Noto Sans Symbols"/>
              <a:buChar char="⬥"/>
              <a:defRPr b="1" i="0" sz="2600" u="none" cap="none" strike="noStrike">
                <a:solidFill>
                  <a:srgbClr val="EAFFC1"/>
                </a:solidFill>
                <a:latin typeface="Corbel"/>
                <a:ea typeface="Corbel"/>
                <a:cs typeface="Corbel"/>
                <a:sym typeface="Corbel"/>
              </a:defRPr>
            </a:lvl4pPr>
            <a:lvl5pPr indent="-381000" lvl="4" marL="2286000" marR="0" rtl="0" algn="l">
              <a:lnSpc>
                <a:spcPct val="158333"/>
              </a:lnSpc>
              <a:spcBef>
                <a:spcPts val="600"/>
              </a:spcBef>
              <a:spcAft>
                <a:spcPts val="0"/>
              </a:spcAft>
              <a:buClr>
                <a:srgbClr val="46A6BD"/>
              </a:buClr>
              <a:buSzPts val="2400"/>
              <a:buFont typeface="Noto Sans Symbols"/>
              <a:buChar char="⬥"/>
              <a:defRPr b="1" i="0" sz="2400" u="none" cap="none" strike="noStrike">
                <a:solidFill>
                  <a:srgbClr val="EAFFC1"/>
                </a:solidFill>
                <a:latin typeface="Corbel"/>
                <a:ea typeface="Corbel"/>
                <a:cs typeface="Corbel"/>
                <a:sym typeface="Corbel"/>
              </a:defRPr>
            </a:lvl5pPr>
            <a:lvl6pPr indent="-342900" lvl="5" marL="2743200" marR="0" rtl="0" algn="l">
              <a:spcBef>
                <a:spcPts val="60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77" name="Google Shape;77;p78"/>
          <p:cNvSpPr txBox="1"/>
          <p:nvPr>
            <p:ph idx="2" type="body"/>
          </p:nvPr>
        </p:nvSpPr>
        <p:spPr>
          <a:xfrm>
            <a:off x="533400" y="1752600"/>
            <a:ext cx="8077200" cy="470898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400"/>
              <a:buFont typeface="Noto Sans Symbols"/>
              <a:buNone/>
              <a:defRPr b="1" i="0" sz="2000" u="none" cap="none" strike="noStrike">
                <a:solidFill>
                  <a:srgbClr val="8CF4F2"/>
                </a:solidFill>
                <a:latin typeface="Consolas"/>
                <a:ea typeface="Consolas"/>
                <a:cs typeface="Consolas"/>
                <a:sym typeface="Consolas"/>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78" name="Google Shape;78;p7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100">
                <a:solidFill>
                  <a:srgbClr val="EBFFC2"/>
                </a:solidFill>
                <a:latin typeface="Corbel"/>
                <a:ea typeface="Corbel"/>
                <a:cs typeface="Corbel"/>
                <a:sym typeface="Corbel"/>
              </a:defRPr>
            </a:lvl1pPr>
            <a:lvl2pPr indent="0" lvl="1" marL="0" marR="0" rtl="0" algn="r">
              <a:spcBef>
                <a:spcPts val="0"/>
              </a:spcBef>
              <a:spcAft>
                <a:spcPts val="0"/>
              </a:spcAft>
              <a:buNone/>
              <a:defRPr sz="1100">
                <a:solidFill>
                  <a:srgbClr val="EBFFC2"/>
                </a:solidFill>
                <a:latin typeface="Corbel"/>
                <a:ea typeface="Corbel"/>
                <a:cs typeface="Corbel"/>
                <a:sym typeface="Corbel"/>
              </a:defRPr>
            </a:lvl2pPr>
            <a:lvl3pPr indent="0" lvl="2" marL="0" marR="0" rtl="0" algn="r">
              <a:spcBef>
                <a:spcPts val="0"/>
              </a:spcBef>
              <a:spcAft>
                <a:spcPts val="0"/>
              </a:spcAft>
              <a:buNone/>
              <a:defRPr sz="1100">
                <a:solidFill>
                  <a:srgbClr val="EBFFC2"/>
                </a:solidFill>
                <a:latin typeface="Corbel"/>
                <a:ea typeface="Corbel"/>
                <a:cs typeface="Corbel"/>
                <a:sym typeface="Corbel"/>
              </a:defRPr>
            </a:lvl3pPr>
            <a:lvl4pPr indent="0" lvl="3" marL="0" marR="0" rtl="0" algn="r">
              <a:spcBef>
                <a:spcPts val="0"/>
              </a:spcBef>
              <a:spcAft>
                <a:spcPts val="0"/>
              </a:spcAft>
              <a:buNone/>
              <a:defRPr sz="1100">
                <a:solidFill>
                  <a:srgbClr val="EBFFC2"/>
                </a:solidFill>
                <a:latin typeface="Corbel"/>
                <a:ea typeface="Corbel"/>
                <a:cs typeface="Corbel"/>
                <a:sym typeface="Corbel"/>
              </a:defRPr>
            </a:lvl4pPr>
            <a:lvl5pPr indent="0" lvl="4" marL="0" marR="0" rtl="0" algn="r">
              <a:spcBef>
                <a:spcPts val="0"/>
              </a:spcBef>
              <a:spcAft>
                <a:spcPts val="0"/>
              </a:spcAft>
              <a:buNone/>
              <a:defRPr sz="1100">
                <a:solidFill>
                  <a:srgbClr val="EBFFC2"/>
                </a:solidFill>
                <a:latin typeface="Corbel"/>
                <a:ea typeface="Corbel"/>
                <a:cs typeface="Corbel"/>
                <a:sym typeface="Corbel"/>
              </a:defRPr>
            </a:lvl5pPr>
            <a:lvl6pPr indent="0" lvl="5" marL="0" marR="0" rtl="0" algn="r">
              <a:spcBef>
                <a:spcPts val="0"/>
              </a:spcBef>
              <a:spcAft>
                <a:spcPts val="0"/>
              </a:spcAft>
              <a:buNone/>
              <a:defRPr sz="1100">
                <a:solidFill>
                  <a:srgbClr val="EBFFC2"/>
                </a:solidFill>
                <a:latin typeface="Corbel"/>
                <a:ea typeface="Corbel"/>
                <a:cs typeface="Corbel"/>
                <a:sym typeface="Corbel"/>
              </a:defRPr>
            </a:lvl6pPr>
            <a:lvl7pPr indent="0" lvl="6" marL="0" marR="0" rtl="0" algn="r">
              <a:spcBef>
                <a:spcPts val="0"/>
              </a:spcBef>
              <a:spcAft>
                <a:spcPts val="0"/>
              </a:spcAft>
              <a:buNone/>
              <a:defRPr sz="1100">
                <a:solidFill>
                  <a:srgbClr val="EBFFC2"/>
                </a:solidFill>
                <a:latin typeface="Corbel"/>
                <a:ea typeface="Corbel"/>
                <a:cs typeface="Corbel"/>
                <a:sym typeface="Corbel"/>
              </a:defRPr>
            </a:lvl7pPr>
            <a:lvl8pPr indent="0" lvl="7" marL="0" marR="0" rtl="0" algn="r">
              <a:spcBef>
                <a:spcPts val="0"/>
              </a:spcBef>
              <a:spcAft>
                <a:spcPts val="0"/>
              </a:spcAft>
              <a:buNone/>
              <a:defRPr sz="1100">
                <a:solidFill>
                  <a:srgbClr val="EBFFC2"/>
                </a:solidFill>
                <a:latin typeface="Corbel"/>
                <a:ea typeface="Corbel"/>
                <a:cs typeface="Corbel"/>
                <a:sym typeface="Corbel"/>
              </a:defRPr>
            </a:lvl8pPr>
            <a:lvl9pPr indent="0" lvl="8" marL="0" marR="0" rtl="0" algn="r">
              <a:spcBef>
                <a:spcPts val="0"/>
              </a:spcBef>
              <a:spcAft>
                <a:spcPts val="0"/>
              </a:spcAft>
              <a:buNone/>
              <a:defRPr sz="1100">
                <a:solidFill>
                  <a:srgbClr val="EBFFC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estions Slide">
  <p:cSld name="1_Questions Slide">
    <p:spTree>
      <p:nvGrpSpPr>
        <p:cNvPr id="79" name="Shape 79"/>
        <p:cNvGrpSpPr/>
        <p:nvPr/>
      </p:nvGrpSpPr>
      <p:grpSpPr>
        <a:xfrm>
          <a:off x="0" y="0"/>
          <a:ext cx="0" cy="0"/>
          <a:chOff x="0" y="0"/>
          <a:chExt cx="0" cy="0"/>
        </a:xfrm>
      </p:grpSpPr>
      <p:sp>
        <p:nvSpPr>
          <p:cNvPr id="80" name="Google Shape;80;p79"/>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81" name="Google Shape;81;p79"/>
          <p:cNvSpPr txBox="1"/>
          <p:nvPr/>
        </p:nvSpPr>
        <p:spPr>
          <a:xfrm>
            <a:off x="1295400" y="2438400"/>
            <a:ext cx="6400800" cy="2097345"/>
          </a:xfrm>
          <a:prstGeom prst="rect">
            <a:avLst/>
          </a:prstGeom>
          <a:noFill/>
          <a:ln>
            <a:noFill/>
          </a:ln>
        </p:spPr>
        <p:txBody>
          <a:bodyPr anchorCtr="0" anchor="ctr" bIns="45700" lIns="91425" spcFirstLastPara="1" rIns="91425" wrap="square" tIns="45700">
            <a:noAutofit/>
          </a:bodyPr>
          <a:lstStyle/>
          <a:p>
            <a:pPr indent="-319088" lvl="0" marL="319088" marR="0" rtl="0" algn="ctr">
              <a:lnSpc>
                <a:spcPct val="100000"/>
              </a:lnSpc>
              <a:spcBef>
                <a:spcPts val="0"/>
              </a:spcBef>
              <a:spcAft>
                <a:spcPts val="0"/>
              </a:spcAft>
              <a:buClr>
                <a:srgbClr val="B4DAE4"/>
              </a:buClr>
              <a:buSzPts val="5600"/>
              <a:buFont typeface="Noto Sans Symbols"/>
              <a:buNone/>
            </a:pPr>
            <a:r>
              <a:rPr b="1" lang="en-US" sz="8000">
                <a:solidFill>
                  <a:srgbClr val="E8FFC8"/>
                </a:solidFill>
                <a:latin typeface="Corbel"/>
                <a:ea typeface="Corbel"/>
                <a:cs typeface="Corbel"/>
                <a:sym typeface="Corbel"/>
              </a:rPr>
              <a:t>Questions?</a:t>
            </a:r>
            <a:endParaRPr/>
          </a:p>
        </p:txBody>
      </p:sp>
      <p:sp>
        <p:nvSpPr>
          <p:cNvPr id="82" name="Google Shape;82;p79"/>
          <p:cNvSpPr txBox="1"/>
          <p:nvPr/>
        </p:nvSpPr>
        <p:spPr>
          <a:xfrm>
            <a:off x="1295400" y="2438400"/>
            <a:ext cx="6400800" cy="2097345"/>
          </a:xfrm>
          <a:prstGeom prst="rect">
            <a:avLst/>
          </a:prstGeom>
          <a:noFill/>
          <a:ln>
            <a:noFill/>
          </a:ln>
        </p:spPr>
        <p:txBody>
          <a:bodyPr anchorCtr="0" anchor="ctr" bIns="45700" lIns="91425" spcFirstLastPara="1" rIns="91425" wrap="square" tIns="45700">
            <a:noAutofit/>
          </a:bodyPr>
          <a:lstStyle/>
          <a:p>
            <a:pPr indent="-319088" lvl="0" marL="319088" marR="0" rtl="0" algn="ctr">
              <a:lnSpc>
                <a:spcPct val="100000"/>
              </a:lnSpc>
              <a:spcBef>
                <a:spcPts val="0"/>
              </a:spcBef>
              <a:spcAft>
                <a:spcPts val="0"/>
              </a:spcAft>
              <a:buClr>
                <a:srgbClr val="B4DAE4"/>
              </a:buClr>
              <a:buSzPts val="5600"/>
              <a:buFont typeface="Noto Sans Symbols"/>
              <a:buNone/>
            </a:pPr>
            <a:r>
              <a:rPr b="1" lang="en-US" sz="8000">
                <a:solidFill>
                  <a:srgbClr val="E8FFC8"/>
                </a:solidFill>
                <a:latin typeface="Corbel"/>
                <a:ea typeface="Corbel"/>
                <a:cs typeface="Corbel"/>
                <a:sym typeface="Corbel"/>
              </a:rPr>
              <a:t>Questions?</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73"/>
          <p:cNvPicPr preferRelativeResize="0"/>
          <p:nvPr/>
        </p:nvPicPr>
        <p:blipFill rotWithShape="1">
          <a:blip r:embed="rId1">
            <a:alphaModFix/>
          </a:blip>
          <a:srcRect b="0" l="0" r="0" t="0"/>
          <a:stretch/>
        </p:blipFill>
        <p:spPr>
          <a:xfrm>
            <a:off x="0" y="0"/>
            <a:ext cx="9143999" cy="6858000"/>
          </a:xfrm>
          <a:prstGeom prst="rect">
            <a:avLst/>
          </a:prstGeom>
          <a:noFill/>
          <a:ln>
            <a:noFill/>
          </a:ln>
        </p:spPr>
      </p:pic>
      <p:pic>
        <p:nvPicPr>
          <p:cNvPr id="11" name="Google Shape;11;p73"/>
          <p:cNvPicPr preferRelativeResize="0"/>
          <p:nvPr/>
        </p:nvPicPr>
        <p:blipFill rotWithShape="1">
          <a:blip r:embed="rId2">
            <a:alphaModFix/>
          </a:blip>
          <a:srcRect b="0" l="0" r="0" t="0"/>
          <a:stretch/>
        </p:blipFill>
        <p:spPr>
          <a:xfrm>
            <a:off x="0" y="63500"/>
            <a:ext cx="9144000" cy="5907087"/>
          </a:xfrm>
          <a:prstGeom prst="rect">
            <a:avLst/>
          </a:prstGeom>
          <a:noFill/>
          <a:ln>
            <a:noFill/>
          </a:ln>
        </p:spPr>
      </p:pic>
      <p:pic>
        <p:nvPicPr>
          <p:cNvPr id="12" name="Google Shape;12;p73"/>
          <p:cNvPicPr preferRelativeResize="0"/>
          <p:nvPr/>
        </p:nvPicPr>
        <p:blipFill rotWithShape="1">
          <a:blip r:embed="rId3">
            <a:alphaModFix/>
          </a:blip>
          <a:srcRect b="0" l="0" r="0" t="0"/>
          <a:stretch/>
        </p:blipFill>
        <p:spPr>
          <a:xfrm>
            <a:off x="0" y="247650"/>
            <a:ext cx="9144000" cy="4833937"/>
          </a:xfrm>
          <a:prstGeom prst="rect">
            <a:avLst/>
          </a:prstGeom>
          <a:noFill/>
          <a:ln>
            <a:noFill/>
          </a:ln>
        </p:spPr>
      </p:pic>
      <p:pic>
        <p:nvPicPr>
          <p:cNvPr id="13" name="Google Shape;13;p73"/>
          <p:cNvPicPr preferRelativeResize="0"/>
          <p:nvPr/>
        </p:nvPicPr>
        <p:blipFill rotWithShape="1">
          <a:blip r:embed="rId4">
            <a:alphaModFix/>
          </a:blip>
          <a:srcRect b="0" l="0" r="0" t="0"/>
          <a:stretch/>
        </p:blipFill>
        <p:spPr>
          <a:xfrm>
            <a:off x="152400" y="228600"/>
            <a:ext cx="1714500" cy="428625"/>
          </a:xfrm>
          <a:prstGeom prst="rect">
            <a:avLst/>
          </a:prstGeom>
          <a:noFill/>
          <a:ln>
            <a:noFill/>
          </a:ln>
          <a:effectLst>
            <a:outerShdw blurRad="127000" sx="101000" rotWithShape="0" algn="ctr" sy="101000">
              <a:srgbClr val="F4FEE0">
                <a:alpha val="74901"/>
              </a:srgbClr>
            </a:outerShdw>
          </a:effectLst>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cademy.telerik.com/" TargetMode="External"/><Relationship Id="rId4" Type="http://schemas.openxmlformats.org/officeDocument/2006/relationships/hyperlink" Target="http://www.nakov.com/" TargetMode="External"/><Relationship Id="rId9" Type="http://schemas.openxmlformats.org/officeDocument/2006/relationships/image" Target="../media/image8.png"/><Relationship Id="rId5" Type="http://schemas.openxmlformats.org/officeDocument/2006/relationships/hyperlink" Target="http://csharpfundamentals.telerik.com/" TargetMode="External"/><Relationship Id="rId6" Type="http://schemas.openxmlformats.org/officeDocument/2006/relationships/image" Target="../media/image7.png"/><Relationship Id="rId7" Type="http://schemas.openxmlformats.org/officeDocument/2006/relationships/hyperlink" Target="http://csharpfundamentals.telerik.com/" TargetMode="External"/><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jpg"/><Relationship Id="rId4" Type="http://schemas.openxmlformats.org/officeDocument/2006/relationships/image" Target="../media/image27.png"/><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jp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6.png"/><Relationship Id="rId4" Type="http://schemas.openxmlformats.org/officeDocument/2006/relationships/image" Target="../media/image4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7.jp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3.jpg"/><Relationship Id="rId4" Type="http://schemas.openxmlformats.org/officeDocument/2006/relationships/image" Target="../media/image42.jpg"/><Relationship Id="rId5" Type="http://schemas.openxmlformats.org/officeDocument/2006/relationships/image" Target="../media/image33.jpg"/><Relationship Id="rId6"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5.png"/><Relationship Id="rId4" Type="http://schemas.openxmlformats.org/officeDocument/2006/relationships/image" Target="../media/image38.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hyperlink" Target="http://csharpfundamentals.telerik.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hyperlink" Target="http://en.wikipedia.org/wiki/Shunting-yard_algorithm" TargetMode="External"/><Relationship Id="rId4" Type="http://schemas.openxmlformats.org/officeDocument/2006/relationships/hyperlink" Target="http://en.wikipedia.org/wiki/Reverse_Polish_notation"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csharpfundamentals.telerik.com/" TargetMode="External"/><Relationship Id="rId4" Type="http://schemas.openxmlformats.org/officeDocument/2006/relationships/hyperlink" Target="http://academy.telerik.com/" TargetMode="External"/><Relationship Id="rId9" Type="http://schemas.openxmlformats.org/officeDocument/2006/relationships/hyperlink" Target="http://academy.telerik.com/" TargetMode="External"/><Relationship Id="rId5" Type="http://schemas.openxmlformats.org/officeDocument/2006/relationships/hyperlink" Target="http://www.facebook.com/telerikacademy" TargetMode="External"/><Relationship Id="rId6" Type="http://schemas.openxmlformats.org/officeDocument/2006/relationships/hyperlink" Target="http://forums.academy.telerik.com/" TargetMode="External"/><Relationship Id="rId7" Type="http://schemas.openxmlformats.org/officeDocument/2006/relationships/hyperlink" Target="http://forums.academy.telerik.com/" TargetMode="External"/><Relationship Id="rId8" Type="http://schemas.openxmlformats.org/officeDocument/2006/relationships/image" Target="../media/image7.png"/><Relationship Id="rId11" Type="http://schemas.openxmlformats.org/officeDocument/2006/relationships/hyperlink" Target="http://facebook.com/TelerikAcademy" TargetMode="External"/><Relationship Id="rId10" Type="http://schemas.openxmlformats.org/officeDocument/2006/relationships/image" Target="../media/image46.png"/><Relationship Id="rId13" Type="http://schemas.openxmlformats.org/officeDocument/2006/relationships/hyperlink" Target="http://csharpfundamentals.telerik.com/" TargetMode="External"/><Relationship Id="rId12" Type="http://schemas.openxmlformats.org/officeDocument/2006/relationships/image" Target="../media/image49.png"/><Relationship Id="rId1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57200" y="1676400"/>
            <a:ext cx="8229600" cy="1524000"/>
          </a:xfrm>
          <a:prstGeom prst="rect">
            <a:avLst/>
          </a:prstGeom>
          <a:noFill/>
          <a:ln>
            <a:noFill/>
          </a:ln>
        </p:spPr>
        <p:txBody>
          <a:bodyPr anchorCtr="0" anchor="b" bIns="0" lIns="91425" spcFirstLastPara="1" rIns="91425" wrap="square" tIns="0">
            <a:noAutofit/>
          </a:bodyPr>
          <a:lstStyle/>
          <a:p>
            <a:pPr indent="0" lvl="0" marL="0" rtl="0" algn="r">
              <a:lnSpc>
                <a:spcPct val="103703"/>
              </a:lnSpc>
              <a:spcBef>
                <a:spcPts val="0"/>
              </a:spcBef>
              <a:spcAft>
                <a:spcPts val="0"/>
              </a:spcAft>
              <a:buNone/>
            </a:pPr>
            <a:r>
              <a:rPr lang="en-US"/>
              <a:t>Using Classes and Objects</a:t>
            </a:r>
            <a:endParaRPr/>
          </a:p>
        </p:txBody>
      </p:sp>
      <p:sp>
        <p:nvSpPr>
          <p:cNvPr id="89" name="Google Shape;89;p1"/>
          <p:cNvSpPr txBox="1"/>
          <p:nvPr>
            <p:ph idx="1" type="subTitle"/>
          </p:nvPr>
        </p:nvSpPr>
        <p:spPr>
          <a:xfrm>
            <a:off x="457200" y="3317080"/>
            <a:ext cx="8229600" cy="569120"/>
          </a:xfrm>
          <a:prstGeom prst="rect">
            <a:avLst/>
          </a:prstGeom>
          <a:noFill/>
          <a:ln>
            <a:noFill/>
          </a:ln>
        </p:spPr>
        <p:txBody>
          <a:bodyPr anchorCtr="0" anchor="ctr" bIns="0" lIns="90000" spcFirstLastPara="1" rIns="90000" wrap="square" tIns="0">
            <a:noAutofit/>
          </a:bodyPr>
          <a:lstStyle/>
          <a:p>
            <a:pPr indent="0" lvl="0" marL="0" rtl="0" algn="r">
              <a:spcBef>
                <a:spcPts val="0"/>
              </a:spcBef>
              <a:spcAft>
                <a:spcPts val="0"/>
              </a:spcAft>
              <a:buSzPts val="1960"/>
              <a:buNone/>
            </a:pPr>
            <a:r>
              <a:rPr lang="en-US"/>
              <a:t>Using the Standard .NET Framework Classes</a:t>
            </a:r>
            <a:endParaRPr/>
          </a:p>
        </p:txBody>
      </p:sp>
      <p:sp>
        <p:nvSpPr>
          <p:cNvPr id="90" name="Google Shape;90;p1"/>
          <p:cNvSpPr txBox="1"/>
          <p:nvPr>
            <p:ph idx="2" type="body"/>
          </p:nvPr>
        </p:nvSpPr>
        <p:spPr>
          <a:xfrm>
            <a:off x="419099" y="4572000"/>
            <a:ext cx="3853295" cy="533400"/>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960"/>
              <a:buNone/>
            </a:pPr>
            <a:r>
              <a:rPr lang="en-US"/>
              <a:t>Svetlin Nakov</a:t>
            </a:r>
            <a:endParaRPr/>
          </a:p>
        </p:txBody>
      </p:sp>
      <p:sp>
        <p:nvSpPr>
          <p:cNvPr id="91" name="Google Shape;91;p1"/>
          <p:cNvSpPr txBox="1"/>
          <p:nvPr>
            <p:ph idx="3" type="body"/>
          </p:nvPr>
        </p:nvSpPr>
        <p:spPr>
          <a:xfrm>
            <a:off x="457200" y="5833646"/>
            <a:ext cx="38100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260"/>
              <a:buNone/>
            </a:pPr>
            <a:r>
              <a:rPr lang="en-US"/>
              <a:t>Telerik Software Academy</a:t>
            </a:r>
            <a:endParaRPr/>
          </a:p>
        </p:txBody>
      </p:sp>
      <p:sp>
        <p:nvSpPr>
          <p:cNvPr id="92" name="Google Shape;92;p1"/>
          <p:cNvSpPr txBox="1"/>
          <p:nvPr>
            <p:ph idx="4" type="body"/>
          </p:nvPr>
        </p:nvSpPr>
        <p:spPr>
          <a:xfrm>
            <a:off x="457200" y="6138446"/>
            <a:ext cx="3810000" cy="338554"/>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120"/>
              <a:buNone/>
            </a:pPr>
            <a:r>
              <a:rPr lang="en-US" u="sng">
                <a:solidFill>
                  <a:schemeClr val="hlink"/>
                </a:solidFill>
                <a:hlinkClick r:id="rId3"/>
              </a:rPr>
              <a:t>academy.telerik.com</a:t>
            </a:r>
            <a:r>
              <a:rPr lang="en-US"/>
              <a:t>   </a:t>
            </a:r>
            <a:endParaRPr/>
          </a:p>
        </p:txBody>
      </p:sp>
      <p:sp>
        <p:nvSpPr>
          <p:cNvPr id="93" name="Google Shape;93;p1"/>
          <p:cNvSpPr txBox="1"/>
          <p:nvPr>
            <p:ph idx="5" type="body"/>
          </p:nvPr>
        </p:nvSpPr>
        <p:spPr>
          <a:xfrm>
            <a:off x="431800" y="5029200"/>
            <a:ext cx="3838864" cy="461665"/>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610"/>
              <a:buNone/>
            </a:pPr>
            <a:r>
              <a:rPr lang="en-US"/>
              <a:t>Technical Trainer</a:t>
            </a:r>
            <a:endParaRPr/>
          </a:p>
        </p:txBody>
      </p:sp>
      <p:sp>
        <p:nvSpPr>
          <p:cNvPr id="94" name="Google Shape;94;p1"/>
          <p:cNvSpPr txBox="1"/>
          <p:nvPr>
            <p:ph idx="6" type="body"/>
          </p:nvPr>
        </p:nvSpPr>
        <p:spPr>
          <a:xfrm>
            <a:off x="457200" y="5405735"/>
            <a:ext cx="3810000" cy="369332"/>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260"/>
              <a:buNone/>
            </a:pPr>
            <a:r>
              <a:rPr lang="en-US" sz="1800" u="sng">
                <a:solidFill>
                  <a:schemeClr val="hlink"/>
                </a:solidFill>
                <a:hlinkClick r:id="rId4"/>
              </a:rPr>
              <a:t>www.nakov.com</a:t>
            </a:r>
            <a:endParaRPr sz="1800"/>
          </a:p>
        </p:txBody>
      </p:sp>
      <p:sp>
        <p:nvSpPr>
          <p:cNvPr id="95" name="Google Shape;95;p1"/>
          <p:cNvSpPr txBox="1"/>
          <p:nvPr/>
        </p:nvSpPr>
        <p:spPr>
          <a:xfrm rot="-197824">
            <a:off x="846995" y="1059393"/>
            <a:ext cx="541526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cap="none" strike="noStrike">
                <a:solidFill>
                  <a:srgbClr val="EAFFC1"/>
                </a:solidFill>
                <a:latin typeface="Corbel"/>
                <a:ea typeface="Corbel"/>
                <a:cs typeface="Corbel"/>
                <a:sym typeface="Corbel"/>
                <a:hlinkClick r:id="rId5">
                  <a:extLst>
                    <a:ext uri="{A12FA001-AC4F-418D-AE19-62706E023703}">
                      <ahyp:hlinkClr val="tx"/>
                    </a:ext>
                  </a:extLst>
                </a:hlinkClick>
              </a:rPr>
              <a:t>http://csharpfundamentals.telerik.com</a:t>
            </a:r>
            <a:endParaRPr b="1" i="0" sz="2400" u="none" cap="none" strike="noStrike">
              <a:solidFill>
                <a:srgbClr val="EAFFC1"/>
              </a:solidFill>
              <a:latin typeface="Corbel"/>
              <a:ea typeface="Corbel"/>
              <a:cs typeface="Corbel"/>
              <a:sym typeface="Corbel"/>
            </a:endParaRPr>
          </a:p>
        </p:txBody>
      </p:sp>
      <p:pic>
        <p:nvPicPr>
          <p:cNvPr id="96" name="Google Shape;96;p1"/>
          <p:cNvPicPr preferRelativeResize="0"/>
          <p:nvPr/>
        </p:nvPicPr>
        <p:blipFill rotWithShape="1">
          <a:blip r:embed="rId6">
            <a:alphaModFix/>
          </a:blip>
          <a:srcRect b="0" l="0" r="0" t="0"/>
          <a:stretch/>
        </p:blipFill>
        <p:spPr>
          <a:xfrm>
            <a:off x="3933420" y="4626428"/>
            <a:ext cx="1476780" cy="1611030"/>
          </a:xfrm>
          <a:prstGeom prst="rect">
            <a:avLst/>
          </a:prstGeom>
          <a:noFill/>
          <a:ln>
            <a:noFill/>
          </a:ln>
        </p:spPr>
      </p:pic>
      <p:pic>
        <p:nvPicPr>
          <p:cNvPr id="97" name="Google Shape;97;p1">
            <a:hlinkClick r:id="rId7"/>
          </p:cNvPr>
          <p:cNvPicPr preferRelativeResize="0"/>
          <p:nvPr/>
        </p:nvPicPr>
        <p:blipFill rotWithShape="1">
          <a:blip r:embed="rId8">
            <a:alphaModFix/>
          </a:blip>
          <a:srcRect b="0" l="0" r="0" t="0"/>
          <a:stretch/>
        </p:blipFill>
        <p:spPr>
          <a:xfrm>
            <a:off x="6901544" y="511628"/>
            <a:ext cx="1690210" cy="1611475"/>
          </a:xfrm>
          <a:prstGeom prst="rect">
            <a:avLst/>
          </a:prstGeom>
          <a:noFill/>
          <a:ln>
            <a:noFill/>
          </a:ln>
        </p:spPr>
      </p:pic>
      <p:pic>
        <p:nvPicPr>
          <p:cNvPr descr="http://cdn1.iconfinder.com/data/icons/BRILLIANT/database/png/400/objects.png" id="98" name="Google Shape;98;p1"/>
          <p:cNvPicPr preferRelativeResize="0"/>
          <p:nvPr/>
        </p:nvPicPr>
        <p:blipFill rotWithShape="1">
          <a:blip r:embed="rId9">
            <a:alphaModFix/>
          </a:blip>
          <a:srcRect b="0" l="0" r="0" t="0"/>
          <a:stretch/>
        </p:blipFill>
        <p:spPr>
          <a:xfrm>
            <a:off x="5791200" y="4365172"/>
            <a:ext cx="2881438" cy="21118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Classes – Example</a:t>
            </a:r>
            <a:endParaRPr/>
          </a:p>
        </p:txBody>
      </p:sp>
      <p:sp>
        <p:nvSpPr>
          <p:cNvPr id="179" name="Google Shape;179;p10"/>
          <p:cNvSpPr/>
          <p:nvPr/>
        </p:nvSpPr>
        <p:spPr>
          <a:xfrm>
            <a:off x="1585912" y="2644502"/>
            <a:ext cx="3810000" cy="602830"/>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ctr">
              <a:lnSpc>
                <a:spcPct val="125000"/>
              </a:lnSpc>
              <a:spcBef>
                <a:spcPts val="0"/>
              </a:spcBef>
              <a:spcAft>
                <a:spcPts val="0"/>
              </a:spcAft>
              <a:buNone/>
            </a:pPr>
            <a:r>
              <a:rPr b="1" lang="en-US" sz="2400">
                <a:solidFill>
                  <a:srgbClr val="8CF4F2"/>
                </a:solidFill>
                <a:latin typeface="Consolas"/>
                <a:ea typeface="Consolas"/>
                <a:cs typeface="Consolas"/>
                <a:sym typeface="Consolas"/>
              </a:rPr>
              <a:t>Account</a:t>
            </a:r>
            <a:endParaRPr/>
          </a:p>
        </p:txBody>
      </p:sp>
      <p:sp>
        <p:nvSpPr>
          <p:cNvPr id="180" name="Google Shape;180;p10"/>
          <p:cNvSpPr/>
          <p:nvPr/>
        </p:nvSpPr>
        <p:spPr>
          <a:xfrm>
            <a:off x="1585912" y="3250853"/>
            <a:ext cx="3810000" cy="987551"/>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l">
              <a:lnSpc>
                <a:spcPct val="125000"/>
              </a:lnSpc>
              <a:spcBef>
                <a:spcPts val="0"/>
              </a:spcBef>
              <a:spcAft>
                <a:spcPts val="0"/>
              </a:spcAft>
              <a:buNone/>
            </a:pPr>
            <a:r>
              <a:rPr b="1" lang="en-US" sz="2400">
                <a:solidFill>
                  <a:srgbClr val="8CF4F2"/>
                </a:solidFill>
                <a:latin typeface="Consolas"/>
                <a:ea typeface="Consolas"/>
                <a:cs typeface="Consolas"/>
                <a:sym typeface="Consolas"/>
              </a:rPr>
              <a:t>+Owner: Person</a:t>
            </a:r>
            <a:endParaRPr/>
          </a:p>
          <a:p>
            <a:pPr indent="0" lvl="0" marL="0" marR="0" rtl="0" algn="l">
              <a:lnSpc>
                <a:spcPct val="125000"/>
              </a:lnSpc>
              <a:spcBef>
                <a:spcPts val="0"/>
              </a:spcBef>
              <a:spcAft>
                <a:spcPts val="0"/>
              </a:spcAft>
              <a:buNone/>
            </a:pPr>
            <a:r>
              <a:rPr b="1" lang="en-US" sz="2400">
                <a:solidFill>
                  <a:srgbClr val="8CF4F2"/>
                </a:solidFill>
                <a:latin typeface="Consolas"/>
                <a:ea typeface="Consolas"/>
                <a:cs typeface="Consolas"/>
                <a:sym typeface="Consolas"/>
              </a:rPr>
              <a:t>+Ammount: double</a:t>
            </a:r>
            <a:endParaRPr/>
          </a:p>
        </p:txBody>
      </p:sp>
      <p:sp>
        <p:nvSpPr>
          <p:cNvPr id="181" name="Google Shape;181;p10"/>
          <p:cNvSpPr/>
          <p:nvPr/>
        </p:nvSpPr>
        <p:spPr>
          <a:xfrm>
            <a:off x="1585912" y="4247780"/>
            <a:ext cx="3810000" cy="1372271"/>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l">
              <a:lnSpc>
                <a:spcPct val="125000"/>
              </a:lnSpc>
              <a:spcBef>
                <a:spcPts val="0"/>
              </a:spcBef>
              <a:spcAft>
                <a:spcPts val="0"/>
              </a:spcAft>
              <a:buNone/>
            </a:pPr>
            <a:r>
              <a:rPr b="1" lang="en-US" sz="2400">
                <a:solidFill>
                  <a:srgbClr val="8CF4F2"/>
                </a:solidFill>
                <a:latin typeface="Consolas"/>
                <a:ea typeface="Consolas"/>
                <a:cs typeface="Consolas"/>
                <a:sym typeface="Consolas"/>
              </a:rPr>
              <a:t>+Suspend()</a:t>
            </a:r>
            <a:endParaRPr/>
          </a:p>
          <a:p>
            <a:pPr indent="0" lvl="0" marL="0" marR="0" rtl="0" algn="l">
              <a:lnSpc>
                <a:spcPct val="125000"/>
              </a:lnSpc>
              <a:spcBef>
                <a:spcPts val="0"/>
              </a:spcBef>
              <a:spcAft>
                <a:spcPts val="0"/>
              </a:spcAft>
              <a:buNone/>
            </a:pPr>
            <a:r>
              <a:rPr b="1" lang="en-US" sz="2400">
                <a:solidFill>
                  <a:srgbClr val="8CF4F2"/>
                </a:solidFill>
                <a:latin typeface="Consolas"/>
                <a:ea typeface="Consolas"/>
                <a:cs typeface="Consolas"/>
                <a:sym typeface="Consolas"/>
              </a:rPr>
              <a:t>+Deposit(sum:double)</a:t>
            </a:r>
            <a:endParaRPr/>
          </a:p>
          <a:p>
            <a:pPr indent="0" lvl="0" marL="0" marR="0" rtl="0" algn="l">
              <a:lnSpc>
                <a:spcPct val="125000"/>
              </a:lnSpc>
              <a:spcBef>
                <a:spcPts val="0"/>
              </a:spcBef>
              <a:spcAft>
                <a:spcPts val="0"/>
              </a:spcAft>
              <a:buNone/>
            </a:pPr>
            <a:r>
              <a:rPr b="1" lang="en-US" sz="2400">
                <a:solidFill>
                  <a:srgbClr val="8CF4F2"/>
                </a:solidFill>
                <a:latin typeface="Consolas"/>
                <a:ea typeface="Consolas"/>
                <a:cs typeface="Consolas"/>
                <a:sym typeface="Consolas"/>
              </a:rPr>
              <a:t>+Withdraw(sum:double)</a:t>
            </a:r>
            <a:endParaRPr b="1" sz="2400">
              <a:solidFill>
                <a:srgbClr val="8CF4F2"/>
              </a:solidFill>
              <a:latin typeface="Consolas"/>
              <a:ea typeface="Consolas"/>
              <a:cs typeface="Consolas"/>
              <a:sym typeface="Consolas"/>
            </a:endParaRPr>
          </a:p>
        </p:txBody>
      </p:sp>
      <p:sp>
        <p:nvSpPr>
          <p:cNvPr id="182" name="Google Shape;182;p10"/>
          <p:cNvSpPr/>
          <p:nvPr/>
        </p:nvSpPr>
        <p:spPr>
          <a:xfrm>
            <a:off x="3282408" y="1600200"/>
            <a:ext cx="2057400" cy="527804"/>
          </a:xfrm>
          <a:prstGeom prst="wedgeRoundRectCallout">
            <a:avLst>
              <a:gd fmla="val -49790" name="adj1"/>
              <a:gd fmla="val 174478"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lang="en-US" sz="2800">
                <a:solidFill>
                  <a:srgbClr val="F7FFE7"/>
                </a:solidFill>
                <a:latin typeface="Corbel"/>
                <a:ea typeface="Corbel"/>
                <a:cs typeface="Corbel"/>
                <a:sym typeface="Corbel"/>
              </a:rPr>
              <a:t>Class Name</a:t>
            </a:r>
            <a:endParaRPr b="1" sz="2800">
              <a:solidFill>
                <a:srgbClr val="F7FFE7"/>
              </a:solidFill>
              <a:latin typeface="Corbel"/>
              <a:ea typeface="Corbel"/>
              <a:cs typeface="Corbel"/>
              <a:sym typeface="Corbel"/>
            </a:endParaRPr>
          </a:p>
        </p:txBody>
      </p:sp>
      <p:sp>
        <p:nvSpPr>
          <p:cNvPr id="183" name="Google Shape;183;p10"/>
          <p:cNvSpPr/>
          <p:nvPr/>
        </p:nvSpPr>
        <p:spPr>
          <a:xfrm>
            <a:off x="5776912" y="1624748"/>
            <a:ext cx="2163762" cy="1368425"/>
          </a:xfrm>
          <a:prstGeom prst="wedgeRoundRectCallout">
            <a:avLst>
              <a:gd fmla="val -93064" name="adj1"/>
              <a:gd fmla="val 100860"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lang="en-US" sz="2800">
                <a:solidFill>
                  <a:srgbClr val="F7FFE7"/>
                </a:solidFill>
                <a:latin typeface="Corbel"/>
                <a:ea typeface="Corbel"/>
                <a:cs typeface="Corbel"/>
                <a:sym typeface="Corbel"/>
              </a:rPr>
              <a:t>Attributes</a:t>
            </a:r>
            <a:endParaRPr/>
          </a:p>
          <a:p>
            <a:pPr indent="0" lvl="0" marL="0" marR="0" rtl="0" algn="ctr">
              <a:lnSpc>
                <a:spcPct val="107142"/>
              </a:lnSpc>
              <a:spcBef>
                <a:spcPts val="0"/>
              </a:spcBef>
              <a:spcAft>
                <a:spcPts val="0"/>
              </a:spcAft>
              <a:buNone/>
            </a:pPr>
            <a:r>
              <a:rPr b="1" lang="en-US" sz="2800">
                <a:solidFill>
                  <a:srgbClr val="F7FFE7"/>
                </a:solidFill>
                <a:latin typeface="Corbel"/>
                <a:ea typeface="Corbel"/>
                <a:cs typeface="Corbel"/>
                <a:sym typeface="Corbel"/>
              </a:rPr>
              <a:t>(Properties and Fields)</a:t>
            </a:r>
            <a:endParaRPr b="1" sz="2800">
              <a:solidFill>
                <a:srgbClr val="F7FFE7"/>
              </a:solidFill>
              <a:latin typeface="Corbel"/>
              <a:ea typeface="Corbel"/>
              <a:cs typeface="Corbel"/>
              <a:sym typeface="Corbel"/>
            </a:endParaRPr>
          </a:p>
        </p:txBody>
      </p:sp>
      <p:sp>
        <p:nvSpPr>
          <p:cNvPr id="184" name="Google Shape;184;p10"/>
          <p:cNvSpPr/>
          <p:nvPr/>
        </p:nvSpPr>
        <p:spPr>
          <a:xfrm>
            <a:off x="5853112" y="4139348"/>
            <a:ext cx="2147888" cy="953453"/>
          </a:xfrm>
          <a:prstGeom prst="wedgeRoundRectCallout">
            <a:avLst>
              <a:gd fmla="val -96242" name="adj1"/>
              <a:gd fmla="val -7382"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lang="en-US" sz="2800">
                <a:solidFill>
                  <a:srgbClr val="F7FFE7"/>
                </a:solidFill>
                <a:latin typeface="Corbel"/>
                <a:ea typeface="Corbel"/>
                <a:cs typeface="Corbel"/>
                <a:sym typeface="Corbel"/>
              </a:rPr>
              <a:t>Operations</a:t>
            </a:r>
            <a:endParaRPr/>
          </a:p>
          <a:p>
            <a:pPr indent="0" lvl="0" marL="0" marR="0" rtl="0" algn="ctr">
              <a:lnSpc>
                <a:spcPct val="107142"/>
              </a:lnSpc>
              <a:spcBef>
                <a:spcPts val="0"/>
              </a:spcBef>
              <a:spcAft>
                <a:spcPts val="0"/>
              </a:spcAft>
              <a:buNone/>
            </a:pPr>
            <a:r>
              <a:rPr b="1" lang="en-US" sz="2800">
                <a:solidFill>
                  <a:srgbClr val="F7FFE7"/>
                </a:solidFill>
                <a:latin typeface="Corbel"/>
                <a:ea typeface="Corbel"/>
                <a:cs typeface="Corbel"/>
                <a:sym typeface="Corbel"/>
              </a:rPr>
              <a:t>(Methods)</a:t>
            </a:r>
            <a:endParaRPr b="1" sz="2800">
              <a:solidFill>
                <a:srgbClr val="F7FFE7"/>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Objects</a:t>
            </a:r>
            <a:endParaRPr/>
          </a:p>
        </p:txBody>
      </p:sp>
      <p:sp>
        <p:nvSpPr>
          <p:cNvPr id="190" name="Google Shape;190;p11"/>
          <p:cNvSpPr txBox="1"/>
          <p:nvPr>
            <p:ph idx="1" type="body"/>
          </p:nvPr>
        </p:nvSpPr>
        <p:spPr>
          <a:xfrm>
            <a:off x="228600" y="1066800"/>
            <a:ext cx="8686800" cy="5459413"/>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An </a:t>
            </a:r>
            <a:r>
              <a:rPr lang="en-US">
                <a:solidFill>
                  <a:srgbClr val="D9EDF1"/>
                </a:solidFill>
              </a:rPr>
              <a:t>object</a:t>
            </a:r>
            <a:r>
              <a:rPr lang="en-US"/>
              <a:t> is a concrete </a:t>
            </a:r>
            <a:r>
              <a:rPr lang="en-US">
                <a:solidFill>
                  <a:srgbClr val="D9EDF1"/>
                </a:solidFill>
              </a:rPr>
              <a:t>instance</a:t>
            </a:r>
            <a:r>
              <a:rPr lang="en-US"/>
              <a:t> of a particular class </a:t>
            </a:r>
            <a:endParaRPr/>
          </a:p>
          <a:p>
            <a:pPr indent="-282575" lvl="0" marL="282575" rtl="0" algn="l">
              <a:lnSpc>
                <a:spcPct val="100000"/>
              </a:lnSpc>
              <a:spcBef>
                <a:spcPts val="1200"/>
              </a:spcBef>
              <a:spcAft>
                <a:spcPts val="0"/>
              </a:spcAft>
              <a:buSzPts val="2240"/>
              <a:buChar char="◆"/>
            </a:pPr>
            <a:r>
              <a:rPr lang="en-US"/>
              <a:t>Creating an object from a class is called </a:t>
            </a:r>
            <a:r>
              <a:rPr lang="en-US">
                <a:solidFill>
                  <a:srgbClr val="D9EDF1"/>
                </a:solidFill>
              </a:rPr>
              <a:t>instantiation</a:t>
            </a:r>
            <a:endParaRPr/>
          </a:p>
          <a:p>
            <a:pPr indent="-282575" lvl="0" marL="282575" rtl="0" algn="l">
              <a:lnSpc>
                <a:spcPct val="100000"/>
              </a:lnSpc>
              <a:spcBef>
                <a:spcPts val="1200"/>
              </a:spcBef>
              <a:spcAft>
                <a:spcPts val="0"/>
              </a:spcAft>
              <a:buSzPts val="2240"/>
              <a:buChar char="◆"/>
            </a:pPr>
            <a:r>
              <a:rPr lang="en-US"/>
              <a:t>Objects have state</a:t>
            </a:r>
            <a:endParaRPr/>
          </a:p>
          <a:p>
            <a:pPr indent="-273050" lvl="1" marL="630238" rtl="0" algn="l">
              <a:lnSpc>
                <a:spcPct val="100000"/>
              </a:lnSpc>
              <a:spcBef>
                <a:spcPts val="1200"/>
              </a:spcBef>
              <a:spcAft>
                <a:spcPts val="0"/>
              </a:spcAft>
              <a:buSzPts val="3000"/>
              <a:buChar char="⬥"/>
            </a:pPr>
            <a:r>
              <a:rPr lang="en-US"/>
              <a:t>Set of values associated to their attributes</a:t>
            </a:r>
            <a:endParaRPr/>
          </a:p>
          <a:p>
            <a:pPr indent="-282575" lvl="0" marL="282575" rtl="0" algn="l">
              <a:lnSpc>
                <a:spcPct val="100000"/>
              </a:lnSpc>
              <a:spcBef>
                <a:spcPts val="1200"/>
              </a:spcBef>
              <a:spcAft>
                <a:spcPts val="0"/>
              </a:spcAft>
              <a:buSzPts val="2240"/>
              <a:buChar char="◆"/>
            </a:pPr>
            <a:r>
              <a:rPr lang="en-US"/>
              <a:t>Example:</a:t>
            </a:r>
            <a:endParaRPr/>
          </a:p>
          <a:p>
            <a:pPr indent="-273050" lvl="1" marL="630238" rtl="0" algn="l">
              <a:lnSpc>
                <a:spcPct val="100000"/>
              </a:lnSpc>
              <a:spcBef>
                <a:spcPts val="1200"/>
              </a:spcBef>
              <a:spcAft>
                <a:spcPts val="0"/>
              </a:spcAft>
              <a:buSzPts val="3000"/>
              <a:buChar char="⬥"/>
            </a:pPr>
            <a:r>
              <a:rPr lang="en-US"/>
              <a:t>Class: </a:t>
            </a:r>
            <a:r>
              <a:rPr lang="en-US">
                <a:latin typeface="Consolas"/>
                <a:ea typeface="Consolas"/>
                <a:cs typeface="Consolas"/>
                <a:sym typeface="Consolas"/>
              </a:rPr>
              <a:t>Account</a:t>
            </a:r>
            <a:endParaRPr/>
          </a:p>
          <a:p>
            <a:pPr indent="-273050" lvl="1" marL="630238" rtl="0" algn="l">
              <a:lnSpc>
                <a:spcPct val="100000"/>
              </a:lnSpc>
              <a:spcBef>
                <a:spcPts val="1200"/>
              </a:spcBef>
              <a:spcAft>
                <a:spcPts val="0"/>
              </a:spcAft>
              <a:buSzPts val="3000"/>
              <a:buChar char="⬥"/>
            </a:pPr>
            <a:r>
              <a:rPr lang="en-US"/>
              <a:t>Objects: Ivan's account, Peter's account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Objects – Example</a:t>
            </a:r>
            <a:endParaRPr/>
          </a:p>
        </p:txBody>
      </p:sp>
      <p:sp>
        <p:nvSpPr>
          <p:cNvPr id="196" name="Google Shape;196;p12"/>
          <p:cNvSpPr/>
          <p:nvPr/>
        </p:nvSpPr>
        <p:spPr>
          <a:xfrm>
            <a:off x="380999" y="2226008"/>
            <a:ext cx="3467519" cy="577182"/>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ctr">
              <a:lnSpc>
                <a:spcPct val="127272"/>
              </a:lnSpc>
              <a:spcBef>
                <a:spcPts val="0"/>
              </a:spcBef>
              <a:spcAft>
                <a:spcPts val="0"/>
              </a:spcAft>
              <a:buNone/>
            </a:pPr>
            <a:r>
              <a:rPr b="1" lang="en-US" sz="2200">
                <a:solidFill>
                  <a:srgbClr val="8CF4F2"/>
                </a:solidFill>
                <a:latin typeface="Consolas"/>
                <a:ea typeface="Consolas"/>
                <a:cs typeface="Consolas"/>
                <a:sym typeface="Consolas"/>
              </a:rPr>
              <a:t>Account</a:t>
            </a:r>
            <a:endParaRPr/>
          </a:p>
        </p:txBody>
      </p:sp>
      <p:sp>
        <p:nvSpPr>
          <p:cNvPr id="197" name="Google Shape;197;p12"/>
          <p:cNvSpPr/>
          <p:nvPr/>
        </p:nvSpPr>
        <p:spPr>
          <a:xfrm>
            <a:off x="380999" y="2803219"/>
            <a:ext cx="3467519" cy="936255"/>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+Owner: Person</a:t>
            </a:r>
            <a:endParaRPr/>
          </a:p>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+Ammount: double</a:t>
            </a:r>
            <a:endParaRPr/>
          </a:p>
        </p:txBody>
      </p:sp>
      <p:sp>
        <p:nvSpPr>
          <p:cNvPr id="198" name="Google Shape;198;p12"/>
          <p:cNvSpPr/>
          <p:nvPr/>
        </p:nvSpPr>
        <p:spPr>
          <a:xfrm>
            <a:off x="380999" y="3740033"/>
            <a:ext cx="3467519" cy="1295327"/>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+Suspend()</a:t>
            </a:r>
            <a:endParaRPr/>
          </a:p>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+Deposit(sum:double)</a:t>
            </a:r>
            <a:endParaRPr/>
          </a:p>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+Withdraw(sum:double)</a:t>
            </a:r>
            <a:endParaRPr b="1" sz="2200">
              <a:solidFill>
                <a:srgbClr val="8CF4F2"/>
              </a:solidFill>
              <a:latin typeface="Consolas"/>
              <a:ea typeface="Consolas"/>
              <a:cs typeface="Consolas"/>
              <a:sym typeface="Consolas"/>
            </a:endParaRPr>
          </a:p>
        </p:txBody>
      </p:sp>
      <p:sp>
        <p:nvSpPr>
          <p:cNvPr id="199" name="Google Shape;199;p12"/>
          <p:cNvSpPr/>
          <p:nvPr/>
        </p:nvSpPr>
        <p:spPr>
          <a:xfrm>
            <a:off x="2389840" y="1307424"/>
            <a:ext cx="1219199" cy="506086"/>
          </a:xfrm>
          <a:prstGeom prst="wedgeRoundRectCallout">
            <a:avLst>
              <a:gd fmla="val -73395" name="adj1"/>
              <a:gd fmla="val 155741"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Class</a:t>
            </a:r>
            <a:endParaRPr b="1" sz="2600">
              <a:solidFill>
                <a:srgbClr val="F7FFE7"/>
              </a:solidFill>
              <a:latin typeface="Corbel"/>
              <a:ea typeface="Corbel"/>
              <a:cs typeface="Corbel"/>
              <a:sym typeface="Corbel"/>
            </a:endParaRPr>
          </a:p>
        </p:txBody>
      </p:sp>
      <p:sp>
        <p:nvSpPr>
          <p:cNvPr id="200" name="Google Shape;200;p12"/>
          <p:cNvSpPr/>
          <p:nvPr/>
        </p:nvSpPr>
        <p:spPr>
          <a:xfrm>
            <a:off x="4124851" y="1256587"/>
            <a:ext cx="3302557" cy="577182"/>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ctr">
              <a:lnSpc>
                <a:spcPct val="127272"/>
              </a:lnSpc>
              <a:spcBef>
                <a:spcPts val="0"/>
              </a:spcBef>
              <a:spcAft>
                <a:spcPts val="0"/>
              </a:spcAft>
              <a:buNone/>
            </a:pPr>
            <a:r>
              <a:rPr b="1" lang="en-US" sz="2200" u="sng">
                <a:solidFill>
                  <a:srgbClr val="8CF4F2"/>
                </a:solidFill>
                <a:latin typeface="Consolas"/>
                <a:ea typeface="Consolas"/>
                <a:cs typeface="Consolas"/>
                <a:sym typeface="Consolas"/>
              </a:rPr>
              <a:t>ivanAccount</a:t>
            </a:r>
            <a:endParaRPr/>
          </a:p>
        </p:txBody>
      </p:sp>
      <p:sp>
        <p:nvSpPr>
          <p:cNvPr id="201" name="Google Shape;201;p12"/>
          <p:cNvSpPr/>
          <p:nvPr/>
        </p:nvSpPr>
        <p:spPr>
          <a:xfrm>
            <a:off x="4124851" y="1832850"/>
            <a:ext cx="3302557" cy="936255"/>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+Owner="Ivan Kolev"</a:t>
            </a:r>
            <a:endParaRPr/>
          </a:p>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+Ammount=5000.0</a:t>
            </a:r>
            <a:endParaRPr/>
          </a:p>
        </p:txBody>
      </p:sp>
      <p:sp>
        <p:nvSpPr>
          <p:cNvPr id="202" name="Google Shape;202;p12"/>
          <p:cNvSpPr/>
          <p:nvPr/>
        </p:nvSpPr>
        <p:spPr>
          <a:xfrm>
            <a:off x="4124851" y="3026668"/>
            <a:ext cx="3302557" cy="577182"/>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ctr">
              <a:lnSpc>
                <a:spcPct val="127272"/>
              </a:lnSpc>
              <a:spcBef>
                <a:spcPts val="0"/>
              </a:spcBef>
              <a:spcAft>
                <a:spcPts val="0"/>
              </a:spcAft>
              <a:buNone/>
            </a:pPr>
            <a:r>
              <a:rPr b="1" lang="en-US" sz="2200" u="sng">
                <a:solidFill>
                  <a:srgbClr val="8CF4F2"/>
                </a:solidFill>
                <a:latin typeface="Consolas"/>
                <a:ea typeface="Consolas"/>
                <a:cs typeface="Consolas"/>
                <a:sym typeface="Consolas"/>
              </a:rPr>
              <a:t>peterAccount</a:t>
            </a:r>
            <a:endParaRPr b="1" sz="2200" u="sng">
              <a:solidFill>
                <a:srgbClr val="8CF4F2"/>
              </a:solidFill>
              <a:latin typeface="Consolas"/>
              <a:ea typeface="Consolas"/>
              <a:cs typeface="Consolas"/>
              <a:sym typeface="Consolas"/>
            </a:endParaRPr>
          </a:p>
        </p:txBody>
      </p:sp>
      <p:sp>
        <p:nvSpPr>
          <p:cNvPr id="203" name="Google Shape;203;p12"/>
          <p:cNvSpPr/>
          <p:nvPr/>
        </p:nvSpPr>
        <p:spPr>
          <a:xfrm>
            <a:off x="4124851" y="3602931"/>
            <a:ext cx="3302557" cy="936255"/>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+Owner="Peter Kirov"</a:t>
            </a:r>
            <a:endParaRPr/>
          </a:p>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+Ammount=1825.33</a:t>
            </a:r>
            <a:endParaRPr b="1" sz="2200">
              <a:solidFill>
                <a:srgbClr val="8CF4F2"/>
              </a:solidFill>
              <a:latin typeface="Consolas"/>
              <a:ea typeface="Consolas"/>
              <a:cs typeface="Consolas"/>
              <a:sym typeface="Consolas"/>
            </a:endParaRPr>
          </a:p>
        </p:txBody>
      </p:sp>
      <p:sp>
        <p:nvSpPr>
          <p:cNvPr id="204" name="Google Shape;204;p12"/>
          <p:cNvSpPr/>
          <p:nvPr/>
        </p:nvSpPr>
        <p:spPr>
          <a:xfrm>
            <a:off x="4124851" y="4888283"/>
            <a:ext cx="3302557" cy="577182"/>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ctr">
              <a:lnSpc>
                <a:spcPct val="127272"/>
              </a:lnSpc>
              <a:spcBef>
                <a:spcPts val="0"/>
              </a:spcBef>
              <a:spcAft>
                <a:spcPts val="0"/>
              </a:spcAft>
              <a:buNone/>
            </a:pPr>
            <a:r>
              <a:rPr b="1" lang="en-US" sz="2200" u="sng">
                <a:solidFill>
                  <a:srgbClr val="8CF4F2"/>
                </a:solidFill>
                <a:latin typeface="Consolas"/>
                <a:ea typeface="Consolas"/>
                <a:cs typeface="Consolas"/>
                <a:sym typeface="Consolas"/>
              </a:rPr>
              <a:t>kirilAccount</a:t>
            </a:r>
            <a:endParaRPr b="1" sz="2200" u="sng">
              <a:solidFill>
                <a:srgbClr val="8CF4F2"/>
              </a:solidFill>
              <a:latin typeface="Consolas"/>
              <a:ea typeface="Consolas"/>
              <a:cs typeface="Consolas"/>
              <a:sym typeface="Consolas"/>
            </a:endParaRPr>
          </a:p>
        </p:txBody>
      </p:sp>
      <p:sp>
        <p:nvSpPr>
          <p:cNvPr id="205" name="Google Shape;205;p12"/>
          <p:cNvSpPr/>
          <p:nvPr/>
        </p:nvSpPr>
        <p:spPr>
          <a:xfrm>
            <a:off x="4124851" y="5464545"/>
            <a:ext cx="3302557" cy="936255"/>
          </a:xfrm>
          <a:prstGeom prst="rect">
            <a:avLst/>
          </a:prstGeom>
          <a:solidFill>
            <a:srgbClr val="B4DAE4">
              <a:alpha val="14901"/>
            </a:srgbClr>
          </a:solidFill>
          <a:ln cap="flat" cmpd="sng" w="25400">
            <a:solidFill>
              <a:srgbClr val="D9EDF1"/>
            </a:solidFill>
            <a:prstDash val="solid"/>
            <a:round/>
            <a:headEnd len="sm" w="sm" type="none"/>
            <a:tailEnd len="sm" w="sm" type="none"/>
          </a:ln>
        </p:spPr>
        <p:txBody>
          <a:bodyPr anchorCtr="0" anchor="t" bIns="108000" lIns="108000" spcFirstLastPara="1" rIns="108000" wrap="square" tIns="108000">
            <a:spAutoFit/>
          </a:bodyPr>
          <a:lstStyle/>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+Owner="Kiril Kirov"</a:t>
            </a:r>
            <a:endParaRPr/>
          </a:p>
          <a:p>
            <a:pPr indent="0" lvl="0" marL="0" marR="0" rtl="0" algn="l">
              <a:lnSpc>
                <a:spcPct val="127272"/>
              </a:lnSpc>
              <a:spcBef>
                <a:spcPts val="0"/>
              </a:spcBef>
              <a:spcAft>
                <a:spcPts val="0"/>
              </a:spcAft>
              <a:buNone/>
            </a:pPr>
            <a:r>
              <a:rPr b="1" lang="en-US" sz="2200">
                <a:solidFill>
                  <a:srgbClr val="8CF4F2"/>
                </a:solidFill>
                <a:latin typeface="Consolas"/>
                <a:ea typeface="Consolas"/>
                <a:cs typeface="Consolas"/>
                <a:sym typeface="Consolas"/>
              </a:rPr>
              <a:t>+Ammount=25.0</a:t>
            </a:r>
            <a:endParaRPr/>
          </a:p>
        </p:txBody>
      </p:sp>
      <p:sp>
        <p:nvSpPr>
          <p:cNvPr id="206" name="Google Shape;206;p12"/>
          <p:cNvSpPr/>
          <p:nvPr/>
        </p:nvSpPr>
        <p:spPr>
          <a:xfrm>
            <a:off x="7526337" y="1047000"/>
            <a:ext cx="1219200" cy="506086"/>
          </a:xfrm>
          <a:prstGeom prst="wedgeRoundRectCallout">
            <a:avLst>
              <a:gd fmla="val -96193" name="adj1"/>
              <a:gd fmla="val 49914"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Object</a:t>
            </a:r>
            <a:endParaRPr b="1" sz="2600">
              <a:solidFill>
                <a:srgbClr val="F7FFE7"/>
              </a:solidFill>
              <a:latin typeface="Corbel"/>
              <a:ea typeface="Corbel"/>
              <a:cs typeface="Corbel"/>
              <a:sym typeface="Corbel"/>
            </a:endParaRPr>
          </a:p>
        </p:txBody>
      </p:sp>
      <p:sp>
        <p:nvSpPr>
          <p:cNvPr id="207" name="Google Shape;207;p12"/>
          <p:cNvSpPr/>
          <p:nvPr/>
        </p:nvSpPr>
        <p:spPr>
          <a:xfrm>
            <a:off x="7526337" y="2835608"/>
            <a:ext cx="1219200" cy="506086"/>
          </a:xfrm>
          <a:prstGeom prst="wedgeRoundRectCallout">
            <a:avLst>
              <a:gd fmla="val -93629" name="adj1"/>
              <a:gd fmla="val 43957"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Object</a:t>
            </a:r>
            <a:endParaRPr b="1" sz="2600">
              <a:solidFill>
                <a:srgbClr val="F7FFE7"/>
              </a:solidFill>
              <a:latin typeface="Corbel"/>
              <a:ea typeface="Corbel"/>
              <a:cs typeface="Corbel"/>
              <a:sym typeface="Corbel"/>
            </a:endParaRPr>
          </a:p>
        </p:txBody>
      </p:sp>
      <p:sp>
        <p:nvSpPr>
          <p:cNvPr id="208" name="Google Shape;208;p12"/>
          <p:cNvSpPr/>
          <p:nvPr/>
        </p:nvSpPr>
        <p:spPr>
          <a:xfrm>
            <a:off x="7543800" y="4691722"/>
            <a:ext cx="1219200" cy="506086"/>
          </a:xfrm>
          <a:prstGeom prst="wedgeRoundRectCallout">
            <a:avLst>
              <a:gd fmla="val -94270" name="adj1"/>
              <a:gd fmla="val 45943"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Object</a:t>
            </a:r>
            <a:endParaRPr b="1" sz="2600">
              <a:solidFill>
                <a:srgbClr val="F7FFE7"/>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ctrTitle"/>
          </p:nvPr>
        </p:nvSpPr>
        <p:spPr>
          <a:xfrm>
            <a:off x="1187450" y="19050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Classes in C#</a:t>
            </a:r>
            <a:endParaRPr/>
          </a:p>
        </p:txBody>
      </p:sp>
      <p:sp>
        <p:nvSpPr>
          <p:cNvPr id="218" name="Google Shape;218;p13"/>
          <p:cNvSpPr/>
          <p:nvPr/>
        </p:nvSpPr>
        <p:spPr>
          <a:xfrm>
            <a:off x="990601" y="2764524"/>
            <a:ext cx="6873874" cy="473976"/>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Using Classes and their Class Members</a:t>
            </a:r>
            <a:endParaRPr b="1" sz="2800">
              <a:solidFill>
                <a:srgbClr val="EBFFC2"/>
              </a:solidFill>
              <a:latin typeface="Corbel"/>
              <a:ea typeface="Corbel"/>
              <a:cs typeface="Corbel"/>
              <a:sym typeface="Corbel"/>
            </a:endParaRPr>
          </a:p>
        </p:txBody>
      </p:sp>
      <p:pic>
        <p:nvPicPr>
          <p:cNvPr descr="http://www.studiodaily.com/images/articles/6904_1154116514.jpg" id="219" name="Google Shape;219;p13"/>
          <p:cNvPicPr preferRelativeResize="0"/>
          <p:nvPr/>
        </p:nvPicPr>
        <p:blipFill rotWithShape="1">
          <a:blip r:embed="rId3">
            <a:alphaModFix/>
          </a:blip>
          <a:srcRect b="0" l="0" r="0" t="0"/>
          <a:stretch/>
        </p:blipFill>
        <p:spPr>
          <a:xfrm>
            <a:off x="6400800" y="4229100"/>
            <a:ext cx="2178952" cy="2091418"/>
          </a:xfrm>
          <a:prstGeom prst="rect">
            <a:avLst/>
          </a:prstGeom>
          <a:noFill/>
          <a:ln>
            <a:noFill/>
          </a:ln>
        </p:spPr>
      </p:pic>
      <p:pic>
        <p:nvPicPr>
          <p:cNvPr descr="http://www.dreamstime.com/3d-figures-thumb89101.jpg" id="220" name="Google Shape;220;p13"/>
          <p:cNvPicPr preferRelativeResize="0"/>
          <p:nvPr/>
        </p:nvPicPr>
        <p:blipFill rotWithShape="1">
          <a:blip r:embed="rId4">
            <a:alphaModFix/>
          </a:blip>
          <a:srcRect b="0" l="0" r="0" t="0"/>
          <a:stretch/>
        </p:blipFill>
        <p:spPr>
          <a:xfrm>
            <a:off x="685800" y="4267200"/>
            <a:ext cx="4334604" cy="2013436"/>
          </a:xfrm>
          <a:prstGeom prst="roundRect">
            <a:avLst>
              <a:gd fmla="val 12226" name="adj"/>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Classes in C#</a:t>
            </a:r>
            <a:endParaRPr/>
          </a:p>
        </p:txBody>
      </p:sp>
      <p:sp>
        <p:nvSpPr>
          <p:cNvPr id="226" name="Google Shape;226;p14"/>
          <p:cNvSpPr txBox="1"/>
          <p:nvPr>
            <p:ph idx="1" type="body"/>
          </p:nvPr>
        </p:nvSpPr>
        <p:spPr>
          <a:xfrm>
            <a:off x="323850" y="990600"/>
            <a:ext cx="8496300" cy="553085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Classes – basic units that compose programs</a:t>
            </a:r>
            <a:endParaRPr/>
          </a:p>
          <a:p>
            <a:pPr indent="-282575" lvl="0" marL="282575" rtl="0" algn="l">
              <a:lnSpc>
                <a:spcPct val="100000"/>
              </a:lnSpc>
              <a:spcBef>
                <a:spcPts val="1200"/>
              </a:spcBef>
              <a:spcAft>
                <a:spcPts val="0"/>
              </a:spcAft>
              <a:buSzPts val="2240"/>
              <a:buChar char="◆"/>
            </a:pPr>
            <a:r>
              <a:rPr lang="en-US"/>
              <a:t>Implementation is </a:t>
            </a:r>
            <a:r>
              <a:rPr lang="en-US">
                <a:solidFill>
                  <a:srgbClr val="D9EDF1"/>
                </a:solidFill>
              </a:rPr>
              <a:t>encapsulated</a:t>
            </a:r>
            <a:r>
              <a:rPr lang="en-US"/>
              <a:t> (hidden) </a:t>
            </a:r>
            <a:endParaRPr/>
          </a:p>
          <a:p>
            <a:pPr indent="-282575" lvl="0" marL="282575" rtl="0" algn="l">
              <a:lnSpc>
                <a:spcPct val="100000"/>
              </a:lnSpc>
              <a:spcBef>
                <a:spcPts val="1200"/>
              </a:spcBef>
              <a:spcAft>
                <a:spcPts val="0"/>
              </a:spcAft>
              <a:buSzPts val="2240"/>
              <a:buChar char="◆"/>
            </a:pPr>
            <a:r>
              <a:rPr lang="en-US"/>
              <a:t>Classes in C# can contain:</a:t>
            </a:r>
            <a:endParaRPr/>
          </a:p>
          <a:p>
            <a:pPr indent="-273050" lvl="1" marL="630238" rtl="0" algn="l">
              <a:lnSpc>
                <a:spcPct val="100000"/>
              </a:lnSpc>
              <a:spcBef>
                <a:spcPts val="1200"/>
              </a:spcBef>
              <a:spcAft>
                <a:spcPts val="0"/>
              </a:spcAft>
              <a:buSzPts val="3000"/>
              <a:buChar char="⬥"/>
            </a:pPr>
            <a:r>
              <a:rPr lang="en-US"/>
              <a:t>Fields (member variables)</a:t>
            </a:r>
            <a:endParaRPr/>
          </a:p>
          <a:p>
            <a:pPr indent="-273050" lvl="1" marL="630238" rtl="0" algn="l">
              <a:lnSpc>
                <a:spcPct val="100000"/>
              </a:lnSpc>
              <a:spcBef>
                <a:spcPts val="1200"/>
              </a:spcBef>
              <a:spcAft>
                <a:spcPts val="0"/>
              </a:spcAft>
              <a:buSzPts val="3000"/>
              <a:buChar char="⬥"/>
            </a:pPr>
            <a:r>
              <a:rPr lang="en-US"/>
              <a:t>Properties</a:t>
            </a:r>
            <a:endParaRPr/>
          </a:p>
          <a:p>
            <a:pPr indent="-273050" lvl="1" marL="630238" rtl="0" algn="l">
              <a:lnSpc>
                <a:spcPct val="100000"/>
              </a:lnSpc>
              <a:spcBef>
                <a:spcPts val="1200"/>
              </a:spcBef>
              <a:spcAft>
                <a:spcPts val="0"/>
              </a:spcAft>
              <a:buSzPts val="3000"/>
              <a:buChar char="⬥"/>
            </a:pPr>
            <a:r>
              <a:rPr lang="en-US"/>
              <a:t>Methods</a:t>
            </a:r>
            <a:endParaRPr/>
          </a:p>
          <a:p>
            <a:pPr indent="-273050" lvl="1" marL="630238" rtl="0" algn="l">
              <a:lnSpc>
                <a:spcPct val="100000"/>
              </a:lnSpc>
              <a:spcBef>
                <a:spcPts val="1200"/>
              </a:spcBef>
              <a:spcAft>
                <a:spcPts val="0"/>
              </a:spcAft>
              <a:buSzPts val="3000"/>
              <a:buChar char="⬥"/>
            </a:pPr>
            <a:r>
              <a:rPr lang="en-US"/>
              <a:t>Constructors</a:t>
            </a:r>
            <a:endParaRPr/>
          </a:p>
          <a:p>
            <a:pPr indent="-273050" lvl="1" marL="630238" rtl="0" algn="l">
              <a:lnSpc>
                <a:spcPct val="100000"/>
              </a:lnSpc>
              <a:spcBef>
                <a:spcPts val="1200"/>
              </a:spcBef>
              <a:spcAft>
                <a:spcPts val="0"/>
              </a:spcAft>
              <a:buSzPts val="3000"/>
              <a:buChar char="⬥"/>
            </a:pPr>
            <a:r>
              <a:rPr lang="en-US"/>
              <a:t>Inner types</a:t>
            </a:r>
            <a:endParaRPr/>
          </a:p>
          <a:p>
            <a:pPr indent="-273050" lvl="1" marL="630238" rtl="0" algn="l">
              <a:lnSpc>
                <a:spcPct val="100000"/>
              </a:lnSpc>
              <a:spcBef>
                <a:spcPts val="1200"/>
              </a:spcBef>
              <a:spcAft>
                <a:spcPts val="0"/>
              </a:spcAft>
              <a:buSzPts val="3000"/>
              <a:buChar char="⬥"/>
            </a:pPr>
            <a:r>
              <a:rPr lang="en-US"/>
              <a:t>Etc. (events, indexers, operators, …)</a:t>
            </a:r>
            <a:endParaRPr/>
          </a:p>
        </p:txBody>
      </p:sp>
      <p:pic>
        <p:nvPicPr>
          <p:cNvPr descr="http://www.felt-es.eu.dodea.edu/Classes/Art/images/P1050057_001.JPG" id="227" name="Google Shape;227;p14"/>
          <p:cNvPicPr preferRelativeResize="0"/>
          <p:nvPr/>
        </p:nvPicPr>
        <p:blipFill rotWithShape="1">
          <a:blip r:embed="rId3">
            <a:alphaModFix/>
          </a:blip>
          <a:srcRect b="0" l="0" r="0" t="0"/>
          <a:stretch/>
        </p:blipFill>
        <p:spPr>
          <a:xfrm>
            <a:off x="6324600" y="2790825"/>
            <a:ext cx="2105025" cy="155257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Classes in C# – Examples</a:t>
            </a:r>
            <a:endParaRPr/>
          </a:p>
        </p:txBody>
      </p:sp>
      <p:sp>
        <p:nvSpPr>
          <p:cNvPr id="233" name="Google Shape;233;p15"/>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Example of classes (structures):</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System.Console</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System.String</a:t>
            </a:r>
            <a:r>
              <a:rPr lang="en-US"/>
              <a:t> (</a:t>
            </a:r>
            <a:r>
              <a:rPr lang="en-US">
                <a:solidFill>
                  <a:srgbClr val="D9EDF1"/>
                </a:solidFill>
                <a:latin typeface="Consolas"/>
                <a:ea typeface="Consolas"/>
                <a:cs typeface="Consolas"/>
                <a:sym typeface="Consolas"/>
              </a:rPr>
              <a:t>string</a:t>
            </a:r>
            <a:r>
              <a:rPr lang="en-US"/>
              <a:t> in C#)</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System.Int32</a:t>
            </a:r>
            <a:r>
              <a:rPr lang="en-US"/>
              <a:t> (</a:t>
            </a:r>
            <a:r>
              <a:rPr lang="en-US">
                <a:solidFill>
                  <a:srgbClr val="D9EDF1"/>
                </a:solidFill>
                <a:latin typeface="Consolas"/>
                <a:ea typeface="Consolas"/>
                <a:cs typeface="Consolas"/>
                <a:sym typeface="Consolas"/>
              </a:rPr>
              <a:t>int</a:t>
            </a:r>
            <a:r>
              <a:rPr lang="en-US"/>
              <a:t> in C#)</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System.Array</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System.Math</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System.Random</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System.DateTime</a:t>
            </a:r>
            <a:endParaRPr/>
          </a:p>
          <a:p>
            <a:pPr indent="-377825" lvl="1" marL="900113"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System.Collections.Generics.List&lt;T&gt;</a:t>
            </a:r>
            <a:endParaRPr>
              <a:solidFill>
                <a:srgbClr val="D9EDF1"/>
              </a:solidFill>
              <a:latin typeface="Consolas"/>
              <a:ea typeface="Consolas"/>
              <a:cs typeface="Consolas"/>
              <a:sym typeface="Consolas"/>
            </a:endParaRPr>
          </a:p>
        </p:txBody>
      </p:sp>
      <p:pic>
        <p:nvPicPr>
          <p:cNvPr descr="http://www.semiworks.de/gfx/matlib.png" id="234" name="Google Shape;234;p15"/>
          <p:cNvPicPr preferRelativeResize="0"/>
          <p:nvPr/>
        </p:nvPicPr>
        <p:blipFill rotWithShape="1">
          <a:blip r:embed="rId3">
            <a:alphaModFix/>
          </a:blip>
          <a:srcRect b="0" l="0" r="0" t="0"/>
          <a:stretch/>
        </p:blipFill>
        <p:spPr>
          <a:xfrm>
            <a:off x="5820959" y="3505200"/>
            <a:ext cx="2408641" cy="215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Declaring Objects</a:t>
            </a:r>
            <a:endParaRPr/>
          </a:p>
        </p:txBody>
      </p:sp>
      <p:sp>
        <p:nvSpPr>
          <p:cNvPr id="240" name="Google Shape;240;p16"/>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An instance of a class or structure can be defined like any other variable:</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282575" lvl="0" marL="282575" rtl="0" algn="l">
              <a:lnSpc>
                <a:spcPct val="100000"/>
              </a:lnSpc>
              <a:spcBef>
                <a:spcPts val="1800"/>
              </a:spcBef>
              <a:spcAft>
                <a:spcPts val="0"/>
              </a:spcAft>
              <a:buSzPts val="2240"/>
              <a:buChar char="◆"/>
            </a:pPr>
            <a:r>
              <a:rPr lang="en-US"/>
              <a:t>Instances cannot be used if they are </a:t>
            </a:r>
            <a:br>
              <a:rPr lang="en-US"/>
            </a:br>
            <a:r>
              <a:rPr lang="en-US"/>
              <a:t>not initialized</a:t>
            </a:r>
            <a:endParaRPr/>
          </a:p>
        </p:txBody>
      </p:sp>
      <p:sp>
        <p:nvSpPr>
          <p:cNvPr id="241" name="Google Shape;241;p16"/>
          <p:cNvSpPr/>
          <p:nvPr/>
        </p:nvSpPr>
        <p:spPr>
          <a:xfrm>
            <a:off x="609600" y="2241312"/>
            <a:ext cx="7924800" cy="185339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using System;</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 Define two variables of type DateTime</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DateTime today; </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DateTime halloween;</a:t>
            </a:r>
            <a:endParaRPr/>
          </a:p>
        </p:txBody>
      </p:sp>
      <p:sp>
        <p:nvSpPr>
          <p:cNvPr id="242" name="Google Shape;242;p16"/>
          <p:cNvSpPr/>
          <p:nvPr/>
        </p:nvSpPr>
        <p:spPr>
          <a:xfrm>
            <a:off x="609600" y="5445103"/>
            <a:ext cx="7924800" cy="80329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 Declare and initialize a structure instance</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DateTime today = DateTime.Now;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type="ctrTitle"/>
          </p:nvPr>
        </p:nvSpPr>
        <p:spPr>
          <a:xfrm>
            <a:off x="762001" y="1524000"/>
            <a:ext cx="7404100"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Fields and Properties </a:t>
            </a:r>
            <a:endParaRPr/>
          </a:p>
        </p:txBody>
      </p:sp>
      <p:sp>
        <p:nvSpPr>
          <p:cNvPr id="252" name="Google Shape;252;p17"/>
          <p:cNvSpPr/>
          <p:nvPr/>
        </p:nvSpPr>
        <p:spPr>
          <a:xfrm>
            <a:off x="1226073" y="2455862"/>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Accessing Fields and Properties</a:t>
            </a:r>
            <a:endParaRPr b="1" sz="2800">
              <a:solidFill>
                <a:srgbClr val="EBFFC2"/>
              </a:solidFill>
              <a:latin typeface="Corbel"/>
              <a:ea typeface="Corbel"/>
              <a:cs typeface="Corbel"/>
              <a:sym typeface="Corbel"/>
            </a:endParaRPr>
          </a:p>
        </p:txBody>
      </p:sp>
      <p:pic>
        <p:nvPicPr>
          <p:cNvPr descr="http://www.freewebs.com/les-jarriges/sunflower_fields_forever.jpg" id="253" name="Google Shape;253;p17"/>
          <p:cNvPicPr preferRelativeResize="0"/>
          <p:nvPr/>
        </p:nvPicPr>
        <p:blipFill rotWithShape="1">
          <a:blip r:embed="rId3">
            <a:alphaModFix/>
          </a:blip>
          <a:srcRect b="0" l="0" r="0" t="0"/>
          <a:stretch/>
        </p:blipFill>
        <p:spPr>
          <a:xfrm>
            <a:off x="2362200" y="3352800"/>
            <a:ext cx="4195482" cy="2743200"/>
          </a:xfrm>
          <a:prstGeom prst="roundRect">
            <a:avLst>
              <a:gd fmla="val 8522" name="adj"/>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Fields</a:t>
            </a:r>
            <a:endParaRPr/>
          </a:p>
        </p:txBody>
      </p:sp>
      <p:sp>
        <p:nvSpPr>
          <p:cNvPr id="259" name="Google Shape;259;p18"/>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Fields</a:t>
            </a:r>
            <a:r>
              <a:rPr lang="en-US"/>
              <a:t> are data members of a class</a:t>
            </a:r>
            <a:endParaRPr/>
          </a:p>
          <a:p>
            <a:pPr indent="-273050" lvl="1" marL="630238" rtl="0" algn="l">
              <a:lnSpc>
                <a:spcPct val="100000"/>
              </a:lnSpc>
              <a:spcBef>
                <a:spcPts val="1200"/>
              </a:spcBef>
              <a:spcAft>
                <a:spcPts val="0"/>
              </a:spcAft>
              <a:buSzPts val="3000"/>
              <a:buChar char="⬥"/>
            </a:pPr>
            <a:r>
              <a:rPr lang="en-US"/>
              <a:t>Can be variables and constants (read-only)</a:t>
            </a:r>
            <a:endParaRPr/>
          </a:p>
          <a:p>
            <a:pPr indent="-282575" lvl="0" marL="282575" rtl="0" algn="l">
              <a:lnSpc>
                <a:spcPct val="100000"/>
              </a:lnSpc>
              <a:spcBef>
                <a:spcPts val="1200"/>
              </a:spcBef>
              <a:spcAft>
                <a:spcPts val="0"/>
              </a:spcAft>
              <a:buSzPts val="2240"/>
              <a:buChar char="◆"/>
            </a:pPr>
            <a:r>
              <a:rPr lang="en-US"/>
              <a:t>Accessing a field doesn’t invoke any actions of the object</a:t>
            </a:r>
            <a:endParaRPr/>
          </a:p>
          <a:p>
            <a:pPr indent="-273050" lvl="1" marL="630238" rtl="0" algn="l">
              <a:lnSpc>
                <a:spcPct val="100000"/>
              </a:lnSpc>
              <a:spcBef>
                <a:spcPts val="1200"/>
              </a:spcBef>
              <a:spcAft>
                <a:spcPts val="0"/>
              </a:spcAft>
              <a:buSzPts val="3000"/>
              <a:buChar char="⬥"/>
            </a:pPr>
            <a:r>
              <a:rPr lang="en-US"/>
              <a:t>Just accesses its value</a:t>
            </a:r>
            <a:endParaRPr/>
          </a:p>
          <a:p>
            <a:pPr indent="-282575" lvl="0" marL="282575" rtl="0" algn="l">
              <a:lnSpc>
                <a:spcPct val="100000"/>
              </a:lnSpc>
              <a:spcBef>
                <a:spcPts val="1200"/>
              </a:spcBef>
              <a:spcAft>
                <a:spcPts val="0"/>
              </a:spcAft>
              <a:buSzPts val="2240"/>
              <a:buChar char="◆"/>
            </a:pPr>
            <a:r>
              <a:rPr lang="en-US"/>
              <a:t>Example:</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String.Empty</a:t>
            </a:r>
            <a:r>
              <a:rPr lang="en-US"/>
              <a:t> (the </a:t>
            </a:r>
            <a:r>
              <a:rPr lang="en-US">
                <a:solidFill>
                  <a:srgbClr val="D9EDF1"/>
                </a:solidFill>
                <a:latin typeface="Consolas"/>
                <a:ea typeface="Consolas"/>
                <a:cs typeface="Consolas"/>
                <a:sym typeface="Consolas"/>
              </a:rPr>
              <a:t>""</a:t>
            </a:r>
            <a:r>
              <a:rPr lang="en-US"/>
              <a:t> string)</a:t>
            </a:r>
            <a:endParaRPr/>
          </a:p>
        </p:txBody>
      </p:sp>
      <p:pic>
        <p:nvPicPr>
          <p:cNvPr descr="http://www.astrobio.net/articles/images/starfield2.jpg" id="260" name="Google Shape;260;p18"/>
          <p:cNvPicPr preferRelativeResize="0"/>
          <p:nvPr/>
        </p:nvPicPr>
        <p:blipFill rotWithShape="1">
          <a:blip r:embed="rId3">
            <a:alphaModFix/>
          </a:blip>
          <a:srcRect b="0" l="0" r="0" t="0"/>
          <a:stretch/>
        </p:blipFill>
        <p:spPr>
          <a:xfrm>
            <a:off x="6629400" y="4419600"/>
            <a:ext cx="2057400" cy="2057400"/>
          </a:xfrm>
          <a:prstGeom prst="roundRect">
            <a:avLst>
              <a:gd fmla="val 39524"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Accessing Fields</a:t>
            </a:r>
            <a:endParaRPr/>
          </a:p>
        </p:txBody>
      </p:sp>
      <p:sp>
        <p:nvSpPr>
          <p:cNvPr id="266" name="Google Shape;266;p19"/>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Constant fields </a:t>
            </a:r>
            <a:r>
              <a:rPr lang="en-US"/>
              <a:t>can be only read</a:t>
            </a:r>
            <a:endParaRPr/>
          </a:p>
          <a:p>
            <a:pPr indent="-282575" lvl="0" marL="282575" rtl="0" algn="l">
              <a:lnSpc>
                <a:spcPct val="100000"/>
              </a:lnSpc>
              <a:spcBef>
                <a:spcPts val="1200"/>
              </a:spcBef>
              <a:spcAft>
                <a:spcPts val="0"/>
              </a:spcAft>
              <a:buSzPts val="2240"/>
              <a:buChar char="◆"/>
            </a:pPr>
            <a:r>
              <a:rPr lang="en-US">
                <a:solidFill>
                  <a:srgbClr val="D9EDF1"/>
                </a:solidFill>
              </a:rPr>
              <a:t>Variable fields </a:t>
            </a:r>
            <a:r>
              <a:rPr lang="en-US"/>
              <a:t>can be read and modified</a:t>
            </a:r>
            <a:endParaRPr/>
          </a:p>
          <a:p>
            <a:pPr indent="-282575" lvl="0" marL="282575" rtl="0" algn="l">
              <a:lnSpc>
                <a:spcPct val="100000"/>
              </a:lnSpc>
              <a:spcBef>
                <a:spcPts val="1200"/>
              </a:spcBef>
              <a:spcAft>
                <a:spcPts val="0"/>
              </a:spcAft>
              <a:buSzPts val="2240"/>
              <a:buChar char="◆"/>
            </a:pPr>
            <a:r>
              <a:rPr lang="en-US"/>
              <a:t>Usually properties are used instead of directly accessing variable fields</a:t>
            </a:r>
            <a:endParaRPr/>
          </a:p>
          <a:p>
            <a:pPr indent="-282575" lvl="0" marL="282575" rtl="0" algn="l">
              <a:lnSpc>
                <a:spcPct val="100000"/>
              </a:lnSpc>
              <a:spcBef>
                <a:spcPts val="1200"/>
              </a:spcBef>
              <a:spcAft>
                <a:spcPts val="0"/>
              </a:spcAft>
              <a:buSzPts val="2240"/>
              <a:buChar char="◆"/>
            </a:pPr>
            <a:r>
              <a:rPr lang="en-US"/>
              <a:t>Examples:</a:t>
            </a:r>
            <a:endParaRPr/>
          </a:p>
        </p:txBody>
      </p:sp>
      <p:sp>
        <p:nvSpPr>
          <p:cNvPr id="267" name="Google Shape;267;p19"/>
          <p:cNvSpPr/>
          <p:nvPr/>
        </p:nvSpPr>
        <p:spPr>
          <a:xfrm>
            <a:off x="609600" y="4267200"/>
            <a:ext cx="7848600" cy="178510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 Accessing read-only field</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String empty = String.Empty;</a:t>
            </a:r>
            <a:endParaRPr/>
          </a:p>
          <a:p>
            <a:pPr indent="0" lvl="0" marL="0" marR="0" rtl="0" algn="l">
              <a:lnSpc>
                <a:spcPct val="100000"/>
              </a:lnSpc>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 Accessing constant field</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int maxInt = Int32.MaxValue;</a:t>
            </a:r>
            <a:endParaRPr/>
          </a:p>
        </p:txBody>
      </p:sp>
      <p:pic>
        <p:nvPicPr>
          <p:cNvPr descr="http://www.chrisonline.net/images/house-hammer.png" id="268" name="Google Shape;268;p19"/>
          <p:cNvPicPr preferRelativeResize="0"/>
          <p:nvPr/>
        </p:nvPicPr>
        <p:blipFill rotWithShape="1">
          <a:blip r:embed="rId3">
            <a:alphaModFix/>
          </a:blip>
          <a:srcRect b="0" l="0" r="0" t="0"/>
          <a:stretch/>
        </p:blipFill>
        <p:spPr>
          <a:xfrm>
            <a:off x="6858000" y="4287296"/>
            <a:ext cx="1545142" cy="175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http://lfca.net/images/stack-of-books.JPG" id="107" name="Google Shape;107;p2"/>
          <p:cNvPicPr preferRelativeResize="0"/>
          <p:nvPr/>
        </p:nvPicPr>
        <p:blipFill rotWithShape="1">
          <a:blip r:embed="rId3">
            <a:alphaModFix/>
          </a:blip>
          <a:srcRect b="0" l="0" r="0" t="0"/>
          <a:stretch/>
        </p:blipFill>
        <p:spPr>
          <a:xfrm>
            <a:off x="6962775" y="1143000"/>
            <a:ext cx="1571625" cy="233362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08" name="Google Shape;108;p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Table of Contents</a:t>
            </a:r>
            <a:endParaRPr/>
          </a:p>
        </p:txBody>
      </p:sp>
      <p:sp>
        <p:nvSpPr>
          <p:cNvPr id="109" name="Google Shape;109;p2"/>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361950" lvl="0" marL="361950" rtl="0" algn="l">
              <a:lnSpc>
                <a:spcPct val="112500"/>
              </a:lnSpc>
              <a:spcBef>
                <a:spcPts val="0"/>
              </a:spcBef>
              <a:spcAft>
                <a:spcPts val="0"/>
              </a:spcAft>
              <a:buSzPts val="2240"/>
              <a:buFont typeface="Corbel"/>
              <a:buAutoNum type="arabicPeriod"/>
            </a:pPr>
            <a:r>
              <a:rPr lang="en-US"/>
              <a:t>Classes and Objects</a:t>
            </a:r>
            <a:endParaRPr/>
          </a:p>
          <a:p>
            <a:pPr indent="-260350" lvl="1" marL="803275" rtl="0" algn="l">
              <a:lnSpc>
                <a:spcPct val="120000"/>
              </a:lnSpc>
              <a:spcBef>
                <a:spcPts val="1200"/>
              </a:spcBef>
              <a:spcAft>
                <a:spcPts val="0"/>
              </a:spcAft>
              <a:buSzPts val="3000"/>
              <a:buChar char="⬥"/>
            </a:pPr>
            <a:r>
              <a:rPr lang="en-US"/>
              <a:t>What are Objects? </a:t>
            </a:r>
            <a:endParaRPr/>
          </a:p>
          <a:p>
            <a:pPr indent="-260350" lvl="1" marL="803275" rtl="0" algn="l">
              <a:lnSpc>
                <a:spcPct val="120000"/>
              </a:lnSpc>
              <a:spcBef>
                <a:spcPts val="1200"/>
              </a:spcBef>
              <a:spcAft>
                <a:spcPts val="0"/>
              </a:spcAft>
              <a:buSzPts val="3000"/>
              <a:buChar char="⬥"/>
            </a:pPr>
            <a:r>
              <a:rPr lang="en-US"/>
              <a:t>What are Classes? </a:t>
            </a:r>
            <a:endParaRPr/>
          </a:p>
          <a:p>
            <a:pPr indent="-361950" lvl="0" marL="361950" rtl="0" algn="l">
              <a:lnSpc>
                <a:spcPct val="112500"/>
              </a:lnSpc>
              <a:spcBef>
                <a:spcPts val="1200"/>
              </a:spcBef>
              <a:spcAft>
                <a:spcPts val="0"/>
              </a:spcAft>
              <a:buSzPts val="2240"/>
              <a:buFont typeface="Corbel"/>
              <a:buAutoNum type="arabicPeriod"/>
            </a:pPr>
            <a:r>
              <a:rPr lang="en-US"/>
              <a:t>Classes in C#</a:t>
            </a:r>
            <a:endParaRPr/>
          </a:p>
          <a:p>
            <a:pPr indent="-260350" lvl="1" marL="803275" rtl="0" algn="l">
              <a:lnSpc>
                <a:spcPct val="120000"/>
              </a:lnSpc>
              <a:spcBef>
                <a:spcPts val="1200"/>
              </a:spcBef>
              <a:spcAft>
                <a:spcPts val="0"/>
              </a:spcAft>
              <a:buSzPts val="3000"/>
              <a:buChar char="⬥"/>
            </a:pPr>
            <a:r>
              <a:rPr lang="en-US"/>
              <a:t>Declaring Class</a:t>
            </a:r>
            <a:endParaRPr/>
          </a:p>
          <a:p>
            <a:pPr indent="-260350" lvl="1" marL="803275" rtl="0" algn="l">
              <a:lnSpc>
                <a:spcPct val="120000"/>
              </a:lnSpc>
              <a:spcBef>
                <a:spcPts val="1200"/>
              </a:spcBef>
              <a:spcAft>
                <a:spcPts val="0"/>
              </a:spcAft>
              <a:buSzPts val="3000"/>
              <a:buChar char="⬥"/>
            </a:pPr>
            <a:r>
              <a:rPr lang="en-US"/>
              <a:t>Fields and Properties: Instance and Static</a:t>
            </a:r>
            <a:endParaRPr/>
          </a:p>
          <a:p>
            <a:pPr indent="-260350" lvl="1" marL="803275" rtl="0" algn="l">
              <a:lnSpc>
                <a:spcPct val="120000"/>
              </a:lnSpc>
              <a:spcBef>
                <a:spcPts val="1200"/>
              </a:spcBef>
              <a:spcAft>
                <a:spcPts val="0"/>
              </a:spcAft>
              <a:buSzPts val="3000"/>
              <a:buChar char="⬥"/>
            </a:pPr>
            <a:r>
              <a:rPr lang="en-US"/>
              <a:t>Instance and Static Methods </a:t>
            </a:r>
            <a:endParaRPr/>
          </a:p>
          <a:p>
            <a:pPr indent="-260350" lvl="1" marL="803275" rtl="0" algn="l">
              <a:lnSpc>
                <a:spcPct val="120000"/>
              </a:lnSpc>
              <a:spcBef>
                <a:spcPts val="1200"/>
              </a:spcBef>
              <a:spcAft>
                <a:spcPts val="0"/>
              </a:spcAft>
              <a:buSzPts val="3000"/>
              <a:buChar char="⬥"/>
            </a:pPr>
            <a:r>
              <a:rPr lang="en-US"/>
              <a:t>Constructors</a:t>
            </a:r>
            <a:endParaRPr/>
          </a:p>
          <a:p>
            <a:pPr indent="-361950" lvl="0" marL="361950" rtl="0" algn="l">
              <a:lnSpc>
                <a:spcPct val="112500"/>
              </a:lnSpc>
              <a:spcBef>
                <a:spcPts val="1200"/>
              </a:spcBef>
              <a:spcAft>
                <a:spcPts val="0"/>
              </a:spcAft>
              <a:buClr>
                <a:srgbClr val="B4DAE4"/>
              </a:buClr>
              <a:buSzPts val="2240"/>
              <a:buFont typeface="Corbel"/>
              <a:buAutoNum type="arabicPeriod"/>
            </a:pPr>
            <a:r>
              <a:rPr lang="en-US"/>
              <a:t>Enumerations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Properties</a:t>
            </a:r>
            <a:endParaRPr/>
          </a:p>
        </p:txBody>
      </p:sp>
      <p:sp>
        <p:nvSpPr>
          <p:cNvPr id="274" name="Google Shape;274;p20"/>
          <p:cNvSpPr txBox="1"/>
          <p:nvPr>
            <p:ph idx="1" type="body"/>
          </p:nvPr>
        </p:nvSpPr>
        <p:spPr>
          <a:xfrm>
            <a:off x="323850" y="914400"/>
            <a:ext cx="8496300" cy="57150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Properties</a:t>
            </a:r>
            <a:r>
              <a:rPr lang="en-US"/>
              <a:t> look like fields</a:t>
            </a:r>
            <a:endParaRPr/>
          </a:p>
          <a:p>
            <a:pPr indent="-273050" lvl="1" marL="630238" rtl="0" algn="l">
              <a:lnSpc>
                <a:spcPct val="100000"/>
              </a:lnSpc>
              <a:spcBef>
                <a:spcPts val="1400"/>
              </a:spcBef>
              <a:spcAft>
                <a:spcPts val="0"/>
              </a:spcAft>
              <a:buSzPts val="3000"/>
              <a:buChar char="⬥"/>
            </a:pPr>
            <a:r>
              <a:rPr lang="en-US"/>
              <a:t>Have name and type</a:t>
            </a:r>
            <a:endParaRPr/>
          </a:p>
          <a:p>
            <a:pPr indent="-273050" lvl="1" marL="630238" rtl="0" algn="l">
              <a:lnSpc>
                <a:spcPct val="100000"/>
              </a:lnSpc>
              <a:spcBef>
                <a:spcPts val="1400"/>
              </a:spcBef>
              <a:spcAft>
                <a:spcPts val="0"/>
              </a:spcAft>
              <a:buSzPts val="3000"/>
              <a:buChar char="⬥"/>
            </a:pPr>
            <a:r>
              <a:rPr lang="en-US"/>
              <a:t>Can contain code, executed when accessed</a:t>
            </a:r>
            <a:endParaRPr/>
          </a:p>
          <a:p>
            <a:pPr indent="-282575" lvl="0" marL="282575" rtl="0" algn="l">
              <a:lnSpc>
                <a:spcPct val="100000"/>
              </a:lnSpc>
              <a:spcBef>
                <a:spcPts val="1400"/>
              </a:spcBef>
              <a:spcAft>
                <a:spcPts val="0"/>
              </a:spcAft>
              <a:buSzPts val="2240"/>
              <a:buChar char="◆"/>
            </a:pPr>
            <a:r>
              <a:rPr lang="en-US"/>
              <a:t>Usually used as wrappers</a:t>
            </a:r>
            <a:endParaRPr/>
          </a:p>
          <a:p>
            <a:pPr indent="-273050" lvl="1" marL="630238" rtl="0" algn="l">
              <a:lnSpc>
                <a:spcPct val="100000"/>
              </a:lnSpc>
              <a:spcBef>
                <a:spcPts val="1400"/>
              </a:spcBef>
              <a:spcAft>
                <a:spcPts val="0"/>
              </a:spcAft>
              <a:buSzPts val="3000"/>
              <a:buChar char="⬥"/>
            </a:pPr>
            <a:r>
              <a:rPr lang="en-US"/>
              <a:t>To control the access to the data fields</a:t>
            </a:r>
            <a:endParaRPr/>
          </a:p>
          <a:p>
            <a:pPr indent="-273050" lvl="1" marL="630238" rtl="0" algn="l">
              <a:lnSpc>
                <a:spcPct val="100000"/>
              </a:lnSpc>
              <a:spcBef>
                <a:spcPts val="1400"/>
              </a:spcBef>
              <a:spcAft>
                <a:spcPts val="0"/>
              </a:spcAft>
              <a:buSzPts val="3000"/>
              <a:buChar char="⬥"/>
            </a:pPr>
            <a:r>
              <a:rPr lang="en-US"/>
              <a:t>Can contain more complex logic</a:t>
            </a:r>
            <a:endParaRPr/>
          </a:p>
          <a:p>
            <a:pPr indent="-282575" lvl="0" marL="282575" rtl="0" algn="l">
              <a:lnSpc>
                <a:spcPct val="100000"/>
              </a:lnSpc>
              <a:spcBef>
                <a:spcPts val="1400"/>
              </a:spcBef>
              <a:spcAft>
                <a:spcPts val="0"/>
              </a:spcAft>
              <a:buSzPts val="2240"/>
              <a:buChar char="◆"/>
            </a:pPr>
            <a:r>
              <a:rPr lang="en-US"/>
              <a:t>Can have two components called </a:t>
            </a:r>
            <a:r>
              <a:rPr lang="en-US">
                <a:solidFill>
                  <a:srgbClr val="D9EDF1"/>
                </a:solidFill>
              </a:rPr>
              <a:t>accessors</a:t>
            </a:r>
            <a:endParaRPr sz="3200">
              <a:solidFill>
                <a:srgbClr val="D9EDF1"/>
              </a:solidFill>
            </a:endParaRPr>
          </a:p>
          <a:p>
            <a:pPr indent="-273050" lvl="1" marL="630238" rtl="0" algn="l">
              <a:lnSpc>
                <a:spcPct val="100000"/>
              </a:lnSpc>
              <a:spcBef>
                <a:spcPts val="1400"/>
              </a:spcBef>
              <a:spcAft>
                <a:spcPts val="0"/>
              </a:spcAft>
              <a:buSzPts val="2800"/>
              <a:buChar char="⬥"/>
            </a:pPr>
            <a:r>
              <a:rPr lang="en-US" sz="2800">
                <a:solidFill>
                  <a:srgbClr val="D9EDF1"/>
                </a:solidFill>
              </a:rPr>
              <a:t>get</a:t>
            </a:r>
            <a:r>
              <a:rPr lang="en-US" sz="2800"/>
              <a:t> for reading their value</a:t>
            </a:r>
            <a:endParaRPr/>
          </a:p>
          <a:p>
            <a:pPr indent="-273050" lvl="1" marL="630238" rtl="0" algn="l">
              <a:lnSpc>
                <a:spcPct val="100000"/>
              </a:lnSpc>
              <a:spcBef>
                <a:spcPts val="1400"/>
              </a:spcBef>
              <a:spcAft>
                <a:spcPts val="0"/>
              </a:spcAft>
              <a:buSzPts val="2800"/>
              <a:buChar char="⬥"/>
            </a:pPr>
            <a:r>
              <a:rPr lang="en-US" sz="2800">
                <a:solidFill>
                  <a:srgbClr val="D9EDF1"/>
                </a:solidFill>
              </a:rPr>
              <a:t>set</a:t>
            </a:r>
            <a:r>
              <a:rPr lang="en-US" sz="2800"/>
              <a:t> for changing their value</a:t>
            </a:r>
            <a:endParaRPr sz="2800">
              <a:latin typeface="Courier New"/>
              <a:ea typeface="Courier New"/>
              <a:cs typeface="Courier New"/>
              <a:sym typeface="Courier New"/>
            </a:endParaRPr>
          </a:p>
        </p:txBody>
      </p:sp>
      <p:pic>
        <p:nvPicPr>
          <p:cNvPr descr="http://survey.cyclingnews.com/tech/fix/howfix_deroh_files/derailleur26.jpg" id="275" name="Google Shape;275;p20"/>
          <p:cNvPicPr preferRelativeResize="0"/>
          <p:nvPr/>
        </p:nvPicPr>
        <p:blipFill rotWithShape="1">
          <a:blip r:embed="rId3">
            <a:alphaModFix/>
          </a:blip>
          <a:srcRect b="0" l="0" r="0" t="0"/>
          <a:stretch/>
        </p:blipFill>
        <p:spPr>
          <a:xfrm>
            <a:off x="7035800" y="5257800"/>
            <a:ext cx="1612900" cy="1209675"/>
          </a:xfrm>
          <a:prstGeom prst="roundRect">
            <a:avLst>
              <a:gd fmla="val 10696"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Properties (2)</a:t>
            </a:r>
            <a:endParaRPr/>
          </a:p>
        </p:txBody>
      </p:sp>
      <p:sp>
        <p:nvSpPr>
          <p:cNvPr id="281" name="Google Shape;281;p21"/>
          <p:cNvSpPr txBox="1"/>
          <p:nvPr>
            <p:ph idx="1" type="body"/>
          </p:nvPr>
        </p:nvSpPr>
        <p:spPr>
          <a:xfrm>
            <a:off x="323850" y="1066800"/>
            <a:ext cx="8496300" cy="5459413"/>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According to the implemented accessors properties can be:</a:t>
            </a:r>
            <a:endParaRPr/>
          </a:p>
          <a:p>
            <a:pPr indent="-273050" lvl="1" marL="630238" rtl="0" algn="l">
              <a:lnSpc>
                <a:spcPct val="100000"/>
              </a:lnSpc>
              <a:spcBef>
                <a:spcPts val="1200"/>
              </a:spcBef>
              <a:spcAft>
                <a:spcPts val="0"/>
              </a:spcAft>
              <a:buSzPts val="3000"/>
              <a:buChar char="⬥"/>
            </a:pPr>
            <a:r>
              <a:rPr lang="en-US"/>
              <a:t>Read-only (</a:t>
            </a:r>
            <a:r>
              <a:rPr lang="en-US">
                <a:solidFill>
                  <a:srgbClr val="D9EDF1"/>
                </a:solidFill>
              </a:rPr>
              <a:t>get</a:t>
            </a:r>
            <a:r>
              <a:rPr lang="en-US"/>
              <a:t> accessor only)</a:t>
            </a:r>
            <a:endParaRPr/>
          </a:p>
          <a:p>
            <a:pPr indent="-273050" lvl="1" marL="630238" rtl="0" algn="l">
              <a:lnSpc>
                <a:spcPct val="100000"/>
              </a:lnSpc>
              <a:spcBef>
                <a:spcPts val="1200"/>
              </a:spcBef>
              <a:spcAft>
                <a:spcPts val="0"/>
              </a:spcAft>
              <a:buSzPts val="3000"/>
              <a:buChar char="⬥"/>
            </a:pPr>
            <a:r>
              <a:rPr lang="en-US"/>
              <a:t>Read and write (both </a:t>
            </a:r>
            <a:r>
              <a:rPr lang="en-US">
                <a:solidFill>
                  <a:srgbClr val="D9EDF1"/>
                </a:solidFill>
              </a:rPr>
              <a:t>get</a:t>
            </a:r>
            <a:r>
              <a:rPr lang="en-US"/>
              <a:t> and </a:t>
            </a:r>
            <a:r>
              <a:rPr lang="en-US">
                <a:solidFill>
                  <a:srgbClr val="D9EDF1"/>
                </a:solidFill>
              </a:rPr>
              <a:t>set</a:t>
            </a:r>
            <a:r>
              <a:rPr lang="en-US"/>
              <a:t> accessors)</a:t>
            </a:r>
            <a:endParaRPr/>
          </a:p>
          <a:p>
            <a:pPr indent="-273050" lvl="1" marL="630238" rtl="0" algn="l">
              <a:lnSpc>
                <a:spcPct val="100000"/>
              </a:lnSpc>
              <a:spcBef>
                <a:spcPts val="1200"/>
              </a:spcBef>
              <a:spcAft>
                <a:spcPts val="0"/>
              </a:spcAft>
              <a:buSzPts val="3000"/>
              <a:buChar char="⬥"/>
            </a:pPr>
            <a:r>
              <a:rPr lang="en-US"/>
              <a:t>Write-only (</a:t>
            </a:r>
            <a:r>
              <a:rPr lang="en-US">
                <a:solidFill>
                  <a:srgbClr val="D9EDF1"/>
                </a:solidFill>
              </a:rPr>
              <a:t>set</a:t>
            </a:r>
            <a:r>
              <a:rPr lang="en-US"/>
              <a:t> accessor only)</a:t>
            </a:r>
            <a:endParaRPr/>
          </a:p>
          <a:p>
            <a:pPr indent="-282575" lvl="0" marL="282575" rtl="0" algn="l">
              <a:lnSpc>
                <a:spcPct val="100000"/>
              </a:lnSpc>
              <a:spcBef>
                <a:spcPts val="1200"/>
              </a:spcBef>
              <a:spcAft>
                <a:spcPts val="0"/>
              </a:spcAft>
              <a:buSzPts val="2240"/>
              <a:buChar char="◆"/>
            </a:pPr>
            <a:r>
              <a:rPr lang="en-US"/>
              <a:t>Example of read-only property: </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String.Length</a:t>
            </a:r>
            <a:endParaRPr/>
          </a:p>
          <a:p>
            <a:pPr indent="-282575" lvl="0" marL="282575" rtl="0" algn="l">
              <a:lnSpc>
                <a:spcPct val="100000"/>
              </a:lnSpc>
              <a:spcBef>
                <a:spcPts val="1200"/>
              </a:spcBef>
              <a:spcAft>
                <a:spcPts val="0"/>
              </a:spcAft>
              <a:buSzPts val="2240"/>
              <a:buChar char="◆"/>
            </a:pPr>
            <a:r>
              <a:rPr lang="en-US"/>
              <a:t>Example of read-write property: </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Console.BackgroundColor</a:t>
            </a:r>
            <a:endParaRPr>
              <a:latin typeface="Courier New"/>
              <a:ea typeface="Courier New"/>
              <a:cs typeface="Courier New"/>
              <a:sym typeface="Courier New"/>
            </a:endParaRPr>
          </a:p>
          <a:p>
            <a:pPr indent="-82550" lvl="1" marL="630238" rtl="0" algn="l">
              <a:lnSpc>
                <a:spcPct val="100000"/>
              </a:lnSpc>
              <a:spcBef>
                <a:spcPts val="1200"/>
              </a:spcBef>
              <a:spcAft>
                <a:spcPts val="0"/>
              </a:spcAft>
              <a:buSzPts val="3000"/>
              <a:buNone/>
            </a:pPr>
            <a:r>
              <a:t/>
            </a:r>
            <a:endParaRPr>
              <a:latin typeface="Courier New"/>
              <a:ea typeface="Courier New"/>
              <a:cs typeface="Courier New"/>
              <a:sym typeface="Courier New"/>
            </a:endParaRPr>
          </a:p>
        </p:txBody>
      </p:sp>
      <p:pic>
        <p:nvPicPr>
          <p:cNvPr descr="http://outreach.co.nz/frontend/images/Wrench_Web.jpg" id="282" name="Google Shape;282;p21"/>
          <p:cNvPicPr preferRelativeResize="0"/>
          <p:nvPr/>
        </p:nvPicPr>
        <p:blipFill rotWithShape="1">
          <a:blip r:embed="rId3">
            <a:alphaModFix/>
          </a:blip>
          <a:srcRect b="0" l="0" r="0" t="0"/>
          <a:stretch/>
        </p:blipFill>
        <p:spPr>
          <a:xfrm>
            <a:off x="7010400" y="4182836"/>
            <a:ext cx="1552575" cy="2217964"/>
          </a:xfrm>
          <a:prstGeom prst="roundRect">
            <a:avLst>
              <a:gd fmla="val 5619"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3962400" y="152400"/>
            <a:ext cx="49530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Accessing Properties and Fields – Example</a:t>
            </a:r>
            <a:endParaRPr sz="3600"/>
          </a:p>
        </p:txBody>
      </p:sp>
      <p:sp>
        <p:nvSpPr>
          <p:cNvPr id="288" name="Google Shape;288;p22"/>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SzPts val="2240"/>
              <a:buFont typeface="Corbel"/>
              <a:buNone/>
            </a:pPr>
            <a:r>
              <a:t/>
            </a:r>
            <a:endParaRPr/>
          </a:p>
          <a:p>
            <a:pPr indent="-140335" lvl="0" marL="282575" rtl="0" algn="l">
              <a:lnSpc>
                <a:spcPct val="105000"/>
              </a:lnSpc>
              <a:spcBef>
                <a:spcPts val="1200"/>
              </a:spcBef>
              <a:spcAft>
                <a:spcPts val="0"/>
              </a:spcAft>
              <a:buClr>
                <a:srgbClr val="B4DAE4"/>
              </a:buClr>
              <a:buSzPts val="2240"/>
              <a:buNone/>
            </a:pPr>
            <a:r>
              <a:t/>
            </a:r>
            <a:endParaRPr/>
          </a:p>
        </p:txBody>
      </p:sp>
      <p:sp>
        <p:nvSpPr>
          <p:cNvPr id="289" name="Google Shape;289;p22"/>
          <p:cNvSpPr/>
          <p:nvPr/>
        </p:nvSpPr>
        <p:spPr>
          <a:xfrm>
            <a:off x="684213" y="1423258"/>
            <a:ext cx="7777162" cy="490134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using System;</a:t>
            </a:r>
            <a:endParaRPr/>
          </a:p>
          <a:p>
            <a:pPr indent="0" lvl="0" marL="0" marR="0" rtl="0" algn="l">
              <a:spcBef>
                <a:spcPts val="1200"/>
              </a:spcBef>
              <a:spcAft>
                <a:spcPts val="0"/>
              </a:spcAft>
              <a:buNone/>
            </a:pPr>
            <a:r>
              <a:rPr b="1" lang="en-US" sz="2200">
                <a:solidFill>
                  <a:srgbClr val="8CF4F2"/>
                </a:solidFill>
                <a:latin typeface="Consolas"/>
                <a:ea typeface="Consolas"/>
                <a:cs typeface="Consolas"/>
                <a:sym typeface="Consolas"/>
              </a:rPr>
              <a:t>...</a:t>
            </a:r>
            <a:endParaRPr/>
          </a:p>
          <a:p>
            <a:pPr indent="0" lvl="0" marL="0" marR="0" rtl="0" algn="l">
              <a:spcBef>
                <a:spcPts val="1200"/>
              </a:spcBef>
              <a:spcAft>
                <a:spcPts val="0"/>
              </a:spcAft>
              <a:buNone/>
            </a:pPr>
            <a:r>
              <a:rPr b="1" lang="en-US" sz="2200">
                <a:solidFill>
                  <a:srgbClr val="8CF4F2"/>
                </a:solidFill>
                <a:latin typeface="Consolas"/>
                <a:ea typeface="Consolas"/>
                <a:cs typeface="Consolas"/>
                <a:sym typeface="Consolas"/>
              </a:rPr>
              <a:t>DateTime christmas = new DateTime(2009, 12, 25);</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int day = christmas.Day;</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int month = christmas.Month;</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int year = christmas.Year;</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Console.WriteLine(</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"Christmas day: {0}, month: {1}, year: {2}",</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day, month, year);</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Console.WriteLine(</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"Day of year: {0}", christmas.DayOfYear);</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Console.WriteLine("Is {0} leap year: {1}",</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year, DateTime.IsLeapYear(year));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pic>
        <p:nvPicPr>
          <p:cNvPr descr="http://www.aircompressorsdirect.com/images/2141_Alt_1.jpg" id="298" name="Google Shape;298;p23"/>
          <p:cNvPicPr preferRelativeResize="0"/>
          <p:nvPr/>
        </p:nvPicPr>
        <p:blipFill rotWithShape="1">
          <a:blip r:embed="rId3">
            <a:alphaModFix/>
          </a:blip>
          <a:srcRect b="0" l="0" r="0" t="0"/>
          <a:stretch/>
        </p:blipFill>
        <p:spPr>
          <a:xfrm>
            <a:off x="3962401" y="1295400"/>
            <a:ext cx="4572000" cy="31242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299" name="Google Shape;299;p23"/>
          <p:cNvSpPr/>
          <p:nvPr/>
        </p:nvSpPr>
        <p:spPr>
          <a:xfrm>
            <a:off x="3962400" y="5181600"/>
            <a:ext cx="4687498" cy="473976"/>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Live Demo</a:t>
            </a:r>
            <a:endParaRPr b="1" sz="2800">
              <a:solidFill>
                <a:srgbClr val="EBFFC2"/>
              </a:solidFill>
              <a:latin typeface="Corbel"/>
              <a:ea typeface="Corbel"/>
              <a:cs typeface="Corbel"/>
              <a:sym typeface="Corbel"/>
            </a:endParaRPr>
          </a:p>
        </p:txBody>
      </p:sp>
      <p:sp>
        <p:nvSpPr>
          <p:cNvPr id="300" name="Google Shape;300;p23"/>
          <p:cNvSpPr txBox="1"/>
          <p:nvPr>
            <p:ph type="ctrTitle"/>
          </p:nvPr>
        </p:nvSpPr>
        <p:spPr>
          <a:xfrm>
            <a:off x="304800" y="1464576"/>
            <a:ext cx="3505200" cy="28448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Accessing Properties and Fields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ctrTitle"/>
          </p:nvPr>
        </p:nvSpPr>
        <p:spPr>
          <a:xfrm>
            <a:off x="393702" y="1447800"/>
            <a:ext cx="8293098" cy="1023938"/>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Instance and Static Members</a:t>
            </a:r>
            <a:endParaRPr/>
          </a:p>
        </p:txBody>
      </p:sp>
      <p:sp>
        <p:nvSpPr>
          <p:cNvPr id="310" name="Google Shape;310;p24"/>
          <p:cNvSpPr/>
          <p:nvPr/>
        </p:nvSpPr>
        <p:spPr>
          <a:xfrm>
            <a:off x="1302273" y="2590800"/>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Accessing Object and Class Members</a:t>
            </a:r>
            <a:endParaRPr b="1" sz="2800">
              <a:solidFill>
                <a:srgbClr val="EBFFC2"/>
              </a:solidFill>
              <a:latin typeface="Corbel"/>
              <a:ea typeface="Corbel"/>
              <a:cs typeface="Corbel"/>
              <a:sym typeface="Corbel"/>
            </a:endParaRPr>
          </a:p>
        </p:txBody>
      </p:sp>
      <p:pic>
        <p:nvPicPr>
          <p:cNvPr descr="http://www.gpschools.org/ci/images/meeting_table.jpg" id="311" name="Google Shape;311;p24"/>
          <p:cNvPicPr preferRelativeResize="0"/>
          <p:nvPr/>
        </p:nvPicPr>
        <p:blipFill rotWithShape="1">
          <a:blip r:embed="rId3">
            <a:alphaModFix/>
          </a:blip>
          <a:srcRect b="0" l="0" r="0" t="0"/>
          <a:stretch/>
        </p:blipFill>
        <p:spPr>
          <a:xfrm>
            <a:off x="2667000" y="3505200"/>
            <a:ext cx="3758081" cy="2826350"/>
          </a:xfrm>
          <a:prstGeom prst="roundRect">
            <a:avLst>
              <a:gd fmla="val 8134" name="adj"/>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Instance and Static Members</a:t>
            </a:r>
            <a:endParaRPr/>
          </a:p>
        </p:txBody>
      </p:sp>
      <p:sp>
        <p:nvSpPr>
          <p:cNvPr id="317" name="Google Shape;317;p25"/>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Fields, properties and methods can be:</a:t>
            </a:r>
            <a:endParaRPr/>
          </a:p>
          <a:p>
            <a:pPr indent="-273050" lvl="1" marL="630238" rtl="0" algn="l">
              <a:lnSpc>
                <a:spcPct val="100000"/>
              </a:lnSpc>
              <a:spcBef>
                <a:spcPts val="1200"/>
              </a:spcBef>
              <a:spcAft>
                <a:spcPts val="0"/>
              </a:spcAft>
              <a:buSzPts val="3000"/>
              <a:buChar char="⬥"/>
            </a:pPr>
            <a:r>
              <a:rPr lang="en-US">
                <a:solidFill>
                  <a:srgbClr val="D9EDF1"/>
                </a:solidFill>
              </a:rPr>
              <a:t>Instance</a:t>
            </a:r>
            <a:r>
              <a:rPr lang="en-US"/>
              <a:t> (or object members)</a:t>
            </a:r>
            <a:endParaRPr/>
          </a:p>
          <a:p>
            <a:pPr indent="-273050" lvl="1" marL="630238" rtl="0" algn="l">
              <a:lnSpc>
                <a:spcPct val="100000"/>
              </a:lnSpc>
              <a:spcBef>
                <a:spcPts val="1200"/>
              </a:spcBef>
              <a:spcAft>
                <a:spcPts val="0"/>
              </a:spcAft>
              <a:buSzPts val="3000"/>
              <a:buChar char="⬥"/>
            </a:pPr>
            <a:r>
              <a:rPr lang="en-US">
                <a:solidFill>
                  <a:srgbClr val="D9EDF1"/>
                </a:solidFill>
              </a:rPr>
              <a:t>Static</a:t>
            </a:r>
            <a:r>
              <a:rPr lang="en-US"/>
              <a:t> (or class members)</a:t>
            </a:r>
            <a:endParaRPr/>
          </a:p>
          <a:p>
            <a:pPr indent="-282575" lvl="0" marL="282575" rtl="0" algn="l">
              <a:lnSpc>
                <a:spcPct val="100000"/>
              </a:lnSpc>
              <a:spcBef>
                <a:spcPts val="1200"/>
              </a:spcBef>
              <a:spcAft>
                <a:spcPts val="0"/>
              </a:spcAft>
              <a:buSzPts val="2240"/>
              <a:buChar char="◆"/>
            </a:pPr>
            <a:r>
              <a:rPr lang="en-US"/>
              <a:t>Instance members are specific for each object</a:t>
            </a:r>
            <a:endParaRPr/>
          </a:p>
          <a:p>
            <a:pPr indent="-273050" lvl="1" marL="630238" rtl="0" algn="l">
              <a:lnSpc>
                <a:spcPct val="100000"/>
              </a:lnSpc>
              <a:spcBef>
                <a:spcPts val="1200"/>
              </a:spcBef>
              <a:spcAft>
                <a:spcPts val="0"/>
              </a:spcAft>
              <a:buSzPts val="3000"/>
              <a:buChar char="⬥"/>
            </a:pPr>
            <a:r>
              <a:rPr lang="en-US"/>
              <a:t>Example: different dogs have different name</a:t>
            </a:r>
            <a:endParaRPr/>
          </a:p>
          <a:p>
            <a:pPr indent="-282575" lvl="0" marL="282575" rtl="0" algn="l">
              <a:lnSpc>
                <a:spcPct val="100000"/>
              </a:lnSpc>
              <a:spcBef>
                <a:spcPts val="1200"/>
              </a:spcBef>
              <a:spcAft>
                <a:spcPts val="0"/>
              </a:spcAft>
              <a:buSzPts val="2240"/>
              <a:buChar char="◆"/>
            </a:pPr>
            <a:r>
              <a:rPr lang="en-US"/>
              <a:t>Static members are common for all instances of a class</a:t>
            </a:r>
            <a:endParaRPr/>
          </a:p>
          <a:p>
            <a:pPr indent="-273050" lvl="1" marL="630238" rtl="0" algn="l">
              <a:lnSpc>
                <a:spcPct val="100000"/>
              </a:lnSpc>
              <a:spcBef>
                <a:spcPts val="1200"/>
              </a:spcBef>
              <a:spcAft>
                <a:spcPts val="0"/>
              </a:spcAft>
              <a:buSzPts val="3000"/>
              <a:buChar char="⬥"/>
            </a:pPr>
            <a:r>
              <a:rPr lang="en-US"/>
              <a:t>Example: </a:t>
            </a:r>
            <a:r>
              <a:rPr lang="en-US">
                <a:solidFill>
                  <a:srgbClr val="D9EDF1"/>
                </a:solidFill>
                <a:latin typeface="Consolas"/>
                <a:ea typeface="Consolas"/>
                <a:cs typeface="Consolas"/>
                <a:sym typeface="Consolas"/>
              </a:rPr>
              <a:t>DateTime.MinValue</a:t>
            </a:r>
            <a:r>
              <a:rPr lang="en-US"/>
              <a:t> is shared between all instances of </a:t>
            </a:r>
            <a:r>
              <a:rPr lang="en-US">
                <a:solidFill>
                  <a:srgbClr val="D9EDF1"/>
                </a:solidFill>
                <a:latin typeface="Consolas"/>
                <a:ea typeface="Consolas"/>
                <a:cs typeface="Consolas"/>
                <a:sym typeface="Consolas"/>
              </a:rPr>
              <a:t>DateTime</a:t>
            </a:r>
            <a:endParaRPr>
              <a:solidFill>
                <a:srgbClr val="D9EDF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Accessing Members – Syntax</a:t>
            </a:r>
            <a:endParaRPr/>
          </a:p>
        </p:txBody>
      </p:sp>
      <p:sp>
        <p:nvSpPr>
          <p:cNvPr id="323" name="Google Shape;323;p26"/>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Accessing instance members</a:t>
            </a:r>
            <a:endParaRPr/>
          </a:p>
          <a:p>
            <a:pPr indent="-273050" lvl="1" marL="630238" rtl="0" algn="l">
              <a:lnSpc>
                <a:spcPct val="100000"/>
              </a:lnSpc>
              <a:spcBef>
                <a:spcPts val="1200"/>
              </a:spcBef>
              <a:spcAft>
                <a:spcPts val="0"/>
              </a:spcAft>
              <a:buSzPts val="3000"/>
              <a:buChar char="⬥"/>
            </a:pPr>
            <a:r>
              <a:rPr lang="en-US"/>
              <a:t>The name of the </a:t>
            </a:r>
            <a:r>
              <a:rPr lang="en-US">
                <a:solidFill>
                  <a:srgbClr val="D9EDF1"/>
                </a:solidFill>
              </a:rPr>
              <a:t>instance</a:t>
            </a:r>
            <a:r>
              <a:rPr lang="en-US"/>
              <a:t>, followed by the name of the member (field or property), separated by dot ("</a:t>
            </a:r>
            <a:r>
              <a:rPr lang="en-US">
                <a:solidFill>
                  <a:srgbClr val="D9EDF1"/>
                </a:solidFill>
                <a:latin typeface="Consolas"/>
                <a:ea typeface="Consolas"/>
                <a:cs typeface="Consolas"/>
                <a:sym typeface="Consolas"/>
              </a:rPr>
              <a:t>.</a:t>
            </a:r>
            <a:r>
              <a:rPr lang="en-US"/>
              <a:t>")</a:t>
            </a:r>
            <a:endParaRPr/>
          </a:p>
          <a:p>
            <a:pPr indent="-82550" lvl="1" marL="630238" rtl="0" algn="l">
              <a:lnSpc>
                <a:spcPct val="100000"/>
              </a:lnSpc>
              <a:spcBef>
                <a:spcPts val="1200"/>
              </a:spcBef>
              <a:spcAft>
                <a:spcPts val="0"/>
              </a:spcAft>
              <a:buSzPts val="3000"/>
              <a:buNone/>
            </a:pPr>
            <a:r>
              <a:t/>
            </a:r>
            <a:endParaRPr/>
          </a:p>
          <a:p>
            <a:pPr indent="-282575" lvl="0" marL="282575" rtl="0" algn="l">
              <a:lnSpc>
                <a:spcPct val="100000"/>
              </a:lnSpc>
              <a:spcBef>
                <a:spcPts val="1200"/>
              </a:spcBef>
              <a:spcAft>
                <a:spcPts val="0"/>
              </a:spcAft>
              <a:buSzPts val="2240"/>
              <a:buChar char="◆"/>
            </a:pPr>
            <a:r>
              <a:rPr lang="en-US"/>
              <a:t>Accessing static members</a:t>
            </a:r>
            <a:endParaRPr/>
          </a:p>
          <a:p>
            <a:pPr indent="-273050" lvl="1" marL="630238" rtl="0" algn="l">
              <a:lnSpc>
                <a:spcPct val="100000"/>
              </a:lnSpc>
              <a:spcBef>
                <a:spcPts val="1200"/>
              </a:spcBef>
              <a:spcAft>
                <a:spcPts val="0"/>
              </a:spcAft>
              <a:buSzPts val="3000"/>
              <a:buChar char="⬥"/>
            </a:pPr>
            <a:r>
              <a:rPr lang="en-US"/>
              <a:t>The name of the </a:t>
            </a:r>
            <a:r>
              <a:rPr lang="en-US">
                <a:solidFill>
                  <a:srgbClr val="D9EDF1"/>
                </a:solidFill>
              </a:rPr>
              <a:t>class</a:t>
            </a:r>
            <a:r>
              <a:rPr lang="en-US"/>
              <a:t>, followed by the name of the member</a:t>
            </a:r>
            <a:endParaRPr/>
          </a:p>
        </p:txBody>
      </p:sp>
      <p:sp>
        <p:nvSpPr>
          <p:cNvPr id="324" name="Google Shape;324;p26"/>
          <p:cNvSpPr/>
          <p:nvPr/>
        </p:nvSpPr>
        <p:spPr>
          <a:xfrm>
            <a:off x="755650" y="3302913"/>
            <a:ext cx="7561263" cy="43088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&lt;instance_name&gt;.&lt;member_name&gt;</a:t>
            </a:r>
            <a:endParaRPr/>
          </a:p>
        </p:txBody>
      </p:sp>
      <p:sp>
        <p:nvSpPr>
          <p:cNvPr id="325" name="Google Shape;325;p26"/>
          <p:cNvSpPr/>
          <p:nvPr/>
        </p:nvSpPr>
        <p:spPr>
          <a:xfrm>
            <a:off x="755650" y="5757863"/>
            <a:ext cx="7561263" cy="43088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&lt;class_name&gt;.&lt;member_name&gt;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type="title"/>
          </p:nvPr>
        </p:nvSpPr>
        <p:spPr>
          <a:xfrm>
            <a:off x="3962400" y="152400"/>
            <a:ext cx="49530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Instance and Static Members – Examples</a:t>
            </a:r>
            <a:endParaRPr/>
          </a:p>
        </p:txBody>
      </p:sp>
      <p:sp>
        <p:nvSpPr>
          <p:cNvPr id="331" name="Google Shape;331;p27"/>
          <p:cNvSpPr txBox="1"/>
          <p:nvPr>
            <p:ph idx="1" type="body"/>
          </p:nvPr>
        </p:nvSpPr>
        <p:spPr>
          <a:xfrm>
            <a:off x="228600" y="1295400"/>
            <a:ext cx="8686800" cy="5410200"/>
          </a:xfrm>
          <a:prstGeom prst="rect">
            <a:avLst/>
          </a:prstGeom>
          <a:noFill/>
          <a:ln>
            <a:noFill/>
          </a:ln>
        </p:spPr>
        <p:txBody>
          <a:bodyPr anchorCtr="0" anchor="t" bIns="45700" lIns="91425" spcFirstLastPara="1" rIns="91425" wrap="square" tIns="45700">
            <a:noAutofit/>
          </a:bodyPr>
          <a:lstStyle/>
          <a:p>
            <a:pPr indent="-361950" lvl="0" marL="361950" rtl="0" algn="l">
              <a:lnSpc>
                <a:spcPct val="100000"/>
              </a:lnSpc>
              <a:spcBef>
                <a:spcPts val="0"/>
              </a:spcBef>
              <a:spcAft>
                <a:spcPts val="0"/>
              </a:spcAft>
              <a:buSzPts val="2240"/>
              <a:buChar char="◆"/>
            </a:pPr>
            <a:r>
              <a:rPr lang="en-US"/>
              <a:t>Example of instance member</a:t>
            </a:r>
            <a:endParaRPr/>
          </a:p>
          <a:p>
            <a:pPr indent="-350838" lvl="1" marL="7127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String.Length</a:t>
            </a:r>
            <a:endParaRPr>
              <a:solidFill>
                <a:srgbClr val="D9EDF1"/>
              </a:solidFill>
              <a:latin typeface="Consolas"/>
              <a:ea typeface="Consolas"/>
              <a:cs typeface="Consolas"/>
              <a:sym typeface="Consolas"/>
            </a:endParaRPr>
          </a:p>
          <a:p>
            <a:pPr indent="-271463" lvl="2" marL="984250" rtl="0" algn="l">
              <a:lnSpc>
                <a:spcPct val="100000"/>
              </a:lnSpc>
              <a:spcBef>
                <a:spcPts val="1200"/>
              </a:spcBef>
              <a:spcAft>
                <a:spcPts val="0"/>
              </a:spcAft>
              <a:buSzPts val="2800"/>
              <a:buChar char="⬥"/>
            </a:pPr>
            <a:r>
              <a:rPr lang="en-US"/>
              <a:t>Each string object has a different length</a:t>
            </a:r>
            <a:endParaRPr/>
          </a:p>
          <a:p>
            <a:pPr indent="-271463" lvl="2" marL="984250" rtl="0" algn="l">
              <a:lnSpc>
                <a:spcPct val="100000"/>
              </a:lnSpc>
              <a:spcBef>
                <a:spcPts val="1200"/>
              </a:spcBef>
              <a:spcAft>
                <a:spcPts val="0"/>
              </a:spcAft>
              <a:buSzPts val="2800"/>
              <a:buChar char="⬥"/>
            </a:pPr>
            <a:r>
              <a:rPr lang="en-US"/>
              <a:t>E.g. </a:t>
            </a:r>
            <a:r>
              <a:rPr lang="en-US">
                <a:solidFill>
                  <a:srgbClr val="D9EDF1"/>
                </a:solidFill>
                <a:latin typeface="Consolas"/>
                <a:ea typeface="Consolas"/>
                <a:cs typeface="Consolas"/>
                <a:sym typeface="Consolas"/>
              </a:rPr>
              <a:t>"I like C#".Length</a:t>
            </a:r>
            <a:r>
              <a:rPr lang="en-US"/>
              <a:t> 🡪 </a:t>
            </a:r>
            <a:r>
              <a:rPr lang="en-US">
                <a:latin typeface="Consolas"/>
                <a:ea typeface="Consolas"/>
                <a:cs typeface="Consolas"/>
                <a:sym typeface="Consolas"/>
              </a:rPr>
              <a:t>9</a:t>
            </a:r>
            <a:endParaRPr>
              <a:latin typeface="Consolas"/>
              <a:ea typeface="Consolas"/>
              <a:cs typeface="Consolas"/>
              <a:sym typeface="Consolas"/>
            </a:endParaRPr>
          </a:p>
          <a:p>
            <a:pPr indent="-361950" lvl="0" marL="361950" rtl="0" algn="l">
              <a:lnSpc>
                <a:spcPct val="100000"/>
              </a:lnSpc>
              <a:spcBef>
                <a:spcPts val="1200"/>
              </a:spcBef>
              <a:spcAft>
                <a:spcPts val="0"/>
              </a:spcAft>
              <a:buSzPts val="2240"/>
              <a:buChar char="◆"/>
            </a:pPr>
            <a:r>
              <a:rPr lang="en-US"/>
              <a:t>Example of static member</a:t>
            </a:r>
            <a:endParaRPr/>
          </a:p>
          <a:p>
            <a:pPr indent="-350838" lvl="1" marL="7127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Console.ReadLine()</a:t>
            </a:r>
            <a:endParaRPr/>
          </a:p>
          <a:p>
            <a:pPr indent="-271463" lvl="2" marL="984250" rtl="0" algn="l">
              <a:lnSpc>
                <a:spcPct val="100000"/>
              </a:lnSpc>
              <a:spcBef>
                <a:spcPts val="1200"/>
              </a:spcBef>
              <a:spcAft>
                <a:spcPts val="0"/>
              </a:spcAft>
              <a:buSzPts val="2800"/>
              <a:buChar char="⬥"/>
            </a:pPr>
            <a:r>
              <a:rPr lang="en-US"/>
              <a:t>The console is only one (global for the program)</a:t>
            </a:r>
            <a:endParaRPr/>
          </a:p>
          <a:p>
            <a:pPr indent="-271463" lvl="2" marL="984250" rtl="0" algn="l">
              <a:lnSpc>
                <a:spcPct val="100000"/>
              </a:lnSpc>
              <a:spcBef>
                <a:spcPts val="1200"/>
              </a:spcBef>
              <a:spcAft>
                <a:spcPts val="0"/>
              </a:spcAft>
              <a:buSzPts val="2800"/>
              <a:buChar char="⬥"/>
            </a:pPr>
            <a:r>
              <a:rPr lang="en-US"/>
              <a:t>Reading from the console does not require to create an instance of 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ctrTitle"/>
          </p:nvPr>
        </p:nvSpPr>
        <p:spPr>
          <a:xfrm>
            <a:off x="1187450" y="13716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Methods</a:t>
            </a:r>
            <a:endParaRPr/>
          </a:p>
        </p:txBody>
      </p:sp>
      <p:sp>
        <p:nvSpPr>
          <p:cNvPr id="341" name="Google Shape;341;p28"/>
          <p:cNvSpPr/>
          <p:nvPr/>
        </p:nvSpPr>
        <p:spPr>
          <a:xfrm>
            <a:off x="1187450" y="2254849"/>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Calling Instance and Static Methods</a:t>
            </a:r>
            <a:endParaRPr b="1" sz="2800">
              <a:solidFill>
                <a:srgbClr val="EBFFC2"/>
              </a:solidFill>
              <a:latin typeface="Corbel"/>
              <a:ea typeface="Corbel"/>
              <a:cs typeface="Corbel"/>
              <a:sym typeface="Corbel"/>
            </a:endParaRPr>
          </a:p>
        </p:txBody>
      </p:sp>
      <p:pic>
        <p:nvPicPr>
          <p:cNvPr descr="http://graphics.fansonly.com/photos/schools/ucla/sport/w-baskbl/action97-98/a-gomez.jpg" id="342" name="Google Shape;342;p28"/>
          <p:cNvPicPr preferRelativeResize="0"/>
          <p:nvPr/>
        </p:nvPicPr>
        <p:blipFill rotWithShape="1">
          <a:blip r:embed="rId3">
            <a:alphaModFix/>
          </a:blip>
          <a:srcRect b="0" l="0" r="0" t="0"/>
          <a:stretch/>
        </p:blipFill>
        <p:spPr>
          <a:xfrm>
            <a:off x="457200" y="3352800"/>
            <a:ext cx="1981200" cy="3000375"/>
          </a:xfrm>
          <a:prstGeom prst="roundRect">
            <a:avLst>
              <a:gd fmla="val 11777" name="adj"/>
            </a:avLst>
          </a:prstGeom>
          <a:noFill/>
          <a:ln>
            <a:noFill/>
          </a:ln>
        </p:spPr>
      </p:pic>
      <p:pic>
        <p:nvPicPr>
          <p:cNvPr descr="http://www.sport.bayer.com/img/content/spitzensport/fu%C3%9Fball/b04_action33_0910_280.jpg" id="343" name="Google Shape;343;p28"/>
          <p:cNvPicPr preferRelativeResize="0"/>
          <p:nvPr/>
        </p:nvPicPr>
        <p:blipFill rotWithShape="1">
          <a:blip r:embed="rId4">
            <a:alphaModFix/>
          </a:blip>
          <a:srcRect b="0" l="0" r="0" t="0"/>
          <a:stretch/>
        </p:blipFill>
        <p:spPr>
          <a:xfrm>
            <a:off x="2819400" y="3352800"/>
            <a:ext cx="3433186" cy="2997758"/>
          </a:xfrm>
          <a:prstGeom prst="roundRect">
            <a:avLst>
              <a:gd fmla="val 8287" name="adj"/>
            </a:avLst>
          </a:prstGeom>
          <a:noFill/>
          <a:ln>
            <a:noFill/>
          </a:ln>
        </p:spPr>
      </p:pic>
      <p:pic>
        <p:nvPicPr>
          <p:cNvPr descr="http://www.bethel.edu/publications/focus/past-issues/vol57-num2/images/volleygirl.jpg" id="344" name="Google Shape;344;p28"/>
          <p:cNvPicPr preferRelativeResize="0"/>
          <p:nvPr/>
        </p:nvPicPr>
        <p:blipFill rotWithShape="1">
          <a:blip r:embed="rId5">
            <a:alphaModFix/>
          </a:blip>
          <a:srcRect b="0" l="0" r="0" t="0"/>
          <a:stretch/>
        </p:blipFill>
        <p:spPr>
          <a:xfrm>
            <a:off x="6633586" y="3352800"/>
            <a:ext cx="1981200" cy="2993571"/>
          </a:xfrm>
          <a:prstGeom prst="roundRect">
            <a:avLst>
              <a:gd fmla="val 11088" name="adj"/>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Methods</a:t>
            </a:r>
            <a:endParaRPr/>
          </a:p>
        </p:txBody>
      </p:sp>
      <p:sp>
        <p:nvSpPr>
          <p:cNvPr id="350" name="Google Shape;350;p29"/>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Methods manipulate the data of the object to which they belong or perform other tasks</a:t>
            </a:r>
            <a:endParaRPr/>
          </a:p>
          <a:p>
            <a:pPr indent="-282575" lvl="0" marL="282575" rtl="0" algn="l">
              <a:lnSpc>
                <a:spcPct val="100000"/>
              </a:lnSpc>
              <a:spcBef>
                <a:spcPts val="1200"/>
              </a:spcBef>
              <a:spcAft>
                <a:spcPts val="0"/>
              </a:spcAft>
              <a:buSzPts val="2240"/>
              <a:buChar char="◆"/>
            </a:pPr>
            <a:r>
              <a:rPr lang="en-US"/>
              <a:t>Examples:</a:t>
            </a:r>
            <a:endParaRPr/>
          </a:p>
          <a:p>
            <a:pPr indent="-331788" lvl="1" marL="7889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Console.WriteLine(…)</a:t>
            </a:r>
            <a:endParaRPr/>
          </a:p>
          <a:p>
            <a:pPr indent="-331788" lvl="1" marL="7889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Console.ReadLine()</a:t>
            </a:r>
            <a:endParaRPr/>
          </a:p>
          <a:p>
            <a:pPr indent="-331788" lvl="1" marL="7889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String.Substring(index, length)</a:t>
            </a:r>
            <a:endParaRPr/>
          </a:p>
          <a:p>
            <a:pPr indent="-331788" lvl="1" marL="7889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Array.GetLength(index)</a:t>
            </a:r>
            <a:endParaRPr/>
          </a:p>
          <a:p>
            <a:pPr indent="-331788" lvl="1" marL="7889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List&lt;T&gt;.Add(item)</a:t>
            </a:r>
            <a:endParaRPr/>
          </a:p>
          <a:p>
            <a:pPr indent="-331788" lvl="1" marL="78898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DateTime.AddDays(count)</a:t>
            </a:r>
            <a:endParaRPr>
              <a:solidFill>
                <a:srgbClr val="D9EDF1"/>
              </a:solidFill>
              <a:latin typeface="Consolas"/>
              <a:ea typeface="Consolas"/>
              <a:cs typeface="Consolas"/>
              <a:sym typeface="Consolas"/>
            </a:endParaRPr>
          </a:p>
        </p:txBody>
      </p:sp>
      <p:pic>
        <p:nvPicPr>
          <p:cNvPr descr="http://jmjacquessport.net/images/topBox.jpg" id="351" name="Google Shape;351;p29"/>
          <p:cNvPicPr preferRelativeResize="0"/>
          <p:nvPr/>
        </p:nvPicPr>
        <p:blipFill rotWithShape="1">
          <a:blip r:embed="rId3">
            <a:alphaModFix/>
          </a:blip>
          <a:srcRect b="0" l="0" r="0" t="0"/>
          <a:stretch/>
        </p:blipFill>
        <p:spPr>
          <a:xfrm>
            <a:off x="7162800" y="4800600"/>
            <a:ext cx="1504950" cy="1647825"/>
          </a:xfrm>
          <a:prstGeom prst="roundRect">
            <a:avLst>
              <a:gd fmla="val 11993"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Table of Contents (2)</a:t>
            </a:r>
            <a:endParaRPr/>
          </a:p>
        </p:txBody>
      </p:sp>
      <p:sp>
        <p:nvSpPr>
          <p:cNvPr id="119" name="Google Shape;119;p3"/>
          <p:cNvSpPr txBox="1"/>
          <p:nvPr>
            <p:ph idx="1" type="body"/>
          </p:nvPr>
        </p:nvSpPr>
        <p:spPr>
          <a:xfrm>
            <a:off x="228600" y="1066800"/>
            <a:ext cx="5638800" cy="5638800"/>
          </a:xfrm>
          <a:prstGeom prst="rect">
            <a:avLst/>
          </a:prstGeom>
          <a:noFill/>
          <a:ln>
            <a:noFill/>
          </a:ln>
        </p:spPr>
        <p:txBody>
          <a:bodyPr anchorCtr="0" anchor="t" bIns="45700" lIns="91425" spcFirstLastPara="1" rIns="91425" wrap="square" tIns="45700">
            <a:noAutofit/>
          </a:bodyPr>
          <a:lstStyle/>
          <a:p>
            <a:pPr indent="-361950" lvl="0" marL="361950" rtl="0" algn="l">
              <a:lnSpc>
                <a:spcPct val="100000"/>
              </a:lnSpc>
              <a:spcBef>
                <a:spcPts val="0"/>
              </a:spcBef>
              <a:spcAft>
                <a:spcPts val="0"/>
              </a:spcAft>
              <a:buSzPts val="2240"/>
              <a:buFont typeface="Corbel"/>
              <a:buAutoNum type="arabicPeriod" startAt="4"/>
            </a:pPr>
            <a:r>
              <a:rPr lang="en-US"/>
              <a:t>Structures</a:t>
            </a:r>
            <a:endParaRPr/>
          </a:p>
          <a:p>
            <a:pPr indent="-361950" lvl="0" marL="361950" rtl="0" algn="l">
              <a:lnSpc>
                <a:spcPct val="100000"/>
              </a:lnSpc>
              <a:spcBef>
                <a:spcPts val="1200"/>
              </a:spcBef>
              <a:spcAft>
                <a:spcPts val="0"/>
              </a:spcAft>
              <a:buSzPts val="2240"/>
              <a:buFont typeface="Corbel"/>
              <a:buAutoNum type="arabicPeriod" startAt="4"/>
            </a:pPr>
            <a:r>
              <a:rPr lang="en-US"/>
              <a:t>Namespaces</a:t>
            </a:r>
            <a:endParaRPr/>
          </a:p>
          <a:p>
            <a:pPr indent="-361950" lvl="0" marL="361950" rtl="0" algn="l">
              <a:lnSpc>
                <a:spcPct val="100000"/>
              </a:lnSpc>
              <a:spcBef>
                <a:spcPts val="1200"/>
              </a:spcBef>
              <a:spcAft>
                <a:spcPts val="0"/>
              </a:spcAft>
              <a:buSzPts val="2240"/>
              <a:buFont typeface="Corbel"/>
              <a:buAutoNum type="arabicPeriod" startAt="4"/>
            </a:pPr>
            <a:r>
              <a:rPr lang="en-US">
                <a:solidFill>
                  <a:srgbClr val="D9EDF1"/>
                </a:solidFill>
                <a:latin typeface="Consolas"/>
                <a:ea typeface="Consolas"/>
                <a:cs typeface="Consolas"/>
                <a:sym typeface="Consolas"/>
              </a:rPr>
              <a:t>Random</a:t>
            </a:r>
            <a:r>
              <a:rPr lang="en-US">
                <a:solidFill>
                  <a:srgbClr val="D9EDF1"/>
                </a:solidFill>
              </a:rPr>
              <a:t> </a:t>
            </a:r>
            <a:r>
              <a:rPr lang="en-US"/>
              <a:t>class</a:t>
            </a:r>
            <a:endParaRPr/>
          </a:p>
          <a:p>
            <a:pPr indent="-361950" lvl="0" marL="361950" rtl="0" algn="l">
              <a:lnSpc>
                <a:spcPct val="100000"/>
              </a:lnSpc>
              <a:spcBef>
                <a:spcPts val="1200"/>
              </a:spcBef>
              <a:spcAft>
                <a:spcPts val="0"/>
              </a:spcAft>
              <a:buSzPts val="2240"/>
              <a:buFont typeface="Corbel"/>
              <a:buAutoNum type="arabicPeriod" startAt="4"/>
            </a:pPr>
            <a:r>
              <a:rPr lang="en-US"/>
              <a:t>Introduction to .NET Common Type System</a:t>
            </a:r>
            <a:endParaRPr/>
          </a:p>
        </p:txBody>
      </p:sp>
      <p:pic>
        <p:nvPicPr>
          <p:cNvPr descr="http://www.nwankama-nwankama.com/images/nwankama-amazon-books.jpg" id="120" name="Google Shape;120;p3"/>
          <p:cNvPicPr preferRelativeResize="0"/>
          <p:nvPr/>
        </p:nvPicPr>
        <p:blipFill rotWithShape="1">
          <a:blip r:embed="rId3">
            <a:alphaModFix/>
          </a:blip>
          <a:srcRect b="0" l="0" r="0" t="0"/>
          <a:stretch/>
        </p:blipFill>
        <p:spPr>
          <a:xfrm>
            <a:off x="6705600" y="1295399"/>
            <a:ext cx="1685925" cy="143827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21" name="Google Shape;121;p3"/>
          <p:cNvPicPr preferRelativeResize="0"/>
          <p:nvPr/>
        </p:nvPicPr>
        <p:blipFill rotWithShape="1">
          <a:blip r:embed="rId4">
            <a:alphaModFix/>
          </a:blip>
          <a:srcRect b="0" l="0" r="0" t="0"/>
          <a:stretch/>
        </p:blipFill>
        <p:spPr>
          <a:xfrm>
            <a:off x="4754474" y="4191000"/>
            <a:ext cx="3637051" cy="2124928"/>
          </a:xfrm>
          <a:prstGeom prst="rect">
            <a:avLst/>
          </a:prstGeom>
          <a:noFill/>
          <a:ln>
            <a:noFill/>
          </a:ln>
          <a:effectLst>
            <a:outerShdw rotWithShape="0" algn="ctr" dir="2700000" dist="35921">
              <a:schemeClr val="dk2"/>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Instance Methods</a:t>
            </a:r>
            <a:endParaRPr/>
          </a:p>
        </p:txBody>
      </p:sp>
      <p:sp>
        <p:nvSpPr>
          <p:cNvPr id="357" name="Google Shape;357;p30"/>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Instance methods </a:t>
            </a:r>
            <a:r>
              <a:rPr lang="en-US"/>
              <a:t>manipulate the data of a specified object or perform any other tasks</a:t>
            </a:r>
            <a:endParaRPr/>
          </a:p>
          <a:p>
            <a:pPr indent="-273050" lvl="1" marL="630238" rtl="0" algn="l">
              <a:lnSpc>
                <a:spcPct val="100000"/>
              </a:lnSpc>
              <a:spcBef>
                <a:spcPts val="1200"/>
              </a:spcBef>
              <a:spcAft>
                <a:spcPts val="0"/>
              </a:spcAft>
              <a:buSzPts val="3000"/>
              <a:buChar char="⬥"/>
            </a:pPr>
            <a:r>
              <a:rPr lang="en-US"/>
              <a:t>If a value is returned, it depends on the particular class instance</a:t>
            </a:r>
            <a:endParaRPr/>
          </a:p>
          <a:p>
            <a:pPr indent="-282575" lvl="0" marL="282575" rtl="0" algn="l">
              <a:lnSpc>
                <a:spcPct val="100000"/>
              </a:lnSpc>
              <a:spcBef>
                <a:spcPts val="1200"/>
              </a:spcBef>
              <a:spcAft>
                <a:spcPts val="0"/>
              </a:spcAft>
              <a:buSzPts val="2240"/>
              <a:buChar char="◆"/>
            </a:pPr>
            <a:r>
              <a:rPr lang="en-US"/>
              <a:t>Syntax:</a:t>
            </a:r>
            <a:endParaRPr/>
          </a:p>
          <a:p>
            <a:pPr indent="-273050" lvl="1" marL="630238" rtl="0" algn="l">
              <a:lnSpc>
                <a:spcPct val="100000"/>
              </a:lnSpc>
              <a:spcBef>
                <a:spcPts val="1200"/>
              </a:spcBef>
              <a:spcAft>
                <a:spcPts val="0"/>
              </a:spcAft>
              <a:buSzPts val="3000"/>
              <a:buChar char="⬥"/>
            </a:pPr>
            <a:r>
              <a:rPr lang="en-US"/>
              <a:t>The name of the instance, followed by the name of the method, separated by dot</a:t>
            </a:r>
            <a:endParaRPr/>
          </a:p>
        </p:txBody>
      </p:sp>
      <p:sp>
        <p:nvSpPr>
          <p:cNvPr id="358" name="Google Shape;358;p30"/>
          <p:cNvSpPr/>
          <p:nvPr/>
        </p:nvSpPr>
        <p:spPr>
          <a:xfrm>
            <a:off x="971551" y="5257800"/>
            <a:ext cx="7181849" cy="43088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&lt;object_name&gt;.&lt;method_name&gt;(&lt;parameters&gt;)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Calling Instance Methods –  Examples</a:t>
            </a:r>
            <a:endParaRPr sz="3600"/>
          </a:p>
        </p:txBody>
      </p:sp>
      <p:sp>
        <p:nvSpPr>
          <p:cNvPr id="364" name="Google Shape;364;p31"/>
          <p:cNvSpPr txBox="1"/>
          <p:nvPr>
            <p:ph idx="1" type="body"/>
          </p:nvPr>
        </p:nvSpPr>
        <p:spPr>
          <a:xfrm>
            <a:off x="228600" y="1179008"/>
            <a:ext cx="8686800" cy="54864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Calling instance methods of </a:t>
            </a:r>
            <a:r>
              <a:rPr lang="en-US">
                <a:solidFill>
                  <a:srgbClr val="D9EDF1"/>
                </a:solidFill>
                <a:latin typeface="Consolas"/>
                <a:ea typeface="Consolas"/>
                <a:cs typeface="Consolas"/>
                <a:sym typeface="Consolas"/>
              </a:rPr>
              <a:t>String</a:t>
            </a:r>
            <a:r>
              <a:rPr lang="en-US"/>
              <a:t>:</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282575" lvl="0" marL="282575" rtl="0" algn="l">
              <a:lnSpc>
                <a:spcPct val="100000"/>
              </a:lnSpc>
              <a:spcBef>
                <a:spcPts val="1800"/>
              </a:spcBef>
              <a:spcAft>
                <a:spcPts val="0"/>
              </a:spcAft>
              <a:buSzPts val="2240"/>
              <a:buChar char="◆"/>
            </a:pPr>
            <a:r>
              <a:rPr lang="en-US"/>
              <a:t>Calling instance methods of </a:t>
            </a:r>
            <a:r>
              <a:rPr lang="en-US">
                <a:solidFill>
                  <a:srgbClr val="D9EDF1"/>
                </a:solidFill>
                <a:latin typeface="Consolas"/>
                <a:ea typeface="Consolas"/>
                <a:cs typeface="Consolas"/>
                <a:sym typeface="Consolas"/>
              </a:rPr>
              <a:t>DateTime</a:t>
            </a:r>
            <a:r>
              <a:rPr lang="en-US"/>
              <a:t>:</a:t>
            </a:r>
            <a:endParaRPr/>
          </a:p>
        </p:txBody>
      </p:sp>
      <p:sp>
        <p:nvSpPr>
          <p:cNvPr id="365" name="Google Shape;365;p31"/>
          <p:cNvSpPr/>
          <p:nvPr/>
        </p:nvSpPr>
        <p:spPr>
          <a:xfrm>
            <a:off x="755650" y="1908504"/>
            <a:ext cx="7489825" cy="178510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String sampleLower = new String('a', 5);</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String sampleUpper = sampleLower.ToUpper();</a:t>
            </a:r>
            <a:endParaRPr/>
          </a:p>
          <a:p>
            <a:pPr indent="0" lvl="0" marL="0" marR="0" rtl="0" algn="l">
              <a:lnSpc>
                <a:spcPct val="100000"/>
              </a:lnSpc>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Console.WriteLine(sampleLower); // aaaaa</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Console.WriteLine(sampleUpper); // AAAAA</a:t>
            </a:r>
            <a:endParaRPr/>
          </a:p>
        </p:txBody>
      </p:sp>
      <p:sp>
        <p:nvSpPr>
          <p:cNvPr id="366" name="Google Shape;366;p31"/>
          <p:cNvSpPr/>
          <p:nvPr/>
        </p:nvSpPr>
        <p:spPr>
          <a:xfrm>
            <a:off x="754063" y="4531808"/>
            <a:ext cx="7489825" cy="178510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DateTime now = DateTime.Now;</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DateTime later = now.AddHours(8);</a:t>
            </a:r>
            <a:endParaRPr b="1" sz="2200">
              <a:solidFill>
                <a:srgbClr val="8CF4F2"/>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Console.WriteLine("Now: {0}", now);</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Console.WriteLine("8 hours later: {0}", later);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type="ctrTitle"/>
          </p:nvPr>
        </p:nvSpPr>
        <p:spPr>
          <a:xfrm>
            <a:off x="754064" y="1676400"/>
            <a:ext cx="7475536" cy="1145187"/>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Calling Instance Methods</a:t>
            </a:r>
            <a:endParaRPr/>
          </a:p>
        </p:txBody>
      </p:sp>
      <p:sp>
        <p:nvSpPr>
          <p:cNvPr id="376" name="Google Shape;376;p32"/>
          <p:cNvSpPr/>
          <p:nvPr/>
        </p:nvSpPr>
        <p:spPr>
          <a:xfrm>
            <a:off x="1244600" y="2902550"/>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Live Demo</a:t>
            </a:r>
            <a:endParaRPr b="1" sz="2800">
              <a:solidFill>
                <a:srgbClr val="EBFFC2"/>
              </a:solidFill>
              <a:latin typeface="Corbel"/>
              <a:ea typeface="Corbel"/>
              <a:cs typeface="Corbel"/>
              <a:sym typeface="Corbel"/>
            </a:endParaRPr>
          </a:p>
        </p:txBody>
      </p:sp>
      <p:pic>
        <p:nvPicPr>
          <p:cNvPr descr="http://i.goal.com/files/images/stats/goal/en/stage/47639_hp.jpg" id="377" name="Google Shape;377;p32"/>
          <p:cNvPicPr preferRelativeResize="0"/>
          <p:nvPr/>
        </p:nvPicPr>
        <p:blipFill rotWithShape="1">
          <a:blip r:embed="rId3">
            <a:alphaModFix/>
          </a:blip>
          <a:srcRect b="0" l="0" r="0" t="0"/>
          <a:stretch/>
        </p:blipFill>
        <p:spPr>
          <a:xfrm>
            <a:off x="4724400" y="3886200"/>
            <a:ext cx="3333750" cy="2190750"/>
          </a:xfrm>
          <a:prstGeom prst="roundRect">
            <a:avLst>
              <a:gd fmla="val 10704" name="adj"/>
            </a:avLst>
          </a:prstGeom>
          <a:noFill/>
          <a:ln>
            <a:noFill/>
          </a:ln>
        </p:spPr>
      </p:pic>
      <p:pic>
        <p:nvPicPr>
          <p:cNvPr descr="button, click, point, push icon" id="378" name="Google Shape;378;p32"/>
          <p:cNvPicPr preferRelativeResize="0"/>
          <p:nvPr/>
        </p:nvPicPr>
        <p:blipFill rotWithShape="1">
          <a:blip r:embed="rId4">
            <a:alphaModFix/>
          </a:blip>
          <a:srcRect b="0" l="0" r="0" t="0"/>
          <a:stretch/>
        </p:blipFill>
        <p:spPr>
          <a:xfrm rot="538469">
            <a:off x="1200146" y="4007671"/>
            <a:ext cx="1924054" cy="192405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Static Methods</a:t>
            </a:r>
            <a:endParaRPr/>
          </a:p>
        </p:txBody>
      </p:sp>
      <p:sp>
        <p:nvSpPr>
          <p:cNvPr id="384" name="Google Shape;384;p33"/>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Static methods </a:t>
            </a:r>
            <a:r>
              <a:rPr lang="en-US"/>
              <a:t>are common for all instances of a class (shared between all instances)</a:t>
            </a:r>
            <a:endParaRPr/>
          </a:p>
          <a:p>
            <a:pPr indent="-273050" lvl="1" marL="630238" rtl="0" algn="l">
              <a:lnSpc>
                <a:spcPct val="100000"/>
              </a:lnSpc>
              <a:spcBef>
                <a:spcPts val="1200"/>
              </a:spcBef>
              <a:spcAft>
                <a:spcPts val="0"/>
              </a:spcAft>
              <a:buSzPts val="3000"/>
              <a:buChar char="⬥"/>
            </a:pPr>
            <a:r>
              <a:rPr lang="en-US"/>
              <a:t>Returned value depends only on the passed parameters</a:t>
            </a:r>
            <a:endParaRPr/>
          </a:p>
          <a:p>
            <a:pPr indent="-273050" lvl="1" marL="630238" rtl="0" algn="l">
              <a:lnSpc>
                <a:spcPct val="100000"/>
              </a:lnSpc>
              <a:spcBef>
                <a:spcPts val="1200"/>
              </a:spcBef>
              <a:spcAft>
                <a:spcPts val="0"/>
              </a:spcAft>
              <a:buSzPts val="3000"/>
              <a:buChar char="⬥"/>
            </a:pPr>
            <a:r>
              <a:rPr lang="en-US"/>
              <a:t>No particular class instance is available</a:t>
            </a:r>
            <a:endParaRPr/>
          </a:p>
          <a:p>
            <a:pPr indent="-282575" lvl="0" marL="282575" rtl="0" algn="l">
              <a:lnSpc>
                <a:spcPct val="100000"/>
              </a:lnSpc>
              <a:spcBef>
                <a:spcPts val="1200"/>
              </a:spcBef>
              <a:spcAft>
                <a:spcPts val="0"/>
              </a:spcAft>
              <a:buSzPts val="2240"/>
              <a:buChar char="◆"/>
            </a:pPr>
            <a:r>
              <a:rPr lang="en-US"/>
              <a:t>Syntax:</a:t>
            </a:r>
            <a:endParaRPr/>
          </a:p>
          <a:p>
            <a:pPr indent="-273050" lvl="1" marL="630238" rtl="0" algn="l">
              <a:lnSpc>
                <a:spcPct val="100000"/>
              </a:lnSpc>
              <a:spcBef>
                <a:spcPts val="1200"/>
              </a:spcBef>
              <a:spcAft>
                <a:spcPts val="0"/>
              </a:spcAft>
              <a:buSzPts val="3000"/>
              <a:buChar char="⬥"/>
            </a:pPr>
            <a:r>
              <a:rPr lang="en-US"/>
              <a:t>The name of the class, followed by the name of the method, separated by dot</a:t>
            </a:r>
            <a:endParaRPr/>
          </a:p>
        </p:txBody>
      </p:sp>
      <p:sp>
        <p:nvSpPr>
          <p:cNvPr id="385" name="Google Shape;385;p33"/>
          <p:cNvSpPr/>
          <p:nvPr/>
        </p:nvSpPr>
        <p:spPr>
          <a:xfrm>
            <a:off x="919163" y="5741313"/>
            <a:ext cx="7234238" cy="43088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&lt;class_name&gt;.&lt;method_name&gt;(&lt;parameters&gt;)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Calling Static Methods – Examples</a:t>
            </a:r>
            <a:endParaRPr sz="3600"/>
          </a:p>
        </p:txBody>
      </p:sp>
      <p:sp>
        <p:nvSpPr>
          <p:cNvPr id="391" name="Google Shape;391;p34"/>
          <p:cNvSpPr/>
          <p:nvPr/>
        </p:nvSpPr>
        <p:spPr>
          <a:xfrm>
            <a:off x="685802" y="1462088"/>
            <a:ext cx="7772398" cy="4493538"/>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using System;</a:t>
            </a:r>
            <a:endParaRPr/>
          </a:p>
          <a:p>
            <a:pPr indent="0" lvl="0" marL="0" marR="0" rtl="0" algn="l">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double radius = 2.9;</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double area = Math.PI * Math.Pow(radius, 2);</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Console.WriteLine("Area: {0}", area);</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Area: 26,4207942166902</a:t>
            </a:r>
            <a:endParaRPr/>
          </a:p>
          <a:p>
            <a:pPr indent="0" lvl="0" marL="0" marR="0" rtl="0" algn="l">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double precise = 8.7654321;</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double round3 = Math.Round(precise, 3);</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double round1 = Math.Round(precise, 1);</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Console.WriteLine(</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"{0}; {1}; {2}", precise, round3, round1);</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8,7654321; 8,765; 8,8</a:t>
            </a:r>
            <a:endParaRPr b="1" sz="2200">
              <a:solidFill>
                <a:srgbClr val="8CF4F2"/>
              </a:solidFill>
              <a:latin typeface="Consolas"/>
              <a:ea typeface="Consolas"/>
              <a:cs typeface="Consolas"/>
              <a:sym typeface="Consolas"/>
            </a:endParaRPr>
          </a:p>
        </p:txBody>
      </p:sp>
      <p:sp>
        <p:nvSpPr>
          <p:cNvPr id="392" name="Google Shape;392;p34"/>
          <p:cNvSpPr/>
          <p:nvPr/>
        </p:nvSpPr>
        <p:spPr>
          <a:xfrm>
            <a:off x="3886200" y="1171700"/>
            <a:ext cx="1600200" cy="931734"/>
          </a:xfrm>
          <a:prstGeom prst="wedgeRoundRectCallout">
            <a:avLst>
              <a:gd fmla="val -52045" name="adj1"/>
              <a:gd fmla="val 96427"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Constant field</a:t>
            </a:r>
            <a:endParaRPr b="1" sz="2600">
              <a:solidFill>
                <a:srgbClr val="F7FFE7"/>
              </a:solidFill>
              <a:latin typeface="Corbel"/>
              <a:ea typeface="Corbel"/>
              <a:cs typeface="Corbel"/>
              <a:sym typeface="Corbel"/>
            </a:endParaRPr>
          </a:p>
        </p:txBody>
      </p:sp>
      <p:sp>
        <p:nvSpPr>
          <p:cNvPr id="393" name="Google Shape;393;p34"/>
          <p:cNvSpPr/>
          <p:nvPr/>
        </p:nvSpPr>
        <p:spPr>
          <a:xfrm>
            <a:off x="5791200" y="1143000"/>
            <a:ext cx="1600200" cy="931734"/>
          </a:xfrm>
          <a:prstGeom prst="wedgeRoundRectCallout">
            <a:avLst>
              <a:gd fmla="val -72768" name="adj1"/>
              <a:gd fmla="val 100741"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Static method</a:t>
            </a:r>
            <a:endParaRPr b="1" sz="2600">
              <a:solidFill>
                <a:srgbClr val="F7FFE7"/>
              </a:solidFill>
              <a:latin typeface="Corbel"/>
              <a:ea typeface="Corbel"/>
              <a:cs typeface="Corbel"/>
              <a:sym typeface="Corbel"/>
            </a:endParaRPr>
          </a:p>
        </p:txBody>
      </p:sp>
      <p:sp>
        <p:nvSpPr>
          <p:cNvPr id="394" name="Google Shape;394;p34"/>
          <p:cNvSpPr/>
          <p:nvPr/>
        </p:nvSpPr>
        <p:spPr>
          <a:xfrm>
            <a:off x="5181600" y="3276600"/>
            <a:ext cx="1371600" cy="931734"/>
          </a:xfrm>
          <a:prstGeom prst="wedgeRoundRectCallout">
            <a:avLst>
              <a:gd fmla="val -75805" name="adj1"/>
              <a:gd fmla="val 54345"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Static method</a:t>
            </a:r>
            <a:endParaRPr b="1" sz="2600">
              <a:solidFill>
                <a:srgbClr val="F7FFE7"/>
              </a:solidFill>
              <a:latin typeface="Corbel"/>
              <a:ea typeface="Corbel"/>
              <a:cs typeface="Corbel"/>
              <a:sym typeface="Corbel"/>
            </a:endParaRPr>
          </a:p>
        </p:txBody>
      </p:sp>
      <p:sp>
        <p:nvSpPr>
          <p:cNvPr id="395" name="Google Shape;395;p34"/>
          <p:cNvSpPr/>
          <p:nvPr/>
        </p:nvSpPr>
        <p:spPr>
          <a:xfrm>
            <a:off x="6934200" y="4249866"/>
            <a:ext cx="1371600" cy="931734"/>
          </a:xfrm>
          <a:prstGeom prst="wedgeRoundRectCallout">
            <a:avLst>
              <a:gd fmla="val -294772" name="adj1"/>
              <a:gd fmla="val 36787"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36000" lIns="72000" spcFirstLastPara="1" rIns="72000" wrap="square" tIns="36000">
            <a:spAutoFit/>
          </a:bodyPr>
          <a:lstStyle/>
          <a:p>
            <a:pPr indent="0" lvl="0" marL="0" marR="0" rtl="0" algn="ctr">
              <a:lnSpc>
                <a:spcPct val="115384"/>
              </a:lnSpc>
              <a:spcBef>
                <a:spcPts val="0"/>
              </a:spcBef>
              <a:spcAft>
                <a:spcPts val="0"/>
              </a:spcAft>
              <a:buNone/>
            </a:pPr>
            <a:r>
              <a:rPr b="1" lang="en-US" sz="2600">
                <a:solidFill>
                  <a:srgbClr val="F7FFE7"/>
                </a:solidFill>
                <a:latin typeface="Corbel"/>
                <a:ea typeface="Corbel"/>
                <a:cs typeface="Corbel"/>
                <a:sym typeface="Corbel"/>
              </a:rPr>
              <a:t>Static method</a:t>
            </a:r>
            <a:endParaRPr b="1" sz="2600">
              <a:solidFill>
                <a:srgbClr val="F7FFE7"/>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ph type="ctrTitle"/>
          </p:nvPr>
        </p:nvSpPr>
        <p:spPr>
          <a:xfrm>
            <a:off x="1317625" y="4494213"/>
            <a:ext cx="6481763"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Calling Static Methods</a:t>
            </a:r>
            <a:endParaRPr/>
          </a:p>
        </p:txBody>
      </p:sp>
      <p:sp>
        <p:nvSpPr>
          <p:cNvPr id="405" name="Google Shape;405;p35"/>
          <p:cNvSpPr/>
          <p:nvPr/>
        </p:nvSpPr>
        <p:spPr>
          <a:xfrm>
            <a:off x="1331913" y="5417149"/>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Live Demo</a:t>
            </a:r>
            <a:endParaRPr b="1" sz="2800">
              <a:solidFill>
                <a:srgbClr val="EBFFC2"/>
              </a:solidFill>
              <a:latin typeface="Corbel"/>
              <a:ea typeface="Corbel"/>
              <a:cs typeface="Corbel"/>
              <a:sym typeface="Corbel"/>
            </a:endParaRPr>
          </a:p>
        </p:txBody>
      </p:sp>
      <p:pic>
        <p:nvPicPr>
          <p:cNvPr descr="http://www.rockcitybody.com/images/static/ama_pilates_jump.jpg" id="406" name="Google Shape;406;p35"/>
          <p:cNvPicPr preferRelativeResize="0"/>
          <p:nvPr/>
        </p:nvPicPr>
        <p:blipFill rotWithShape="1">
          <a:blip r:embed="rId3">
            <a:alphaModFix/>
          </a:blip>
          <a:srcRect b="0" l="0" r="0" t="0"/>
          <a:stretch/>
        </p:blipFill>
        <p:spPr>
          <a:xfrm>
            <a:off x="2418304" y="1025141"/>
            <a:ext cx="4287296" cy="2879284"/>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Constructors</a:t>
            </a:r>
            <a:endParaRPr/>
          </a:p>
        </p:txBody>
      </p:sp>
      <p:sp>
        <p:nvSpPr>
          <p:cNvPr id="416" name="Google Shape;416;p36"/>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Constructors</a:t>
            </a:r>
            <a:r>
              <a:rPr lang="en-US"/>
              <a:t> are special methods used to assign initial values of the fields in an object</a:t>
            </a:r>
            <a:endParaRPr/>
          </a:p>
          <a:p>
            <a:pPr indent="-273050" lvl="1" marL="630238" rtl="0" algn="l">
              <a:lnSpc>
                <a:spcPct val="100000"/>
              </a:lnSpc>
              <a:spcBef>
                <a:spcPts val="1200"/>
              </a:spcBef>
              <a:spcAft>
                <a:spcPts val="0"/>
              </a:spcAft>
              <a:buSzPts val="3000"/>
              <a:buChar char="⬥"/>
            </a:pPr>
            <a:r>
              <a:rPr lang="en-US"/>
              <a:t>Executed when an object of a given type is being created</a:t>
            </a:r>
            <a:endParaRPr/>
          </a:p>
          <a:p>
            <a:pPr indent="-273050" lvl="1" marL="630238" rtl="0" algn="l">
              <a:lnSpc>
                <a:spcPct val="100000"/>
              </a:lnSpc>
              <a:spcBef>
                <a:spcPts val="1200"/>
              </a:spcBef>
              <a:spcAft>
                <a:spcPts val="0"/>
              </a:spcAft>
              <a:buSzPts val="3000"/>
              <a:buChar char="⬥"/>
            </a:pPr>
            <a:r>
              <a:rPr lang="en-US"/>
              <a:t>Have the same name as the class that holds them</a:t>
            </a:r>
            <a:endParaRPr/>
          </a:p>
          <a:p>
            <a:pPr indent="-273050" lvl="1" marL="630238" rtl="0" algn="l">
              <a:lnSpc>
                <a:spcPct val="100000"/>
              </a:lnSpc>
              <a:spcBef>
                <a:spcPts val="1200"/>
              </a:spcBef>
              <a:spcAft>
                <a:spcPts val="0"/>
              </a:spcAft>
              <a:buSzPts val="3000"/>
              <a:buChar char="⬥"/>
            </a:pPr>
            <a:r>
              <a:rPr lang="en-US"/>
              <a:t>Do not return a value</a:t>
            </a:r>
            <a:endParaRPr/>
          </a:p>
          <a:p>
            <a:pPr indent="-282575" lvl="0" marL="282575" rtl="0" algn="l">
              <a:lnSpc>
                <a:spcPct val="100000"/>
              </a:lnSpc>
              <a:spcBef>
                <a:spcPts val="1200"/>
              </a:spcBef>
              <a:spcAft>
                <a:spcPts val="0"/>
              </a:spcAft>
              <a:buSzPts val="2240"/>
              <a:buChar char="◆"/>
            </a:pPr>
            <a:r>
              <a:rPr lang="en-US"/>
              <a:t>A class may have several constructors with different set of parameters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Constructors (2)</a:t>
            </a:r>
            <a:endParaRPr/>
          </a:p>
        </p:txBody>
      </p:sp>
      <p:sp>
        <p:nvSpPr>
          <p:cNvPr id="426" name="Google Shape;426;p37"/>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Constructor is invoked by the </a:t>
            </a:r>
            <a:r>
              <a:rPr lang="en-US">
                <a:solidFill>
                  <a:srgbClr val="D9EDF1"/>
                </a:solidFill>
              </a:rPr>
              <a:t>new</a:t>
            </a:r>
            <a:r>
              <a:rPr lang="en-US"/>
              <a:t> operator</a:t>
            </a:r>
            <a:endParaRPr/>
          </a:p>
          <a:p>
            <a:pPr indent="-140335" lvl="0" marL="282575" rtl="0" algn="l">
              <a:lnSpc>
                <a:spcPct val="100000"/>
              </a:lnSpc>
              <a:spcBef>
                <a:spcPts val="1200"/>
              </a:spcBef>
              <a:spcAft>
                <a:spcPts val="0"/>
              </a:spcAft>
              <a:buSzPts val="2240"/>
              <a:buNone/>
            </a:pPr>
            <a:r>
              <a:t/>
            </a:r>
            <a:endParaRPr/>
          </a:p>
          <a:p>
            <a:pPr indent="-282575" lvl="0" marL="282575" rtl="0" algn="l">
              <a:lnSpc>
                <a:spcPct val="100000"/>
              </a:lnSpc>
              <a:spcBef>
                <a:spcPts val="1200"/>
              </a:spcBef>
              <a:spcAft>
                <a:spcPts val="0"/>
              </a:spcAft>
              <a:buSzPts val="2240"/>
              <a:buChar char="◆"/>
            </a:pPr>
            <a:r>
              <a:rPr lang="en-US"/>
              <a:t>Examples:</a:t>
            </a:r>
            <a:endParaRPr/>
          </a:p>
        </p:txBody>
      </p:sp>
      <p:sp>
        <p:nvSpPr>
          <p:cNvPr id="427" name="Google Shape;427;p37"/>
          <p:cNvSpPr/>
          <p:nvPr/>
        </p:nvSpPr>
        <p:spPr>
          <a:xfrm>
            <a:off x="685800" y="3124200"/>
            <a:ext cx="76962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solidFill>
                  <a:srgbClr val="8CF4F2"/>
                </a:solidFill>
                <a:latin typeface="Consolas"/>
                <a:ea typeface="Consolas"/>
                <a:cs typeface="Consolas"/>
                <a:sym typeface="Consolas"/>
              </a:rPr>
              <a:t>String s = new String(new char[]{'a','b','c'});</a:t>
            </a:r>
            <a:endParaRPr b="1" sz="2000">
              <a:solidFill>
                <a:srgbClr val="8CF4F2"/>
              </a:solidFill>
              <a:latin typeface="Consolas"/>
              <a:ea typeface="Consolas"/>
              <a:cs typeface="Consolas"/>
              <a:sym typeface="Consolas"/>
            </a:endParaRPr>
          </a:p>
        </p:txBody>
      </p:sp>
      <p:sp>
        <p:nvSpPr>
          <p:cNvPr id="428" name="Google Shape;428;p37"/>
          <p:cNvSpPr/>
          <p:nvPr/>
        </p:nvSpPr>
        <p:spPr>
          <a:xfrm>
            <a:off x="685800" y="1752600"/>
            <a:ext cx="76962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8CF4F2"/>
                </a:solidFill>
                <a:latin typeface="Consolas"/>
                <a:ea typeface="Consolas"/>
                <a:cs typeface="Consolas"/>
                <a:sym typeface="Consolas"/>
              </a:rPr>
              <a:t>&lt;instance_name&gt; = new &lt;class_name&gt;(&lt;parameters&gt;)</a:t>
            </a:r>
            <a:endParaRPr/>
          </a:p>
        </p:txBody>
      </p:sp>
      <p:sp>
        <p:nvSpPr>
          <p:cNvPr id="429" name="Google Shape;429;p37"/>
          <p:cNvSpPr/>
          <p:nvPr/>
        </p:nvSpPr>
        <p:spPr>
          <a:xfrm>
            <a:off x="685800" y="3810000"/>
            <a:ext cx="76962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8CF4F2"/>
                </a:solidFill>
                <a:latin typeface="Consolas"/>
                <a:ea typeface="Consolas"/>
                <a:cs typeface="Consolas"/>
                <a:sym typeface="Consolas"/>
              </a:rPr>
              <a:t>String s = new String('*', 5); // s = "*****"</a:t>
            </a:r>
            <a:endParaRPr b="1" sz="2000">
              <a:solidFill>
                <a:srgbClr val="8CF4F2"/>
              </a:solidFill>
              <a:latin typeface="Consolas"/>
              <a:ea typeface="Consolas"/>
              <a:cs typeface="Consolas"/>
              <a:sym typeface="Consolas"/>
            </a:endParaRPr>
          </a:p>
        </p:txBody>
      </p:sp>
      <p:sp>
        <p:nvSpPr>
          <p:cNvPr id="430" name="Google Shape;430;p37"/>
          <p:cNvSpPr/>
          <p:nvPr/>
        </p:nvSpPr>
        <p:spPr>
          <a:xfrm>
            <a:off x="685800" y="4476690"/>
            <a:ext cx="76962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8CF4F2"/>
                </a:solidFill>
                <a:latin typeface="Consolas"/>
                <a:ea typeface="Consolas"/>
                <a:cs typeface="Consolas"/>
                <a:sym typeface="Consolas"/>
              </a:rPr>
              <a:t>DateTime dt = new DateTime(2009, 12, 30);</a:t>
            </a:r>
            <a:endParaRPr b="1" sz="2000">
              <a:solidFill>
                <a:srgbClr val="8CF4F2"/>
              </a:solidFill>
              <a:latin typeface="Consolas"/>
              <a:ea typeface="Consolas"/>
              <a:cs typeface="Consolas"/>
              <a:sym typeface="Consolas"/>
            </a:endParaRPr>
          </a:p>
        </p:txBody>
      </p:sp>
      <p:sp>
        <p:nvSpPr>
          <p:cNvPr id="431" name="Google Shape;431;p37"/>
          <p:cNvSpPr/>
          <p:nvPr/>
        </p:nvSpPr>
        <p:spPr>
          <a:xfrm>
            <a:off x="685800" y="5162490"/>
            <a:ext cx="76962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8CF4F2"/>
                </a:solidFill>
                <a:latin typeface="Consolas"/>
                <a:ea typeface="Consolas"/>
                <a:cs typeface="Consolas"/>
                <a:sym typeface="Consolas"/>
              </a:rPr>
              <a:t>DateTime dt = new DateTime(2009, 12, 30, 12, 33, 59);</a:t>
            </a:r>
            <a:endParaRPr b="1" sz="2000">
              <a:solidFill>
                <a:srgbClr val="8CF4F2"/>
              </a:solidFill>
              <a:latin typeface="Consolas"/>
              <a:ea typeface="Consolas"/>
              <a:cs typeface="Consolas"/>
              <a:sym typeface="Consolas"/>
            </a:endParaRPr>
          </a:p>
        </p:txBody>
      </p:sp>
      <p:sp>
        <p:nvSpPr>
          <p:cNvPr id="432" name="Google Shape;432;p37"/>
          <p:cNvSpPr/>
          <p:nvPr/>
        </p:nvSpPr>
        <p:spPr>
          <a:xfrm>
            <a:off x="685800" y="5848290"/>
            <a:ext cx="76962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8CF4F2"/>
                </a:solidFill>
                <a:latin typeface="Consolas"/>
                <a:ea typeface="Consolas"/>
                <a:cs typeface="Consolas"/>
                <a:sym typeface="Consolas"/>
              </a:rPr>
              <a:t>Int32 value = new Int32();</a:t>
            </a:r>
            <a:endParaRPr b="1" sz="2000">
              <a:solidFill>
                <a:srgbClr val="8CF4F2"/>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Parameterless Constructors</a:t>
            </a:r>
            <a:endParaRPr/>
          </a:p>
        </p:txBody>
      </p:sp>
      <p:sp>
        <p:nvSpPr>
          <p:cNvPr id="438" name="Google Shape;438;p38"/>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The constructor without parameters is called </a:t>
            </a:r>
            <a:r>
              <a:rPr lang="en-US">
                <a:solidFill>
                  <a:srgbClr val="D9EDF1"/>
                </a:solidFill>
              </a:rPr>
              <a:t>default </a:t>
            </a:r>
            <a:r>
              <a:rPr lang="en-US"/>
              <a:t>(</a:t>
            </a:r>
            <a:r>
              <a:rPr lang="en-US">
                <a:solidFill>
                  <a:srgbClr val="D9EDF1"/>
                </a:solidFill>
              </a:rPr>
              <a:t>parameterless</a:t>
            </a:r>
            <a:r>
              <a:rPr lang="en-US"/>
              <a:t>) constructor</a:t>
            </a:r>
            <a:endParaRPr/>
          </a:p>
          <a:p>
            <a:pPr indent="-282575" lvl="0" marL="282575" rtl="0" algn="l">
              <a:lnSpc>
                <a:spcPct val="100000"/>
              </a:lnSpc>
              <a:spcBef>
                <a:spcPts val="1200"/>
              </a:spcBef>
              <a:spcAft>
                <a:spcPts val="0"/>
              </a:spcAft>
              <a:buSzPts val="2240"/>
              <a:buChar char="◆"/>
            </a:pPr>
            <a:r>
              <a:rPr lang="en-US"/>
              <a:t>Example:</a:t>
            </a:r>
            <a:endParaRPr/>
          </a:p>
          <a:p>
            <a:pPr indent="-273050" lvl="1" marL="630238" rtl="0" algn="l">
              <a:lnSpc>
                <a:spcPct val="100000"/>
              </a:lnSpc>
              <a:spcBef>
                <a:spcPts val="1200"/>
              </a:spcBef>
              <a:spcAft>
                <a:spcPts val="0"/>
              </a:spcAft>
              <a:buSzPts val="3000"/>
              <a:buChar char="⬥"/>
            </a:pPr>
            <a:r>
              <a:rPr lang="en-US"/>
              <a:t>Creating an object for generating random numbers with a default seed</a:t>
            </a:r>
            <a:endParaRPr/>
          </a:p>
        </p:txBody>
      </p:sp>
      <p:sp>
        <p:nvSpPr>
          <p:cNvPr id="439" name="Google Shape;439;p38"/>
          <p:cNvSpPr/>
          <p:nvPr/>
        </p:nvSpPr>
        <p:spPr>
          <a:xfrm>
            <a:off x="609600" y="4038600"/>
            <a:ext cx="7848600" cy="1015663"/>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8CF4F2"/>
                </a:solidFill>
                <a:latin typeface="Consolas"/>
                <a:ea typeface="Consolas"/>
                <a:cs typeface="Consolas"/>
                <a:sym typeface="Consolas"/>
              </a:rPr>
              <a:t>using System;</a:t>
            </a:r>
            <a:endParaRPr/>
          </a:p>
          <a:p>
            <a:pPr indent="0" lvl="0" marL="0" marR="0" rtl="0" algn="l">
              <a:spcBef>
                <a:spcPts val="0"/>
              </a:spcBef>
              <a:spcAft>
                <a:spcPts val="0"/>
              </a:spcAft>
              <a:buNone/>
            </a:pPr>
            <a:r>
              <a:rPr b="1" lang="en-US" sz="2000">
                <a:solidFill>
                  <a:srgbClr val="8CF4F2"/>
                </a:solidFill>
                <a:latin typeface="Consolas"/>
                <a:ea typeface="Consolas"/>
                <a:cs typeface="Consolas"/>
                <a:sym typeface="Consolas"/>
              </a:rPr>
              <a:t>...</a:t>
            </a:r>
            <a:endParaRPr b="1" sz="20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000">
                <a:solidFill>
                  <a:srgbClr val="8CF4F2"/>
                </a:solidFill>
                <a:latin typeface="Consolas"/>
                <a:ea typeface="Consolas"/>
                <a:cs typeface="Consolas"/>
                <a:sym typeface="Consolas"/>
              </a:rPr>
              <a:t>Random randomGenerator = new Random();</a:t>
            </a:r>
            <a:endParaRPr/>
          </a:p>
        </p:txBody>
      </p:sp>
      <p:sp>
        <p:nvSpPr>
          <p:cNvPr id="440" name="Google Shape;440;p38"/>
          <p:cNvSpPr/>
          <p:nvPr/>
        </p:nvSpPr>
        <p:spPr>
          <a:xfrm>
            <a:off x="685800" y="5462649"/>
            <a:ext cx="5943600" cy="896699"/>
          </a:xfrm>
          <a:prstGeom prst="wedgeRoundRectCallout">
            <a:avLst>
              <a:gd fmla="val -41303" name="adj1"/>
              <a:gd fmla="val -100958"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692"/>
              </a:lnSpc>
              <a:spcBef>
                <a:spcPts val="0"/>
              </a:spcBef>
              <a:spcAft>
                <a:spcPts val="0"/>
              </a:spcAft>
              <a:buNone/>
            </a:pPr>
            <a:r>
              <a:rPr b="1" lang="en-US" sz="2600">
                <a:solidFill>
                  <a:srgbClr val="F7FFE7"/>
                </a:solidFill>
                <a:latin typeface="Corbel"/>
                <a:ea typeface="Corbel"/>
                <a:cs typeface="Corbel"/>
                <a:sym typeface="Corbel"/>
              </a:rPr>
              <a:t>The class </a:t>
            </a:r>
            <a:r>
              <a:rPr b="1" lang="en-US" sz="2600">
                <a:solidFill>
                  <a:srgbClr val="D9EDF1"/>
                </a:solidFill>
                <a:latin typeface="Consolas"/>
                <a:ea typeface="Consolas"/>
                <a:cs typeface="Consolas"/>
                <a:sym typeface="Consolas"/>
              </a:rPr>
              <a:t>System.Random</a:t>
            </a:r>
            <a:r>
              <a:rPr b="1" lang="en-US" sz="2600">
                <a:solidFill>
                  <a:srgbClr val="F7FFE7"/>
                </a:solidFill>
                <a:latin typeface="Corbel"/>
                <a:ea typeface="Corbel"/>
                <a:cs typeface="Corbel"/>
                <a:sym typeface="Corbel"/>
              </a:rPr>
              <a:t> provides generation of pseudo-random numbers</a:t>
            </a:r>
            <a:endParaRPr b="1" sz="2600">
              <a:solidFill>
                <a:srgbClr val="F7FFE7"/>
              </a:solidFill>
              <a:latin typeface="Corbel"/>
              <a:ea typeface="Corbel"/>
              <a:cs typeface="Corbel"/>
              <a:sym typeface="Corbel"/>
            </a:endParaRPr>
          </a:p>
        </p:txBody>
      </p:sp>
      <p:sp>
        <p:nvSpPr>
          <p:cNvPr id="441" name="Google Shape;441;p38"/>
          <p:cNvSpPr/>
          <p:nvPr/>
        </p:nvSpPr>
        <p:spPr>
          <a:xfrm>
            <a:off x="5837256" y="3752452"/>
            <a:ext cx="2514600" cy="896699"/>
          </a:xfrm>
          <a:prstGeom prst="wedgeRoundRectCallout">
            <a:avLst>
              <a:gd fmla="val -70303" name="adj1"/>
              <a:gd fmla="val 53962"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692"/>
              </a:lnSpc>
              <a:spcBef>
                <a:spcPts val="0"/>
              </a:spcBef>
              <a:spcAft>
                <a:spcPts val="0"/>
              </a:spcAft>
              <a:buNone/>
            </a:pPr>
            <a:r>
              <a:rPr b="1" lang="en-US" sz="2600">
                <a:solidFill>
                  <a:srgbClr val="F7FFE7"/>
                </a:solidFill>
                <a:latin typeface="Corbel"/>
                <a:ea typeface="Corbel"/>
                <a:cs typeface="Corbel"/>
                <a:sym typeface="Corbel"/>
              </a:rPr>
              <a:t>Parameterless constructor call</a:t>
            </a:r>
            <a:endParaRPr b="1" sz="2600">
              <a:solidFill>
                <a:srgbClr val="F7FFE7"/>
              </a:solidFill>
              <a:latin typeface="Corbel"/>
              <a:ea typeface="Corbel"/>
              <a:cs typeface="Corbel"/>
              <a:sym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Constructor with Parameters</a:t>
            </a:r>
            <a:endParaRPr/>
          </a:p>
        </p:txBody>
      </p:sp>
      <p:sp>
        <p:nvSpPr>
          <p:cNvPr id="447" name="Google Shape;447;p39"/>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Example</a:t>
            </a:r>
            <a:endParaRPr/>
          </a:p>
          <a:p>
            <a:pPr indent="-273050" lvl="1" marL="630238" rtl="0" algn="l">
              <a:lnSpc>
                <a:spcPct val="100000"/>
              </a:lnSpc>
              <a:spcBef>
                <a:spcPts val="1200"/>
              </a:spcBef>
              <a:spcAft>
                <a:spcPts val="0"/>
              </a:spcAft>
              <a:buSzPts val="3000"/>
              <a:buChar char="⬥"/>
            </a:pPr>
            <a:r>
              <a:rPr lang="en-US"/>
              <a:t>Creating objects for generating random values with specified initial seeds</a:t>
            </a:r>
            <a:endParaRPr/>
          </a:p>
        </p:txBody>
      </p:sp>
      <p:sp>
        <p:nvSpPr>
          <p:cNvPr id="448" name="Google Shape;448;p39"/>
          <p:cNvSpPr/>
          <p:nvPr/>
        </p:nvSpPr>
        <p:spPr>
          <a:xfrm>
            <a:off x="613784" y="2971800"/>
            <a:ext cx="7920616" cy="313932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using System;</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Random randomGenerator1 = new Random(123);</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Console.WriteLine(randomGenerator1.Next());</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2114319875</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Random randomGenerator2 = new Random(456);</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Console.WriteLine(randomGenerator2.Next(50));</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47</a:t>
            </a:r>
            <a:endParaRPr b="1" sz="2200">
              <a:solidFill>
                <a:srgbClr val="8CF4F2"/>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ctrTitle"/>
          </p:nvPr>
        </p:nvSpPr>
        <p:spPr>
          <a:xfrm>
            <a:off x="1331913" y="12954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Classes and Objects</a:t>
            </a:r>
            <a:endParaRPr/>
          </a:p>
        </p:txBody>
      </p:sp>
      <p:sp>
        <p:nvSpPr>
          <p:cNvPr id="131" name="Google Shape;131;p4"/>
          <p:cNvSpPr txBox="1"/>
          <p:nvPr>
            <p:ph idx="1" type="subTitle"/>
          </p:nvPr>
        </p:nvSpPr>
        <p:spPr>
          <a:xfrm>
            <a:off x="457200" y="2108200"/>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Modeling Real-world Entities with Objects</a:t>
            </a:r>
            <a:endParaRPr/>
          </a:p>
        </p:txBody>
      </p:sp>
      <p:pic>
        <p:nvPicPr>
          <p:cNvPr descr="C:\Trash\3d-objects.png" id="132" name="Google Shape;132;p4"/>
          <p:cNvPicPr preferRelativeResize="0"/>
          <p:nvPr/>
        </p:nvPicPr>
        <p:blipFill rotWithShape="1">
          <a:blip r:embed="rId3">
            <a:alphaModFix/>
          </a:blip>
          <a:srcRect b="0" l="0" r="0" t="0"/>
          <a:stretch/>
        </p:blipFill>
        <p:spPr>
          <a:xfrm>
            <a:off x="2286000" y="3076315"/>
            <a:ext cx="4572000" cy="322288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0"/>
          <p:cNvSpPr txBox="1"/>
          <p:nvPr>
            <p:ph type="ctrTitle"/>
          </p:nvPr>
        </p:nvSpPr>
        <p:spPr>
          <a:xfrm>
            <a:off x="368842" y="1066800"/>
            <a:ext cx="8374062" cy="11430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Generating Random Numbers</a:t>
            </a:r>
            <a:endParaRPr/>
          </a:p>
        </p:txBody>
      </p:sp>
      <p:sp>
        <p:nvSpPr>
          <p:cNvPr id="458" name="Google Shape;458;p40"/>
          <p:cNvSpPr/>
          <p:nvPr/>
        </p:nvSpPr>
        <p:spPr>
          <a:xfrm>
            <a:off x="661428" y="5721949"/>
            <a:ext cx="7777162"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Live Demo</a:t>
            </a:r>
            <a:endParaRPr b="1" sz="2800">
              <a:solidFill>
                <a:srgbClr val="EBFFC2"/>
              </a:solidFill>
              <a:latin typeface="Corbel"/>
              <a:ea typeface="Corbel"/>
              <a:cs typeface="Corbel"/>
              <a:sym typeface="Corbel"/>
            </a:endParaRPr>
          </a:p>
        </p:txBody>
      </p:sp>
      <p:pic>
        <p:nvPicPr>
          <p:cNvPr descr="http://www.knots.org/greg/random-chain.jpg" id="459" name="Google Shape;459;p40"/>
          <p:cNvPicPr preferRelativeResize="0"/>
          <p:nvPr/>
        </p:nvPicPr>
        <p:blipFill rotWithShape="1">
          <a:blip r:embed="rId3">
            <a:alphaModFix/>
          </a:blip>
          <a:srcRect b="0" l="0" r="0" t="0"/>
          <a:stretch/>
        </p:blipFill>
        <p:spPr>
          <a:xfrm>
            <a:off x="2013024" y="2318541"/>
            <a:ext cx="5073576" cy="3179918"/>
          </a:xfrm>
          <a:prstGeom prst="roundRect">
            <a:avLst>
              <a:gd fmla="val 6592" name="adj"/>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More Constructor Examples</a:t>
            </a:r>
            <a:endParaRPr/>
          </a:p>
        </p:txBody>
      </p:sp>
      <p:sp>
        <p:nvSpPr>
          <p:cNvPr id="465" name="Google Shape;465;p41"/>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Creating a </a:t>
            </a:r>
            <a:r>
              <a:rPr lang="en-US">
                <a:solidFill>
                  <a:srgbClr val="D9EDF1"/>
                </a:solidFill>
                <a:latin typeface="Consolas"/>
                <a:ea typeface="Consolas"/>
                <a:cs typeface="Consolas"/>
                <a:sym typeface="Consolas"/>
              </a:rPr>
              <a:t>DateTime</a:t>
            </a:r>
            <a:r>
              <a:rPr lang="en-US"/>
              <a:t> object for a specified date and time</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140335" lvl="0" marL="282575" rtl="0" algn="l">
              <a:lnSpc>
                <a:spcPct val="100000"/>
              </a:lnSpc>
              <a:spcBef>
                <a:spcPts val="1200"/>
              </a:spcBef>
              <a:spcAft>
                <a:spcPts val="0"/>
              </a:spcAft>
              <a:buSzPts val="2240"/>
              <a:buNone/>
            </a:pPr>
            <a:r>
              <a:t/>
            </a:r>
            <a:endParaRPr/>
          </a:p>
          <a:p>
            <a:pPr indent="-282575" lvl="0" marL="282575" rtl="0" algn="l">
              <a:lnSpc>
                <a:spcPct val="100000"/>
              </a:lnSpc>
              <a:spcBef>
                <a:spcPts val="1200"/>
              </a:spcBef>
              <a:spcAft>
                <a:spcPts val="0"/>
              </a:spcAft>
              <a:buSzPts val="2240"/>
              <a:buChar char="◆"/>
            </a:pPr>
            <a:r>
              <a:rPr lang="en-US"/>
              <a:t>Different constructors are called depending on the different sets of parameters</a:t>
            </a:r>
            <a:endParaRPr/>
          </a:p>
        </p:txBody>
      </p:sp>
      <p:sp>
        <p:nvSpPr>
          <p:cNvPr id="466" name="Google Shape;466;p41"/>
          <p:cNvSpPr/>
          <p:nvPr/>
        </p:nvSpPr>
        <p:spPr>
          <a:xfrm>
            <a:off x="609600" y="2304633"/>
            <a:ext cx="7848600" cy="280076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using System;</a:t>
            </a:r>
            <a:endParaRPr/>
          </a:p>
          <a:p>
            <a:pPr indent="0" lvl="0" marL="0" marR="0" rtl="0" algn="l">
              <a:lnSpc>
                <a:spcPct val="100000"/>
              </a:lnSpc>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DateTime halloween = new DateTime(2009, 10, 31);</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Console.WriteLine(halloween);</a:t>
            </a:r>
            <a:endParaRPr/>
          </a:p>
          <a:p>
            <a:pPr indent="0" lvl="0" marL="0" marR="0" rtl="0" algn="l">
              <a:lnSpc>
                <a:spcPct val="100000"/>
              </a:lnSpc>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DateTime julyMorning =</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  new DateTime(2009,7,1, 5,52,0);</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Console.WriteLine(julyMorning);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type="ctrTitle"/>
          </p:nvPr>
        </p:nvSpPr>
        <p:spPr>
          <a:xfrm>
            <a:off x="541338" y="1524000"/>
            <a:ext cx="7916862" cy="11430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Creating </a:t>
            </a:r>
            <a:r>
              <a:rPr lang="en-US">
                <a:latin typeface="Consolas"/>
                <a:ea typeface="Consolas"/>
                <a:cs typeface="Consolas"/>
                <a:sym typeface="Consolas"/>
              </a:rPr>
              <a:t>DateTime</a:t>
            </a:r>
            <a:r>
              <a:rPr lang="en-US"/>
              <a:t> Objects</a:t>
            </a:r>
            <a:endParaRPr/>
          </a:p>
        </p:txBody>
      </p:sp>
      <p:sp>
        <p:nvSpPr>
          <p:cNvPr id="476" name="Google Shape;476;p42"/>
          <p:cNvSpPr/>
          <p:nvPr/>
        </p:nvSpPr>
        <p:spPr>
          <a:xfrm>
            <a:off x="611188" y="2673949"/>
            <a:ext cx="7777162"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Live Demo</a:t>
            </a:r>
            <a:endParaRPr b="1" sz="2800">
              <a:solidFill>
                <a:srgbClr val="EBFFC2"/>
              </a:solidFill>
              <a:latin typeface="Corbel"/>
              <a:ea typeface="Corbel"/>
              <a:cs typeface="Corbel"/>
              <a:sym typeface="Corbel"/>
            </a:endParaRPr>
          </a:p>
        </p:txBody>
      </p:sp>
      <p:pic>
        <p:nvPicPr>
          <p:cNvPr descr="http://subversiveinfluence.com/images/blogposts/sept-calendar.jpg" id="477" name="Google Shape;477;p42"/>
          <p:cNvPicPr preferRelativeResize="0"/>
          <p:nvPr/>
        </p:nvPicPr>
        <p:blipFill rotWithShape="1">
          <a:blip r:embed="rId3">
            <a:alphaModFix/>
          </a:blip>
          <a:srcRect b="0" l="0" r="0" t="0"/>
          <a:stretch/>
        </p:blipFill>
        <p:spPr>
          <a:xfrm>
            <a:off x="990600" y="3581400"/>
            <a:ext cx="7026312" cy="2438400"/>
          </a:xfrm>
          <a:prstGeom prst="roundRect">
            <a:avLst>
              <a:gd fmla="val 9249" name="adj"/>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3"/>
          <p:cNvSpPr txBox="1"/>
          <p:nvPr>
            <p:ph type="ctrTitle"/>
          </p:nvPr>
        </p:nvSpPr>
        <p:spPr>
          <a:xfrm>
            <a:off x="457200" y="4724400"/>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12000"/>
              </a:lnSpc>
              <a:spcBef>
                <a:spcPts val="0"/>
              </a:spcBef>
              <a:spcAft>
                <a:spcPts val="0"/>
              </a:spcAft>
              <a:buNone/>
            </a:pPr>
            <a:r>
              <a:rPr lang="en-US"/>
              <a:t>Enumerations</a:t>
            </a:r>
            <a:endParaRPr/>
          </a:p>
        </p:txBody>
      </p:sp>
      <p:sp>
        <p:nvSpPr>
          <p:cNvPr id="483" name="Google Shape;483;p43"/>
          <p:cNvSpPr txBox="1"/>
          <p:nvPr>
            <p:ph idx="1" type="subTitle"/>
          </p:nvPr>
        </p:nvSpPr>
        <p:spPr>
          <a:xfrm>
            <a:off x="457200" y="5526880"/>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Types Limited to a Predefined Set of Values</a:t>
            </a:r>
            <a:endParaRPr/>
          </a:p>
        </p:txBody>
      </p:sp>
      <p:pic>
        <p:nvPicPr>
          <p:cNvPr descr="http://www.sbi-secureit.com/Network-security-solution/network-security-auditing-solution-pic/network-security-enumeration-solution.jpg" id="484" name="Google Shape;484;p43"/>
          <p:cNvPicPr preferRelativeResize="0"/>
          <p:nvPr/>
        </p:nvPicPr>
        <p:blipFill rotWithShape="1">
          <a:blip r:embed="rId3">
            <a:alphaModFix/>
          </a:blip>
          <a:srcRect b="0" l="0" r="0" t="0"/>
          <a:stretch/>
        </p:blipFill>
        <p:spPr>
          <a:xfrm>
            <a:off x="2133600" y="1097280"/>
            <a:ext cx="4876800" cy="3169920"/>
          </a:xfrm>
          <a:prstGeom prst="roundRect">
            <a:avLst>
              <a:gd fmla="val 3930" name="adj"/>
            </a:avLst>
          </a:prstGeom>
          <a:noFill/>
          <a:ln cap="flat" cmpd="sng" w="9525">
            <a:solidFill>
              <a:srgbClr val="8EC9D7">
                <a:alpha val="49803"/>
              </a:srgbClr>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Enumerations</a:t>
            </a:r>
            <a:endParaRPr/>
          </a:p>
        </p:txBody>
      </p:sp>
      <p:sp>
        <p:nvSpPr>
          <p:cNvPr id="490" name="Google Shape;490;p44"/>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Enumerations</a:t>
            </a:r>
            <a:r>
              <a:rPr lang="en-US"/>
              <a:t> in C# are types whose values are limited to a predefined set of values</a:t>
            </a:r>
            <a:endParaRPr/>
          </a:p>
          <a:p>
            <a:pPr indent="-273050" lvl="1" marL="630238" rtl="0" algn="l">
              <a:lnSpc>
                <a:spcPct val="100000"/>
              </a:lnSpc>
              <a:spcBef>
                <a:spcPts val="1200"/>
              </a:spcBef>
              <a:spcAft>
                <a:spcPts val="0"/>
              </a:spcAft>
              <a:buSzPts val="3000"/>
              <a:buChar char="⬥"/>
            </a:pPr>
            <a:r>
              <a:rPr lang="en-US"/>
              <a:t>E.g. the days of week</a:t>
            </a:r>
            <a:endParaRPr/>
          </a:p>
          <a:p>
            <a:pPr indent="-273050" lvl="1" marL="630238" rtl="0" algn="l">
              <a:lnSpc>
                <a:spcPct val="100000"/>
              </a:lnSpc>
              <a:spcBef>
                <a:spcPts val="1200"/>
              </a:spcBef>
              <a:spcAft>
                <a:spcPts val="0"/>
              </a:spcAft>
              <a:buSzPts val="3000"/>
              <a:buChar char="⬥"/>
            </a:pPr>
            <a:r>
              <a:rPr lang="en-US"/>
              <a:t>Declared by the keyword </a:t>
            </a:r>
            <a:r>
              <a:rPr lang="en-US">
                <a:solidFill>
                  <a:srgbClr val="D9EDF1"/>
                </a:solidFill>
                <a:latin typeface="Consolas"/>
                <a:ea typeface="Consolas"/>
                <a:cs typeface="Consolas"/>
                <a:sym typeface="Consolas"/>
              </a:rPr>
              <a:t>enum</a:t>
            </a:r>
            <a:r>
              <a:rPr lang="en-US"/>
              <a:t> in C#</a:t>
            </a:r>
            <a:endParaRPr/>
          </a:p>
          <a:p>
            <a:pPr indent="-273050" lvl="1" marL="630238" rtl="0" algn="l">
              <a:lnSpc>
                <a:spcPct val="100000"/>
              </a:lnSpc>
              <a:spcBef>
                <a:spcPts val="1200"/>
              </a:spcBef>
              <a:spcAft>
                <a:spcPts val="0"/>
              </a:spcAft>
              <a:buSzPts val="3000"/>
              <a:buChar char="⬥"/>
            </a:pPr>
            <a:r>
              <a:rPr lang="en-US"/>
              <a:t>Hold values from a predefined set</a:t>
            </a:r>
            <a:endParaRPr/>
          </a:p>
        </p:txBody>
      </p:sp>
      <p:sp>
        <p:nvSpPr>
          <p:cNvPr id="491" name="Google Shape;491;p4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44"/>
          <p:cNvSpPr/>
          <p:nvPr/>
        </p:nvSpPr>
        <p:spPr>
          <a:xfrm>
            <a:off x="685800" y="4267200"/>
            <a:ext cx="7772400" cy="201593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public enum Color { Red, Green, Blue, Black }</a:t>
            </a:r>
            <a:endParaRPr/>
          </a:p>
          <a:p>
            <a:pPr indent="0" lvl="0" marL="0" marR="0" rtl="0" algn="l">
              <a:lnSpc>
                <a:spcPct val="100000"/>
              </a:lnSpc>
              <a:spcBef>
                <a:spcPts val="600"/>
              </a:spcBef>
              <a:spcAft>
                <a:spcPts val="0"/>
              </a:spcAft>
              <a:buNone/>
            </a:pPr>
            <a:r>
              <a:rPr b="1" lang="en-US" sz="2200">
                <a:solidFill>
                  <a:srgbClr val="8CF4F2"/>
                </a:solidFill>
                <a:latin typeface="Consolas"/>
                <a:ea typeface="Consolas"/>
                <a:cs typeface="Consolas"/>
                <a:sym typeface="Consolas"/>
              </a:rPr>
              <a:t>…</a:t>
            </a:r>
            <a:endParaRPr b="1" sz="2200">
              <a:solidFill>
                <a:srgbClr val="8CF4F2"/>
              </a:solidFill>
              <a:latin typeface="Consolas"/>
              <a:ea typeface="Consolas"/>
              <a:cs typeface="Consolas"/>
              <a:sym typeface="Consolas"/>
            </a:endParaRPr>
          </a:p>
          <a:p>
            <a:pPr indent="0" lvl="0" marL="0" marR="0" rtl="0" algn="l">
              <a:lnSpc>
                <a:spcPct val="100000"/>
              </a:lnSpc>
              <a:spcBef>
                <a:spcPts val="600"/>
              </a:spcBef>
              <a:spcAft>
                <a:spcPts val="0"/>
              </a:spcAft>
              <a:buNone/>
            </a:pPr>
            <a:r>
              <a:rPr b="1" lang="en-US" sz="2200">
                <a:solidFill>
                  <a:srgbClr val="8CF4F2"/>
                </a:solidFill>
                <a:latin typeface="Consolas"/>
                <a:ea typeface="Consolas"/>
                <a:cs typeface="Consolas"/>
                <a:sym typeface="Consolas"/>
              </a:rPr>
              <a:t>Color color = Color.Red;</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Console.WriteLine(color); // Red</a:t>
            </a:r>
            <a:endParaRPr/>
          </a:p>
          <a:p>
            <a:pPr indent="0" lvl="0" marL="0" marR="0" rtl="0" algn="l">
              <a:lnSpc>
                <a:spcPct val="100000"/>
              </a:lnSpc>
              <a:spcBef>
                <a:spcPts val="600"/>
              </a:spcBef>
              <a:spcAft>
                <a:spcPts val="0"/>
              </a:spcAft>
              <a:buNone/>
            </a:pPr>
            <a:r>
              <a:rPr b="1" lang="en-US" sz="2200">
                <a:solidFill>
                  <a:srgbClr val="8CF4F2"/>
                </a:solidFill>
                <a:latin typeface="Consolas"/>
                <a:ea typeface="Consolas"/>
                <a:cs typeface="Consolas"/>
                <a:sym typeface="Consolas"/>
              </a:rPr>
              <a:t>color = 5; // Compilation error!</a:t>
            </a:r>
            <a:endParaRPr b="1" sz="2200">
              <a:solidFill>
                <a:srgbClr val="8CF4F2"/>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5"/>
          <p:cNvSpPr txBox="1"/>
          <p:nvPr>
            <p:ph type="ctrTitle"/>
          </p:nvPr>
        </p:nvSpPr>
        <p:spPr>
          <a:xfrm>
            <a:off x="457200" y="4495800"/>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12000"/>
              </a:lnSpc>
              <a:spcBef>
                <a:spcPts val="0"/>
              </a:spcBef>
              <a:spcAft>
                <a:spcPts val="0"/>
              </a:spcAft>
              <a:buNone/>
            </a:pPr>
            <a:r>
              <a:rPr lang="en-US"/>
              <a:t>Enumerations</a:t>
            </a:r>
            <a:endParaRPr/>
          </a:p>
        </p:txBody>
      </p:sp>
      <p:sp>
        <p:nvSpPr>
          <p:cNvPr id="498" name="Google Shape;498;p45"/>
          <p:cNvSpPr txBox="1"/>
          <p:nvPr>
            <p:ph idx="1" type="subTitle"/>
          </p:nvPr>
        </p:nvSpPr>
        <p:spPr>
          <a:xfrm>
            <a:off x="457200" y="5298280"/>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playlist icon" id="499" name="Google Shape;499;p45"/>
          <p:cNvPicPr preferRelativeResize="0"/>
          <p:nvPr/>
        </p:nvPicPr>
        <p:blipFill rotWithShape="1">
          <a:blip r:embed="rId3">
            <a:alphaModFix/>
          </a:blip>
          <a:srcRect b="0" l="0" r="0" t="0"/>
          <a:stretch/>
        </p:blipFill>
        <p:spPr>
          <a:xfrm rot="-338183">
            <a:off x="1783134" y="1402133"/>
            <a:ext cx="2286000" cy="2286000"/>
          </a:xfrm>
          <a:prstGeom prst="rect">
            <a:avLst/>
          </a:prstGeom>
          <a:noFill/>
          <a:ln>
            <a:noFill/>
          </a:ln>
        </p:spPr>
      </p:pic>
      <p:pic>
        <p:nvPicPr>
          <p:cNvPr descr="http://t2.gstatic.com/images?q=tbn:ANd9GcQQMbmfRnP7FHGUFPwuQN0sN-FckYhQexsATW-QsLqh4GV2ZRdLhxqTGKKCeQ" id="500" name="Google Shape;500;p45"/>
          <p:cNvPicPr preferRelativeResize="0"/>
          <p:nvPr/>
        </p:nvPicPr>
        <p:blipFill rotWithShape="1">
          <a:blip r:embed="rId4">
            <a:alphaModFix/>
          </a:blip>
          <a:srcRect b="0" l="0" r="0" t="0"/>
          <a:stretch/>
        </p:blipFill>
        <p:spPr>
          <a:xfrm rot="249735">
            <a:off x="5027673" y="1423261"/>
            <a:ext cx="1829891" cy="2178229"/>
          </a:xfrm>
          <a:prstGeom prst="roundRect">
            <a:avLst>
              <a:gd fmla="val 5585" name="adj"/>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6"/>
          <p:cNvSpPr/>
          <p:nvPr/>
        </p:nvSpPr>
        <p:spPr>
          <a:xfrm>
            <a:off x="950408" y="4267200"/>
            <a:ext cx="5184775" cy="769441"/>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b="1" lang="en-US" sz="5000">
                <a:solidFill>
                  <a:schemeClr val="lt2"/>
                </a:solidFill>
                <a:latin typeface="Corbel"/>
                <a:ea typeface="Corbel"/>
                <a:cs typeface="Corbel"/>
                <a:sym typeface="Corbel"/>
              </a:rPr>
              <a:t>Structures</a:t>
            </a:r>
            <a:endParaRPr b="1" sz="5000">
              <a:solidFill>
                <a:schemeClr val="lt2"/>
              </a:solidFill>
              <a:latin typeface="Corbel"/>
              <a:ea typeface="Corbel"/>
              <a:cs typeface="Corbel"/>
              <a:sym typeface="Corbel"/>
            </a:endParaRPr>
          </a:p>
        </p:txBody>
      </p:sp>
      <p:sp>
        <p:nvSpPr>
          <p:cNvPr id="506" name="Google Shape;506;p46"/>
          <p:cNvSpPr txBox="1"/>
          <p:nvPr/>
        </p:nvSpPr>
        <p:spPr>
          <a:xfrm>
            <a:off x="457200" y="5222080"/>
            <a:ext cx="8229600" cy="569120"/>
          </a:xfrm>
          <a:prstGeom prst="rect">
            <a:avLst/>
          </a:prstGeom>
          <a:noFill/>
          <a:ln>
            <a:noFill/>
          </a:ln>
        </p:spPr>
        <p:txBody>
          <a:bodyPr anchorCtr="0" anchor="t" bIns="45700" lIns="91425" spcFirstLastPara="1" rIns="91425" wrap="square" tIns="45700">
            <a:noAutofit/>
          </a:bodyPr>
          <a:lstStyle/>
          <a:p>
            <a:pPr indent="-282575" lvl="0" marL="282575" marR="0" rtl="0" algn="ctr">
              <a:lnSpc>
                <a:spcPct val="118750"/>
              </a:lnSpc>
              <a:spcBef>
                <a:spcPts val="0"/>
              </a:spcBef>
              <a:spcAft>
                <a:spcPts val="0"/>
              </a:spcAft>
              <a:buNone/>
            </a:pPr>
            <a:r>
              <a:rPr b="1" lang="en-US" sz="3200">
                <a:solidFill>
                  <a:srgbClr val="EBFFD2"/>
                </a:solidFill>
                <a:latin typeface="Corbel"/>
                <a:ea typeface="Corbel"/>
                <a:cs typeface="Corbel"/>
                <a:sym typeface="Corbel"/>
              </a:rPr>
              <a:t>What are Structures? When to Use Them?</a:t>
            </a:r>
            <a:endParaRPr b="1" i="0" sz="3200" u="none" cap="none" strike="noStrike">
              <a:solidFill>
                <a:srgbClr val="EBFFD2"/>
              </a:solidFill>
              <a:latin typeface="Corbel"/>
              <a:ea typeface="Corbel"/>
              <a:cs typeface="Corbel"/>
              <a:sym typeface="Corbel"/>
            </a:endParaRPr>
          </a:p>
        </p:txBody>
      </p:sp>
      <p:pic>
        <p:nvPicPr>
          <p:cNvPr descr="http://kvhs.nbed.nb.ca/gallant/biology/quaternary_structure.jpg" id="507" name="Google Shape;507;p46"/>
          <p:cNvPicPr preferRelativeResize="0"/>
          <p:nvPr/>
        </p:nvPicPr>
        <p:blipFill rotWithShape="1">
          <a:blip r:embed="rId3">
            <a:alphaModFix/>
          </a:blip>
          <a:srcRect b="0" l="0" r="0" t="0"/>
          <a:stretch/>
        </p:blipFill>
        <p:spPr>
          <a:xfrm>
            <a:off x="4343400" y="1167289"/>
            <a:ext cx="3866683" cy="2566511"/>
          </a:xfrm>
          <a:prstGeom prst="roundRect">
            <a:avLst>
              <a:gd fmla="val 3895" name="adj"/>
            </a:avLst>
          </a:prstGeom>
          <a:noFill/>
          <a:ln>
            <a:noFill/>
          </a:ln>
        </p:spPr>
      </p:pic>
      <p:pic>
        <p:nvPicPr>
          <p:cNvPr id="508" name="Google Shape;508;p46"/>
          <p:cNvPicPr preferRelativeResize="0"/>
          <p:nvPr/>
        </p:nvPicPr>
        <p:blipFill rotWithShape="1">
          <a:blip r:embed="rId4">
            <a:alphaModFix/>
          </a:blip>
          <a:srcRect b="0" l="0" r="0" t="0"/>
          <a:stretch/>
        </p:blipFill>
        <p:spPr>
          <a:xfrm>
            <a:off x="1295400" y="1348968"/>
            <a:ext cx="2475995" cy="230863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7"/>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Structures</a:t>
            </a:r>
            <a:endParaRPr/>
          </a:p>
        </p:txBody>
      </p:sp>
      <p:sp>
        <p:nvSpPr>
          <p:cNvPr id="514" name="Google Shape;514;p47"/>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Structures</a:t>
            </a:r>
            <a:r>
              <a:rPr lang="en-US"/>
              <a:t> in C# are similar to classes</a:t>
            </a:r>
            <a:endParaRPr/>
          </a:p>
          <a:p>
            <a:pPr indent="-273050" lvl="1" marL="630238" rtl="0" algn="l">
              <a:lnSpc>
                <a:spcPct val="100000"/>
              </a:lnSpc>
              <a:spcBef>
                <a:spcPts val="1200"/>
              </a:spcBef>
              <a:spcAft>
                <a:spcPts val="0"/>
              </a:spcAft>
              <a:buSzPts val="3000"/>
              <a:buChar char="⬥"/>
            </a:pPr>
            <a:r>
              <a:rPr lang="en-US"/>
              <a:t>Structures are </a:t>
            </a:r>
            <a:r>
              <a:rPr lang="en-US">
                <a:solidFill>
                  <a:srgbClr val="D9EDF1"/>
                </a:solidFill>
              </a:rPr>
              <a:t>value types</a:t>
            </a:r>
            <a:r>
              <a:rPr lang="en-US"/>
              <a:t> (directly hold a value)</a:t>
            </a:r>
            <a:endParaRPr>
              <a:solidFill>
                <a:srgbClr val="D9EDF1"/>
              </a:solidFill>
            </a:endParaRPr>
          </a:p>
          <a:p>
            <a:pPr indent="-273050" lvl="1" marL="630238" rtl="0" algn="l">
              <a:lnSpc>
                <a:spcPct val="100000"/>
              </a:lnSpc>
              <a:spcBef>
                <a:spcPts val="1200"/>
              </a:spcBef>
              <a:spcAft>
                <a:spcPts val="0"/>
              </a:spcAft>
              <a:buSzPts val="3000"/>
              <a:buChar char="⬥"/>
            </a:pPr>
            <a:r>
              <a:rPr lang="en-US"/>
              <a:t>Classes are </a:t>
            </a:r>
            <a:r>
              <a:rPr lang="en-US">
                <a:solidFill>
                  <a:srgbClr val="D9EDF1"/>
                </a:solidFill>
              </a:rPr>
              <a:t>reference types</a:t>
            </a:r>
            <a:r>
              <a:rPr lang="en-US"/>
              <a:t> (pointers)</a:t>
            </a:r>
            <a:endParaRPr/>
          </a:p>
          <a:p>
            <a:pPr indent="-282575" lvl="0" marL="282575" rtl="0" algn="l">
              <a:lnSpc>
                <a:spcPct val="100000"/>
              </a:lnSpc>
              <a:spcBef>
                <a:spcPts val="1200"/>
              </a:spcBef>
              <a:spcAft>
                <a:spcPts val="0"/>
              </a:spcAft>
              <a:buSzPts val="2240"/>
              <a:buChar char="◆"/>
            </a:pPr>
            <a:r>
              <a:rPr lang="en-US"/>
              <a:t>Structures are usually used for storing data structures, without any other functionality</a:t>
            </a:r>
            <a:endParaRPr/>
          </a:p>
          <a:p>
            <a:pPr indent="-282575" lvl="0" marL="282575" rtl="0" algn="l">
              <a:lnSpc>
                <a:spcPct val="100000"/>
              </a:lnSpc>
              <a:spcBef>
                <a:spcPts val="1200"/>
              </a:spcBef>
              <a:spcAft>
                <a:spcPts val="0"/>
              </a:spcAft>
              <a:buSzPts val="2240"/>
              <a:buChar char="◆"/>
            </a:pPr>
            <a:r>
              <a:rPr lang="en-US"/>
              <a:t>Structures can have fields, properties, etc.</a:t>
            </a:r>
            <a:endParaRPr/>
          </a:p>
          <a:p>
            <a:pPr indent="-273050" lvl="1" marL="630238" rtl="0" algn="l">
              <a:lnSpc>
                <a:spcPct val="100000"/>
              </a:lnSpc>
              <a:spcBef>
                <a:spcPts val="1200"/>
              </a:spcBef>
              <a:spcAft>
                <a:spcPts val="0"/>
              </a:spcAft>
              <a:buSzPts val="3000"/>
              <a:buChar char="⬥"/>
            </a:pPr>
            <a:r>
              <a:rPr lang="en-US"/>
              <a:t>Using methods is not recommended</a:t>
            </a:r>
            <a:endParaRPr/>
          </a:p>
          <a:p>
            <a:pPr indent="-282575" lvl="0" marL="282575" rtl="0" algn="l">
              <a:lnSpc>
                <a:spcPct val="100000"/>
              </a:lnSpc>
              <a:spcBef>
                <a:spcPts val="1200"/>
              </a:spcBef>
              <a:spcAft>
                <a:spcPts val="0"/>
              </a:spcAft>
              <a:buSzPts val="2240"/>
              <a:buChar char="◆"/>
            </a:pPr>
            <a:r>
              <a:rPr lang="en-US"/>
              <a:t>Example of structure</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System.DateTime</a:t>
            </a:r>
            <a:r>
              <a:rPr lang="en-US"/>
              <a:t> – represents a date and time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8"/>
          <p:cNvSpPr/>
          <p:nvPr/>
        </p:nvSpPr>
        <p:spPr>
          <a:xfrm>
            <a:off x="1978025" y="1219200"/>
            <a:ext cx="5184775" cy="804066"/>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5000">
                <a:solidFill>
                  <a:schemeClr val="lt2"/>
                </a:solidFill>
                <a:latin typeface="Corbel"/>
                <a:ea typeface="Corbel"/>
                <a:cs typeface="Corbel"/>
                <a:sym typeface="Corbel"/>
              </a:rPr>
              <a:t>Namespaces</a:t>
            </a:r>
            <a:endParaRPr b="1" sz="5000">
              <a:solidFill>
                <a:schemeClr val="lt2"/>
              </a:solidFill>
              <a:latin typeface="Corbel"/>
              <a:ea typeface="Corbel"/>
              <a:cs typeface="Corbel"/>
              <a:sym typeface="Corbel"/>
            </a:endParaRPr>
          </a:p>
        </p:txBody>
      </p:sp>
      <p:sp>
        <p:nvSpPr>
          <p:cNvPr id="520" name="Google Shape;520;p48"/>
          <p:cNvSpPr txBox="1"/>
          <p:nvPr/>
        </p:nvSpPr>
        <p:spPr>
          <a:xfrm>
            <a:off x="381000" y="2174080"/>
            <a:ext cx="8382000" cy="569120"/>
          </a:xfrm>
          <a:prstGeom prst="rect">
            <a:avLst/>
          </a:prstGeom>
          <a:noFill/>
          <a:ln>
            <a:noFill/>
          </a:ln>
        </p:spPr>
        <p:txBody>
          <a:bodyPr anchorCtr="0" anchor="t" bIns="45700" lIns="91425" spcFirstLastPara="1" rIns="91425" wrap="square" tIns="45700">
            <a:noAutofit/>
          </a:bodyPr>
          <a:lstStyle/>
          <a:p>
            <a:pPr indent="-282575" lvl="0" marL="282575" marR="0" rtl="0" algn="ctr">
              <a:lnSpc>
                <a:spcPct val="118750"/>
              </a:lnSpc>
              <a:spcBef>
                <a:spcPts val="0"/>
              </a:spcBef>
              <a:spcAft>
                <a:spcPts val="0"/>
              </a:spcAft>
              <a:buNone/>
            </a:pPr>
            <a:r>
              <a:rPr b="1" i="0" lang="en-US" sz="3200" u="none" cap="none" strike="noStrike">
                <a:solidFill>
                  <a:srgbClr val="EBFFD2"/>
                </a:solidFill>
                <a:latin typeface="Corbel"/>
                <a:ea typeface="Corbel"/>
                <a:cs typeface="Corbel"/>
                <a:sym typeface="Corbel"/>
              </a:rPr>
              <a:t>Organizing Classes Logically into Namespaces</a:t>
            </a:r>
            <a:endParaRPr b="1" i="0" sz="3200" u="none" cap="none" strike="noStrike">
              <a:solidFill>
                <a:srgbClr val="EBFFD2"/>
              </a:solidFill>
              <a:latin typeface="Corbel"/>
              <a:ea typeface="Corbel"/>
              <a:cs typeface="Corbel"/>
              <a:sym typeface="Corbel"/>
            </a:endParaRPr>
          </a:p>
        </p:txBody>
      </p:sp>
      <p:pic>
        <p:nvPicPr>
          <p:cNvPr descr="http://flash.dmxzone.com/downloads/images/web_15.jpg" id="521" name="Google Shape;521;p48"/>
          <p:cNvPicPr preferRelativeResize="0"/>
          <p:nvPr/>
        </p:nvPicPr>
        <p:blipFill rotWithShape="1">
          <a:blip r:embed="rId3">
            <a:alphaModFix/>
          </a:blip>
          <a:srcRect b="0" l="0" r="0" t="0"/>
          <a:stretch/>
        </p:blipFill>
        <p:spPr>
          <a:xfrm>
            <a:off x="1834214" y="3200400"/>
            <a:ext cx="5480986" cy="2971800"/>
          </a:xfrm>
          <a:prstGeom prst="roundRect">
            <a:avLst>
              <a:gd fmla="val 7876" name="adj"/>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is a Namespace?</a:t>
            </a:r>
            <a:endParaRPr/>
          </a:p>
        </p:txBody>
      </p:sp>
      <p:sp>
        <p:nvSpPr>
          <p:cNvPr id="527" name="Google Shape;527;p49"/>
          <p:cNvSpPr txBox="1"/>
          <p:nvPr>
            <p:ph idx="1" type="body"/>
          </p:nvPr>
        </p:nvSpPr>
        <p:spPr>
          <a:xfrm>
            <a:off x="228600" y="914400"/>
            <a:ext cx="8686800" cy="57150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Namespaces</a:t>
            </a:r>
            <a:r>
              <a:rPr lang="en-US"/>
              <a:t> are used to organize the source code into more logical and manageable way</a:t>
            </a:r>
            <a:endParaRPr/>
          </a:p>
          <a:p>
            <a:pPr indent="-282575" lvl="0" marL="282575" rtl="0" algn="l">
              <a:lnSpc>
                <a:spcPct val="100000"/>
              </a:lnSpc>
              <a:spcBef>
                <a:spcPts val="1200"/>
              </a:spcBef>
              <a:spcAft>
                <a:spcPts val="0"/>
              </a:spcAft>
              <a:buSzPts val="2240"/>
              <a:buChar char="◆"/>
            </a:pPr>
            <a:r>
              <a:rPr lang="en-US"/>
              <a:t>Namespaces can contain</a:t>
            </a:r>
            <a:endParaRPr/>
          </a:p>
          <a:p>
            <a:pPr indent="-273050" lvl="1" marL="630238" rtl="0" algn="l">
              <a:lnSpc>
                <a:spcPct val="100000"/>
              </a:lnSpc>
              <a:spcBef>
                <a:spcPts val="1200"/>
              </a:spcBef>
              <a:spcAft>
                <a:spcPts val="0"/>
              </a:spcAft>
              <a:buSzPts val="3000"/>
              <a:buChar char="⬥"/>
            </a:pPr>
            <a:r>
              <a:rPr lang="en-US"/>
              <a:t>Definitions of classes, structures, interfaces and other types and other namespaces</a:t>
            </a:r>
            <a:endParaRPr/>
          </a:p>
          <a:p>
            <a:pPr indent="-282575" lvl="0" marL="282575" rtl="0" algn="l">
              <a:lnSpc>
                <a:spcPct val="100000"/>
              </a:lnSpc>
              <a:spcBef>
                <a:spcPts val="1200"/>
              </a:spcBef>
              <a:spcAft>
                <a:spcPts val="0"/>
              </a:spcAft>
              <a:buSzPts val="2240"/>
              <a:buChar char="◆"/>
            </a:pPr>
            <a:r>
              <a:rPr lang="en-US"/>
              <a:t>Namespaces can contain other namespaces</a:t>
            </a:r>
            <a:endParaRPr/>
          </a:p>
          <a:p>
            <a:pPr indent="-282575" lvl="0" marL="282575" rtl="0" algn="l">
              <a:lnSpc>
                <a:spcPct val="100000"/>
              </a:lnSpc>
              <a:spcBef>
                <a:spcPts val="1200"/>
              </a:spcBef>
              <a:spcAft>
                <a:spcPts val="0"/>
              </a:spcAft>
              <a:buSzPts val="2240"/>
              <a:buChar char="◆"/>
            </a:pPr>
            <a:r>
              <a:rPr lang="en-US"/>
              <a:t>For example:</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System</a:t>
            </a:r>
            <a:r>
              <a:rPr lang="en-US"/>
              <a:t> namespace contains </a:t>
            </a:r>
            <a:r>
              <a:rPr lang="en-US">
                <a:solidFill>
                  <a:srgbClr val="D9EDF1"/>
                </a:solidFill>
                <a:latin typeface="Consolas"/>
                <a:ea typeface="Consolas"/>
                <a:cs typeface="Consolas"/>
                <a:sym typeface="Consolas"/>
              </a:rPr>
              <a:t>Data</a:t>
            </a:r>
            <a:r>
              <a:rPr lang="en-US"/>
              <a:t> namespace</a:t>
            </a:r>
            <a:endParaRPr>
              <a:latin typeface="Courier New"/>
              <a:ea typeface="Courier New"/>
              <a:cs typeface="Courier New"/>
              <a:sym typeface="Courier New"/>
            </a:endParaRPr>
          </a:p>
          <a:p>
            <a:pPr indent="-273050" lvl="1" marL="630238" rtl="0" algn="l">
              <a:lnSpc>
                <a:spcPct val="100000"/>
              </a:lnSpc>
              <a:spcBef>
                <a:spcPts val="1200"/>
              </a:spcBef>
              <a:spcAft>
                <a:spcPts val="0"/>
              </a:spcAft>
              <a:buSzPts val="3000"/>
              <a:buChar char="⬥"/>
            </a:pPr>
            <a:r>
              <a:rPr lang="en-US"/>
              <a:t>The name of the nested namespace is </a:t>
            </a:r>
            <a:r>
              <a:rPr lang="en-US">
                <a:solidFill>
                  <a:srgbClr val="D9EDF1"/>
                </a:solidFill>
                <a:latin typeface="Consolas"/>
                <a:ea typeface="Consolas"/>
                <a:cs typeface="Consolas"/>
                <a:sym typeface="Consolas"/>
              </a:rPr>
              <a:t>System.Data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are Objects?</a:t>
            </a:r>
            <a:endParaRPr/>
          </a:p>
        </p:txBody>
      </p:sp>
      <p:sp>
        <p:nvSpPr>
          <p:cNvPr id="138" name="Google Shape;138;p5"/>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Software objects model real-world objects or abstract concepts</a:t>
            </a:r>
            <a:endParaRPr/>
          </a:p>
          <a:p>
            <a:pPr indent="-273050" lvl="1" marL="630238" rtl="0" algn="l">
              <a:lnSpc>
                <a:spcPct val="100000"/>
              </a:lnSpc>
              <a:spcBef>
                <a:spcPts val="1200"/>
              </a:spcBef>
              <a:spcAft>
                <a:spcPts val="0"/>
              </a:spcAft>
              <a:buSzPts val="3000"/>
              <a:buChar char="⬥"/>
            </a:pPr>
            <a:r>
              <a:rPr lang="en-US"/>
              <a:t>Examples: </a:t>
            </a:r>
            <a:endParaRPr/>
          </a:p>
          <a:p>
            <a:pPr indent="-273050" lvl="2" marL="922338" rtl="0" algn="l">
              <a:lnSpc>
                <a:spcPct val="100000"/>
              </a:lnSpc>
              <a:spcBef>
                <a:spcPts val="1200"/>
              </a:spcBef>
              <a:spcAft>
                <a:spcPts val="0"/>
              </a:spcAft>
              <a:buSzPts val="2800"/>
              <a:buChar char="⬥"/>
            </a:pPr>
            <a:r>
              <a:rPr lang="en-US"/>
              <a:t>bank, account, customer, dog, bicycle, queue </a:t>
            </a:r>
            <a:endParaRPr/>
          </a:p>
          <a:p>
            <a:pPr indent="-282575" lvl="0" marL="282575" rtl="0" algn="l">
              <a:lnSpc>
                <a:spcPct val="100000"/>
              </a:lnSpc>
              <a:spcBef>
                <a:spcPts val="1200"/>
              </a:spcBef>
              <a:spcAft>
                <a:spcPts val="0"/>
              </a:spcAft>
              <a:buSzPts val="2240"/>
              <a:buChar char="◆"/>
            </a:pPr>
            <a:r>
              <a:rPr lang="en-US"/>
              <a:t>Real-world objects have </a:t>
            </a:r>
            <a:r>
              <a:rPr lang="en-US">
                <a:solidFill>
                  <a:srgbClr val="D9EDF1"/>
                </a:solidFill>
              </a:rPr>
              <a:t>states</a:t>
            </a:r>
            <a:r>
              <a:rPr lang="en-US"/>
              <a:t> and </a:t>
            </a:r>
            <a:r>
              <a:rPr lang="en-US">
                <a:solidFill>
                  <a:srgbClr val="D9EDF1"/>
                </a:solidFill>
              </a:rPr>
              <a:t>behaviors</a:t>
            </a:r>
            <a:endParaRPr/>
          </a:p>
          <a:p>
            <a:pPr indent="-273050" lvl="1" marL="630238" rtl="0" algn="l">
              <a:lnSpc>
                <a:spcPct val="100000"/>
              </a:lnSpc>
              <a:spcBef>
                <a:spcPts val="1200"/>
              </a:spcBef>
              <a:spcAft>
                <a:spcPts val="0"/>
              </a:spcAft>
              <a:buSzPts val="3000"/>
              <a:buChar char="⬥"/>
            </a:pPr>
            <a:r>
              <a:rPr lang="en-US"/>
              <a:t>Account' states: </a:t>
            </a:r>
            <a:endParaRPr/>
          </a:p>
          <a:p>
            <a:pPr indent="-273050" lvl="2" marL="922338" rtl="0" algn="l">
              <a:lnSpc>
                <a:spcPct val="100000"/>
              </a:lnSpc>
              <a:spcBef>
                <a:spcPts val="1200"/>
              </a:spcBef>
              <a:spcAft>
                <a:spcPts val="0"/>
              </a:spcAft>
              <a:buSzPts val="2800"/>
              <a:buChar char="⬥"/>
            </a:pPr>
            <a:r>
              <a:rPr lang="en-US"/>
              <a:t>holder, balance, type</a:t>
            </a:r>
            <a:endParaRPr/>
          </a:p>
          <a:p>
            <a:pPr indent="-273050" lvl="1" marL="630238" rtl="0" algn="l">
              <a:lnSpc>
                <a:spcPct val="100000"/>
              </a:lnSpc>
              <a:spcBef>
                <a:spcPts val="1200"/>
              </a:spcBef>
              <a:spcAft>
                <a:spcPts val="0"/>
              </a:spcAft>
              <a:buSzPts val="3000"/>
              <a:buChar char="⬥"/>
            </a:pPr>
            <a:r>
              <a:rPr lang="en-US"/>
              <a:t>Account' behaviors: </a:t>
            </a:r>
            <a:endParaRPr/>
          </a:p>
          <a:p>
            <a:pPr indent="-273050" lvl="2" marL="922338" rtl="0" algn="l">
              <a:lnSpc>
                <a:spcPct val="100000"/>
              </a:lnSpc>
              <a:spcBef>
                <a:spcPts val="1200"/>
              </a:spcBef>
              <a:spcAft>
                <a:spcPts val="0"/>
              </a:spcAft>
              <a:buSzPts val="2800"/>
              <a:buChar char="⬥"/>
            </a:pPr>
            <a:r>
              <a:rPr lang="en-US"/>
              <a:t>withdraw, deposit, suspend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0"/>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Full Class Names</a:t>
            </a:r>
            <a:endParaRPr/>
          </a:p>
        </p:txBody>
      </p:sp>
      <p:sp>
        <p:nvSpPr>
          <p:cNvPr id="533" name="Google Shape;533;p50"/>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A full name of a class is the name of the class preceded by the name of its namespace</a:t>
            </a:r>
            <a:endParaRPr/>
          </a:p>
          <a:p>
            <a:pPr indent="-282575" lvl="0" marL="282575" rtl="0" algn="l">
              <a:lnSpc>
                <a:spcPct val="100000"/>
              </a:lnSpc>
              <a:spcBef>
                <a:spcPts val="1200"/>
              </a:spcBef>
              <a:spcAft>
                <a:spcPts val="0"/>
              </a:spcAft>
              <a:buSzPts val="2240"/>
              <a:buFont typeface="Corbel"/>
              <a:buNone/>
            </a:pPr>
            <a:r>
              <a:t/>
            </a:r>
            <a:endParaRPr/>
          </a:p>
          <a:p>
            <a:pPr indent="-282575" lvl="0" marL="282575" rtl="0" algn="l">
              <a:lnSpc>
                <a:spcPct val="100000"/>
              </a:lnSpc>
              <a:spcBef>
                <a:spcPts val="1800"/>
              </a:spcBef>
              <a:spcAft>
                <a:spcPts val="0"/>
              </a:spcAft>
              <a:buSzPts val="2240"/>
              <a:buChar char="◆"/>
            </a:pPr>
            <a:r>
              <a:rPr lang="en-US"/>
              <a:t>Example:</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Array</a:t>
            </a:r>
            <a:r>
              <a:rPr lang="en-US"/>
              <a:t> class, defined in the </a:t>
            </a:r>
            <a:r>
              <a:rPr lang="en-US">
                <a:solidFill>
                  <a:srgbClr val="D9EDF1"/>
                </a:solidFill>
                <a:latin typeface="Consolas"/>
                <a:ea typeface="Consolas"/>
                <a:cs typeface="Consolas"/>
                <a:sym typeface="Consolas"/>
              </a:rPr>
              <a:t>System</a:t>
            </a:r>
            <a:r>
              <a:rPr lang="en-US"/>
              <a:t> namespace</a:t>
            </a:r>
            <a:endParaRPr/>
          </a:p>
          <a:p>
            <a:pPr indent="-273050" lvl="1" marL="630238" rtl="0" algn="l">
              <a:lnSpc>
                <a:spcPct val="100000"/>
              </a:lnSpc>
              <a:spcBef>
                <a:spcPts val="1200"/>
              </a:spcBef>
              <a:spcAft>
                <a:spcPts val="0"/>
              </a:spcAft>
              <a:buSzPts val="3000"/>
              <a:buChar char="⬥"/>
            </a:pPr>
            <a:r>
              <a:rPr lang="en-US"/>
              <a:t>The full name of the class is </a:t>
            </a:r>
            <a:r>
              <a:rPr lang="en-US">
                <a:solidFill>
                  <a:srgbClr val="D9EDF1"/>
                </a:solidFill>
                <a:latin typeface="Consolas"/>
                <a:ea typeface="Consolas"/>
                <a:cs typeface="Consolas"/>
                <a:sym typeface="Consolas"/>
              </a:rPr>
              <a:t>System.Array</a:t>
            </a:r>
            <a:endParaRPr/>
          </a:p>
        </p:txBody>
      </p:sp>
      <p:sp>
        <p:nvSpPr>
          <p:cNvPr id="534" name="Google Shape;534;p50"/>
          <p:cNvSpPr/>
          <p:nvPr/>
        </p:nvSpPr>
        <p:spPr>
          <a:xfrm>
            <a:off x="609600" y="2312313"/>
            <a:ext cx="7848600" cy="43088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&lt;namespace_name&gt;.&lt;class_name&gt;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Including Namespaces</a:t>
            </a:r>
            <a:endParaRPr/>
          </a:p>
        </p:txBody>
      </p:sp>
      <p:sp>
        <p:nvSpPr>
          <p:cNvPr id="540" name="Google Shape;540;p51"/>
          <p:cNvSpPr txBox="1"/>
          <p:nvPr>
            <p:ph idx="1" type="body"/>
          </p:nvPr>
        </p:nvSpPr>
        <p:spPr>
          <a:xfrm>
            <a:off x="228600" y="1066800"/>
            <a:ext cx="8686800" cy="55626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The </a:t>
            </a:r>
            <a:r>
              <a:rPr lang="en-US">
                <a:solidFill>
                  <a:srgbClr val="D9EDF1"/>
                </a:solidFill>
              </a:rPr>
              <a:t>using</a:t>
            </a:r>
            <a:r>
              <a:rPr lang="en-US"/>
              <a:t> directive in C#:</a:t>
            </a:r>
            <a:endParaRPr/>
          </a:p>
          <a:p>
            <a:pPr indent="-140335" lvl="0" marL="282575" rtl="0" algn="l">
              <a:lnSpc>
                <a:spcPct val="100000"/>
              </a:lnSpc>
              <a:spcBef>
                <a:spcPts val="1200"/>
              </a:spcBef>
              <a:spcAft>
                <a:spcPts val="0"/>
              </a:spcAft>
              <a:buSzPts val="2240"/>
              <a:buNone/>
            </a:pPr>
            <a:r>
              <a:t/>
            </a:r>
            <a:endParaRPr/>
          </a:p>
          <a:p>
            <a:pPr indent="-282575" lvl="0" marL="282575" rtl="0" algn="l">
              <a:lnSpc>
                <a:spcPct val="100000"/>
              </a:lnSpc>
              <a:spcBef>
                <a:spcPts val="1200"/>
              </a:spcBef>
              <a:spcAft>
                <a:spcPts val="0"/>
              </a:spcAft>
              <a:buSzPts val="2240"/>
              <a:buChar char="◆"/>
            </a:pPr>
            <a:r>
              <a:rPr lang="en-US"/>
              <a:t>Allows using types in a namespace, without specifying their full name</a:t>
            </a:r>
            <a:endParaRPr/>
          </a:p>
          <a:p>
            <a:pPr indent="-282575" lvl="0" marL="282575" rtl="0" algn="l">
              <a:lnSpc>
                <a:spcPct val="100000"/>
              </a:lnSpc>
              <a:spcBef>
                <a:spcPts val="1200"/>
              </a:spcBef>
              <a:spcAft>
                <a:spcPts val="0"/>
              </a:spcAft>
              <a:buSzPts val="2240"/>
              <a:buFont typeface="Corbel"/>
              <a:buNone/>
            </a:pPr>
            <a:r>
              <a:rPr lang="en-US"/>
              <a:t>	Example:</a:t>
            </a:r>
            <a:endParaRPr/>
          </a:p>
          <a:p>
            <a:pPr indent="-140335" lvl="0" marL="282575" rtl="0" algn="l">
              <a:lnSpc>
                <a:spcPct val="100000"/>
              </a:lnSpc>
              <a:spcBef>
                <a:spcPts val="1200"/>
              </a:spcBef>
              <a:spcAft>
                <a:spcPts val="0"/>
              </a:spcAft>
              <a:buSzPts val="2240"/>
              <a:buNone/>
            </a:pPr>
            <a:r>
              <a:t/>
            </a:r>
            <a:endParaRPr/>
          </a:p>
          <a:p>
            <a:pPr indent="-282575" lvl="0" marL="282575" rtl="0" algn="l">
              <a:lnSpc>
                <a:spcPct val="100000"/>
              </a:lnSpc>
              <a:spcBef>
                <a:spcPts val="4200"/>
              </a:spcBef>
              <a:spcAft>
                <a:spcPts val="0"/>
              </a:spcAft>
              <a:buSzPts val="2240"/>
              <a:buFont typeface="Corbel"/>
              <a:buNone/>
            </a:pPr>
            <a:r>
              <a:rPr lang="en-US"/>
              <a:t>	instead of</a:t>
            </a:r>
            <a:endParaRPr/>
          </a:p>
        </p:txBody>
      </p:sp>
      <p:sp>
        <p:nvSpPr>
          <p:cNvPr id="541" name="Google Shape;541;p51"/>
          <p:cNvSpPr/>
          <p:nvPr/>
        </p:nvSpPr>
        <p:spPr>
          <a:xfrm>
            <a:off x="609600" y="1752600"/>
            <a:ext cx="7848600" cy="41395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b="1" lang="en-US" sz="2200">
                <a:solidFill>
                  <a:srgbClr val="8CF4F2"/>
                </a:solidFill>
                <a:latin typeface="Consolas"/>
                <a:ea typeface="Consolas"/>
                <a:cs typeface="Consolas"/>
                <a:sym typeface="Consolas"/>
              </a:rPr>
              <a:t>using &lt;namespace_name&gt;</a:t>
            </a:r>
            <a:endParaRPr/>
          </a:p>
        </p:txBody>
      </p:sp>
      <p:sp>
        <p:nvSpPr>
          <p:cNvPr id="542" name="Google Shape;542;p51"/>
          <p:cNvSpPr/>
          <p:nvPr/>
        </p:nvSpPr>
        <p:spPr>
          <a:xfrm>
            <a:off x="609600" y="4191000"/>
            <a:ext cx="7848600" cy="76944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using System;</a:t>
            </a:r>
            <a:endParaRPr/>
          </a:p>
          <a:p>
            <a:pPr indent="0" lvl="0" marL="0" marR="0" rtl="0" algn="l">
              <a:lnSpc>
                <a:spcPct val="100000"/>
              </a:lnSpc>
              <a:spcBef>
                <a:spcPts val="0"/>
              </a:spcBef>
              <a:spcAft>
                <a:spcPts val="0"/>
              </a:spcAft>
              <a:buNone/>
            </a:pPr>
            <a:r>
              <a:rPr b="1" lang="en-US" sz="2200">
                <a:solidFill>
                  <a:srgbClr val="8CF4F2"/>
                </a:solidFill>
                <a:latin typeface="Consolas"/>
                <a:ea typeface="Consolas"/>
                <a:cs typeface="Consolas"/>
                <a:sym typeface="Consolas"/>
              </a:rPr>
              <a:t>DateTime date;</a:t>
            </a:r>
            <a:endParaRPr/>
          </a:p>
        </p:txBody>
      </p:sp>
      <p:sp>
        <p:nvSpPr>
          <p:cNvPr id="543" name="Google Shape;543;p51"/>
          <p:cNvSpPr/>
          <p:nvPr/>
        </p:nvSpPr>
        <p:spPr>
          <a:xfrm>
            <a:off x="609600" y="5829300"/>
            <a:ext cx="7848600" cy="41395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None/>
            </a:pPr>
            <a:r>
              <a:rPr b="1" lang="en-US" sz="2200">
                <a:solidFill>
                  <a:srgbClr val="8CF4F2"/>
                </a:solidFill>
                <a:latin typeface="Consolas"/>
                <a:ea typeface="Consolas"/>
                <a:cs typeface="Consolas"/>
                <a:sym typeface="Consolas"/>
              </a:rPr>
              <a:t>System.DateTime date;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ph type="ctrTitle"/>
          </p:nvPr>
        </p:nvSpPr>
        <p:spPr>
          <a:xfrm>
            <a:off x="3657600" y="2362200"/>
            <a:ext cx="5334000" cy="685800"/>
          </a:xfrm>
          <a:prstGeom prst="rect">
            <a:avLst/>
          </a:prstGeom>
          <a:noFill/>
          <a:ln>
            <a:noFill/>
          </a:ln>
        </p:spPr>
        <p:txBody>
          <a:bodyPr anchorCtr="0" anchor="ctr" bIns="0" lIns="91425" spcFirstLastPara="1" rIns="91425" wrap="square" tIns="0">
            <a:noAutofit/>
          </a:bodyPr>
          <a:lstStyle/>
          <a:p>
            <a:pPr indent="0" lvl="0" marL="0" rtl="0" algn="ctr">
              <a:lnSpc>
                <a:spcPct val="112000"/>
              </a:lnSpc>
              <a:spcBef>
                <a:spcPts val="0"/>
              </a:spcBef>
              <a:spcAft>
                <a:spcPts val="0"/>
              </a:spcAft>
              <a:buNone/>
            </a:pPr>
            <a:r>
              <a:rPr lang="en-US"/>
              <a:t>The </a:t>
            </a:r>
            <a:r>
              <a:rPr lang="en-US">
                <a:solidFill>
                  <a:srgbClr val="D9EDF1"/>
                </a:solidFill>
              </a:rPr>
              <a:t>Random</a:t>
            </a:r>
            <a:r>
              <a:rPr lang="en-US"/>
              <a:t> Class</a:t>
            </a:r>
            <a:endParaRPr/>
          </a:p>
        </p:txBody>
      </p:sp>
      <p:sp>
        <p:nvSpPr>
          <p:cNvPr id="549" name="Google Shape;549;p52"/>
          <p:cNvSpPr txBox="1"/>
          <p:nvPr>
            <p:ph idx="1" type="subTitle"/>
          </p:nvPr>
        </p:nvSpPr>
        <p:spPr>
          <a:xfrm>
            <a:off x="4572000" y="3088480"/>
            <a:ext cx="441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Password Generator Demo</a:t>
            </a:r>
            <a:endParaRPr/>
          </a:p>
        </p:txBody>
      </p:sp>
      <p:sp>
        <p:nvSpPr>
          <p:cNvPr id="550" name="Google Shape;550;p52"/>
          <p:cNvSpPr txBox="1"/>
          <p:nvPr>
            <p:ph idx="12" type="sldNum"/>
          </p:nvPr>
        </p:nvSpPr>
        <p:spPr>
          <a:xfrm>
            <a:off x="8686800" y="6553200"/>
            <a:ext cx="457200" cy="22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500">
                <a:solidFill>
                  <a:srgbClr val="EBFFC2"/>
                </a:solidFill>
                <a:latin typeface="Corbel"/>
                <a:ea typeface="Corbel"/>
                <a:cs typeface="Corbel"/>
                <a:sym typeface="Corbel"/>
              </a:rPr>
              <a:t>‹#›</a:t>
            </a:fld>
            <a:endParaRPr sz="2500">
              <a:solidFill>
                <a:srgbClr val="EBFFC2"/>
              </a:solidFill>
              <a:latin typeface="Corbel"/>
              <a:ea typeface="Corbel"/>
              <a:cs typeface="Corbel"/>
              <a:sym typeface="Corbel"/>
            </a:endParaRPr>
          </a:p>
        </p:txBody>
      </p:sp>
      <p:pic>
        <p:nvPicPr>
          <p:cNvPr descr="http://luxrerum.icmm.csic.es/files/images/random04.jpg" id="551" name="Google Shape;551;p52"/>
          <p:cNvPicPr preferRelativeResize="0"/>
          <p:nvPr/>
        </p:nvPicPr>
        <p:blipFill rotWithShape="1">
          <a:blip r:embed="rId3">
            <a:alphaModFix/>
          </a:blip>
          <a:srcRect b="0" l="0" r="0" t="0"/>
          <a:stretch/>
        </p:blipFill>
        <p:spPr>
          <a:xfrm>
            <a:off x="533400" y="3432395"/>
            <a:ext cx="2895600" cy="2939033"/>
          </a:xfrm>
          <a:prstGeom prst="roundRect">
            <a:avLst>
              <a:gd fmla="val 10395" name="adj"/>
            </a:avLst>
          </a:prstGeom>
          <a:noFill/>
          <a:ln>
            <a:noFill/>
          </a:ln>
        </p:spPr>
      </p:pic>
      <p:pic>
        <p:nvPicPr>
          <p:cNvPr descr="http://t3.gstatic.com/images?q=tbn:ANd9GcRd_QuaWiigYUod_kdBUqiu4YN3J7FliEI8MvIqYCMw_MZlHarZ&amp;t=1" id="552" name="Google Shape;552;p52"/>
          <p:cNvPicPr preferRelativeResize="0"/>
          <p:nvPr/>
        </p:nvPicPr>
        <p:blipFill rotWithShape="1">
          <a:blip r:embed="rId4">
            <a:alphaModFix/>
          </a:blip>
          <a:srcRect b="0" l="0" r="0" t="0"/>
          <a:stretch/>
        </p:blipFill>
        <p:spPr>
          <a:xfrm rot="2019874">
            <a:off x="1108619" y="880019"/>
            <a:ext cx="2187216" cy="2187216"/>
          </a:xfrm>
          <a:prstGeom prst="ellipse">
            <a:avLst/>
          </a:prstGeom>
          <a:noFill/>
          <a:ln>
            <a:noFill/>
          </a:ln>
        </p:spPr>
      </p:pic>
      <p:pic>
        <p:nvPicPr>
          <p:cNvPr descr="http://itickr.com/wp-content/uploads/2009/03/300_password0.jpg" id="553" name="Google Shape;553;p52"/>
          <p:cNvPicPr preferRelativeResize="0"/>
          <p:nvPr/>
        </p:nvPicPr>
        <p:blipFill rotWithShape="1">
          <a:blip r:embed="rId5">
            <a:alphaModFix/>
          </a:blip>
          <a:srcRect b="0" l="0" r="0" t="0"/>
          <a:stretch/>
        </p:blipFill>
        <p:spPr>
          <a:xfrm rot="411225">
            <a:off x="5214994" y="4097246"/>
            <a:ext cx="1980984" cy="2116716"/>
          </a:xfrm>
          <a:prstGeom prst="roundRect">
            <a:avLst>
              <a:gd fmla="val 5182" name="adj"/>
            </a:avLst>
          </a:prstGeom>
          <a:noFill/>
          <a:ln>
            <a:noFill/>
          </a:ln>
        </p:spPr>
      </p:pic>
      <p:pic>
        <p:nvPicPr>
          <p:cNvPr id="554" name="Google Shape;554;p52"/>
          <p:cNvPicPr preferRelativeResize="0"/>
          <p:nvPr/>
        </p:nvPicPr>
        <p:blipFill rotWithShape="1">
          <a:blip r:embed="rId6">
            <a:alphaModFix/>
          </a:blip>
          <a:srcRect b="0" l="0" r="0" t="0"/>
          <a:stretch/>
        </p:blipFill>
        <p:spPr>
          <a:xfrm rot="-1034943">
            <a:off x="4956647" y="279745"/>
            <a:ext cx="1764157" cy="1706879"/>
          </a:xfrm>
          <a:prstGeom prst="rect">
            <a:avLst/>
          </a:prstGeom>
          <a:noFill/>
          <a:ln>
            <a:noFill/>
          </a:ln>
          <a:effectLst>
            <a:outerShdw rotWithShape="0" algn="ctr" dir="2700000" dist="35921">
              <a:schemeClr val="dk2"/>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The </a:t>
            </a:r>
            <a:r>
              <a:rPr lang="en-US">
                <a:latin typeface="Consolas"/>
                <a:ea typeface="Consolas"/>
                <a:cs typeface="Consolas"/>
                <a:sym typeface="Consolas"/>
              </a:rPr>
              <a:t>Random</a:t>
            </a:r>
            <a:r>
              <a:rPr lang="en-US"/>
              <a:t> Class</a:t>
            </a:r>
            <a:endParaRPr/>
          </a:p>
        </p:txBody>
      </p:sp>
      <p:sp>
        <p:nvSpPr>
          <p:cNvPr id="560" name="Google Shape;560;p53"/>
          <p:cNvSpPr txBox="1"/>
          <p:nvPr>
            <p:ph idx="1" type="body"/>
          </p:nvPr>
        </p:nvSpPr>
        <p:spPr>
          <a:xfrm>
            <a:off x="381000" y="990600"/>
            <a:ext cx="8382000" cy="12954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The </a:t>
            </a:r>
            <a:r>
              <a:rPr lang="en-US">
                <a:solidFill>
                  <a:srgbClr val="D9EDF1"/>
                </a:solidFill>
                <a:latin typeface="Consolas"/>
                <a:ea typeface="Consolas"/>
                <a:cs typeface="Consolas"/>
                <a:sym typeface="Consolas"/>
              </a:rPr>
              <a:t>Random</a:t>
            </a:r>
            <a:r>
              <a:rPr lang="en-US">
                <a:solidFill>
                  <a:srgbClr val="D9EDF1"/>
                </a:solidFill>
              </a:rPr>
              <a:t> </a:t>
            </a:r>
            <a:r>
              <a:rPr lang="en-US"/>
              <a:t>class</a:t>
            </a:r>
            <a:endParaRPr/>
          </a:p>
          <a:p>
            <a:pPr indent="-273050" lvl="1" marL="630238" rtl="0" algn="l">
              <a:lnSpc>
                <a:spcPct val="100000"/>
              </a:lnSpc>
              <a:spcBef>
                <a:spcPts val="1200"/>
              </a:spcBef>
              <a:spcAft>
                <a:spcPts val="0"/>
              </a:spcAft>
              <a:buSzPts val="3000"/>
              <a:buChar char="⬥"/>
            </a:pPr>
            <a:r>
              <a:rPr lang="en-US"/>
              <a:t>Generates random integer numbers</a:t>
            </a:r>
            <a:endParaRPr/>
          </a:p>
        </p:txBody>
      </p:sp>
      <p:sp>
        <p:nvSpPr>
          <p:cNvPr id="561" name="Google Shape;561;p53"/>
          <p:cNvSpPr/>
          <p:nvPr/>
        </p:nvSpPr>
        <p:spPr>
          <a:xfrm>
            <a:off x="685800" y="2438400"/>
            <a:ext cx="7696200" cy="2123658"/>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8CF4F2"/>
                </a:solidFill>
                <a:latin typeface="Consolas"/>
                <a:ea typeface="Consolas"/>
                <a:cs typeface="Consolas"/>
                <a:sym typeface="Consolas"/>
              </a:rPr>
              <a:t>Random rand = new Random();</a:t>
            </a:r>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for (int number = 1; number &lt;= 6; number++)</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int randomNumber = rand.Next(49) + 1;</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   Console.Write("{0} ", randomNumber);</a:t>
            </a:r>
            <a:endParaRPr b="1" sz="2200">
              <a:solidFill>
                <a:srgbClr val="8CF4F2"/>
              </a:solidFill>
              <a:latin typeface="Consolas"/>
              <a:ea typeface="Consolas"/>
              <a:cs typeface="Consolas"/>
              <a:sym typeface="Consolas"/>
            </a:endParaRPr>
          </a:p>
          <a:p>
            <a:pPr indent="0" lvl="0" marL="0" marR="0" rtl="0" algn="l">
              <a:spcBef>
                <a:spcPts val="0"/>
              </a:spcBef>
              <a:spcAft>
                <a:spcPts val="0"/>
              </a:spcAft>
              <a:buNone/>
            </a:pPr>
            <a:r>
              <a:rPr b="1" lang="en-US" sz="2200">
                <a:solidFill>
                  <a:srgbClr val="8CF4F2"/>
                </a:solidFill>
                <a:latin typeface="Consolas"/>
                <a:ea typeface="Consolas"/>
                <a:cs typeface="Consolas"/>
                <a:sym typeface="Consolas"/>
              </a:rPr>
              <a:t>}</a:t>
            </a:r>
            <a:endParaRPr b="1" sz="2200">
              <a:solidFill>
                <a:srgbClr val="8CF4F2"/>
              </a:solidFill>
              <a:latin typeface="Consolas"/>
              <a:ea typeface="Consolas"/>
              <a:cs typeface="Consolas"/>
              <a:sym typeface="Consolas"/>
            </a:endParaRPr>
          </a:p>
        </p:txBody>
      </p:sp>
      <p:sp>
        <p:nvSpPr>
          <p:cNvPr id="562" name="Google Shape;562;p53"/>
          <p:cNvSpPr txBox="1"/>
          <p:nvPr/>
        </p:nvSpPr>
        <p:spPr>
          <a:xfrm>
            <a:off x="381000" y="4800600"/>
            <a:ext cx="8382000" cy="1905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rgbClr val="B4DAE4"/>
              </a:buClr>
              <a:buSzPts val="2240"/>
              <a:buFont typeface="Noto Sans Symbols"/>
              <a:buChar char="◆"/>
            </a:pPr>
            <a:r>
              <a:rPr b="1" lang="en-US" sz="3200">
                <a:solidFill>
                  <a:srgbClr val="EBFFD2"/>
                </a:solidFill>
                <a:latin typeface="Corbel"/>
                <a:ea typeface="Corbel"/>
                <a:cs typeface="Corbel"/>
                <a:sym typeface="Corbel"/>
              </a:rPr>
              <a:t>This generates 6 random int in range [</a:t>
            </a:r>
            <a:r>
              <a:rPr b="1" lang="en-US" sz="3200">
                <a:solidFill>
                  <a:srgbClr val="EBFFD2"/>
                </a:solidFill>
                <a:latin typeface="Consolas"/>
                <a:ea typeface="Consolas"/>
                <a:cs typeface="Consolas"/>
                <a:sym typeface="Consolas"/>
              </a:rPr>
              <a:t>1</a:t>
            </a:r>
            <a:r>
              <a:rPr b="1" lang="en-US" sz="3200">
                <a:solidFill>
                  <a:srgbClr val="EBFFD2"/>
                </a:solidFill>
                <a:latin typeface="Corbel"/>
                <a:ea typeface="Corbel"/>
                <a:cs typeface="Corbel"/>
                <a:sym typeface="Corbel"/>
              </a:rPr>
              <a:t>..</a:t>
            </a:r>
            <a:r>
              <a:rPr b="1" lang="en-US" sz="3200">
                <a:solidFill>
                  <a:srgbClr val="EBFFD2"/>
                </a:solidFill>
                <a:latin typeface="Consolas"/>
                <a:ea typeface="Consolas"/>
                <a:cs typeface="Consolas"/>
                <a:sym typeface="Consolas"/>
              </a:rPr>
              <a:t>49</a:t>
            </a:r>
            <a:r>
              <a:rPr b="1" lang="en-US" sz="3200">
                <a:solidFill>
                  <a:srgbClr val="EBFFD2"/>
                </a:solidFill>
                <a:latin typeface="Corbel"/>
                <a:ea typeface="Corbel"/>
                <a:cs typeface="Corbel"/>
                <a:sym typeface="Corbel"/>
              </a:rPr>
              <a:t>]</a:t>
            </a:r>
            <a:endParaRPr/>
          </a:p>
          <a:p>
            <a:pPr indent="-282575" lvl="0" marL="282575" marR="0" rtl="0" algn="l">
              <a:lnSpc>
                <a:spcPct val="100000"/>
              </a:lnSpc>
              <a:spcBef>
                <a:spcPts val="1200"/>
              </a:spcBef>
              <a:spcAft>
                <a:spcPts val="0"/>
              </a:spcAft>
              <a:buClr>
                <a:srgbClr val="B4DAE4"/>
              </a:buClr>
              <a:buSzPts val="2240"/>
              <a:buFont typeface="Noto Sans Symbols"/>
              <a:buChar char="◆"/>
            </a:pPr>
            <a:r>
              <a:rPr b="1" lang="en-US" sz="3200">
                <a:solidFill>
                  <a:srgbClr val="EBFFD2"/>
                </a:solidFill>
                <a:latin typeface="Corbel"/>
                <a:ea typeface="Corbel"/>
                <a:cs typeface="Corbel"/>
                <a:sym typeface="Corbel"/>
              </a:rPr>
              <a:t>Always use a single </a:t>
            </a:r>
            <a:r>
              <a:rPr b="1" lang="en-US" sz="3200">
                <a:solidFill>
                  <a:srgbClr val="D9EDF1"/>
                </a:solidFill>
                <a:latin typeface="Consolas"/>
                <a:ea typeface="Consolas"/>
                <a:cs typeface="Consolas"/>
                <a:sym typeface="Consolas"/>
              </a:rPr>
              <a:t>Random</a:t>
            </a:r>
            <a:r>
              <a:rPr b="1" lang="en-US" sz="3200">
                <a:solidFill>
                  <a:srgbClr val="EBFFD2"/>
                </a:solidFill>
                <a:latin typeface="Corbel"/>
                <a:ea typeface="Corbel"/>
                <a:cs typeface="Corbel"/>
                <a:sym typeface="Corbel"/>
              </a:rPr>
              <a:t> instance!</a:t>
            </a:r>
            <a:endParaRPr/>
          </a:p>
          <a:p>
            <a:pPr indent="-273050" lvl="1" marL="630238" marR="0" rtl="0" algn="l">
              <a:lnSpc>
                <a:spcPct val="100000"/>
              </a:lnSpc>
              <a:spcBef>
                <a:spcPts val="1200"/>
              </a:spcBef>
              <a:spcAft>
                <a:spcPts val="0"/>
              </a:spcAft>
              <a:buClr>
                <a:srgbClr val="8FD600"/>
              </a:buClr>
              <a:buSzPts val="3000"/>
              <a:buFont typeface="Noto Sans Symbols"/>
              <a:buChar char="⬥"/>
            </a:pPr>
            <a:r>
              <a:rPr b="1" i="0" lang="en-US" sz="3000" u="none" cap="none" strike="noStrike">
                <a:solidFill>
                  <a:srgbClr val="EAFFC1"/>
                </a:solidFill>
                <a:latin typeface="Corbel"/>
                <a:ea typeface="Corbel"/>
                <a:cs typeface="Corbel"/>
                <a:sym typeface="Corbel"/>
              </a:rPr>
              <a:t>This will avoid abnormalities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4"/>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2564"/>
              </a:lnSpc>
              <a:spcBef>
                <a:spcPts val="0"/>
              </a:spcBef>
              <a:spcAft>
                <a:spcPts val="0"/>
              </a:spcAft>
              <a:buNone/>
            </a:pPr>
            <a:r>
              <a:rPr lang="en-US" sz="3900"/>
              <a:t>Password Generator – Example </a:t>
            </a:r>
            <a:endParaRPr sz="3900"/>
          </a:p>
        </p:txBody>
      </p:sp>
      <p:sp>
        <p:nvSpPr>
          <p:cNvPr id="568" name="Google Shape;568;p54"/>
          <p:cNvSpPr txBox="1"/>
          <p:nvPr>
            <p:ph idx="1" type="body"/>
          </p:nvPr>
        </p:nvSpPr>
        <p:spPr>
          <a:xfrm>
            <a:off x="304800" y="990600"/>
            <a:ext cx="85344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95000"/>
              </a:lnSpc>
              <a:spcBef>
                <a:spcPts val="0"/>
              </a:spcBef>
              <a:spcAft>
                <a:spcPts val="0"/>
              </a:spcAft>
              <a:buSzPts val="2100"/>
              <a:buChar char="◆"/>
            </a:pPr>
            <a:r>
              <a:rPr lang="en-US" sz="3000"/>
              <a:t>Write a program to generate a random password between </a:t>
            </a:r>
            <a:r>
              <a:rPr lang="en-US" sz="3000">
                <a:latin typeface="Consolas"/>
                <a:ea typeface="Consolas"/>
                <a:cs typeface="Consolas"/>
                <a:sym typeface="Consolas"/>
              </a:rPr>
              <a:t>8</a:t>
            </a:r>
            <a:r>
              <a:rPr lang="en-US" sz="3000"/>
              <a:t> and </a:t>
            </a:r>
            <a:r>
              <a:rPr lang="en-US" sz="3000">
                <a:latin typeface="Consolas"/>
                <a:ea typeface="Consolas"/>
                <a:cs typeface="Consolas"/>
                <a:sym typeface="Consolas"/>
              </a:rPr>
              <a:t>15</a:t>
            </a:r>
            <a:r>
              <a:rPr lang="en-US" sz="3000"/>
              <a:t> characters</a:t>
            </a:r>
            <a:endParaRPr/>
          </a:p>
          <a:p>
            <a:pPr indent="-273050" lvl="1" marL="630238" rtl="0" algn="l">
              <a:lnSpc>
                <a:spcPct val="95000"/>
              </a:lnSpc>
              <a:spcBef>
                <a:spcPts val="1200"/>
              </a:spcBef>
              <a:spcAft>
                <a:spcPts val="0"/>
              </a:spcAft>
              <a:buSzPts val="2700"/>
              <a:buChar char="⬥"/>
            </a:pPr>
            <a:r>
              <a:rPr lang="en-US" sz="2700"/>
              <a:t>The password contains of at least two capital letters, two small letters, one digit and  three special characters</a:t>
            </a:r>
            <a:endParaRPr sz="2700"/>
          </a:p>
          <a:p>
            <a:pPr indent="-282575" lvl="0" marL="282575" rtl="0" algn="l">
              <a:lnSpc>
                <a:spcPct val="95000"/>
              </a:lnSpc>
              <a:spcBef>
                <a:spcPts val="1200"/>
              </a:spcBef>
              <a:spcAft>
                <a:spcPts val="0"/>
              </a:spcAft>
              <a:buSzPts val="2100"/>
              <a:buChar char="◆"/>
            </a:pPr>
            <a:r>
              <a:rPr lang="en-US" sz="3000"/>
              <a:t>Constructing the password generator class:</a:t>
            </a:r>
            <a:endParaRPr/>
          </a:p>
          <a:p>
            <a:pPr indent="-273050" lvl="1" marL="630238" rtl="0" algn="l">
              <a:lnSpc>
                <a:spcPct val="95000"/>
              </a:lnSpc>
              <a:spcBef>
                <a:spcPts val="1200"/>
              </a:spcBef>
              <a:spcAft>
                <a:spcPts val="0"/>
              </a:spcAft>
              <a:buSzPts val="2700"/>
              <a:buChar char="⬥"/>
            </a:pPr>
            <a:r>
              <a:rPr lang="en-US" sz="2700"/>
              <a:t>Start from an empty password</a:t>
            </a:r>
            <a:endParaRPr/>
          </a:p>
          <a:p>
            <a:pPr indent="-273050" lvl="1" marL="630238" rtl="0" algn="l">
              <a:lnSpc>
                <a:spcPct val="95000"/>
              </a:lnSpc>
              <a:spcBef>
                <a:spcPts val="1200"/>
              </a:spcBef>
              <a:spcAft>
                <a:spcPts val="0"/>
              </a:spcAft>
              <a:buSzPts val="2700"/>
              <a:buChar char="⬥"/>
            </a:pPr>
            <a:r>
              <a:rPr lang="en-US" sz="2700"/>
              <a:t>Place </a:t>
            </a:r>
            <a:r>
              <a:rPr lang="en-US" sz="2700">
                <a:latin typeface="Consolas"/>
                <a:ea typeface="Consolas"/>
                <a:cs typeface="Consolas"/>
                <a:sym typeface="Consolas"/>
              </a:rPr>
              <a:t>2</a:t>
            </a:r>
            <a:r>
              <a:rPr lang="en-US" sz="2700"/>
              <a:t> random capital letters at random positions</a:t>
            </a:r>
            <a:endParaRPr/>
          </a:p>
          <a:p>
            <a:pPr indent="-273050" lvl="1" marL="630238" rtl="0" algn="l">
              <a:lnSpc>
                <a:spcPct val="95000"/>
              </a:lnSpc>
              <a:spcBef>
                <a:spcPts val="1200"/>
              </a:spcBef>
              <a:spcAft>
                <a:spcPts val="0"/>
              </a:spcAft>
              <a:buSzPts val="2700"/>
              <a:buChar char="⬥"/>
            </a:pPr>
            <a:r>
              <a:rPr lang="en-US" sz="2700"/>
              <a:t>Place </a:t>
            </a:r>
            <a:r>
              <a:rPr lang="en-US" sz="2700">
                <a:latin typeface="Consolas"/>
                <a:ea typeface="Consolas"/>
                <a:cs typeface="Consolas"/>
                <a:sym typeface="Consolas"/>
              </a:rPr>
              <a:t>2</a:t>
            </a:r>
            <a:r>
              <a:rPr lang="en-US" sz="2700"/>
              <a:t> random small letters at random positions</a:t>
            </a:r>
            <a:endParaRPr/>
          </a:p>
          <a:p>
            <a:pPr indent="-273050" lvl="1" marL="630238" rtl="0" algn="l">
              <a:lnSpc>
                <a:spcPct val="95000"/>
              </a:lnSpc>
              <a:spcBef>
                <a:spcPts val="1200"/>
              </a:spcBef>
              <a:spcAft>
                <a:spcPts val="0"/>
              </a:spcAft>
              <a:buSzPts val="2700"/>
              <a:buChar char="⬥"/>
            </a:pPr>
            <a:r>
              <a:rPr lang="en-US" sz="2700"/>
              <a:t>Place </a:t>
            </a:r>
            <a:r>
              <a:rPr lang="en-US" sz="2700">
                <a:latin typeface="Consolas"/>
                <a:ea typeface="Consolas"/>
                <a:cs typeface="Consolas"/>
                <a:sym typeface="Consolas"/>
              </a:rPr>
              <a:t>1</a:t>
            </a:r>
            <a:r>
              <a:rPr lang="en-US" sz="2700"/>
              <a:t> random digit at random positions</a:t>
            </a:r>
            <a:endParaRPr/>
          </a:p>
          <a:p>
            <a:pPr indent="-273050" lvl="1" marL="630238" rtl="0" algn="l">
              <a:lnSpc>
                <a:spcPct val="95000"/>
              </a:lnSpc>
              <a:spcBef>
                <a:spcPts val="1200"/>
              </a:spcBef>
              <a:spcAft>
                <a:spcPts val="0"/>
              </a:spcAft>
              <a:buSzPts val="2700"/>
              <a:buChar char="⬥"/>
            </a:pPr>
            <a:r>
              <a:rPr lang="en-US" sz="2700"/>
              <a:t>Place </a:t>
            </a:r>
            <a:r>
              <a:rPr lang="en-US" sz="2700">
                <a:latin typeface="Consolas"/>
                <a:ea typeface="Consolas"/>
                <a:cs typeface="Consolas"/>
                <a:sym typeface="Consolas"/>
              </a:rPr>
              <a:t>3</a:t>
            </a:r>
            <a:r>
              <a:rPr lang="en-US" sz="2700"/>
              <a:t> special characters at random positions</a:t>
            </a:r>
            <a:endParaRPr/>
          </a:p>
        </p:txBody>
      </p:sp>
      <p:sp>
        <p:nvSpPr>
          <p:cNvPr id="569" name="Google Shape;569;p5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Password Generator (2)</a:t>
            </a:r>
            <a:endParaRPr/>
          </a:p>
        </p:txBody>
      </p:sp>
      <p:sp>
        <p:nvSpPr>
          <p:cNvPr id="575" name="Google Shape;575;p55"/>
          <p:cNvSpPr txBox="1"/>
          <p:nvPr>
            <p:ph idx="1" type="body"/>
          </p:nvPr>
        </p:nvSpPr>
        <p:spPr>
          <a:xfrm>
            <a:off x="228600" y="1066800"/>
            <a:ext cx="8686800" cy="32766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Now we have exactly </a:t>
            </a:r>
            <a:r>
              <a:rPr lang="en-US">
                <a:latin typeface="Consolas"/>
                <a:ea typeface="Consolas"/>
                <a:cs typeface="Consolas"/>
                <a:sym typeface="Consolas"/>
              </a:rPr>
              <a:t>8</a:t>
            </a:r>
            <a:r>
              <a:rPr lang="en-US"/>
              <a:t> characters</a:t>
            </a:r>
            <a:endParaRPr/>
          </a:p>
          <a:p>
            <a:pPr indent="-273050" lvl="1" marL="630238" rtl="0" algn="l">
              <a:lnSpc>
                <a:spcPct val="100000"/>
              </a:lnSpc>
              <a:spcBef>
                <a:spcPts val="1200"/>
              </a:spcBef>
              <a:spcAft>
                <a:spcPts val="0"/>
              </a:spcAft>
              <a:buSzPts val="3000"/>
              <a:buChar char="⬥"/>
            </a:pPr>
            <a:r>
              <a:rPr lang="en-US"/>
              <a:t>To make the password length between </a:t>
            </a:r>
            <a:r>
              <a:rPr lang="en-US">
                <a:latin typeface="Consolas"/>
                <a:ea typeface="Consolas"/>
                <a:cs typeface="Consolas"/>
                <a:sym typeface="Consolas"/>
              </a:rPr>
              <a:t>8</a:t>
            </a:r>
            <a:r>
              <a:rPr lang="en-US"/>
              <a:t> and </a:t>
            </a:r>
            <a:r>
              <a:rPr lang="en-US">
                <a:latin typeface="Consolas"/>
                <a:ea typeface="Consolas"/>
                <a:cs typeface="Consolas"/>
                <a:sym typeface="Consolas"/>
              </a:rPr>
              <a:t>15</a:t>
            </a:r>
            <a:r>
              <a:rPr lang="en-US"/>
              <a:t> we add between </a:t>
            </a:r>
            <a:r>
              <a:rPr lang="en-US">
                <a:latin typeface="Consolas"/>
                <a:ea typeface="Consolas"/>
                <a:cs typeface="Consolas"/>
                <a:sym typeface="Consolas"/>
              </a:rPr>
              <a:t>0</a:t>
            </a:r>
            <a:r>
              <a:rPr lang="en-US"/>
              <a:t> and </a:t>
            </a:r>
            <a:r>
              <a:rPr lang="en-US">
                <a:latin typeface="Consolas"/>
                <a:ea typeface="Consolas"/>
                <a:cs typeface="Consolas"/>
                <a:sym typeface="Consolas"/>
              </a:rPr>
              <a:t>7</a:t>
            </a:r>
            <a:r>
              <a:rPr lang="en-US"/>
              <a:t> random characters</a:t>
            </a:r>
            <a:endParaRPr/>
          </a:p>
          <a:p>
            <a:pPr indent="-273050" lvl="2" marL="922338" rtl="0" algn="l">
              <a:lnSpc>
                <a:spcPct val="100000"/>
              </a:lnSpc>
              <a:spcBef>
                <a:spcPts val="1200"/>
              </a:spcBef>
              <a:spcAft>
                <a:spcPts val="0"/>
              </a:spcAft>
              <a:buSzPts val="2800"/>
              <a:buChar char="⬥"/>
            </a:pPr>
            <a:r>
              <a:rPr lang="en-US"/>
              <a:t>Capital / small letters / digits / special character</a:t>
            </a:r>
            <a:endParaRPr/>
          </a:p>
          <a:p>
            <a:pPr indent="-273050" lvl="2" marL="922338" rtl="0" algn="l">
              <a:lnSpc>
                <a:spcPct val="100000"/>
              </a:lnSpc>
              <a:spcBef>
                <a:spcPts val="1200"/>
              </a:spcBef>
              <a:spcAft>
                <a:spcPts val="0"/>
              </a:spcAft>
              <a:buSzPts val="2800"/>
              <a:buChar char="⬥"/>
            </a:pPr>
            <a:r>
              <a:rPr lang="en-US"/>
              <a:t>Inserts each of them at random position</a:t>
            </a:r>
            <a:endParaRPr/>
          </a:p>
        </p:txBody>
      </p:sp>
      <p:sp>
        <p:nvSpPr>
          <p:cNvPr id="576" name="Google Shape;576;p5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7" name="Google Shape;577;p55"/>
          <p:cNvPicPr preferRelativeResize="0"/>
          <p:nvPr/>
        </p:nvPicPr>
        <p:blipFill rotWithShape="1">
          <a:blip r:embed="rId3">
            <a:alphaModFix/>
          </a:blip>
          <a:srcRect b="0" l="0" r="0" t="0"/>
          <a:stretch/>
        </p:blipFill>
        <p:spPr>
          <a:xfrm rot="-1294249">
            <a:off x="1271475" y="4490123"/>
            <a:ext cx="2773360" cy="1595296"/>
          </a:xfrm>
          <a:prstGeom prst="rect">
            <a:avLst/>
          </a:prstGeom>
          <a:noFill/>
          <a:ln>
            <a:noFill/>
          </a:ln>
        </p:spPr>
      </p:pic>
      <p:pic>
        <p:nvPicPr>
          <p:cNvPr descr="http://www.password-protect-software.com/pics/password-generator.gif" id="578" name="Google Shape;578;p55"/>
          <p:cNvPicPr preferRelativeResize="0"/>
          <p:nvPr/>
        </p:nvPicPr>
        <p:blipFill rotWithShape="1">
          <a:blip r:embed="rId4">
            <a:alphaModFix/>
          </a:blip>
          <a:srcRect b="0" l="0" r="0" t="0"/>
          <a:stretch/>
        </p:blipFill>
        <p:spPr>
          <a:xfrm rot="-197707">
            <a:off x="5164345" y="4196698"/>
            <a:ext cx="3123693" cy="2140873"/>
          </a:xfrm>
          <a:prstGeom prst="roundRect">
            <a:avLst>
              <a:gd fmla="val 2065" name="adj"/>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Password Generator Class</a:t>
            </a:r>
            <a:endParaRPr/>
          </a:p>
        </p:txBody>
      </p:sp>
      <p:sp>
        <p:nvSpPr>
          <p:cNvPr id="584" name="Google Shape;584;p56"/>
          <p:cNvSpPr txBox="1"/>
          <p:nvPr>
            <p:ph idx="1" type="body"/>
          </p:nvPr>
        </p:nvSpPr>
        <p:spPr>
          <a:xfrm>
            <a:off x="609600" y="1211282"/>
            <a:ext cx="7924800" cy="3970318"/>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class RandomPasswordGenerator</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private const string CapitalLetters=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"ABCDEFGHIJKLMNOPQRSTUVWXYZ";</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private const string SmallLetters =</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"abcdefghijklmnopqrstuvwxyz";</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private const string Digits = "0123456789";</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private const string SpecialChars =</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t>
            </a:r>
            <a:r>
              <a:rPr lang="en-US" sz="1800">
                <a:solidFill>
                  <a:srgbClr val="8CF4F2"/>
                </a:solidFill>
                <a:latin typeface="Consolas"/>
                <a:ea typeface="Consolas"/>
                <a:cs typeface="Consolas"/>
                <a:sym typeface="Consolas"/>
              </a:rPr>
              <a:t>~!@#$%^&amp;*()_+=`{}[]\\|':;.,/?&lt;&gt;</a:t>
            </a:r>
            <a:r>
              <a:rPr lang="en-US" sz="1800">
                <a:solidFill>
                  <a:srgbClr val="8CF4F2"/>
                </a:solidFill>
                <a:latin typeface="Consolas"/>
                <a:ea typeface="Consolas"/>
                <a:cs typeface="Consolas"/>
                <a:sym typeface="Consolas"/>
              </a:rPr>
              <a:t>";</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private const string AllChars =</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CapitalLetters + SmallLetters + Digits + SpecialChars;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private static Random rnd = new Random();</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 the example continues…</a:t>
            </a:r>
            <a:endParaRPr sz="1800">
              <a:solidFill>
                <a:srgbClr val="8CF4F2"/>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7"/>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Password Generator Class (2)</a:t>
            </a:r>
            <a:endParaRPr/>
          </a:p>
        </p:txBody>
      </p:sp>
      <p:sp>
        <p:nvSpPr>
          <p:cNvPr id="590" name="Google Shape;590;p57"/>
          <p:cNvSpPr txBox="1"/>
          <p:nvPr>
            <p:ph idx="1" type="body"/>
          </p:nvPr>
        </p:nvSpPr>
        <p:spPr>
          <a:xfrm>
            <a:off x="609600" y="1066800"/>
            <a:ext cx="7924800" cy="541071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static void Main()</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a:t>
            </a:r>
            <a:endParaRPr sz="1800">
              <a:solidFill>
                <a:srgbClr val="8CF4F2"/>
              </a:solidFill>
              <a:latin typeface="Consolas"/>
              <a:ea typeface="Consolas"/>
              <a:cs typeface="Consolas"/>
              <a:sym typeface="Consolas"/>
            </a:endParaRPr>
          </a:p>
          <a:p>
            <a:pPr indent="0" lvl="0" marL="0" rtl="0" algn="l">
              <a:lnSpc>
                <a:spcPct val="70000"/>
              </a:lnSpc>
              <a:spcBef>
                <a:spcPts val="0"/>
              </a:spcBef>
              <a:spcAft>
                <a:spcPts val="0"/>
              </a:spcAft>
              <a:buSzPts val="1260"/>
              <a:buNone/>
            </a:pPr>
            <a:r>
              <a:rPr lang="en-US" sz="1800">
                <a:solidFill>
                  <a:srgbClr val="8CF4F2"/>
                </a:solidFill>
                <a:latin typeface="Consolas"/>
                <a:ea typeface="Consolas"/>
                <a:cs typeface="Consolas"/>
                <a:sym typeface="Consolas"/>
              </a:rPr>
              <a:t>   </a:t>
            </a:r>
            <a:r>
              <a:rPr lang="en-US" sz="1800">
                <a:solidFill>
                  <a:srgbClr val="8CF4F2"/>
                </a:solidFill>
                <a:latin typeface="Consolas"/>
                <a:ea typeface="Consolas"/>
                <a:cs typeface="Consolas"/>
                <a:sym typeface="Consolas"/>
              </a:rPr>
              <a:t>StringBuilder password = new StringBuilder();</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for (int i = 1; i &lt;= 2; i++)</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t>
            </a:r>
            <a:endParaRPr/>
          </a:p>
          <a:p>
            <a:pPr indent="0" lvl="0" marL="0" rtl="0" algn="l">
              <a:lnSpc>
                <a:spcPct val="70000"/>
              </a:lnSpc>
              <a:spcBef>
                <a:spcPts val="0"/>
              </a:spcBef>
              <a:spcAft>
                <a:spcPts val="0"/>
              </a:spcAft>
              <a:buSzPts val="1260"/>
              <a:buNone/>
            </a:pPr>
            <a:r>
              <a:rPr lang="en-US" sz="1800">
                <a:solidFill>
                  <a:srgbClr val="8CF4F2"/>
                </a:solidFill>
                <a:latin typeface="Consolas"/>
                <a:ea typeface="Consolas"/>
                <a:cs typeface="Consolas"/>
                <a:sym typeface="Consolas"/>
              </a:rPr>
              <a:t>      char capitalLetter = GenerateChar(CapitalLetters);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InsertAtRandomPosition(password, capitalLetter);</a:t>
            </a:r>
            <a:endParaRPr sz="1800">
              <a:solidFill>
                <a:srgbClr val="8CF4F2"/>
              </a:solidFill>
              <a:latin typeface="Consolas"/>
              <a:ea typeface="Consolas"/>
              <a:cs typeface="Consolas"/>
              <a:sym typeface="Consolas"/>
            </a:endParaRPr>
          </a:p>
          <a:p>
            <a:pPr indent="0" lvl="0" marL="0" rtl="0" algn="l">
              <a:lnSpc>
                <a:spcPct val="70000"/>
              </a:lnSpc>
              <a:spcBef>
                <a:spcPts val="0"/>
              </a:spcBef>
              <a:spcAft>
                <a:spcPts val="0"/>
              </a:spcAft>
              <a:buSzPts val="1260"/>
              <a:buNone/>
            </a:pPr>
            <a:r>
              <a:rPr lang="en-US" sz="1800">
                <a:solidFill>
                  <a:srgbClr val="8CF4F2"/>
                </a:solidFill>
                <a:latin typeface="Consolas"/>
                <a:ea typeface="Consolas"/>
                <a:cs typeface="Consolas"/>
                <a:sym typeface="Consolas"/>
              </a:rPr>
              <a:t>   }</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for</a:t>
            </a:r>
            <a:r>
              <a:rPr lang="en-US" sz="1800">
                <a:solidFill>
                  <a:srgbClr val="8CF4F2"/>
                </a:solidFill>
                <a:latin typeface="Consolas"/>
                <a:ea typeface="Consolas"/>
                <a:cs typeface="Consolas"/>
                <a:sym typeface="Consolas"/>
              </a:rPr>
              <a:t> (int i = 1; i &lt;= 2; i++)</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t>
            </a:r>
            <a:endParaRPr sz="1800">
              <a:solidFill>
                <a:srgbClr val="8CF4F2"/>
              </a:solidFill>
              <a:latin typeface="Consolas"/>
              <a:ea typeface="Consolas"/>
              <a:cs typeface="Consolas"/>
              <a:sym typeface="Consolas"/>
            </a:endParaRPr>
          </a:p>
          <a:p>
            <a:pPr indent="0" lvl="0" marL="0" rtl="0" algn="l">
              <a:lnSpc>
                <a:spcPct val="70000"/>
              </a:lnSpc>
              <a:spcBef>
                <a:spcPts val="0"/>
              </a:spcBef>
              <a:spcAft>
                <a:spcPts val="0"/>
              </a:spcAft>
              <a:buSzPts val="1260"/>
              <a:buNone/>
            </a:pPr>
            <a:r>
              <a:rPr lang="en-US" sz="1800">
                <a:solidFill>
                  <a:srgbClr val="8CF4F2"/>
                </a:solidFill>
                <a:latin typeface="Consolas"/>
                <a:ea typeface="Consolas"/>
                <a:cs typeface="Consolas"/>
                <a:sym typeface="Consolas"/>
              </a:rPr>
              <a:t>      char smallLetter = GenerateChar(SmallLetters);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InsertAtRandomPosition(password, smallLetter);</a:t>
            </a:r>
            <a:endParaRPr sz="1800">
              <a:solidFill>
                <a:srgbClr val="8CF4F2"/>
              </a:solidFill>
              <a:latin typeface="Consolas"/>
              <a:ea typeface="Consolas"/>
              <a:cs typeface="Consolas"/>
              <a:sym typeface="Consolas"/>
            </a:endParaRPr>
          </a:p>
          <a:p>
            <a:pPr indent="0" lvl="0" marL="0" rtl="0" algn="l">
              <a:lnSpc>
                <a:spcPct val="70000"/>
              </a:lnSpc>
              <a:spcBef>
                <a:spcPts val="0"/>
              </a:spcBef>
              <a:spcAft>
                <a:spcPts val="0"/>
              </a:spcAft>
              <a:buSzPts val="1260"/>
              <a:buNone/>
            </a:pPr>
            <a:r>
              <a:rPr lang="en-US" sz="1800">
                <a:solidFill>
                  <a:srgbClr val="8CF4F2"/>
                </a:solidFill>
                <a:latin typeface="Consolas"/>
                <a:ea typeface="Consolas"/>
                <a:cs typeface="Consolas"/>
                <a:sym typeface="Consolas"/>
              </a:rPr>
              <a:t>   }</a:t>
            </a:r>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char digit = GenerateChar(Digits);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InsertAtRandomPosition(password, digit);</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for (int i = 1; i &lt;= 3; i++)</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t>
            </a:r>
            <a:endParaRPr sz="1800">
              <a:solidFill>
                <a:srgbClr val="8CF4F2"/>
              </a:solidFill>
              <a:latin typeface="Consolas"/>
              <a:ea typeface="Consolas"/>
              <a:cs typeface="Consolas"/>
              <a:sym typeface="Consolas"/>
            </a:endParaRPr>
          </a:p>
          <a:p>
            <a:pPr indent="0" lvl="0" marL="0" rtl="0" algn="l">
              <a:lnSpc>
                <a:spcPct val="70000"/>
              </a:lnSpc>
              <a:spcBef>
                <a:spcPts val="0"/>
              </a:spcBef>
              <a:spcAft>
                <a:spcPts val="0"/>
              </a:spcAft>
              <a:buSzPts val="1260"/>
              <a:buNone/>
            </a:pPr>
            <a:r>
              <a:rPr lang="en-US" sz="1800">
                <a:solidFill>
                  <a:srgbClr val="8CF4F2"/>
                </a:solidFill>
                <a:latin typeface="Consolas"/>
                <a:ea typeface="Consolas"/>
                <a:cs typeface="Consolas"/>
                <a:sym typeface="Consolas"/>
              </a:rPr>
              <a:t>      char specialChar = GenerateChar(SpecialChars);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InsertAtRandomPosition(password, specialChar);</a:t>
            </a:r>
            <a:endParaRPr sz="1800">
              <a:solidFill>
                <a:srgbClr val="8CF4F2"/>
              </a:solidFill>
              <a:latin typeface="Consolas"/>
              <a:ea typeface="Consolas"/>
              <a:cs typeface="Consolas"/>
              <a:sym typeface="Consolas"/>
            </a:endParaRPr>
          </a:p>
          <a:p>
            <a:pPr indent="0" lvl="0" marL="0" rtl="0" algn="l">
              <a:lnSpc>
                <a:spcPct val="70000"/>
              </a:lnSpc>
              <a:spcBef>
                <a:spcPts val="0"/>
              </a:spcBef>
              <a:spcAft>
                <a:spcPts val="0"/>
              </a:spcAft>
              <a:buSzPts val="1260"/>
              <a:buNone/>
            </a:pPr>
            <a:r>
              <a:rPr lang="en-US" sz="1800">
                <a:solidFill>
                  <a:srgbClr val="8CF4F2"/>
                </a:solidFill>
                <a:latin typeface="Consolas"/>
                <a:ea typeface="Consolas"/>
                <a:cs typeface="Consolas"/>
                <a:sym typeface="Consolas"/>
              </a:rPr>
              <a:t>   } </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the example continues…</a:t>
            </a:r>
            <a:endParaRPr sz="1800">
              <a:solidFill>
                <a:srgbClr val="8CF4F2"/>
              </a:solidFill>
              <a:latin typeface="Consolas"/>
              <a:ea typeface="Consolas"/>
              <a:cs typeface="Consolas"/>
              <a:sym typeface="Consolas"/>
            </a:endParaRPr>
          </a:p>
        </p:txBody>
      </p:sp>
      <p:sp>
        <p:nvSpPr>
          <p:cNvPr id="591" name="Google Shape;591;p5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8"/>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Password Generator Class (3)</a:t>
            </a:r>
            <a:endParaRPr/>
          </a:p>
        </p:txBody>
      </p:sp>
      <p:sp>
        <p:nvSpPr>
          <p:cNvPr id="597" name="Google Shape;597;p58"/>
          <p:cNvSpPr txBox="1"/>
          <p:nvPr>
            <p:ph idx="1" type="body"/>
          </p:nvPr>
        </p:nvSpPr>
        <p:spPr>
          <a:xfrm>
            <a:off x="268150" y="1098550"/>
            <a:ext cx="7924800" cy="510900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int count = rnd.Next(8);</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for (int i = 1; i &lt;= count; i++)</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t>
            </a:r>
            <a:endParaRPr sz="1800">
              <a:solidFill>
                <a:srgbClr val="8CF4F2"/>
              </a:solidFill>
              <a:latin typeface="Consolas"/>
              <a:ea typeface="Consolas"/>
              <a:cs typeface="Consolas"/>
              <a:sym typeface="Consolas"/>
            </a:endParaRPr>
          </a:p>
          <a:p>
            <a:pPr indent="0" lvl="0" marL="0" rtl="0" algn="l">
              <a:lnSpc>
                <a:spcPct val="50000"/>
              </a:lnSpc>
              <a:spcBef>
                <a:spcPts val="0"/>
              </a:spcBef>
              <a:spcAft>
                <a:spcPts val="0"/>
              </a:spcAft>
              <a:buSzPts val="1260"/>
              <a:buNone/>
            </a:pPr>
            <a:r>
              <a:rPr lang="en-US" sz="1800">
                <a:solidFill>
                  <a:srgbClr val="8CF4F2"/>
                </a:solidFill>
                <a:latin typeface="Consolas"/>
                <a:ea typeface="Consolas"/>
                <a:cs typeface="Consolas"/>
                <a:sym typeface="Consolas"/>
              </a:rPr>
              <a:t>      char specialChar = GenerateChar(AllChars);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InsertAtRandomPosition(password, specialChar);</a:t>
            </a:r>
            <a:endParaRPr sz="1800">
              <a:solidFill>
                <a:srgbClr val="8CF4F2"/>
              </a:solidFill>
              <a:latin typeface="Consolas"/>
              <a:ea typeface="Consolas"/>
              <a:cs typeface="Consolas"/>
              <a:sym typeface="Consolas"/>
            </a:endParaRPr>
          </a:p>
          <a:p>
            <a:pPr indent="0" lvl="0" marL="0" rtl="0" algn="l">
              <a:lnSpc>
                <a:spcPct val="50000"/>
              </a:lnSpc>
              <a:spcBef>
                <a:spcPts val="0"/>
              </a:spcBef>
              <a:spcAft>
                <a:spcPts val="0"/>
              </a:spcAft>
              <a:buSzPts val="1260"/>
              <a:buNone/>
            </a:pPr>
            <a:r>
              <a:rPr lang="en-US" sz="1800">
                <a:solidFill>
                  <a:srgbClr val="8CF4F2"/>
                </a:solidFill>
                <a:latin typeface="Consolas"/>
                <a:ea typeface="Consolas"/>
                <a:cs typeface="Consolas"/>
                <a:sym typeface="Consolas"/>
              </a:rPr>
              <a:t>   } </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Console.WriteLine(password);</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a:t>
            </a:r>
            <a:endParaRPr sz="1800">
              <a:solidFill>
                <a:srgbClr val="8CF4F2"/>
              </a:solidFill>
              <a:latin typeface="Consolas"/>
              <a:ea typeface="Consolas"/>
              <a:cs typeface="Consolas"/>
              <a:sym typeface="Consolas"/>
            </a:endParaRPr>
          </a:p>
          <a:p>
            <a:pPr indent="0" lvl="0" marL="0" rtl="0" algn="l">
              <a:lnSpc>
                <a:spcPct val="100000"/>
              </a:lnSpc>
              <a:spcBef>
                <a:spcPts val="1200"/>
              </a:spcBef>
              <a:spcAft>
                <a:spcPts val="0"/>
              </a:spcAft>
              <a:buSzPts val="1260"/>
              <a:buNone/>
            </a:pPr>
            <a:r>
              <a:rPr lang="en-US" sz="1800">
                <a:solidFill>
                  <a:srgbClr val="8CF4F2"/>
                </a:solidFill>
                <a:latin typeface="Consolas"/>
                <a:ea typeface="Consolas"/>
                <a:cs typeface="Consolas"/>
                <a:sym typeface="Consolas"/>
              </a:rPr>
              <a:t>private static void InsertAtRandomPosition(</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StringBuilder password, char character)</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a:t>
            </a:r>
            <a:endParaRPr sz="1800">
              <a:solidFill>
                <a:srgbClr val="8CF4F2"/>
              </a:solidFill>
              <a:latin typeface="Consolas"/>
              <a:ea typeface="Consolas"/>
              <a:cs typeface="Consolas"/>
              <a:sym typeface="Consolas"/>
            </a:endParaRPr>
          </a:p>
          <a:p>
            <a:pPr indent="0" lvl="0" marL="0" rtl="0" algn="l">
              <a:lnSpc>
                <a:spcPct val="50000"/>
              </a:lnSpc>
              <a:spcBef>
                <a:spcPts val="0"/>
              </a:spcBef>
              <a:spcAft>
                <a:spcPts val="0"/>
              </a:spcAft>
              <a:buSzPts val="1260"/>
              <a:buNone/>
            </a:pPr>
            <a:r>
              <a:rPr lang="en-US" sz="1800">
                <a:solidFill>
                  <a:srgbClr val="8CF4F2"/>
                </a:solidFill>
                <a:latin typeface="Consolas"/>
                <a:ea typeface="Consolas"/>
                <a:cs typeface="Consolas"/>
                <a:sym typeface="Consolas"/>
              </a:rPr>
              <a:t>   int randomPosition = rnd.Next(password.Length + 1);</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password.Insert(randomPosition, character);</a:t>
            </a:r>
            <a:endParaRPr sz="1800">
              <a:solidFill>
                <a:srgbClr val="8CF4F2"/>
              </a:solidFill>
              <a:latin typeface="Consolas"/>
              <a:ea typeface="Consolas"/>
              <a:cs typeface="Consolas"/>
              <a:sym typeface="Consolas"/>
            </a:endParaRPr>
          </a:p>
          <a:p>
            <a:pPr indent="0" lvl="0" marL="0" rtl="0" algn="l">
              <a:lnSpc>
                <a:spcPct val="50000"/>
              </a:lnSpc>
              <a:spcBef>
                <a:spcPts val="0"/>
              </a:spcBef>
              <a:spcAft>
                <a:spcPts val="0"/>
              </a:spcAft>
              <a:buSzPts val="1260"/>
              <a:buNone/>
            </a:pPr>
            <a:r>
              <a:rPr lang="en-US" sz="1800">
                <a:solidFill>
                  <a:srgbClr val="8CF4F2"/>
                </a:solidFill>
                <a:latin typeface="Consolas"/>
                <a:ea typeface="Consolas"/>
                <a:cs typeface="Consolas"/>
                <a:sym typeface="Consolas"/>
              </a:rPr>
              <a:t>}</a:t>
            </a:r>
            <a:endParaRPr sz="1800">
              <a:solidFill>
                <a:srgbClr val="8CF4F2"/>
              </a:solidFill>
              <a:latin typeface="Consolas"/>
              <a:ea typeface="Consolas"/>
              <a:cs typeface="Consolas"/>
              <a:sym typeface="Consolas"/>
            </a:endParaRPr>
          </a:p>
          <a:p>
            <a:pPr indent="0" lvl="0" marL="0" rtl="0" algn="l">
              <a:lnSpc>
                <a:spcPct val="100000"/>
              </a:lnSpc>
              <a:spcBef>
                <a:spcPts val="1200"/>
              </a:spcBef>
              <a:spcAft>
                <a:spcPts val="0"/>
              </a:spcAft>
              <a:buSzPts val="1260"/>
              <a:buNone/>
            </a:pPr>
            <a:r>
              <a:rPr lang="en-US" sz="1800">
                <a:solidFill>
                  <a:srgbClr val="8CF4F2"/>
                </a:solidFill>
                <a:latin typeface="Consolas"/>
                <a:ea typeface="Consolas"/>
                <a:cs typeface="Consolas"/>
                <a:sym typeface="Consolas"/>
              </a:rPr>
              <a:t>private static char GenerateChar(string availableChars)</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a:t>
            </a:r>
            <a:endParaRPr sz="1800">
              <a:solidFill>
                <a:srgbClr val="8CF4F2"/>
              </a:solidFill>
              <a:latin typeface="Consolas"/>
              <a:ea typeface="Consolas"/>
              <a:cs typeface="Consolas"/>
              <a:sym typeface="Consolas"/>
            </a:endParaRPr>
          </a:p>
          <a:p>
            <a:pPr indent="0" lvl="0" marL="0" rtl="0" algn="l">
              <a:lnSpc>
                <a:spcPct val="50000"/>
              </a:lnSpc>
              <a:spcBef>
                <a:spcPts val="0"/>
              </a:spcBef>
              <a:spcAft>
                <a:spcPts val="0"/>
              </a:spcAft>
              <a:buSzPts val="1260"/>
              <a:buNone/>
            </a:pPr>
            <a:r>
              <a:rPr lang="en-US" sz="1800">
                <a:solidFill>
                  <a:srgbClr val="8CF4F2"/>
                </a:solidFill>
                <a:latin typeface="Consolas"/>
                <a:ea typeface="Consolas"/>
                <a:cs typeface="Consolas"/>
                <a:sym typeface="Consolas"/>
              </a:rPr>
              <a:t>   int randomIndex = rnd.Next(availableChars.Length);</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char randomChar = availableChars[randomIndex];</a:t>
            </a:r>
            <a:endParaRPr sz="1800">
              <a:solidFill>
                <a:srgbClr val="8CF4F2"/>
              </a:solidFill>
              <a:latin typeface="Consolas"/>
              <a:ea typeface="Consolas"/>
              <a:cs typeface="Consolas"/>
              <a:sym typeface="Consolas"/>
            </a:endParaRPr>
          </a:p>
          <a:p>
            <a:pPr indent="0" lvl="0" marL="0" rtl="0" algn="l">
              <a:lnSpc>
                <a:spcPct val="100000"/>
              </a:lnSpc>
              <a:spcBef>
                <a:spcPts val="0"/>
              </a:spcBef>
              <a:spcAft>
                <a:spcPts val="0"/>
              </a:spcAft>
              <a:buSzPts val="1260"/>
              <a:buNone/>
            </a:pPr>
            <a:r>
              <a:rPr lang="en-US" sz="1800">
                <a:solidFill>
                  <a:srgbClr val="8CF4F2"/>
                </a:solidFill>
                <a:latin typeface="Consolas"/>
                <a:ea typeface="Consolas"/>
                <a:cs typeface="Consolas"/>
                <a:sym typeface="Consolas"/>
              </a:rPr>
              <a:t>   return randomChar;</a:t>
            </a:r>
            <a:endParaRPr sz="1800">
              <a:solidFill>
                <a:srgbClr val="8CF4F2"/>
              </a:solidFill>
              <a:latin typeface="Consolas"/>
              <a:ea typeface="Consolas"/>
              <a:cs typeface="Consolas"/>
              <a:sym typeface="Consolas"/>
            </a:endParaRPr>
          </a:p>
          <a:p>
            <a:pPr indent="0" lvl="0" marL="0" rtl="0" algn="l">
              <a:lnSpc>
                <a:spcPct val="50000"/>
              </a:lnSpc>
              <a:spcBef>
                <a:spcPts val="0"/>
              </a:spcBef>
              <a:spcAft>
                <a:spcPts val="0"/>
              </a:spcAft>
              <a:buSzPts val="1260"/>
              <a:buNone/>
            </a:pPr>
            <a:r>
              <a:rPr lang="en-US" sz="1800">
                <a:solidFill>
                  <a:srgbClr val="8CF4F2"/>
                </a:solidFill>
                <a:latin typeface="Consolas"/>
                <a:ea typeface="Consolas"/>
                <a:cs typeface="Consolas"/>
                <a:sym typeface="Consolas"/>
              </a:rPr>
              <a:t>}</a:t>
            </a:r>
            <a:endParaRPr sz="1800">
              <a:solidFill>
                <a:srgbClr val="8CF4F2"/>
              </a:solidFill>
              <a:latin typeface="Consolas"/>
              <a:ea typeface="Consolas"/>
              <a:cs typeface="Consolas"/>
              <a:sym typeface="Consolas"/>
            </a:endParaRPr>
          </a:p>
        </p:txBody>
      </p:sp>
      <p:sp>
        <p:nvSpPr>
          <p:cNvPr id="598" name="Google Shape;598;p5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9"/>
          <p:cNvSpPr txBox="1"/>
          <p:nvPr>
            <p:ph type="ctrTitle"/>
          </p:nvPr>
        </p:nvSpPr>
        <p:spPr>
          <a:xfrm>
            <a:off x="588438" y="1828800"/>
            <a:ext cx="7859714" cy="1066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.NET Common Type System</a:t>
            </a:r>
            <a:endParaRPr/>
          </a:p>
        </p:txBody>
      </p:sp>
      <p:sp>
        <p:nvSpPr>
          <p:cNvPr id="608" name="Google Shape;608;p59"/>
          <p:cNvSpPr/>
          <p:nvPr/>
        </p:nvSpPr>
        <p:spPr>
          <a:xfrm>
            <a:off x="1281111" y="3023199"/>
            <a:ext cx="6480175" cy="450251"/>
          </a:xfrm>
          <a:prstGeom prst="rect">
            <a:avLst/>
          </a:prstGeom>
          <a:noFill/>
          <a:ln>
            <a:noFill/>
          </a:ln>
        </p:spPr>
        <p:txBody>
          <a:bodyPr anchorCtr="0" anchor="b" bIns="0" lIns="0" spcFirstLastPara="1" rIns="0" wrap="square" tIns="0">
            <a:spAutoFit/>
          </a:bodyPr>
          <a:lstStyle/>
          <a:p>
            <a:pPr indent="0" lvl="0" marL="0" marR="0" rtl="0" algn="ctr">
              <a:lnSpc>
                <a:spcPct val="110000"/>
              </a:lnSpc>
              <a:spcBef>
                <a:spcPts val="0"/>
              </a:spcBef>
              <a:spcAft>
                <a:spcPts val="0"/>
              </a:spcAft>
              <a:buNone/>
            </a:pPr>
            <a:r>
              <a:rPr b="1" lang="en-US" sz="2800">
                <a:solidFill>
                  <a:srgbClr val="EBFFC2"/>
                </a:solidFill>
                <a:latin typeface="Corbel"/>
                <a:ea typeface="Corbel"/>
                <a:cs typeface="Corbel"/>
                <a:sym typeface="Corbel"/>
              </a:rPr>
              <a:t>Brief Introduction</a:t>
            </a:r>
            <a:endParaRPr b="1" sz="2800">
              <a:solidFill>
                <a:srgbClr val="EBFFC2"/>
              </a:solidFill>
              <a:latin typeface="Corbel"/>
              <a:ea typeface="Corbel"/>
              <a:cs typeface="Corbel"/>
              <a:sym typeface="Corbel"/>
            </a:endParaRPr>
          </a:p>
        </p:txBody>
      </p:sp>
      <p:pic>
        <p:nvPicPr>
          <p:cNvPr descr="http://www.kicit.com/images/online_vb.net.gif" id="609" name="Google Shape;609;p59"/>
          <p:cNvPicPr preferRelativeResize="0"/>
          <p:nvPr/>
        </p:nvPicPr>
        <p:blipFill rotWithShape="1">
          <a:blip r:embed="rId3">
            <a:alphaModFix/>
          </a:blip>
          <a:srcRect b="0" l="0" r="0" t="0"/>
          <a:stretch/>
        </p:blipFill>
        <p:spPr>
          <a:xfrm>
            <a:off x="1208086" y="3854450"/>
            <a:ext cx="6648450" cy="1905000"/>
          </a:xfrm>
          <a:prstGeom prst="roundRect">
            <a:avLst>
              <a:gd fmla="val 11776"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are Objects? (2)</a:t>
            </a:r>
            <a:endParaRPr/>
          </a:p>
        </p:txBody>
      </p:sp>
      <p:sp>
        <p:nvSpPr>
          <p:cNvPr id="144" name="Google Shape;144;p6"/>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How do software objects implement real-world objects?</a:t>
            </a:r>
            <a:endParaRPr/>
          </a:p>
          <a:p>
            <a:pPr indent="-273050" lvl="1" marL="630238" rtl="0" algn="l">
              <a:lnSpc>
                <a:spcPct val="100000"/>
              </a:lnSpc>
              <a:spcBef>
                <a:spcPts val="1200"/>
              </a:spcBef>
              <a:spcAft>
                <a:spcPts val="0"/>
              </a:spcAft>
              <a:buSzPts val="3000"/>
              <a:buChar char="⬥"/>
            </a:pPr>
            <a:r>
              <a:rPr lang="en-US"/>
              <a:t>Use variables/data to implement states</a:t>
            </a:r>
            <a:endParaRPr/>
          </a:p>
          <a:p>
            <a:pPr indent="-273050" lvl="1" marL="630238" rtl="0" algn="l">
              <a:lnSpc>
                <a:spcPct val="100000"/>
              </a:lnSpc>
              <a:spcBef>
                <a:spcPts val="1200"/>
              </a:spcBef>
              <a:spcAft>
                <a:spcPts val="0"/>
              </a:spcAft>
              <a:buSzPts val="3000"/>
              <a:buChar char="⬥"/>
            </a:pPr>
            <a:r>
              <a:rPr lang="en-US"/>
              <a:t>Use methods/functions to implement behaviors</a:t>
            </a:r>
            <a:endParaRPr/>
          </a:p>
          <a:p>
            <a:pPr indent="-282575" lvl="0" marL="282575" rtl="0" algn="l">
              <a:lnSpc>
                <a:spcPct val="100000"/>
              </a:lnSpc>
              <a:spcBef>
                <a:spcPts val="1200"/>
              </a:spcBef>
              <a:spcAft>
                <a:spcPts val="0"/>
              </a:spcAft>
              <a:buSzPts val="2240"/>
              <a:buChar char="◆"/>
            </a:pPr>
            <a:r>
              <a:rPr lang="en-US"/>
              <a:t>An object is a software bundle of variables and related methods</a:t>
            </a:r>
            <a:endParaRPr/>
          </a:p>
        </p:txBody>
      </p:sp>
      <p:pic>
        <p:nvPicPr>
          <p:cNvPr descr="http://www.builderau.com.au/i/s/Java3D_image1.jpg" id="145" name="Google Shape;145;p6"/>
          <p:cNvPicPr preferRelativeResize="0"/>
          <p:nvPr/>
        </p:nvPicPr>
        <p:blipFill rotWithShape="1">
          <a:blip r:embed="rId3">
            <a:alphaModFix/>
          </a:blip>
          <a:srcRect b="0" l="0" r="0" t="0"/>
          <a:stretch/>
        </p:blipFill>
        <p:spPr>
          <a:xfrm>
            <a:off x="4953000" y="4267200"/>
            <a:ext cx="3581400" cy="222033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0"/>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Common Type System (CTS)</a:t>
            </a:r>
            <a:endParaRPr/>
          </a:p>
        </p:txBody>
      </p:sp>
      <p:sp>
        <p:nvSpPr>
          <p:cNvPr id="615" name="Google Shape;615;p60"/>
          <p:cNvSpPr txBox="1"/>
          <p:nvPr>
            <p:ph idx="1" type="body"/>
          </p:nvPr>
        </p:nvSpPr>
        <p:spPr>
          <a:xfrm>
            <a:off x="228600" y="1143000"/>
            <a:ext cx="8686800" cy="55626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CTS</a:t>
            </a:r>
            <a:r>
              <a:rPr lang="en-US"/>
              <a:t> defines all </a:t>
            </a:r>
            <a:r>
              <a:rPr lang="en-US">
                <a:solidFill>
                  <a:srgbClr val="D9EDF1"/>
                </a:solidFill>
              </a:rPr>
              <a:t>data</a:t>
            </a:r>
            <a:r>
              <a:rPr lang="en-US"/>
              <a:t> </a:t>
            </a:r>
            <a:r>
              <a:rPr lang="en-US">
                <a:solidFill>
                  <a:srgbClr val="D9EDF1"/>
                </a:solidFill>
              </a:rPr>
              <a:t>types</a:t>
            </a:r>
            <a:r>
              <a:rPr lang="en-US"/>
              <a:t> supported in .NET Framework</a:t>
            </a:r>
            <a:endParaRPr/>
          </a:p>
          <a:p>
            <a:pPr indent="-273050" lvl="1" marL="630238" rtl="0" algn="l">
              <a:lnSpc>
                <a:spcPct val="100000"/>
              </a:lnSpc>
              <a:spcBef>
                <a:spcPts val="1200"/>
              </a:spcBef>
              <a:spcAft>
                <a:spcPts val="0"/>
              </a:spcAft>
              <a:buSzPts val="3000"/>
              <a:buChar char="⬥"/>
            </a:pPr>
            <a:r>
              <a:rPr lang="en-US"/>
              <a:t>Primitive types (e.g. </a:t>
            </a:r>
            <a:r>
              <a:rPr lang="en-US">
                <a:solidFill>
                  <a:srgbClr val="D9EDF1"/>
                </a:solidFill>
                <a:latin typeface="Consolas"/>
                <a:ea typeface="Consolas"/>
                <a:cs typeface="Consolas"/>
                <a:sym typeface="Consolas"/>
              </a:rPr>
              <a:t>int</a:t>
            </a:r>
            <a:r>
              <a:rPr lang="en-US"/>
              <a:t>, </a:t>
            </a:r>
            <a:r>
              <a:rPr lang="en-US">
                <a:solidFill>
                  <a:srgbClr val="D9EDF1"/>
                </a:solidFill>
                <a:latin typeface="Consolas"/>
                <a:ea typeface="Consolas"/>
                <a:cs typeface="Consolas"/>
                <a:sym typeface="Consolas"/>
              </a:rPr>
              <a:t>float</a:t>
            </a:r>
            <a:r>
              <a:rPr lang="en-US"/>
              <a:t>, </a:t>
            </a:r>
            <a:r>
              <a:rPr lang="en-US">
                <a:solidFill>
                  <a:srgbClr val="D9EDF1"/>
                </a:solidFill>
                <a:latin typeface="Consolas"/>
                <a:ea typeface="Consolas"/>
                <a:cs typeface="Consolas"/>
                <a:sym typeface="Consolas"/>
              </a:rPr>
              <a:t>object</a:t>
            </a:r>
            <a:r>
              <a:rPr lang="en-US"/>
              <a:t>)</a:t>
            </a:r>
            <a:endParaRPr/>
          </a:p>
          <a:p>
            <a:pPr indent="-273050" lvl="1" marL="630238" rtl="0" algn="l">
              <a:lnSpc>
                <a:spcPct val="100000"/>
              </a:lnSpc>
              <a:spcBef>
                <a:spcPts val="1200"/>
              </a:spcBef>
              <a:spcAft>
                <a:spcPts val="0"/>
              </a:spcAft>
              <a:buSzPts val="3000"/>
              <a:buChar char="⬥"/>
            </a:pPr>
            <a:r>
              <a:rPr lang="en-US"/>
              <a:t>Classes (e.g. </a:t>
            </a:r>
            <a:r>
              <a:rPr lang="en-US">
                <a:solidFill>
                  <a:srgbClr val="D9EDF1"/>
                </a:solidFill>
                <a:latin typeface="Consolas"/>
                <a:ea typeface="Consolas"/>
                <a:cs typeface="Consolas"/>
                <a:sym typeface="Consolas"/>
              </a:rPr>
              <a:t>String</a:t>
            </a:r>
            <a:r>
              <a:rPr lang="en-US"/>
              <a:t>, </a:t>
            </a:r>
            <a:r>
              <a:rPr lang="en-US">
                <a:solidFill>
                  <a:srgbClr val="D9EDF1"/>
                </a:solidFill>
                <a:latin typeface="Consolas"/>
                <a:ea typeface="Consolas"/>
                <a:cs typeface="Consolas"/>
                <a:sym typeface="Consolas"/>
              </a:rPr>
              <a:t>Console</a:t>
            </a:r>
            <a:r>
              <a:rPr lang="en-US"/>
              <a:t>, </a:t>
            </a:r>
            <a:r>
              <a:rPr lang="en-US">
                <a:solidFill>
                  <a:srgbClr val="D9EDF1"/>
                </a:solidFill>
                <a:latin typeface="Consolas"/>
                <a:ea typeface="Consolas"/>
                <a:cs typeface="Consolas"/>
                <a:sym typeface="Consolas"/>
              </a:rPr>
              <a:t>Array</a:t>
            </a:r>
            <a:r>
              <a:rPr lang="en-US"/>
              <a:t>)</a:t>
            </a:r>
            <a:endParaRPr/>
          </a:p>
          <a:p>
            <a:pPr indent="-273050" lvl="1" marL="630238" rtl="0" algn="l">
              <a:lnSpc>
                <a:spcPct val="100000"/>
              </a:lnSpc>
              <a:spcBef>
                <a:spcPts val="1200"/>
              </a:spcBef>
              <a:spcAft>
                <a:spcPts val="0"/>
              </a:spcAft>
              <a:buSzPts val="3000"/>
              <a:buChar char="⬥"/>
            </a:pPr>
            <a:r>
              <a:rPr lang="en-US"/>
              <a:t>Structures (e.g. </a:t>
            </a:r>
            <a:r>
              <a:rPr lang="en-US">
                <a:solidFill>
                  <a:srgbClr val="D9EDF1"/>
                </a:solidFill>
                <a:latin typeface="Consolas"/>
                <a:ea typeface="Consolas"/>
                <a:cs typeface="Consolas"/>
                <a:sym typeface="Consolas"/>
              </a:rPr>
              <a:t>DateTime</a:t>
            </a:r>
            <a:r>
              <a:rPr lang="en-US"/>
              <a:t>)</a:t>
            </a:r>
            <a:endParaRPr/>
          </a:p>
          <a:p>
            <a:pPr indent="-273050" lvl="1" marL="630238" rtl="0" algn="l">
              <a:lnSpc>
                <a:spcPct val="100000"/>
              </a:lnSpc>
              <a:spcBef>
                <a:spcPts val="1200"/>
              </a:spcBef>
              <a:spcAft>
                <a:spcPts val="0"/>
              </a:spcAft>
              <a:buSzPts val="3000"/>
              <a:buChar char="⬥"/>
            </a:pPr>
            <a:r>
              <a:rPr lang="en-US"/>
              <a:t>Arrays (e.g. </a:t>
            </a:r>
            <a:r>
              <a:rPr lang="en-US">
                <a:solidFill>
                  <a:srgbClr val="D9EDF1"/>
                </a:solidFill>
                <a:latin typeface="Consolas"/>
                <a:ea typeface="Consolas"/>
                <a:cs typeface="Consolas"/>
                <a:sym typeface="Consolas"/>
              </a:rPr>
              <a:t>int[]</a:t>
            </a:r>
            <a:r>
              <a:rPr lang="en-US"/>
              <a:t>, </a:t>
            </a:r>
            <a:r>
              <a:rPr lang="en-US">
                <a:solidFill>
                  <a:srgbClr val="D9EDF1"/>
                </a:solidFill>
                <a:latin typeface="Consolas"/>
                <a:ea typeface="Consolas"/>
                <a:cs typeface="Consolas"/>
                <a:sym typeface="Consolas"/>
              </a:rPr>
              <a:t>string[,]</a:t>
            </a:r>
            <a:r>
              <a:rPr lang="en-US"/>
              <a:t>)</a:t>
            </a:r>
            <a:endParaRPr/>
          </a:p>
          <a:p>
            <a:pPr indent="-273050" lvl="1" marL="630238" rtl="0" algn="l">
              <a:lnSpc>
                <a:spcPct val="100000"/>
              </a:lnSpc>
              <a:spcBef>
                <a:spcPts val="1200"/>
              </a:spcBef>
              <a:spcAft>
                <a:spcPts val="0"/>
              </a:spcAft>
              <a:buSzPts val="3000"/>
              <a:buChar char="⬥"/>
            </a:pPr>
            <a:r>
              <a:rPr lang="en-US"/>
              <a:t>Etc.</a:t>
            </a:r>
            <a:endParaRPr/>
          </a:p>
          <a:p>
            <a:pPr indent="-282575" lvl="0" marL="282575" rtl="0" algn="l">
              <a:lnSpc>
                <a:spcPct val="100000"/>
              </a:lnSpc>
              <a:spcBef>
                <a:spcPts val="1200"/>
              </a:spcBef>
              <a:spcAft>
                <a:spcPts val="0"/>
              </a:spcAft>
              <a:buSzPts val="2240"/>
              <a:buChar char="◆"/>
            </a:pPr>
            <a:r>
              <a:rPr lang="en-US"/>
              <a:t>Object-oriented by design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CTS and Different Languages</a:t>
            </a:r>
            <a:endParaRPr/>
          </a:p>
        </p:txBody>
      </p:sp>
      <p:sp>
        <p:nvSpPr>
          <p:cNvPr id="621" name="Google Shape;621;p61"/>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CTS is common for all .NET languages</a:t>
            </a:r>
            <a:endParaRPr/>
          </a:p>
          <a:p>
            <a:pPr indent="-273050" lvl="1" marL="630238" rtl="0" algn="l">
              <a:lnSpc>
                <a:spcPct val="100000"/>
              </a:lnSpc>
              <a:spcBef>
                <a:spcPts val="1200"/>
              </a:spcBef>
              <a:spcAft>
                <a:spcPts val="0"/>
              </a:spcAft>
              <a:buSzPts val="3000"/>
              <a:buChar char="⬥"/>
            </a:pPr>
            <a:r>
              <a:rPr lang="en-US"/>
              <a:t>C#, VB.NET, J#, JScript.NET, ...</a:t>
            </a:r>
            <a:endParaRPr/>
          </a:p>
          <a:p>
            <a:pPr indent="-282575" lvl="0" marL="282575" rtl="0" algn="l">
              <a:lnSpc>
                <a:spcPct val="100000"/>
              </a:lnSpc>
              <a:spcBef>
                <a:spcPts val="1200"/>
              </a:spcBef>
              <a:spcAft>
                <a:spcPts val="0"/>
              </a:spcAft>
              <a:buSzPts val="2240"/>
              <a:buChar char="◆"/>
            </a:pPr>
            <a:r>
              <a:rPr lang="en-US"/>
              <a:t>CTS type mappings:</a:t>
            </a:r>
            <a:endParaRPr/>
          </a:p>
        </p:txBody>
      </p:sp>
      <p:graphicFrame>
        <p:nvGraphicFramePr>
          <p:cNvPr id="622" name="Google Shape;622;p61"/>
          <p:cNvGraphicFramePr/>
          <p:nvPr/>
        </p:nvGraphicFramePr>
        <p:xfrm>
          <a:off x="757238" y="3144297"/>
          <a:ext cx="3000000" cy="3000000"/>
        </p:xfrm>
        <a:graphic>
          <a:graphicData uri="http://schemas.openxmlformats.org/drawingml/2006/table">
            <a:tbl>
              <a:tblPr>
                <a:noFill/>
                <a:tableStyleId>{83C12108-1E83-4519-958F-87E818AB608C}</a:tableStyleId>
              </a:tblPr>
              <a:tblGrid>
                <a:gridCol w="2993050"/>
                <a:gridCol w="1838850"/>
                <a:gridCol w="2716675"/>
              </a:tblGrid>
              <a:tr h="584775">
                <a:tc>
                  <a:txBody>
                    <a:bodyPr/>
                    <a:lstStyle/>
                    <a:p>
                      <a:pPr indent="0" lvl="0" marL="0" marR="0" rtl="0" algn="l">
                        <a:lnSpc>
                          <a:spcPct val="95000"/>
                        </a:lnSpc>
                        <a:spcBef>
                          <a:spcPts val="0"/>
                        </a:spcBef>
                        <a:spcAft>
                          <a:spcPts val="0"/>
                        </a:spcAft>
                        <a:buClr>
                          <a:schemeClr val="lt1"/>
                        </a:buClr>
                        <a:buSzPts val="2800"/>
                        <a:buFont typeface="Arial"/>
                        <a:buNone/>
                      </a:pPr>
                      <a:r>
                        <a:rPr b="1" i="0" lang="en-US" sz="2800" u="none" cap="none" strike="noStrike">
                          <a:solidFill>
                            <a:srgbClr val="EAFFC1"/>
                          </a:solidFill>
                          <a:latin typeface="Arial"/>
                          <a:ea typeface="Arial"/>
                          <a:cs typeface="Arial"/>
                          <a:sym typeface="Arial"/>
                        </a:rPr>
                        <a:t>CTS Type</a:t>
                      </a:r>
                      <a:endParaRPr b="1" i="0" sz="2800" u="none" cap="none" strike="noStrike">
                        <a:solidFill>
                          <a:srgbClr val="EAFFC1"/>
                        </a:solidFill>
                        <a:latin typeface="Arial"/>
                        <a:ea typeface="Arial"/>
                        <a:cs typeface="Arial"/>
                        <a:sym typeface="Arial"/>
                      </a:endParaRPr>
                    </a:p>
                  </a:txBody>
                  <a:tcPr marT="72000" marB="72000" marR="144000" marL="144000">
                    <a:lnL cap="flat" cmpd="sng" w="28575">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solidFill>
                      <a:srgbClr val="D9EDF1">
                        <a:alpha val="20000"/>
                      </a:srgbClr>
                    </a:solidFill>
                  </a:tcPr>
                </a:tc>
                <a:tc>
                  <a:txBody>
                    <a:bodyPr/>
                    <a:lstStyle/>
                    <a:p>
                      <a:pPr indent="0" lvl="0" marL="0" marR="0" rtl="0" algn="l">
                        <a:lnSpc>
                          <a:spcPct val="95000"/>
                        </a:lnSpc>
                        <a:spcBef>
                          <a:spcPts val="0"/>
                        </a:spcBef>
                        <a:spcAft>
                          <a:spcPts val="0"/>
                        </a:spcAft>
                        <a:buClr>
                          <a:schemeClr val="lt1"/>
                        </a:buClr>
                        <a:buSzPts val="2800"/>
                        <a:buFont typeface="Arial"/>
                        <a:buNone/>
                      </a:pPr>
                      <a:r>
                        <a:rPr b="1" i="0" lang="en-US" sz="2800" u="none" cap="none" strike="noStrike">
                          <a:solidFill>
                            <a:srgbClr val="EAFFC1"/>
                          </a:solidFill>
                          <a:latin typeface="Arial"/>
                          <a:ea typeface="Arial"/>
                          <a:cs typeface="Arial"/>
                          <a:sym typeface="Arial"/>
                        </a:rPr>
                        <a:t>C# Type</a:t>
                      </a:r>
                      <a:endParaRPr b="1" i="0" sz="2800" u="none" cap="none" strike="noStrike">
                        <a:solidFill>
                          <a:srgbClr val="EAFFC1"/>
                        </a:solidFill>
                        <a:latin typeface="Arial"/>
                        <a:ea typeface="Arial"/>
                        <a:cs typeface="Arial"/>
                        <a:sym typeface="Arial"/>
                      </a:endParaRPr>
                    </a:p>
                  </a:txBody>
                  <a:tcPr marT="72000" marB="72000" marR="144000" marL="144000">
                    <a:lnL cap="flat" cmpd="sng" w="12700">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solidFill>
                      <a:srgbClr val="D9EDF1">
                        <a:alpha val="20000"/>
                      </a:srgbClr>
                    </a:solidFill>
                  </a:tcPr>
                </a:tc>
                <a:tc>
                  <a:txBody>
                    <a:bodyPr/>
                    <a:lstStyle/>
                    <a:p>
                      <a:pPr indent="0" lvl="0" marL="0" marR="0" rtl="0" algn="l">
                        <a:lnSpc>
                          <a:spcPct val="95000"/>
                        </a:lnSpc>
                        <a:spcBef>
                          <a:spcPts val="0"/>
                        </a:spcBef>
                        <a:spcAft>
                          <a:spcPts val="0"/>
                        </a:spcAft>
                        <a:buClr>
                          <a:schemeClr val="lt1"/>
                        </a:buClr>
                        <a:buSzPts val="2800"/>
                        <a:buFont typeface="Arial"/>
                        <a:buNone/>
                      </a:pPr>
                      <a:r>
                        <a:rPr b="1" i="0" lang="en-US" sz="2800" u="none" cap="none" strike="noStrike">
                          <a:solidFill>
                            <a:srgbClr val="EAFFC1"/>
                          </a:solidFill>
                          <a:latin typeface="Arial"/>
                          <a:ea typeface="Arial"/>
                          <a:cs typeface="Arial"/>
                          <a:sym typeface="Arial"/>
                        </a:rPr>
                        <a:t>VB.NET Type</a:t>
                      </a:r>
                      <a:endParaRPr b="1" i="0" sz="2800" u="none" cap="none" strike="noStrike">
                        <a:solidFill>
                          <a:srgbClr val="EAFFC1"/>
                        </a:solidFill>
                        <a:latin typeface="Arial"/>
                        <a:ea typeface="Arial"/>
                        <a:cs typeface="Arial"/>
                        <a:sym typeface="Arial"/>
                      </a:endParaRPr>
                    </a:p>
                  </a:txBody>
                  <a:tcPr marT="72000" marB="72000" marR="144000" marL="144000">
                    <a:lnL cap="flat" cmpd="sng" w="12700">
                      <a:solidFill>
                        <a:srgbClr val="D9EDF1"/>
                      </a:solidFill>
                      <a:prstDash val="solid"/>
                      <a:round/>
                      <a:headEnd len="sm" w="sm" type="none"/>
                      <a:tailEnd len="sm" w="sm" type="none"/>
                    </a:lnL>
                    <a:lnR cap="flat" cmpd="sng" w="28575">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solidFill>
                      <a:srgbClr val="D9EDF1">
                        <a:alpha val="20000"/>
                      </a:srgbClr>
                    </a:solidFill>
                  </a:tcPr>
                </a:tc>
              </a:tr>
              <a:tr h="523125">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System.Int32</a:t>
                      </a:r>
                      <a:endParaRPr/>
                    </a:p>
                  </a:txBody>
                  <a:tcPr marT="72000" marB="72000" marR="144000" marL="144000">
                    <a:lnL cap="flat" cmpd="sng" w="28575">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int</a:t>
                      </a:r>
                      <a:endParaRPr/>
                    </a:p>
                  </a:txBody>
                  <a:tcPr marT="72000" marB="72000" marR="144000" marL="144000">
                    <a:lnL cap="flat" cmpd="sng" w="12700">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Integer</a:t>
                      </a:r>
                      <a:endParaRPr/>
                    </a:p>
                  </a:txBody>
                  <a:tcPr marT="72000" marB="72000" marR="144000" marL="144000">
                    <a:lnL cap="flat" cmpd="sng" w="12700">
                      <a:solidFill>
                        <a:srgbClr val="D9EDF1"/>
                      </a:solidFill>
                      <a:prstDash val="solid"/>
                      <a:round/>
                      <a:headEnd len="sm" w="sm" type="none"/>
                      <a:tailEnd len="sm" w="sm" type="none"/>
                    </a:lnL>
                    <a:lnR cap="flat" cmpd="sng" w="28575">
                      <a:solidFill>
                        <a:srgbClr val="D9EDF1"/>
                      </a:solidFill>
                      <a:prstDash val="solid"/>
                      <a:round/>
                      <a:headEnd len="sm" w="sm" type="none"/>
                      <a:tailEnd len="sm" w="sm" type="none"/>
                    </a:lnR>
                    <a:lnT cap="flat" cmpd="sng" w="28575">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r>
              <a:tr h="523125">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System.Single</a:t>
                      </a:r>
                      <a:endParaRPr/>
                    </a:p>
                  </a:txBody>
                  <a:tcPr marT="72000" marB="72000" marR="144000" marL="144000">
                    <a:lnL cap="flat" cmpd="sng" w="28575">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float</a:t>
                      </a:r>
                      <a:endParaRPr/>
                    </a:p>
                  </a:txBody>
                  <a:tcPr marT="72000" marB="72000" marR="144000" marL="144000">
                    <a:lnL cap="flat" cmpd="sng" w="12700">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Single</a:t>
                      </a:r>
                      <a:endParaRPr/>
                    </a:p>
                  </a:txBody>
                  <a:tcPr marT="72000" marB="72000" marR="144000" marL="144000">
                    <a:lnL cap="flat" cmpd="sng" w="12700">
                      <a:solidFill>
                        <a:srgbClr val="D9EDF1"/>
                      </a:solidFill>
                      <a:prstDash val="solid"/>
                      <a:round/>
                      <a:headEnd len="sm" w="sm" type="none"/>
                      <a:tailEnd len="sm" w="sm" type="none"/>
                    </a:lnL>
                    <a:lnR cap="flat" cmpd="sng" w="28575">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r>
              <a:tr h="523125">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System.Boolean</a:t>
                      </a:r>
                      <a:endParaRPr/>
                    </a:p>
                  </a:txBody>
                  <a:tcPr marT="72000" marB="72000" marR="144000" marL="144000">
                    <a:lnL cap="flat" cmpd="sng" w="28575">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bool</a:t>
                      </a:r>
                      <a:endParaRPr/>
                    </a:p>
                  </a:txBody>
                  <a:tcPr marT="72000" marB="72000" marR="144000" marL="144000">
                    <a:lnL cap="flat" cmpd="sng" w="12700">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Boolean</a:t>
                      </a:r>
                      <a:endParaRPr/>
                    </a:p>
                  </a:txBody>
                  <a:tcPr marT="72000" marB="72000" marR="144000" marL="144000">
                    <a:lnL cap="flat" cmpd="sng" w="12700">
                      <a:solidFill>
                        <a:srgbClr val="D9EDF1"/>
                      </a:solidFill>
                      <a:prstDash val="solid"/>
                      <a:round/>
                      <a:headEnd len="sm" w="sm" type="none"/>
                      <a:tailEnd len="sm" w="sm" type="none"/>
                    </a:lnL>
                    <a:lnR cap="flat" cmpd="sng" w="28575">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r>
              <a:tr h="523125">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System.String</a:t>
                      </a:r>
                      <a:endParaRPr/>
                    </a:p>
                  </a:txBody>
                  <a:tcPr marT="72000" marB="72000" marR="144000" marL="144000">
                    <a:lnL cap="flat" cmpd="sng" w="28575">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string</a:t>
                      </a:r>
                      <a:endParaRPr/>
                    </a:p>
                  </a:txBody>
                  <a:tcPr marT="72000" marB="72000" marR="144000" marL="144000">
                    <a:lnL cap="flat" cmpd="sng" w="12700">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String</a:t>
                      </a:r>
                      <a:endParaRPr/>
                    </a:p>
                  </a:txBody>
                  <a:tcPr marT="72000" marB="72000" marR="144000" marL="144000">
                    <a:lnL cap="flat" cmpd="sng" w="12700">
                      <a:solidFill>
                        <a:srgbClr val="D9EDF1"/>
                      </a:solidFill>
                      <a:prstDash val="solid"/>
                      <a:round/>
                      <a:headEnd len="sm" w="sm" type="none"/>
                      <a:tailEnd len="sm" w="sm" type="none"/>
                    </a:lnL>
                    <a:lnR cap="flat" cmpd="sng" w="28575">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12700">
                      <a:solidFill>
                        <a:srgbClr val="D9EDF1"/>
                      </a:solidFill>
                      <a:prstDash val="solid"/>
                      <a:round/>
                      <a:headEnd len="sm" w="sm" type="none"/>
                      <a:tailEnd len="sm" w="sm" type="none"/>
                    </a:lnB>
                  </a:tcPr>
                </a:tc>
              </a:tr>
              <a:tr h="523125">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System.Object</a:t>
                      </a:r>
                      <a:endParaRPr/>
                    </a:p>
                  </a:txBody>
                  <a:tcPr marT="72000" marB="72000" marR="144000" marL="144000">
                    <a:lnL cap="flat" cmpd="sng" w="28575">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object</a:t>
                      </a:r>
                      <a:endParaRPr/>
                    </a:p>
                  </a:txBody>
                  <a:tcPr marT="72000" marB="72000" marR="144000" marL="144000">
                    <a:lnL cap="flat" cmpd="sng" w="12700">
                      <a:solidFill>
                        <a:srgbClr val="D9EDF1"/>
                      </a:solidFill>
                      <a:prstDash val="solid"/>
                      <a:round/>
                      <a:headEnd len="sm" w="sm" type="none"/>
                      <a:tailEnd len="sm" w="sm" type="none"/>
                    </a:lnL>
                    <a:lnR cap="flat" cmpd="sng" w="12700">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tcPr>
                </a:tc>
                <a:tc>
                  <a:txBody>
                    <a:bodyPr/>
                    <a:lstStyle/>
                    <a:p>
                      <a:pPr indent="0" lvl="0" marL="0" marR="0" rtl="0" algn="l">
                        <a:lnSpc>
                          <a:spcPct val="95000"/>
                        </a:lnSpc>
                        <a:spcBef>
                          <a:spcPts val="0"/>
                        </a:spcBef>
                        <a:spcAft>
                          <a:spcPts val="0"/>
                        </a:spcAft>
                        <a:buClr>
                          <a:schemeClr val="lt1"/>
                        </a:buClr>
                        <a:buSzPts val="2400"/>
                        <a:buFont typeface="Consolas"/>
                        <a:buNone/>
                      </a:pPr>
                      <a:r>
                        <a:rPr b="1" i="0" lang="en-US" sz="2400" u="none" cap="none" strike="noStrike">
                          <a:solidFill>
                            <a:srgbClr val="D9EDF1"/>
                          </a:solidFill>
                          <a:latin typeface="Consolas"/>
                          <a:ea typeface="Consolas"/>
                          <a:cs typeface="Consolas"/>
                          <a:sym typeface="Consolas"/>
                        </a:rPr>
                        <a:t>Object</a:t>
                      </a:r>
                      <a:endParaRPr/>
                    </a:p>
                  </a:txBody>
                  <a:tcPr marT="72000" marB="72000" marR="144000" marL="144000">
                    <a:lnL cap="flat" cmpd="sng" w="12700">
                      <a:solidFill>
                        <a:srgbClr val="D9EDF1"/>
                      </a:solidFill>
                      <a:prstDash val="solid"/>
                      <a:round/>
                      <a:headEnd len="sm" w="sm" type="none"/>
                      <a:tailEnd len="sm" w="sm" type="none"/>
                    </a:lnL>
                    <a:lnR cap="flat" cmpd="sng" w="28575">
                      <a:solidFill>
                        <a:srgbClr val="D9EDF1"/>
                      </a:solidFill>
                      <a:prstDash val="solid"/>
                      <a:round/>
                      <a:headEnd len="sm" w="sm" type="none"/>
                      <a:tailEnd len="sm" w="sm" type="none"/>
                    </a:lnR>
                    <a:lnT cap="flat" cmpd="sng" w="12700">
                      <a:solidFill>
                        <a:srgbClr val="D9EDF1"/>
                      </a:solidFill>
                      <a:prstDash val="solid"/>
                      <a:round/>
                      <a:headEnd len="sm" w="sm" type="none"/>
                      <a:tailEnd len="sm" w="sm" type="none"/>
                    </a:lnT>
                    <a:lnB cap="flat" cmpd="sng" w="28575">
                      <a:solidFill>
                        <a:srgbClr val="D9EDF1"/>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System.Object: CTS Base Type</a:t>
            </a:r>
            <a:endParaRPr/>
          </a:p>
        </p:txBody>
      </p:sp>
      <p:sp>
        <p:nvSpPr>
          <p:cNvPr id="628" name="Google Shape;628;p62"/>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latin typeface="Consolas"/>
                <a:ea typeface="Consolas"/>
                <a:cs typeface="Consolas"/>
                <a:sym typeface="Consolas"/>
              </a:rPr>
              <a:t>System.Object</a:t>
            </a:r>
            <a:r>
              <a:rPr lang="en-US"/>
              <a:t> (</a:t>
            </a:r>
            <a:r>
              <a:rPr lang="en-US">
                <a:solidFill>
                  <a:srgbClr val="D9EDF1"/>
                </a:solidFill>
                <a:latin typeface="Consolas"/>
                <a:ea typeface="Consolas"/>
                <a:cs typeface="Consolas"/>
                <a:sym typeface="Consolas"/>
              </a:rPr>
              <a:t>object</a:t>
            </a:r>
            <a:r>
              <a:rPr lang="en-US"/>
              <a:t> in C#) is a base type for all other types in CTS</a:t>
            </a:r>
            <a:endParaRPr/>
          </a:p>
          <a:p>
            <a:pPr indent="-273050" lvl="1" marL="630238" rtl="0" algn="l">
              <a:lnSpc>
                <a:spcPct val="100000"/>
              </a:lnSpc>
              <a:spcBef>
                <a:spcPts val="1200"/>
              </a:spcBef>
              <a:spcAft>
                <a:spcPts val="0"/>
              </a:spcAft>
              <a:buSzPts val="3000"/>
              <a:buChar char="⬥"/>
            </a:pPr>
            <a:r>
              <a:rPr lang="en-US"/>
              <a:t>Can hold values of any other type:</a:t>
            </a:r>
            <a:endParaRPr/>
          </a:p>
          <a:p>
            <a:pPr indent="-82550" lvl="1" marL="630238" rtl="0" algn="l">
              <a:lnSpc>
                <a:spcPct val="100000"/>
              </a:lnSpc>
              <a:spcBef>
                <a:spcPts val="1200"/>
              </a:spcBef>
              <a:spcAft>
                <a:spcPts val="0"/>
              </a:spcAft>
              <a:buSzPts val="3000"/>
              <a:buNone/>
            </a:pPr>
            <a:r>
              <a:t/>
            </a:r>
            <a:endParaRPr/>
          </a:p>
          <a:p>
            <a:pPr indent="-82550" lvl="1" marL="630238" rtl="0" algn="l">
              <a:lnSpc>
                <a:spcPct val="100000"/>
              </a:lnSpc>
              <a:spcBef>
                <a:spcPts val="1200"/>
              </a:spcBef>
              <a:spcAft>
                <a:spcPts val="0"/>
              </a:spcAft>
              <a:buSzPts val="3000"/>
              <a:buNone/>
            </a:pPr>
            <a:r>
              <a:t/>
            </a:r>
            <a:endParaRPr/>
          </a:p>
          <a:p>
            <a:pPr indent="-282575" lvl="0" marL="282575" rtl="0" algn="l">
              <a:lnSpc>
                <a:spcPct val="100000"/>
              </a:lnSpc>
              <a:spcBef>
                <a:spcPts val="600"/>
              </a:spcBef>
              <a:spcAft>
                <a:spcPts val="0"/>
              </a:spcAft>
              <a:buSzPts val="2240"/>
              <a:buChar char="◆"/>
            </a:pPr>
            <a:r>
              <a:rPr lang="en-US"/>
              <a:t>All .NET types derive common methods from </a:t>
            </a:r>
            <a:r>
              <a:rPr lang="en-US">
                <a:solidFill>
                  <a:srgbClr val="D9EDF1"/>
                </a:solidFill>
                <a:latin typeface="Consolas"/>
                <a:ea typeface="Consolas"/>
                <a:cs typeface="Consolas"/>
                <a:sym typeface="Consolas"/>
              </a:rPr>
              <a:t>System.Object</a:t>
            </a:r>
            <a:r>
              <a:rPr lang="en-US"/>
              <a:t>, e.g. </a:t>
            </a:r>
            <a:r>
              <a:rPr lang="en-US">
                <a:solidFill>
                  <a:srgbClr val="D9EDF1"/>
                </a:solidFill>
                <a:latin typeface="Consolas"/>
                <a:ea typeface="Consolas"/>
                <a:cs typeface="Consolas"/>
                <a:sym typeface="Consolas"/>
              </a:rPr>
              <a:t>ToString()</a:t>
            </a:r>
            <a:endParaRPr/>
          </a:p>
        </p:txBody>
      </p:sp>
      <p:sp>
        <p:nvSpPr>
          <p:cNvPr id="629" name="Google Shape;629;p62"/>
          <p:cNvSpPr/>
          <p:nvPr/>
        </p:nvSpPr>
        <p:spPr>
          <a:xfrm>
            <a:off x="755650" y="2895600"/>
            <a:ext cx="7561263" cy="78694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string s = "test";</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object obj = s;</a:t>
            </a:r>
            <a:endParaRPr/>
          </a:p>
        </p:txBody>
      </p:sp>
      <p:sp>
        <p:nvSpPr>
          <p:cNvPr id="630" name="Google Shape;630;p62"/>
          <p:cNvSpPr/>
          <p:nvPr/>
        </p:nvSpPr>
        <p:spPr>
          <a:xfrm>
            <a:off x="755650" y="5242021"/>
            <a:ext cx="7561263" cy="115877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DateTime now = DateTime.Now;</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string nowInWords = now.ToString();</a:t>
            </a:r>
            <a:endParaRPr/>
          </a:p>
          <a:p>
            <a:pPr indent="0" lvl="0" marL="0" marR="0" rtl="0" algn="l">
              <a:lnSpc>
                <a:spcPct val="105000"/>
              </a:lnSpc>
              <a:spcBef>
                <a:spcPts val="0"/>
              </a:spcBef>
              <a:spcAft>
                <a:spcPts val="0"/>
              </a:spcAft>
              <a:buNone/>
            </a:pPr>
            <a:r>
              <a:rPr b="1" lang="en-US" sz="2200">
                <a:solidFill>
                  <a:srgbClr val="8CF4F2"/>
                </a:solidFill>
                <a:latin typeface="Consolas"/>
                <a:ea typeface="Consolas"/>
                <a:cs typeface="Consolas"/>
                <a:sym typeface="Consolas"/>
              </a:rPr>
              <a:t>Console.WriteLine(nowInWords);</a:t>
            </a:r>
            <a:endParaRPr b="1" sz="2200">
              <a:solidFill>
                <a:srgbClr val="8CF4F2"/>
              </a:solidFill>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3"/>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Value and Reference Types</a:t>
            </a:r>
            <a:endParaRPr/>
          </a:p>
        </p:txBody>
      </p:sp>
      <p:sp>
        <p:nvSpPr>
          <p:cNvPr id="636" name="Google Shape;636;p63"/>
          <p:cNvSpPr txBox="1"/>
          <p:nvPr>
            <p:ph idx="1" type="body"/>
          </p:nvPr>
        </p:nvSpPr>
        <p:spPr>
          <a:xfrm>
            <a:off x="323850" y="1066800"/>
            <a:ext cx="8496300" cy="5502275"/>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In CTS there are two categories of types</a:t>
            </a:r>
            <a:endParaRPr/>
          </a:p>
          <a:p>
            <a:pPr indent="-273050" lvl="1" marL="630238" rtl="0" algn="l">
              <a:lnSpc>
                <a:spcPct val="100000"/>
              </a:lnSpc>
              <a:spcBef>
                <a:spcPts val="1200"/>
              </a:spcBef>
              <a:spcAft>
                <a:spcPts val="0"/>
              </a:spcAft>
              <a:buSzPts val="3000"/>
              <a:buChar char="⬥"/>
            </a:pPr>
            <a:r>
              <a:rPr lang="en-US">
                <a:solidFill>
                  <a:srgbClr val="D9EDF1"/>
                </a:solidFill>
              </a:rPr>
              <a:t>Value</a:t>
            </a:r>
            <a:r>
              <a:rPr i="1" lang="en-US">
                <a:solidFill>
                  <a:srgbClr val="D9EDF1"/>
                </a:solidFill>
              </a:rPr>
              <a:t> </a:t>
            </a:r>
            <a:r>
              <a:rPr lang="en-US">
                <a:solidFill>
                  <a:srgbClr val="D9EDF1"/>
                </a:solidFill>
              </a:rPr>
              <a:t>types</a:t>
            </a:r>
            <a:endParaRPr/>
          </a:p>
          <a:p>
            <a:pPr indent="-273050" lvl="1" marL="630238" rtl="0" algn="l">
              <a:lnSpc>
                <a:spcPct val="100000"/>
              </a:lnSpc>
              <a:spcBef>
                <a:spcPts val="1200"/>
              </a:spcBef>
              <a:spcAft>
                <a:spcPts val="0"/>
              </a:spcAft>
              <a:buSzPts val="3000"/>
              <a:buChar char="⬥"/>
            </a:pPr>
            <a:r>
              <a:rPr lang="en-US">
                <a:solidFill>
                  <a:srgbClr val="D9EDF1"/>
                </a:solidFill>
              </a:rPr>
              <a:t>Reference types</a:t>
            </a:r>
            <a:endParaRPr/>
          </a:p>
          <a:p>
            <a:pPr indent="-282575" lvl="0" marL="282575" rtl="0" algn="l">
              <a:lnSpc>
                <a:spcPct val="100000"/>
              </a:lnSpc>
              <a:spcBef>
                <a:spcPts val="1200"/>
              </a:spcBef>
              <a:spcAft>
                <a:spcPts val="0"/>
              </a:spcAft>
              <a:buSzPts val="2240"/>
              <a:buChar char="◆"/>
            </a:pPr>
            <a:r>
              <a:rPr lang="en-US"/>
              <a:t>Placed in different areas of memory</a:t>
            </a:r>
            <a:endParaRPr/>
          </a:p>
          <a:p>
            <a:pPr indent="-273050" lvl="1" marL="630238" rtl="0" algn="l">
              <a:lnSpc>
                <a:spcPct val="100000"/>
              </a:lnSpc>
              <a:spcBef>
                <a:spcPts val="1200"/>
              </a:spcBef>
              <a:spcAft>
                <a:spcPts val="0"/>
              </a:spcAft>
              <a:buSzPts val="3000"/>
              <a:buChar char="⬥"/>
            </a:pPr>
            <a:r>
              <a:rPr lang="en-US"/>
              <a:t>Value types live in the </a:t>
            </a:r>
            <a:r>
              <a:rPr lang="en-US">
                <a:solidFill>
                  <a:srgbClr val="D9EDF1"/>
                </a:solidFill>
              </a:rPr>
              <a:t>execution stack</a:t>
            </a:r>
            <a:endParaRPr/>
          </a:p>
          <a:p>
            <a:pPr indent="-273050" lvl="2" marL="922338" rtl="0" algn="l">
              <a:lnSpc>
                <a:spcPct val="100000"/>
              </a:lnSpc>
              <a:spcBef>
                <a:spcPts val="1200"/>
              </a:spcBef>
              <a:spcAft>
                <a:spcPts val="0"/>
              </a:spcAft>
              <a:buSzPts val="2800"/>
              <a:buChar char="⬥"/>
            </a:pPr>
            <a:r>
              <a:rPr lang="en-US"/>
              <a:t>Freed when become out of scope</a:t>
            </a:r>
            <a:endParaRPr/>
          </a:p>
          <a:p>
            <a:pPr indent="-273050" lvl="1" marL="630238" rtl="0" algn="l">
              <a:lnSpc>
                <a:spcPct val="100000"/>
              </a:lnSpc>
              <a:spcBef>
                <a:spcPts val="1200"/>
              </a:spcBef>
              <a:spcAft>
                <a:spcPts val="0"/>
              </a:spcAft>
              <a:buSzPts val="3000"/>
              <a:buChar char="⬥"/>
            </a:pPr>
            <a:r>
              <a:rPr lang="en-US"/>
              <a:t>Reference types live in the </a:t>
            </a:r>
            <a:r>
              <a:rPr lang="en-US">
                <a:solidFill>
                  <a:srgbClr val="D9EDF1"/>
                </a:solidFill>
              </a:rPr>
              <a:t>managed heap </a:t>
            </a:r>
            <a:r>
              <a:rPr lang="en-US"/>
              <a:t>(dynamic memory)</a:t>
            </a:r>
            <a:endParaRPr/>
          </a:p>
          <a:p>
            <a:pPr indent="-273050" lvl="2" marL="922338" rtl="0" algn="l">
              <a:lnSpc>
                <a:spcPct val="100000"/>
              </a:lnSpc>
              <a:spcBef>
                <a:spcPts val="1200"/>
              </a:spcBef>
              <a:spcAft>
                <a:spcPts val="0"/>
              </a:spcAft>
              <a:buSzPts val="2800"/>
              <a:buChar char="⬥"/>
            </a:pPr>
            <a:r>
              <a:rPr lang="en-US"/>
              <a:t>Freed by the </a:t>
            </a:r>
            <a:r>
              <a:rPr lang="en-US">
                <a:solidFill>
                  <a:srgbClr val="D9EDF1"/>
                </a:solidFill>
              </a:rPr>
              <a:t>garbage collector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4"/>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Value and Reference Types – Examples</a:t>
            </a:r>
            <a:endParaRPr/>
          </a:p>
        </p:txBody>
      </p:sp>
      <p:sp>
        <p:nvSpPr>
          <p:cNvPr id="642" name="Google Shape;642;p64"/>
          <p:cNvSpPr txBox="1"/>
          <p:nvPr>
            <p:ph idx="1" type="body"/>
          </p:nvPr>
        </p:nvSpPr>
        <p:spPr>
          <a:xfrm>
            <a:off x="228600" y="1066800"/>
            <a:ext cx="8686800" cy="54864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rPr>
              <a:t>Value types</a:t>
            </a:r>
            <a:endParaRPr/>
          </a:p>
          <a:p>
            <a:pPr indent="-273050" lvl="1" marL="630238" rtl="0" algn="l">
              <a:lnSpc>
                <a:spcPct val="100000"/>
              </a:lnSpc>
              <a:spcBef>
                <a:spcPts val="1200"/>
              </a:spcBef>
              <a:spcAft>
                <a:spcPts val="0"/>
              </a:spcAft>
              <a:buSzPts val="3000"/>
              <a:buChar char="⬥"/>
            </a:pPr>
            <a:r>
              <a:rPr lang="en-US"/>
              <a:t>Most of the primitive types</a:t>
            </a:r>
            <a:endParaRPr/>
          </a:p>
          <a:p>
            <a:pPr indent="-273050" lvl="1" marL="630238" rtl="0" algn="l">
              <a:lnSpc>
                <a:spcPct val="100000"/>
              </a:lnSpc>
              <a:spcBef>
                <a:spcPts val="1200"/>
              </a:spcBef>
              <a:spcAft>
                <a:spcPts val="0"/>
              </a:spcAft>
              <a:buSzPts val="3000"/>
              <a:buChar char="⬥"/>
            </a:pPr>
            <a:r>
              <a:rPr lang="en-US"/>
              <a:t>Structures</a:t>
            </a:r>
            <a:endParaRPr/>
          </a:p>
          <a:p>
            <a:pPr indent="-273050" lvl="1" marL="630238" rtl="0" algn="l">
              <a:lnSpc>
                <a:spcPct val="100000"/>
              </a:lnSpc>
              <a:spcBef>
                <a:spcPts val="1200"/>
              </a:spcBef>
              <a:spcAft>
                <a:spcPts val="0"/>
              </a:spcAft>
              <a:buSzPts val="3000"/>
              <a:buChar char="⬥"/>
            </a:pPr>
            <a:r>
              <a:rPr lang="en-US"/>
              <a:t>Examples: </a:t>
            </a:r>
            <a:r>
              <a:rPr lang="en-US">
                <a:solidFill>
                  <a:srgbClr val="D9EDF1"/>
                </a:solidFill>
                <a:latin typeface="Consolas"/>
                <a:ea typeface="Consolas"/>
                <a:cs typeface="Consolas"/>
                <a:sym typeface="Consolas"/>
              </a:rPr>
              <a:t>int</a:t>
            </a:r>
            <a:r>
              <a:rPr lang="en-US"/>
              <a:t>, </a:t>
            </a:r>
            <a:r>
              <a:rPr lang="en-US">
                <a:solidFill>
                  <a:srgbClr val="D9EDF1"/>
                </a:solidFill>
                <a:latin typeface="Consolas"/>
                <a:ea typeface="Consolas"/>
                <a:cs typeface="Consolas"/>
                <a:sym typeface="Consolas"/>
              </a:rPr>
              <a:t>float</a:t>
            </a:r>
            <a:r>
              <a:rPr lang="en-US"/>
              <a:t>, </a:t>
            </a:r>
            <a:r>
              <a:rPr lang="en-US">
                <a:solidFill>
                  <a:srgbClr val="D9EDF1"/>
                </a:solidFill>
                <a:latin typeface="Consolas"/>
                <a:ea typeface="Consolas"/>
                <a:cs typeface="Consolas"/>
                <a:sym typeface="Consolas"/>
              </a:rPr>
              <a:t>bool</a:t>
            </a:r>
            <a:r>
              <a:rPr lang="en-US"/>
              <a:t>, </a:t>
            </a:r>
            <a:r>
              <a:rPr lang="en-US">
                <a:solidFill>
                  <a:srgbClr val="D9EDF1"/>
                </a:solidFill>
                <a:latin typeface="Consolas"/>
                <a:ea typeface="Consolas"/>
                <a:cs typeface="Consolas"/>
                <a:sym typeface="Consolas"/>
              </a:rPr>
              <a:t>DateTime</a:t>
            </a:r>
            <a:endParaRPr/>
          </a:p>
          <a:p>
            <a:pPr indent="-282575" lvl="0" marL="282575" rtl="0" algn="l">
              <a:lnSpc>
                <a:spcPct val="100000"/>
              </a:lnSpc>
              <a:spcBef>
                <a:spcPts val="1200"/>
              </a:spcBef>
              <a:spcAft>
                <a:spcPts val="0"/>
              </a:spcAft>
              <a:buSzPts val="2240"/>
              <a:buChar char="◆"/>
            </a:pPr>
            <a:r>
              <a:rPr lang="en-US">
                <a:solidFill>
                  <a:srgbClr val="D9EDF1"/>
                </a:solidFill>
              </a:rPr>
              <a:t>Reference types</a:t>
            </a:r>
            <a:endParaRPr/>
          </a:p>
          <a:p>
            <a:pPr indent="-273050" lvl="1" marL="630238" rtl="0" algn="l">
              <a:lnSpc>
                <a:spcPct val="100000"/>
              </a:lnSpc>
              <a:spcBef>
                <a:spcPts val="1200"/>
              </a:spcBef>
              <a:spcAft>
                <a:spcPts val="0"/>
              </a:spcAft>
              <a:buSzPts val="3000"/>
              <a:buChar char="⬥"/>
            </a:pPr>
            <a:r>
              <a:rPr lang="en-US"/>
              <a:t>Classes and interfaces</a:t>
            </a:r>
            <a:endParaRPr/>
          </a:p>
          <a:p>
            <a:pPr indent="-273050" lvl="1" marL="630238" rtl="0" algn="l">
              <a:lnSpc>
                <a:spcPct val="100000"/>
              </a:lnSpc>
              <a:spcBef>
                <a:spcPts val="1200"/>
              </a:spcBef>
              <a:spcAft>
                <a:spcPts val="0"/>
              </a:spcAft>
              <a:buSzPts val="3000"/>
              <a:buChar char="⬥"/>
            </a:pPr>
            <a:r>
              <a:rPr lang="en-US"/>
              <a:t>Strings</a:t>
            </a:r>
            <a:endParaRPr/>
          </a:p>
          <a:p>
            <a:pPr indent="-273050" lvl="1" marL="630238" rtl="0" algn="l">
              <a:lnSpc>
                <a:spcPct val="100000"/>
              </a:lnSpc>
              <a:spcBef>
                <a:spcPts val="1200"/>
              </a:spcBef>
              <a:spcAft>
                <a:spcPts val="0"/>
              </a:spcAft>
              <a:buSzPts val="3000"/>
              <a:buChar char="⬥"/>
            </a:pPr>
            <a:r>
              <a:rPr lang="en-US"/>
              <a:t>Arrays</a:t>
            </a:r>
            <a:endParaRPr/>
          </a:p>
          <a:p>
            <a:pPr indent="-273050" lvl="1" marL="630238" rtl="0" algn="l">
              <a:lnSpc>
                <a:spcPct val="100000"/>
              </a:lnSpc>
              <a:spcBef>
                <a:spcPts val="1200"/>
              </a:spcBef>
              <a:spcAft>
                <a:spcPts val="0"/>
              </a:spcAft>
              <a:buSzPts val="3000"/>
              <a:buChar char="⬥"/>
            </a:pPr>
            <a:r>
              <a:rPr lang="en-US"/>
              <a:t>Examples: </a:t>
            </a:r>
            <a:r>
              <a:rPr lang="en-US">
                <a:solidFill>
                  <a:srgbClr val="D9EDF1"/>
                </a:solidFill>
                <a:latin typeface="Consolas"/>
                <a:ea typeface="Consolas"/>
                <a:cs typeface="Consolas"/>
                <a:sym typeface="Consolas"/>
              </a:rPr>
              <a:t>string</a:t>
            </a:r>
            <a:r>
              <a:rPr lang="en-US"/>
              <a:t>, </a:t>
            </a:r>
            <a:r>
              <a:rPr lang="en-US">
                <a:solidFill>
                  <a:srgbClr val="D9EDF1"/>
                </a:solidFill>
                <a:latin typeface="Consolas"/>
                <a:ea typeface="Consolas"/>
                <a:cs typeface="Consolas"/>
                <a:sym typeface="Consolas"/>
              </a:rPr>
              <a:t>Random</a:t>
            </a:r>
            <a:r>
              <a:rPr lang="en-US"/>
              <a:t>, </a:t>
            </a:r>
            <a:r>
              <a:rPr lang="en-US">
                <a:solidFill>
                  <a:srgbClr val="D9EDF1"/>
                </a:solidFill>
                <a:latin typeface="Consolas"/>
                <a:ea typeface="Consolas"/>
                <a:cs typeface="Consolas"/>
                <a:sym typeface="Consolas"/>
              </a:rPr>
              <a:t>object</a:t>
            </a:r>
            <a:r>
              <a:rPr lang="en-US"/>
              <a:t>, </a:t>
            </a:r>
            <a:r>
              <a:rPr lang="en-US">
                <a:solidFill>
                  <a:srgbClr val="D9EDF1"/>
                </a:solidFill>
                <a:latin typeface="Consolas"/>
                <a:ea typeface="Consolas"/>
                <a:cs typeface="Consolas"/>
                <a:sym typeface="Consolas"/>
              </a:rPr>
              <a:t>int[]</a:t>
            </a:r>
            <a:endParaRPr>
              <a:solidFill>
                <a:srgbClr val="D9EDF1"/>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5"/>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Value and Reference Types</a:t>
            </a:r>
            <a:endParaRPr/>
          </a:p>
        </p:txBody>
      </p:sp>
      <p:sp>
        <p:nvSpPr>
          <p:cNvPr id="648" name="Google Shape;648;p6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9" name="Google Shape;649;p65"/>
          <p:cNvSpPr txBox="1"/>
          <p:nvPr/>
        </p:nvSpPr>
        <p:spPr>
          <a:xfrm>
            <a:off x="609600" y="1100316"/>
            <a:ext cx="7924800" cy="126188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4DAE4"/>
              </a:buClr>
              <a:buSzPts val="1330"/>
              <a:buFont typeface="Noto Sans Symbols"/>
              <a:buNone/>
            </a:pPr>
            <a:r>
              <a:rPr b="1" lang="en-US" sz="1900">
                <a:solidFill>
                  <a:srgbClr val="8CF4F2"/>
                </a:solidFill>
                <a:latin typeface="Consolas"/>
                <a:ea typeface="Consolas"/>
                <a:cs typeface="Consolas"/>
                <a:sym typeface="Consolas"/>
              </a:rPr>
              <a:t>int intNum = 5;</a:t>
            </a:r>
            <a:endParaRPr/>
          </a:p>
          <a:p>
            <a:pPr indent="0" lvl="0" marL="0" marR="0" rtl="0" algn="l">
              <a:lnSpc>
                <a:spcPct val="100000"/>
              </a:lnSpc>
              <a:spcBef>
                <a:spcPts val="0"/>
              </a:spcBef>
              <a:spcAft>
                <a:spcPts val="0"/>
              </a:spcAft>
              <a:buClr>
                <a:srgbClr val="B4DAE4"/>
              </a:buClr>
              <a:buSzPts val="1330"/>
              <a:buFont typeface="Noto Sans Symbols"/>
              <a:buNone/>
            </a:pPr>
            <a:r>
              <a:rPr b="1" lang="en-US" sz="1900">
                <a:solidFill>
                  <a:srgbClr val="8CF4F2"/>
                </a:solidFill>
                <a:latin typeface="Consolas"/>
                <a:ea typeface="Consolas"/>
                <a:cs typeface="Consolas"/>
                <a:sym typeface="Consolas"/>
              </a:rPr>
              <a:t>DateTime date = DateTime.Now;</a:t>
            </a:r>
            <a:endParaRPr/>
          </a:p>
          <a:p>
            <a:pPr indent="0" lvl="0" marL="0" marR="0" rtl="0" algn="l">
              <a:lnSpc>
                <a:spcPct val="100000"/>
              </a:lnSpc>
              <a:spcBef>
                <a:spcPts val="0"/>
              </a:spcBef>
              <a:spcAft>
                <a:spcPts val="0"/>
              </a:spcAft>
              <a:buClr>
                <a:srgbClr val="B4DAE4"/>
              </a:buClr>
              <a:buSzPts val="1330"/>
              <a:buFont typeface="Noto Sans Symbols"/>
              <a:buNone/>
            </a:pPr>
            <a:r>
              <a:rPr b="1" lang="en-US" sz="1900">
                <a:solidFill>
                  <a:srgbClr val="8CF4F2"/>
                </a:solidFill>
                <a:latin typeface="Consolas"/>
                <a:ea typeface="Consolas"/>
                <a:cs typeface="Consolas"/>
                <a:sym typeface="Consolas"/>
              </a:rPr>
              <a:t>int[] intArr = new int[] {5, 6, 7};</a:t>
            </a:r>
            <a:endParaRPr/>
          </a:p>
          <a:p>
            <a:pPr indent="0" lvl="0" marL="0" marR="0" rtl="0" algn="l">
              <a:lnSpc>
                <a:spcPct val="100000"/>
              </a:lnSpc>
              <a:spcBef>
                <a:spcPts val="0"/>
              </a:spcBef>
              <a:spcAft>
                <a:spcPts val="0"/>
              </a:spcAft>
              <a:buClr>
                <a:srgbClr val="B4DAE4"/>
              </a:buClr>
              <a:buSzPts val="1330"/>
              <a:buFont typeface="Noto Sans Symbols"/>
              <a:buNone/>
            </a:pPr>
            <a:r>
              <a:rPr b="1" lang="en-US" sz="1900">
                <a:solidFill>
                  <a:srgbClr val="8CF4F2"/>
                </a:solidFill>
                <a:latin typeface="Consolas"/>
                <a:ea typeface="Consolas"/>
                <a:cs typeface="Consolas"/>
                <a:sym typeface="Consolas"/>
              </a:rPr>
              <a:t>string str = "telerik";</a:t>
            </a:r>
            <a:endParaRPr b="1" sz="1900">
              <a:solidFill>
                <a:srgbClr val="8CF4F2"/>
              </a:solidFill>
              <a:latin typeface="Consolas"/>
              <a:ea typeface="Consolas"/>
              <a:cs typeface="Consolas"/>
              <a:sym typeface="Consolas"/>
            </a:endParaRPr>
          </a:p>
        </p:txBody>
      </p:sp>
      <p:sp>
        <p:nvSpPr>
          <p:cNvPr id="650" name="Google Shape;650;p65"/>
          <p:cNvSpPr txBox="1"/>
          <p:nvPr/>
        </p:nvSpPr>
        <p:spPr>
          <a:xfrm>
            <a:off x="609600" y="2743200"/>
            <a:ext cx="28956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B4DAE4"/>
              </a:buClr>
              <a:buSzPts val="1400"/>
              <a:buFont typeface="Noto Sans Symbols"/>
              <a:buNone/>
            </a:pPr>
            <a:r>
              <a:rPr b="1" lang="en-US" sz="2000">
                <a:solidFill>
                  <a:srgbClr val="F4FEE0"/>
                </a:solidFill>
                <a:latin typeface="Corbel"/>
                <a:ea typeface="Corbel"/>
                <a:cs typeface="Corbel"/>
                <a:sym typeface="Corbel"/>
              </a:rPr>
              <a:t>Stack</a:t>
            </a:r>
            <a:endParaRPr b="1" sz="2000">
              <a:solidFill>
                <a:srgbClr val="F4FEE0"/>
              </a:solidFill>
              <a:latin typeface="Corbel"/>
              <a:ea typeface="Corbel"/>
              <a:cs typeface="Corbel"/>
              <a:sym typeface="Corbel"/>
            </a:endParaRPr>
          </a:p>
        </p:txBody>
      </p:sp>
      <p:sp>
        <p:nvSpPr>
          <p:cNvPr id="651" name="Google Shape;651;p65"/>
          <p:cNvSpPr txBox="1"/>
          <p:nvPr/>
        </p:nvSpPr>
        <p:spPr>
          <a:xfrm>
            <a:off x="609600" y="3145664"/>
            <a:ext cx="2895600" cy="333133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4DAE4"/>
              </a:buClr>
              <a:buSzPts val="1400"/>
              <a:buFont typeface="Noto Sans Symbols"/>
              <a:buNone/>
            </a:pPr>
            <a:r>
              <a:t/>
            </a:r>
            <a:endParaRPr b="1" sz="2000">
              <a:solidFill>
                <a:srgbClr val="8CF4F2"/>
              </a:solidFill>
              <a:latin typeface="Consolas"/>
              <a:ea typeface="Consolas"/>
              <a:cs typeface="Consolas"/>
              <a:sym typeface="Consolas"/>
            </a:endParaRPr>
          </a:p>
        </p:txBody>
      </p:sp>
      <p:sp>
        <p:nvSpPr>
          <p:cNvPr id="652" name="Google Shape;652;p65"/>
          <p:cNvSpPr txBox="1"/>
          <p:nvPr/>
        </p:nvSpPr>
        <p:spPr>
          <a:xfrm>
            <a:off x="4800600" y="2743200"/>
            <a:ext cx="3733800" cy="40011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B4DAE4"/>
              </a:buClr>
              <a:buSzPts val="1400"/>
              <a:buFont typeface="Noto Sans Symbols"/>
              <a:buNone/>
            </a:pPr>
            <a:r>
              <a:rPr b="1" lang="en-US" sz="2000">
                <a:solidFill>
                  <a:srgbClr val="F4FEE0"/>
                </a:solidFill>
                <a:latin typeface="Corbel"/>
                <a:ea typeface="Corbel"/>
                <a:cs typeface="Corbel"/>
                <a:sym typeface="Corbel"/>
              </a:rPr>
              <a:t>Heap</a:t>
            </a:r>
            <a:endParaRPr b="1" sz="2000">
              <a:solidFill>
                <a:srgbClr val="F4FEE0"/>
              </a:solidFill>
              <a:latin typeface="Corbel"/>
              <a:ea typeface="Corbel"/>
              <a:cs typeface="Corbel"/>
              <a:sym typeface="Corbel"/>
            </a:endParaRPr>
          </a:p>
        </p:txBody>
      </p:sp>
      <p:sp>
        <p:nvSpPr>
          <p:cNvPr id="653" name="Google Shape;653;p65"/>
          <p:cNvSpPr txBox="1"/>
          <p:nvPr/>
        </p:nvSpPr>
        <p:spPr>
          <a:xfrm>
            <a:off x="4800600" y="3145664"/>
            <a:ext cx="3733800" cy="333133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4DAE4"/>
              </a:buClr>
              <a:buSzPts val="1400"/>
              <a:buFont typeface="Noto Sans Symbols"/>
              <a:buNone/>
            </a:pPr>
            <a:r>
              <a:t/>
            </a:r>
            <a:endParaRPr b="1" sz="2000">
              <a:solidFill>
                <a:srgbClr val="8CF4F2"/>
              </a:solidFill>
              <a:latin typeface="Consolas"/>
              <a:ea typeface="Consolas"/>
              <a:cs typeface="Consolas"/>
              <a:sym typeface="Consolas"/>
            </a:endParaRPr>
          </a:p>
        </p:txBody>
      </p:sp>
      <p:sp>
        <p:nvSpPr>
          <p:cNvPr id="654" name="Google Shape;654;p65"/>
          <p:cNvSpPr/>
          <p:nvPr/>
        </p:nvSpPr>
        <p:spPr>
          <a:xfrm>
            <a:off x="838200" y="3615050"/>
            <a:ext cx="2438400" cy="323600"/>
          </a:xfrm>
          <a:prstGeom prst="rect">
            <a:avLst/>
          </a:prstGeom>
          <a:solidFill>
            <a:srgbClr val="F9FCFD">
              <a:alpha val="89803"/>
            </a:srgbClr>
          </a:solidFill>
          <a:ln cap="flat" cmpd="sng" w="25400">
            <a:solidFill>
              <a:srgbClr val="B8B8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5</a:t>
            </a:r>
            <a:endParaRPr b="1" sz="1800">
              <a:solidFill>
                <a:schemeClr val="dk1"/>
              </a:solidFill>
              <a:latin typeface="Consolas"/>
              <a:ea typeface="Consolas"/>
              <a:cs typeface="Consolas"/>
              <a:sym typeface="Consolas"/>
            </a:endParaRPr>
          </a:p>
        </p:txBody>
      </p:sp>
      <p:sp>
        <p:nvSpPr>
          <p:cNvPr id="655" name="Google Shape;655;p65"/>
          <p:cNvSpPr/>
          <p:nvPr/>
        </p:nvSpPr>
        <p:spPr>
          <a:xfrm>
            <a:off x="735805" y="3228893"/>
            <a:ext cx="18549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9EDF1"/>
                </a:solidFill>
                <a:latin typeface="Consolas"/>
                <a:ea typeface="Consolas"/>
                <a:cs typeface="Consolas"/>
                <a:sym typeface="Consolas"/>
              </a:rPr>
              <a:t>intNum</a:t>
            </a:r>
            <a:r>
              <a:rPr b="1" lang="en-US" sz="1800">
                <a:solidFill>
                  <a:srgbClr val="EBFFC2"/>
                </a:solidFill>
                <a:latin typeface="Corbel"/>
                <a:ea typeface="Corbel"/>
                <a:cs typeface="Corbel"/>
                <a:sym typeface="Corbel"/>
              </a:rPr>
              <a:t> (</a:t>
            </a:r>
            <a:r>
              <a:rPr b="1" lang="en-US" sz="1800">
                <a:solidFill>
                  <a:srgbClr val="EBFFC2"/>
                </a:solidFill>
                <a:latin typeface="Consolas"/>
                <a:ea typeface="Consolas"/>
                <a:cs typeface="Consolas"/>
                <a:sym typeface="Consolas"/>
              </a:rPr>
              <a:t>4</a:t>
            </a:r>
            <a:r>
              <a:rPr b="1" lang="en-US" sz="1800">
                <a:solidFill>
                  <a:srgbClr val="EBFFC2"/>
                </a:solidFill>
                <a:latin typeface="Corbel"/>
                <a:ea typeface="Corbel"/>
                <a:cs typeface="Corbel"/>
                <a:sym typeface="Corbel"/>
              </a:rPr>
              <a:t> bytes)</a:t>
            </a:r>
            <a:endParaRPr b="1" sz="1800">
              <a:solidFill>
                <a:srgbClr val="EBFFC2"/>
              </a:solidFill>
              <a:latin typeface="Corbel"/>
              <a:ea typeface="Corbel"/>
              <a:cs typeface="Corbel"/>
              <a:sym typeface="Corbel"/>
            </a:endParaRPr>
          </a:p>
        </p:txBody>
      </p:sp>
      <p:sp>
        <p:nvSpPr>
          <p:cNvPr id="656" name="Google Shape;656;p65"/>
          <p:cNvSpPr/>
          <p:nvPr/>
        </p:nvSpPr>
        <p:spPr>
          <a:xfrm>
            <a:off x="838200" y="4336682"/>
            <a:ext cx="2438400" cy="323600"/>
          </a:xfrm>
          <a:prstGeom prst="rect">
            <a:avLst/>
          </a:prstGeom>
          <a:solidFill>
            <a:srgbClr val="F9FCFD">
              <a:alpha val="89803"/>
            </a:srgbClr>
          </a:solidFill>
          <a:ln cap="flat" cmpd="sng" w="25400">
            <a:solidFill>
              <a:srgbClr val="B8B8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17.01.2012 13:39</a:t>
            </a:r>
            <a:endParaRPr b="1" sz="1800">
              <a:solidFill>
                <a:schemeClr val="dk1"/>
              </a:solidFill>
              <a:latin typeface="Consolas"/>
              <a:ea typeface="Consolas"/>
              <a:cs typeface="Consolas"/>
              <a:sym typeface="Consolas"/>
            </a:endParaRPr>
          </a:p>
        </p:txBody>
      </p:sp>
      <p:sp>
        <p:nvSpPr>
          <p:cNvPr id="657" name="Google Shape;657;p65"/>
          <p:cNvSpPr/>
          <p:nvPr/>
        </p:nvSpPr>
        <p:spPr>
          <a:xfrm>
            <a:off x="735805" y="3950525"/>
            <a:ext cx="21130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9EDF1"/>
                </a:solidFill>
                <a:latin typeface="Consolas"/>
                <a:ea typeface="Consolas"/>
                <a:cs typeface="Consolas"/>
                <a:sym typeface="Consolas"/>
              </a:rPr>
              <a:t>dateTime</a:t>
            </a:r>
            <a:r>
              <a:rPr b="1" lang="en-US" sz="1800">
                <a:solidFill>
                  <a:srgbClr val="EBFFC2"/>
                </a:solidFill>
                <a:latin typeface="Corbel"/>
                <a:ea typeface="Corbel"/>
                <a:cs typeface="Corbel"/>
                <a:sym typeface="Corbel"/>
              </a:rPr>
              <a:t> (</a:t>
            </a:r>
            <a:r>
              <a:rPr b="1" lang="en-US" sz="1800">
                <a:solidFill>
                  <a:srgbClr val="EBFFC2"/>
                </a:solidFill>
                <a:latin typeface="Consolas"/>
                <a:ea typeface="Consolas"/>
                <a:cs typeface="Consolas"/>
                <a:sym typeface="Consolas"/>
              </a:rPr>
              <a:t>8</a:t>
            </a:r>
            <a:r>
              <a:rPr b="1" lang="en-US" sz="1800">
                <a:solidFill>
                  <a:srgbClr val="EBFFC2"/>
                </a:solidFill>
                <a:latin typeface="Corbel"/>
                <a:ea typeface="Corbel"/>
                <a:cs typeface="Corbel"/>
                <a:sym typeface="Corbel"/>
              </a:rPr>
              <a:t> bytes)</a:t>
            </a:r>
            <a:endParaRPr b="1" sz="1800">
              <a:solidFill>
                <a:srgbClr val="EBFFC2"/>
              </a:solidFill>
              <a:latin typeface="Corbel"/>
              <a:ea typeface="Corbel"/>
              <a:cs typeface="Corbel"/>
              <a:sym typeface="Corbel"/>
            </a:endParaRPr>
          </a:p>
        </p:txBody>
      </p:sp>
      <p:sp>
        <p:nvSpPr>
          <p:cNvPr id="658" name="Google Shape;658;p65"/>
          <p:cNvSpPr/>
          <p:nvPr/>
        </p:nvSpPr>
        <p:spPr>
          <a:xfrm>
            <a:off x="838200" y="5129150"/>
            <a:ext cx="2438400" cy="323600"/>
          </a:xfrm>
          <a:prstGeom prst="rect">
            <a:avLst/>
          </a:prstGeom>
          <a:solidFill>
            <a:srgbClr val="F9FCFD">
              <a:alpha val="89803"/>
            </a:srgbClr>
          </a:solidFill>
          <a:ln cap="flat" cmpd="sng" w="25400">
            <a:solidFill>
              <a:srgbClr val="B8B8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0214e058</a:t>
            </a:r>
            <a:endParaRPr/>
          </a:p>
        </p:txBody>
      </p:sp>
      <p:sp>
        <p:nvSpPr>
          <p:cNvPr id="659" name="Google Shape;659;p65"/>
          <p:cNvSpPr/>
          <p:nvPr/>
        </p:nvSpPr>
        <p:spPr>
          <a:xfrm>
            <a:off x="735805" y="4742993"/>
            <a:ext cx="25667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9EDF1"/>
                </a:solidFill>
                <a:latin typeface="Consolas"/>
                <a:ea typeface="Consolas"/>
                <a:cs typeface="Consolas"/>
                <a:sym typeface="Consolas"/>
              </a:rPr>
              <a:t>intArr</a:t>
            </a:r>
            <a:r>
              <a:rPr b="1" lang="en-US" sz="1800">
                <a:solidFill>
                  <a:srgbClr val="EBFFC2"/>
                </a:solidFill>
                <a:latin typeface="Corbel"/>
                <a:ea typeface="Corbel"/>
                <a:cs typeface="Corbel"/>
                <a:sym typeface="Corbel"/>
              </a:rPr>
              <a:t> (</a:t>
            </a:r>
            <a:r>
              <a:rPr b="1" lang="en-US" sz="1800">
                <a:solidFill>
                  <a:srgbClr val="EBFFC2"/>
                </a:solidFill>
                <a:latin typeface="Consolas"/>
                <a:ea typeface="Consolas"/>
                <a:cs typeface="Consolas"/>
                <a:sym typeface="Consolas"/>
              </a:rPr>
              <a:t>4</a:t>
            </a:r>
            <a:r>
              <a:rPr b="1" lang="en-US" sz="1800">
                <a:solidFill>
                  <a:srgbClr val="EBFFC2"/>
                </a:solidFill>
                <a:latin typeface="Corbel"/>
                <a:ea typeface="Corbel"/>
                <a:cs typeface="Corbel"/>
                <a:sym typeface="Corbel"/>
              </a:rPr>
              <a:t>-byte pointer)</a:t>
            </a:r>
            <a:endParaRPr b="1" sz="1800">
              <a:solidFill>
                <a:srgbClr val="EBFFC2"/>
              </a:solidFill>
              <a:latin typeface="Corbel"/>
              <a:ea typeface="Corbel"/>
              <a:cs typeface="Corbel"/>
              <a:sym typeface="Corbel"/>
            </a:endParaRPr>
          </a:p>
        </p:txBody>
      </p:sp>
      <p:sp>
        <p:nvSpPr>
          <p:cNvPr id="660" name="Google Shape;660;p65"/>
          <p:cNvSpPr/>
          <p:nvPr/>
        </p:nvSpPr>
        <p:spPr>
          <a:xfrm>
            <a:off x="840645" y="5901050"/>
            <a:ext cx="2438400" cy="323600"/>
          </a:xfrm>
          <a:prstGeom prst="rect">
            <a:avLst/>
          </a:prstGeom>
          <a:solidFill>
            <a:srgbClr val="F9FCFD">
              <a:alpha val="89803"/>
            </a:srgbClr>
          </a:solidFill>
          <a:ln cap="flat" cmpd="sng" w="25400">
            <a:solidFill>
              <a:srgbClr val="B8B8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024e4df4</a:t>
            </a:r>
            <a:endParaRPr b="1" sz="1800">
              <a:solidFill>
                <a:schemeClr val="dk1"/>
              </a:solidFill>
              <a:latin typeface="Consolas"/>
              <a:ea typeface="Consolas"/>
              <a:cs typeface="Consolas"/>
              <a:sym typeface="Consolas"/>
            </a:endParaRPr>
          </a:p>
        </p:txBody>
      </p:sp>
      <p:sp>
        <p:nvSpPr>
          <p:cNvPr id="661" name="Google Shape;661;p65"/>
          <p:cNvSpPr/>
          <p:nvPr/>
        </p:nvSpPr>
        <p:spPr>
          <a:xfrm>
            <a:off x="738250" y="5514893"/>
            <a:ext cx="21868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9EDF1"/>
                </a:solidFill>
                <a:latin typeface="Consolas"/>
                <a:ea typeface="Consolas"/>
                <a:cs typeface="Consolas"/>
                <a:sym typeface="Consolas"/>
              </a:rPr>
              <a:t>str</a:t>
            </a:r>
            <a:r>
              <a:rPr b="1" lang="en-US" sz="1800">
                <a:solidFill>
                  <a:srgbClr val="EBFFC2"/>
                </a:solidFill>
                <a:latin typeface="Corbel"/>
                <a:ea typeface="Corbel"/>
                <a:cs typeface="Corbel"/>
                <a:sym typeface="Corbel"/>
              </a:rPr>
              <a:t> (</a:t>
            </a:r>
            <a:r>
              <a:rPr b="1" lang="en-US" sz="1800">
                <a:solidFill>
                  <a:srgbClr val="EBFFC2"/>
                </a:solidFill>
                <a:latin typeface="Consolas"/>
                <a:ea typeface="Consolas"/>
                <a:cs typeface="Consolas"/>
                <a:sym typeface="Consolas"/>
              </a:rPr>
              <a:t>4</a:t>
            </a:r>
            <a:r>
              <a:rPr b="1" lang="en-US" sz="1800">
                <a:solidFill>
                  <a:srgbClr val="EBFFC2"/>
                </a:solidFill>
                <a:latin typeface="Corbel"/>
                <a:ea typeface="Corbel"/>
                <a:cs typeface="Corbel"/>
                <a:sym typeface="Corbel"/>
              </a:rPr>
              <a:t>-byte pointer)</a:t>
            </a:r>
            <a:endParaRPr b="1" sz="1800">
              <a:solidFill>
                <a:srgbClr val="EBFFC2"/>
              </a:solidFill>
              <a:latin typeface="Corbel"/>
              <a:ea typeface="Corbel"/>
              <a:cs typeface="Corbel"/>
              <a:sym typeface="Corbel"/>
            </a:endParaRPr>
          </a:p>
        </p:txBody>
      </p:sp>
      <p:sp>
        <p:nvSpPr>
          <p:cNvPr id="662" name="Google Shape;662;p65"/>
          <p:cNvSpPr/>
          <p:nvPr/>
        </p:nvSpPr>
        <p:spPr>
          <a:xfrm>
            <a:off x="5055394" y="3738956"/>
            <a:ext cx="3174206" cy="909244"/>
          </a:xfrm>
          <a:prstGeom prst="rect">
            <a:avLst/>
          </a:prstGeom>
          <a:solidFill>
            <a:srgbClr val="F9FCFD">
              <a:alpha val="89803"/>
            </a:srgbClr>
          </a:solidFill>
          <a:ln cap="flat" cmpd="sng" w="25400">
            <a:solidFill>
              <a:srgbClr val="B8B8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b8 28 80 5d 03 00 00 00 05 00 00 00 06 00 00 00 07 00 00 00</a:t>
            </a:r>
            <a:endParaRPr b="1" sz="1800">
              <a:solidFill>
                <a:schemeClr val="dk1"/>
              </a:solidFill>
              <a:latin typeface="Consolas"/>
              <a:ea typeface="Consolas"/>
              <a:cs typeface="Consolas"/>
              <a:sym typeface="Consolas"/>
            </a:endParaRPr>
          </a:p>
        </p:txBody>
      </p:sp>
      <p:sp>
        <p:nvSpPr>
          <p:cNvPr id="663" name="Google Shape;663;p65"/>
          <p:cNvSpPr/>
          <p:nvPr/>
        </p:nvSpPr>
        <p:spPr>
          <a:xfrm>
            <a:off x="4953000" y="3352800"/>
            <a:ext cx="1986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9EDF1"/>
                </a:solidFill>
                <a:latin typeface="Consolas"/>
                <a:ea typeface="Consolas"/>
                <a:cs typeface="Consolas"/>
                <a:sym typeface="Consolas"/>
              </a:rPr>
              <a:t>int[3]</a:t>
            </a:r>
            <a:r>
              <a:rPr b="1" lang="en-US" sz="1800">
                <a:solidFill>
                  <a:srgbClr val="EBFFC2"/>
                </a:solidFill>
                <a:latin typeface="Corbel"/>
                <a:ea typeface="Corbel"/>
                <a:cs typeface="Corbel"/>
                <a:sym typeface="Corbel"/>
              </a:rPr>
              <a:t> (</a:t>
            </a:r>
            <a:r>
              <a:rPr b="1" lang="en-US" sz="1800">
                <a:solidFill>
                  <a:srgbClr val="EBFFC2"/>
                </a:solidFill>
                <a:latin typeface="Consolas"/>
                <a:ea typeface="Consolas"/>
                <a:cs typeface="Consolas"/>
                <a:sym typeface="Consolas"/>
              </a:rPr>
              <a:t>20</a:t>
            </a:r>
            <a:r>
              <a:rPr b="1" lang="en-US" sz="1800">
                <a:solidFill>
                  <a:srgbClr val="EBFFC2"/>
                </a:solidFill>
                <a:latin typeface="Corbel"/>
                <a:ea typeface="Corbel"/>
                <a:cs typeface="Corbel"/>
                <a:sym typeface="Corbel"/>
              </a:rPr>
              <a:t> bytes)</a:t>
            </a:r>
            <a:endParaRPr b="1" sz="1800">
              <a:solidFill>
                <a:srgbClr val="EBFFC2"/>
              </a:solidFill>
              <a:latin typeface="Corbel"/>
              <a:ea typeface="Corbel"/>
              <a:cs typeface="Corbel"/>
              <a:sym typeface="Corbel"/>
            </a:endParaRPr>
          </a:p>
        </p:txBody>
      </p:sp>
      <p:cxnSp>
        <p:nvCxnSpPr>
          <p:cNvPr id="664" name="Google Shape;664;p65"/>
          <p:cNvCxnSpPr/>
          <p:nvPr/>
        </p:nvCxnSpPr>
        <p:spPr>
          <a:xfrm flipH="1" rot="10800000">
            <a:off x="3326283" y="4135191"/>
            <a:ext cx="1625727" cy="1155761"/>
          </a:xfrm>
          <a:prstGeom prst="straightConnector1">
            <a:avLst/>
          </a:prstGeom>
          <a:noFill/>
          <a:ln cap="flat" cmpd="sng" w="31750">
            <a:solidFill>
              <a:srgbClr val="D9EDF1"/>
            </a:solidFill>
            <a:prstDash val="solid"/>
            <a:round/>
            <a:headEnd len="sm" w="sm" type="none"/>
            <a:tailEnd len="med" w="med" type="stealth"/>
          </a:ln>
        </p:spPr>
      </p:cxnSp>
      <p:sp>
        <p:nvSpPr>
          <p:cNvPr id="665" name="Google Shape;665;p65"/>
          <p:cNvSpPr/>
          <p:nvPr/>
        </p:nvSpPr>
        <p:spPr>
          <a:xfrm>
            <a:off x="5055394" y="5262956"/>
            <a:ext cx="3174206" cy="909244"/>
          </a:xfrm>
          <a:prstGeom prst="rect">
            <a:avLst/>
          </a:prstGeom>
          <a:solidFill>
            <a:srgbClr val="F9FCFD">
              <a:alpha val="89803"/>
            </a:srgbClr>
          </a:solidFill>
          <a:ln cap="flat" cmpd="sng" w="25400">
            <a:solidFill>
              <a:srgbClr val="B8B8B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onsolas"/>
                <a:ea typeface="Consolas"/>
                <a:cs typeface="Consolas"/>
                <a:sym typeface="Consolas"/>
              </a:rPr>
              <a:t>2c f9 7f 5d 07 00 00 00 74 00 65 00 6c 00 65 00 72 00 69 00 6b 00</a:t>
            </a:r>
            <a:endParaRPr b="1" sz="1800">
              <a:solidFill>
                <a:schemeClr val="dk1"/>
              </a:solidFill>
              <a:latin typeface="Consolas"/>
              <a:ea typeface="Consolas"/>
              <a:cs typeface="Consolas"/>
              <a:sym typeface="Consolas"/>
            </a:endParaRPr>
          </a:p>
        </p:txBody>
      </p:sp>
      <p:sp>
        <p:nvSpPr>
          <p:cNvPr id="666" name="Google Shape;666;p65"/>
          <p:cNvSpPr/>
          <p:nvPr/>
        </p:nvSpPr>
        <p:spPr>
          <a:xfrm>
            <a:off x="4953000" y="4876800"/>
            <a:ext cx="1986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9EDF1"/>
                </a:solidFill>
                <a:latin typeface="Consolas"/>
                <a:ea typeface="Consolas"/>
                <a:cs typeface="Consolas"/>
                <a:sym typeface="Consolas"/>
              </a:rPr>
              <a:t>string</a:t>
            </a:r>
            <a:r>
              <a:rPr b="1" lang="en-US" sz="1800">
                <a:solidFill>
                  <a:srgbClr val="EBFFC2"/>
                </a:solidFill>
                <a:latin typeface="Corbel"/>
                <a:ea typeface="Corbel"/>
                <a:cs typeface="Corbel"/>
                <a:sym typeface="Corbel"/>
              </a:rPr>
              <a:t> (</a:t>
            </a:r>
            <a:r>
              <a:rPr b="1" lang="en-US" sz="1800">
                <a:solidFill>
                  <a:srgbClr val="EBFFC2"/>
                </a:solidFill>
                <a:latin typeface="Consolas"/>
                <a:ea typeface="Consolas"/>
                <a:cs typeface="Consolas"/>
                <a:sym typeface="Consolas"/>
              </a:rPr>
              <a:t>22</a:t>
            </a:r>
            <a:r>
              <a:rPr b="1" lang="en-US" sz="1800">
                <a:solidFill>
                  <a:srgbClr val="EBFFC2"/>
                </a:solidFill>
                <a:latin typeface="Corbel"/>
                <a:ea typeface="Corbel"/>
                <a:cs typeface="Corbel"/>
                <a:sym typeface="Corbel"/>
              </a:rPr>
              <a:t> bytes)</a:t>
            </a:r>
            <a:endParaRPr b="1" sz="1800">
              <a:solidFill>
                <a:srgbClr val="EBFFC2"/>
              </a:solidFill>
              <a:latin typeface="Corbel"/>
              <a:ea typeface="Corbel"/>
              <a:cs typeface="Corbel"/>
              <a:sym typeface="Corbel"/>
            </a:endParaRPr>
          </a:p>
        </p:txBody>
      </p:sp>
      <p:cxnSp>
        <p:nvCxnSpPr>
          <p:cNvPr id="667" name="Google Shape;667;p65"/>
          <p:cNvCxnSpPr/>
          <p:nvPr/>
        </p:nvCxnSpPr>
        <p:spPr>
          <a:xfrm flipH="1" rot="10800000">
            <a:off x="3327273" y="5717578"/>
            <a:ext cx="1625727" cy="345273"/>
          </a:xfrm>
          <a:prstGeom prst="straightConnector1">
            <a:avLst/>
          </a:prstGeom>
          <a:noFill/>
          <a:ln cap="flat" cmpd="sng" w="31750">
            <a:solidFill>
              <a:srgbClr val="D9EDF1"/>
            </a:solidFill>
            <a:prstDash val="solid"/>
            <a:round/>
            <a:headEnd len="sm" w="sm" type="none"/>
            <a:tailEnd len="med" w="med" type="stealth"/>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6"/>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Summary</a:t>
            </a:r>
            <a:endParaRPr/>
          </a:p>
        </p:txBody>
      </p:sp>
      <p:sp>
        <p:nvSpPr>
          <p:cNvPr id="677" name="Google Shape;677;p66"/>
          <p:cNvSpPr txBox="1"/>
          <p:nvPr>
            <p:ph idx="1" type="body"/>
          </p:nvPr>
        </p:nvSpPr>
        <p:spPr>
          <a:xfrm>
            <a:off x="228600" y="990600"/>
            <a:ext cx="8686800" cy="55626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Classes provide the structure for objects</a:t>
            </a:r>
            <a:endParaRPr/>
          </a:p>
          <a:p>
            <a:pPr indent="-282575" lvl="0" marL="282575" rtl="0" algn="l">
              <a:lnSpc>
                <a:spcPct val="100000"/>
              </a:lnSpc>
              <a:spcBef>
                <a:spcPts val="1200"/>
              </a:spcBef>
              <a:spcAft>
                <a:spcPts val="0"/>
              </a:spcAft>
              <a:buSzPts val="2240"/>
              <a:buChar char="◆"/>
            </a:pPr>
            <a:r>
              <a:rPr lang="en-US"/>
              <a:t>Objects are particular instances of classes</a:t>
            </a:r>
            <a:endParaRPr/>
          </a:p>
          <a:p>
            <a:pPr indent="-282575" lvl="0" marL="282575" rtl="0" algn="l">
              <a:lnSpc>
                <a:spcPct val="100000"/>
              </a:lnSpc>
              <a:spcBef>
                <a:spcPts val="1200"/>
              </a:spcBef>
              <a:spcAft>
                <a:spcPts val="0"/>
              </a:spcAft>
              <a:buSzPts val="2240"/>
              <a:buChar char="◆"/>
            </a:pPr>
            <a:r>
              <a:rPr lang="en-US"/>
              <a:t>Classes have different members</a:t>
            </a:r>
            <a:endParaRPr/>
          </a:p>
          <a:p>
            <a:pPr indent="-273050" lvl="1" marL="630238" rtl="0" algn="l">
              <a:lnSpc>
                <a:spcPct val="100000"/>
              </a:lnSpc>
              <a:spcBef>
                <a:spcPts val="1200"/>
              </a:spcBef>
              <a:spcAft>
                <a:spcPts val="0"/>
              </a:spcAft>
              <a:buSzPts val="3000"/>
              <a:buChar char="⬥"/>
            </a:pPr>
            <a:r>
              <a:rPr lang="en-US"/>
              <a:t>Methods, fields, properties, etc.</a:t>
            </a:r>
            <a:endParaRPr/>
          </a:p>
          <a:p>
            <a:pPr indent="-273050" lvl="1" marL="630238" rtl="0" algn="l">
              <a:lnSpc>
                <a:spcPct val="100000"/>
              </a:lnSpc>
              <a:spcBef>
                <a:spcPts val="1200"/>
              </a:spcBef>
              <a:spcAft>
                <a:spcPts val="0"/>
              </a:spcAft>
              <a:buSzPts val="3000"/>
              <a:buChar char="⬥"/>
            </a:pPr>
            <a:r>
              <a:rPr lang="en-US"/>
              <a:t>Instance and static members</a:t>
            </a:r>
            <a:endParaRPr/>
          </a:p>
          <a:p>
            <a:pPr indent="-273050" lvl="1" marL="630238" rtl="0" algn="l">
              <a:lnSpc>
                <a:spcPct val="100000"/>
              </a:lnSpc>
              <a:spcBef>
                <a:spcPts val="1200"/>
              </a:spcBef>
              <a:spcAft>
                <a:spcPts val="0"/>
              </a:spcAft>
              <a:buSzPts val="3000"/>
              <a:buChar char="⬥"/>
            </a:pPr>
            <a:r>
              <a:rPr lang="en-US"/>
              <a:t>Members can be accessed</a:t>
            </a:r>
            <a:endParaRPr/>
          </a:p>
          <a:p>
            <a:pPr indent="-273050" lvl="1" marL="630238" rtl="0" algn="l">
              <a:lnSpc>
                <a:spcPct val="100000"/>
              </a:lnSpc>
              <a:spcBef>
                <a:spcPts val="1200"/>
              </a:spcBef>
              <a:spcAft>
                <a:spcPts val="0"/>
              </a:spcAft>
              <a:buSzPts val="3000"/>
              <a:buChar char="⬥"/>
            </a:pPr>
            <a:r>
              <a:rPr lang="en-US"/>
              <a:t>Methods can be called</a:t>
            </a:r>
            <a:endParaRPr/>
          </a:p>
          <a:p>
            <a:pPr indent="-282575" lvl="0" marL="282575" rtl="0" algn="l">
              <a:lnSpc>
                <a:spcPct val="100000"/>
              </a:lnSpc>
              <a:spcBef>
                <a:spcPts val="1200"/>
              </a:spcBef>
              <a:spcAft>
                <a:spcPts val="0"/>
              </a:spcAft>
              <a:buSzPts val="2240"/>
              <a:buChar char="◆"/>
            </a:pPr>
            <a:r>
              <a:rPr lang="en-US"/>
              <a:t>Structures are used for storing data</a:t>
            </a:r>
            <a:endParaRPr/>
          </a:p>
          <a:p>
            <a:pPr indent="-282575" lvl="0" marL="282575" rtl="0" algn="l">
              <a:lnSpc>
                <a:spcPct val="100000"/>
              </a:lnSpc>
              <a:spcBef>
                <a:spcPts val="1200"/>
              </a:spcBef>
              <a:spcAft>
                <a:spcPts val="0"/>
              </a:spcAft>
              <a:buSzPts val="2240"/>
              <a:buChar char="◆"/>
            </a:pPr>
            <a:r>
              <a:rPr lang="en-US"/>
              <a:t>Namespaces group related classes</a:t>
            </a:r>
            <a:endParaRPr/>
          </a:p>
        </p:txBody>
      </p:sp>
      <p:pic>
        <p:nvPicPr>
          <p:cNvPr descr="http://www.tokai-caster.co.jp/tkc_02_img/summary.jpg" id="678" name="Google Shape;678;p66"/>
          <p:cNvPicPr preferRelativeResize="0"/>
          <p:nvPr/>
        </p:nvPicPr>
        <p:blipFill rotWithShape="1">
          <a:blip r:embed="rId3">
            <a:alphaModFix/>
          </a:blip>
          <a:srcRect b="0" l="0" r="0" t="0"/>
          <a:stretch/>
        </p:blipFill>
        <p:spPr>
          <a:xfrm>
            <a:off x="6781800" y="2590800"/>
            <a:ext cx="1828800" cy="2540000"/>
          </a:xfrm>
          <a:prstGeom prst="roundRect">
            <a:avLst>
              <a:gd fmla="val 8594" name="adj"/>
            </a:avLst>
          </a:prstGeom>
          <a:solidFill>
            <a:srgbClr val="ECECEC"/>
          </a:solid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7"/>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Summary (2)</a:t>
            </a:r>
            <a:endParaRPr/>
          </a:p>
        </p:txBody>
      </p:sp>
      <p:sp>
        <p:nvSpPr>
          <p:cNvPr id="688" name="Google Shape;688;p67"/>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SzPts val="2240"/>
              <a:buChar char="◆"/>
            </a:pPr>
            <a:r>
              <a:rPr lang="en-US"/>
              <a:t>Namespaces help organizing the classes</a:t>
            </a:r>
            <a:endParaRPr/>
          </a:p>
          <a:p>
            <a:pPr indent="-282575" lvl="0" marL="282575" rtl="0" algn="l">
              <a:lnSpc>
                <a:spcPct val="105000"/>
              </a:lnSpc>
              <a:spcBef>
                <a:spcPts val="1720"/>
              </a:spcBef>
              <a:spcAft>
                <a:spcPts val="0"/>
              </a:spcAft>
              <a:buSzPts val="2240"/>
              <a:buChar char="◆"/>
            </a:pPr>
            <a:r>
              <a:rPr lang="en-US"/>
              <a:t>Common Type System (CTS) defines the types for all .NET languages</a:t>
            </a:r>
            <a:endParaRPr/>
          </a:p>
          <a:p>
            <a:pPr indent="-273050" lvl="1" marL="630238" rtl="0" algn="l">
              <a:lnSpc>
                <a:spcPct val="105000"/>
              </a:lnSpc>
              <a:spcBef>
                <a:spcPts val="1650"/>
              </a:spcBef>
              <a:spcAft>
                <a:spcPts val="0"/>
              </a:spcAft>
              <a:buSzPts val="3000"/>
              <a:buChar char="⬥"/>
            </a:pPr>
            <a:r>
              <a:rPr lang="en-US"/>
              <a:t>Values types</a:t>
            </a:r>
            <a:endParaRPr/>
          </a:p>
          <a:p>
            <a:pPr indent="-273050" lvl="1" marL="630238" rtl="0" algn="l">
              <a:lnSpc>
                <a:spcPct val="105000"/>
              </a:lnSpc>
              <a:spcBef>
                <a:spcPts val="1650"/>
              </a:spcBef>
              <a:spcAft>
                <a:spcPts val="0"/>
              </a:spcAft>
              <a:buSzPts val="3000"/>
              <a:buChar char="⬥"/>
            </a:pPr>
            <a:r>
              <a:rPr lang="en-US"/>
              <a:t>Reference types</a:t>
            </a:r>
            <a:endParaRPr/>
          </a:p>
        </p:txBody>
      </p:sp>
      <p:pic>
        <p:nvPicPr>
          <p:cNvPr descr="http://www.alleganynutrition.com/images/upload/leaf---water-droplet.jpg" id="689" name="Google Shape;689;p67"/>
          <p:cNvPicPr preferRelativeResize="0"/>
          <p:nvPr/>
        </p:nvPicPr>
        <p:blipFill rotWithShape="1">
          <a:blip r:embed="rId3">
            <a:alphaModFix/>
          </a:blip>
          <a:srcRect b="0" l="0" r="0" t="0"/>
          <a:stretch/>
        </p:blipFill>
        <p:spPr>
          <a:xfrm>
            <a:off x="6477000" y="2971800"/>
            <a:ext cx="2162872" cy="2895600"/>
          </a:xfrm>
          <a:prstGeom prst="roundRect">
            <a:avLst>
              <a:gd fmla="val 9245" name="adj"/>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8"/>
          <p:cNvSpPr txBox="1"/>
          <p:nvPr>
            <p:ph type="title"/>
          </p:nvPr>
        </p:nvSpPr>
        <p:spPr>
          <a:xfrm>
            <a:off x="1828800" y="1524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Using Classes and Objects</a:t>
            </a:r>
            <a:endParaRPr/>
          </a:p>
        </p:txBody>
      </p:sp>
      <p:sp>
        <p:nvSpPr>
          <p:cNvPr id="695" name="Google Shape;695;p68"/>
          <p:cNvSpPr txBox="1"/>
          <p:nvPr/>
        </p:nvSpPr>
        <p:spPr>
          <a:xfrm>
            <a:off x="4963791" y="6412468"/>
            <a:ext cx="4104009"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u="sng">
                <a:solidFill>
                  <a:srgbClr val="EBFFC2"/>
                </a:solidFill>
                <a:latin typeface="Corbel"/>
                <a:ea typeface="Corbel"/>
                <a:cs typeface="Corbel"/>
                <a:sym typeface="Corbel"/>
                <a:hlinkClick r:id="rId3">
                  <a:extLst>
                    <a:ext uri="{A12FA001-AC4F-418D-AE19-62706E023703}">
                      <ahyp:hlinkClr val="tx"/>
                    </a:ext>
                  </a:extLst>
                </a:hlinkClick>
              </a:rPr>
              <a:t>http://csharpfundamentals.telerik.com</a:t>
            </a:r>
            <a:endParaRPr b="1" sz="1800">
              <a:solidFill>
                <a:srgbClr val="EBFFC2"/>
              </a:solidFill>
              <a:latin typeface="Corbel"/>
              <a:ea typeface="Corbel"/>
              <a:cs typeface="Corbel"/>
              <a:sym typeface="Corbe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a:t>
            </a:r>
            <a:endParaRPr/>
          </a:p>
        </p:txBody>
      </p:sp>
      <p:sp>
        <p:nvSpPr>
          <p:cNvPr id="705" name="Google Shape;705;p69"/>
          <p:cNvSpPr txBox="1"/>
          <p:nvPr>
            <p:ph idx="1" type="body"/>
          </p:nvPr>
        </p:nvSpPr>
        <p:spPr>
          <a:xfrm>
            <a:off x="228600" y="990600"/>
            <a:ext cx="8686800" cy="5715000"/>
          </a:xfrm>
          <a:prstGeom prst="rect">
            <a:avLst/>
          </a:prstGeom>
          <a:noFill/>
          <a:ln>
            <a:noFill/>
          </a:ln>
        </p:spPr>
        <p:txBody>
          <a:bodyPr anchorCtr="0" anchor="t" bIns="45700" lIns="91425" spcFirstLastPara="1" rIns="91425" wrap="square" tIns="45700">
            <a:noAutofit/>
          </a:bodyPr>
          <a:lstStyle/>
          <a:p>
            <a:pPr indent="-361950" lvl="0" marL="361950" rtl="0" algn="l">
              <a:lnSpc>
                <a:spcPct val="105000"/>
              </a:lnSpc>
              <a:spcBef>
                <a:spcPts val="0"/>
              </a:spcBef>
              <a:spcAft>
                <a:spcPts val="0"/>
              </a:spcAft>
              <a:buSzPts val="1960"/>
              <a:buFont typeface="Corbel"/>
              <a:buAutoNum type="arabicPeriod"/>
            </a:pPr>
            <a:r>
              <a:rPr lang="en-US" sz="2800"/>
              <a:t>Write a program that reads a year from the console and checks whether it is a leap. Use </a:t>
            </a:r>
            <a:r>
              <a:rPr lang="en-US" sz="2800">
                <a:solidFill>
                  <a:srgbClr val="D9EDF1"/>
                </a:solidFill>
                <a:latin typeface="Consolas"/>
                <a:ea typeface="Consolas"/>
                <a:cs typeface="Consolas"/>
                <a:sym typeface="Consolas"/>
              </a:rPr>
              <a:t>DateTime</a:t>
            </a:r>
            <a:r>
              <a:rPr lang="en-US" sz="2800"/>
              <a:t>.</a:t>
            </a:r>
            <a:endParaRPr sz="2800"/>
          </a:p>
          <a:p>
            <a:pPr indent="-361950" lvl="0" marL="361950" rtl="0" algn="l">
              <a:lnSpc>
                <a:spcPct val="105000"/>
              </a:lnSpc>
              <a:spcBef>
                <a:spcPts val="1200"/>
              </a:spcBef>
              <a:spcAft>
                <a:spcPts val="0"/>
              </a:spcAft>
              <a:buSzPts val="1960"/>
              <a:buFont typeface="Corbel"/>
              <a:buAutoNum type="arabicPeriod"/>
            </a:pPr>
            <a:r>
              <a:rPr lang="en-US" sz="2800"/>
              <a:t>Write a program that generates and prints to the console 10 random values in the range [100, 200].</a:t>
            </a:r>
            <a:endParaRPr/>
          </a:p>
          <a:p>
            <a:pPr indent="-361950" lvl="0" marL="361950" rtl="0" algn="l">
              <a:lnSpc>
                <a:spcPct val="105000"/>
              </a:lnSpc>
              <a:spcBef>
                <a:spcPts val="1200"/>
              </a:spcBef>
              <a:spcAft>
                <a:spcPts val="0"/>
              </a:spcAft>
              <a:buSzPts val="1960"/>
              <a:buFont typeface="Corbel"/>
              <a:buAutoNum type="arabicPeriod"/>
            </a:pPr>
            <a:r>
              <a:rPr lang="en-US" sz="2800"/>
              <a:t>Write a program that prints to the console which day of the week is today. Use </a:t>
            </a:r>
            <a:r>
              <a:rPr lang="en-US" sz="2800">
                <a:solidFill>
                  <a:srgbClr val="D9EDF1"/>
                </a:solidFill>
                <a:latin typeface="Consolas"/>
                <a:ea typeface="Consolas"/>
                <a:cs typeface="Consolas"/>
                <a:sym typeface="Consolas"/>
              </a:rPr>
              <a:t>System.DateTime</a:t>
            </a:r>
            <a:r>
              <a:rPr lang="en-US" sz="2800"/>
              <a:t>.</a:t>
            </a:r>
            <a:endParaRPr sz="2800"/>
          </a:p>
          <a:p>
            <a:pPr indent="-361950" lvl="0" marL="361950" rtl="0" algn="l">
              <a:lnSpc>
                <a:spcPct val="105000"/>
              </a:lnSpc>
              <a:spcBef>
                <a:spcPts val="1200"/>
              </a:spcBef>
              <a:spcAft>
                <a:spcPts val="0"/>
              </a:spcAft>
              <a:buSzPts val="1960"/>
              <a:buFont typeface="Corbel"/>
              <a:buAutoNum type="arabicPeriod"/>
            </a:pPr>
            <a:r>
              <a:rPr lang="en-US" sz="2800"/>
              <a:t>Write methods that calculate the surface of a triangle by given:</a:t>
            </a:r>
            <a:endParaRPr/>
          </a:p>
          <a:p>
            <a:pPr indent="-350838" lvl="1" marL="712788" rtl="0" algn="l">
              <a:lnSpc>
                <a:spcPct val="105000"/>
              </a:lnSpc>
              <a:spcBef>
                <a:spcPts val="1160"/>
              </a:spcBef>
              <a:spcAft>
                <a:spcPts val="0"/>
              </a:spcAft>
              <a:buSzPts val="2800"/>
              <a:buChar char="⬥"/>
            </a:pPr>
            <a:r>
              <a:rPr lang="en-US" sz="2800"/>
              <a:t>Side and an altitude to it; Three sides; Two sides and an angle between them. Use </a:t>
            </a:r>
            <a:r>
              <a:rPr lang="en-US" sz="2800">
                <a:solidFill>
                  <a:srgbClr val="D9EDF1"/>
                </a:solidFill>
                <a:latin typeface="Consolas"/>
                <a:ea typeface="Consolas"/>
                <a:cs typeface="Consolas"/>
                <a:sym typeface="Consolas"/>
              </a:rPr>
              <a:t>System.Math</a:t>
            </a:r>
            <a:r>
              <a:rPr lang="en-US" sz="2800"/>
              <a:t>.</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Objects Represent</a:t>
            </a:r>
            <a:endParaRPr/>
          </a:p>
        </p:txBody>
      </p:sp>
      <p:sp>
        <p:nvSpPr>
          <p:cNvPr id="151" name="Google Shape;151;p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7"/>
          <p:cNvSpPr txBox="1"/>
          <p:nvPr/>
        </p:nvSpPr>
        <p:spPr>
          <a:xfrm>
            <a:off x="1042988" y="1295400"/>
            <a:ext cx="7239000" cy="5008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D9EDF1"/>
                </a:solidFill>
                <a:latin typeface="Corbel"/>
                <a:ea typeface="Corbel"/>
                <a:cs typeface="Corbel"/>
                <a:sym typeface="Corbel"/>
              </a:rPr>
              <a:t></a:t>
            </a:r>
            <a:r>
              <a:rPr b="1" i="0" lang="en-US" sz="2800" u="none" cap="none" strike="noStrike">
                <a:solidFill>
                  <a:srgbClr val="EAFFC1"/>
                </a:solidFill>
                <a:latin typeface="Corbel"/>
                <a:ea typeface="Corbel"/>
                <a:cs typeface="Corbel"/>
                <a:sym typeface="Corbel"/>
              </a:rPr>
              <a:t> checks</a:t>
            </a:r>
            <a:endParaRPr/>
          </a:p>
          <a:p>
            <a:pPr indent="0" lvl="0" marL="0" marR="0" rtl="0" algn="l">
              <a:lnSpc>
                <a:spcPct val="100000"/>
              </a:lnSpc>
              <a:spcBef>
                <a:spcPts val="1400"/>
              </a:spcBef>
              <a:spcAft>
                <a:spcPts val="0"/>
              </a:spcAft>
              <a:buNone/>
            </a:pPr>
            <a:r>
              <a:rPr b="1" i="0" lang="en-US" sz="2800" u="none" cap="none" strike="noStrike">
                <a:solidFill>
                  <a:srgbClr val="D9EDF1"/>
                </a:solidFill>
                <a:latin typeface="Corbel"/>
                <a:ea typeface="Corbel"/>
                <a:cs typeface="Corbel"/>
                <a:sym typeface="Corbel"/>
              </a:rPr>
              <a:t></a:t>
            </a:r>
            <a:r>
              <a:rPr b="1" i="0" lang="en-US" sz="2800" u="none" cap="none" strike="noStrike">
                <a:solidFill>
                  <a:srgbClr val="EAFFC1"/>
                </a:solidFill>
                <a:latin typeface="Corbel"/>
                <a:ea typeface="Corbel"/>
                <a:cs typeface="Corbel"/>
                <a:sym typeface="Corbel"/>
              </a:rPr>
              <a:t> people</a:t>
            </a:r>
            <a:endParaRPr/>
          </a:p>
          <a:p>
            <a:pPr indent="0" lvl="0" marL="0" marR="0" rtl="0" algn="l">
              <a:lnSpc>
                <a:spcPct val="100000"/>
              </a:lnSpc>
              <a:spcBef>
                <a:spcPts val="1400"/>
              </a:spcBef>
              <a:spcAft>
                <a:spcPts val="0"/>
              </a:spcAft>
              <a:buNone/>
            </a:pPr>
            <a:r>
              <a:rPr b="1" i="0" lang="en-US" sz="2800" u="none" cap="none" strike="noStrike">
                <a:solidFill>
                  <a:srgbClr val="D9EDF1"/>
                </a:solidFill>
                <a:latin typeface="Corbel"/>
                <a:ea typeface="Corbel"/>
                <a:cs typeface="Corbel"/>
                <a:sym typeface="Corbel"/>
              </a:rPr>
              <a:t></a:t>
            </a:r>
            <a:r>
              <a:rPr b="1" i="0" lang="en-US" sz="2800" u="none" cap="none" strike="noStrike">
                <a:solidFill>
                  <a:srgbClr val="EAFFC1"/>
                </a:solidFill>
                <a:latin typeface="Corbel"/>
                <a:ea typeface="Corbel"/>
                <a:cs typeface="Corbel"/>
                <a:sym typeface="Corbel"/>
              </a:rPr>
              <a:t> shopping list</a:t>
            </a:r>
            <a:endParaRPr/>
          </a:p>
          <a:p>
            <a:pPr indent="0" lvl="0" marL="0" marR="0" rtl="0" algn="l">
              <a:lnSpc>
                <a:spcPct val="100000"/>
              </a:lnSpc>
              <a:spcBef>
                <a:spcPts val="1400"/>
              </a:spcBef>
              <a:spcAft>
                <a:spcPts val="0"/>
              </a:spcAft>
              <a:buNone/>
            </a:pPr>
            <a:r>
              <a:rPr b="1" i="0" lang="en-US" sz="2800" u="none" cap="none" strike="noStrike">
                <a:solidFill>
                  <a:srgbClr val="EAFFC1"/>
                </a:solidFill>
                <a:latin typeface="Corbel"/>
                <a:ea typeface="Corbel"/>
                <a:cs typeface="Corbel"/>
                <a:sym typeface="Corbel"/>
              </a:rPr>
              <a:t>…</a:t>
            </a:r>
            <a:endParaRPr/>
          </a:p>
          <a:p>
            <a:pPr indent="0" lvl="0" marL="0" marR="0" rtl="0" algn="l">
              <a:lnSpc>
                <a:spcPct val="100000"/>
              </a:lnSpc>
              <a:spcBef>
                <a:spcPts val="1400"/>
              </a:spcBef>
              <a:spcAft>
                <a:spcPts val="0"/>
              </a:spcAft>
              <a:buNone/>
            </a:pPr>
            <a:r>
              <a:rPr b="1" i="0" lang="en-US" sz="2800" u="none" cap="none" strike="noStrike">
                <a:solidFill>
                  <a:srgbClr val="D9EDF1"/>
                </a:solidFill>
                <a:latin typeface="Corbel"/>
                <a:ea typeface="Corbel"/>
                <a:cs typeface="Corbel"/>
                <a:sym typeface="Corbel"/>
              </a:rPr>
              <a:t></a:t>
            </a:r>
            <a:r>
              <a:rPr b="1" i="0" lang="en-US" sz="2800" u="none" cap="none" strike="noStrike">
                <a:solidFill>
                  <a:srgbClr val="EAFFC1"/>
                </a:solidFill>
                <a:latin typeface="Corbel"/>
                <a:ea typeface="Corbel"/>
                <a:cs typeface="Corbel"/>
                <a:sym typeface="Corbel"/>
              </a:rPr>
              <a:t> numbers</a:t>
            </a:r>
            <a:endParaRPr/>
          </a:p>
          <a:p>
            <a:pPr indent="0" lvl="0" marL="0" marR="0" rtl="0" algn="l">
              <a:lnSpc>
                <a:spcPct val="100000"/>
              </a:lnSpc>
              <a:spcBef>
                <a:spcPts val="1400"/>
              </a:spcBef>
              <a:spcAft>
                <a:spcPts val="0"/>
              </a:spcAft>
              <a:buNone/>
            </a:pPr>
            <a:r>
              <a:rPr b="1" i="0" lang="en-US" sz="2800" u="none" cap="none" strike="noStrike">
                <a:solidFill>
                  <a:srgbClr val="D9EDF1"/>
                </a:solidFill>
                <a:latin typeface="Corbel"/>
                <a:ea typeface="Corbel"/>
                <a:cs typeface="Corbel"/>
                <a:sym typeface="Corbel"/>
              </a:rPr>
              <a:t></a:t>
            </a:r>
            <a:r>
              <a:rPr b="1" i="0" lang="en-US" sz="2800" u="none" cap="none" strike="noStrike">
                <a:solidFill>
                  <a:srgbClr val="EAFFC1"/>
                </a:solidFill>
                <a:latin typeface="Corbel"/>
                <a:ea typeface="Corbel"/>
                <a:cs typeface="Corbel"/>
                <a:sym typeface="Corbel"/>
              </a:rPr>
              <a:t> characters</a:t>
            </a:r>
            <a:endParaRPr/>
          </a:p>
          <a:p>
            <a:pPr indent="0" lvl="0" marL="0" marR="0" rtl="0" algn="l">
              <a:lnSpc>
                <a:spcPct val="100000"/>
              </a:lnSpc>
              <a:spcBef>
                <a:spcPts val="1400"/>
              </a:spcBef>
              <a:spcAft>
                <a:spcPts val="0"/>
              </a:spcAft>
              <a:buNone/>
            </a:pPr>
            <a:r>
              <a:rPr b="1" i="0" lang="en-US" sz="2800" u="none" cap="none" strike="noStrike">
                <a:solidFill>
                  <a:srgbClr val="D9EDF1"/>
                </a:solidFill>
                <a:latin typeface="Corbel"/>
                <a:ea typeface="Corbel"/>
                <a:cs typeface="Corbel"/>
                <a:sym typeface="Corbel"/>
              </a:rPr>
              <a:t></a:t>
            </a:r>
            <a:r>
              <a:rPr b="1" i="0" lang="en-US" sz="2800" u="none" cap="none" strike="noStrike">
                <a:solidFill>
                  <a:srgbClr val="EAFFC1"/>
                </a:solidFill>
                <a:latin typeface="Corbel"/>
                <a:ea typeface="Corbel"/>
                <a:cs typeface="Corbel"/>
                <a:sym typeface="Corbel"/>
              </a:rPr>
              <a:t> queues</a:t>
            </a:r>
            <a:endParaRPr/>
          </a:p>
          <a:p>
            <a:pPr indent="0" lvl="0" marL="0" marR="0" rtl="0" algn="l">
              <a:lnSpc>
                <a:spcPct val="100000"/>
              </a:lnSpc>
              <a:spcBef>
                <a:spcPts val="1400"/>
              </a:spcBef>
              <a:spcAft>
                <a:spcPts val="0"/>
              </a:spcAft>
              <a:buNone/>
            </a:pPr>
            <a:r>
              <a:rPr b="1" i="0" lang="en-US" sz="2800" u="none" cap="none" strike="noStrike">
                <a:solidFill>
                  <a:srgbClr val="D9EDF1"/>
                </a:solidFill>
                <a:latin typeface="Corbel"/>
                <a:ea typeface="Corbel"/>
                <a:cs typeface="Corbel"/>
                <a:sym typeface="Corbel"/>
              </a:rPr>
              <a:t></a:t>
            </a:r>
            <a:r>
              <a:rPr b="1" i="0" lang="en-US" sz="2800" u="none" cap="none" strike="noStrike">
                <a:solidFill>
                  <a:srgbClr val="EAFFC1"/>
                </a:solidFill>
                <a:latin typeface="Corbel"/>
                <a:ea typeface="Corbel"/>
                <a:cs typeface="Corbel"/>
                <a:sym typeface="Corbel"/>
              </a:rPr>
              <a:t> arrays</a:t>
            </a:r>
            <a:endParaRPr/>
          </a:p>
        </p:txBody>
      </p:sp>
      <p:sp>
        <p:nvSpPr>
          <p:cNvPr id="153" name="Google Shape;153;p7"/>
          <p:cNvSpPr/>
          <p:nvPr/>
        </p:nvSpPr>
        <p:spPr>
          <a:xfrm>
            <a:off x="4132263" y="1398082"/>
            <a:ext cx="609600" cy="1609725"/>
          </a:xfrm>
          <a:prstGeom prst="rightBrace">
            <a:avLst>
              <a:gd fmla="val 20725" name="adj1"/>
              <a:gd fmla="val 50000" name="adj2"/>
            </a:avLst>
          </a:prstGeom>
          <a:noFill/>
          <a:ln cap="flat" cmpd="sng" w="25400">
            <a:solidFill>
              <a:srgbClr val="D9ED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500">
              <a:solidFill>
                <a:srgbClr val="EAFFC1"/>
              </a:solidFill>
              <a:latin typeface="Corbel"/>
              <a:ea typeface="Corbel"/>
              <a:cs typeface="Corbel"/>
              <a:sym typeface="Corbel"/>
            </a:endParaRPr>
          </a:p>
        </p:txBody>
      </p:sp>
      <p:sp>
        <p:nvSpPr>
          <p:cNvPr id="154" name="Google Shape;154;p7"/>
          <p:cNvSpPr/>
          <p:nvPr/>
        </p:nvSpPr>
        <p:spPr>
          <a:xfrm>
            <a:off x="3962400" y="3971962"/>
            <a:ext cx="914400" cy="2193925"/>
          </a:xfrm>
          <a:prstGeom prst="rightBrace">
            <a:avLst>
              <a:gd fmla="val 19994" name="adj1"/>
              <a:gd fmla="val 50000" name="adj2"/>
            </a:avLst>
          </a:prstGeom>
          <a:noFill/>
          <a:ln cap="flat" cmpd="sng" w="25400">
            <a:solidFill>
              <a:srgbClr val="D9ED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500">
              <a:solidFill>
                <a:srgbClr val="EAFFC1"/>
              </a:solidFill>
              <a:latin typeface="Corbel"/>
              <a:ea typeface="Corbel"/>
              <a:cs typeface="Corbel"/>
              <a:sym typeface="Corbel"/>
            </a:endParaRPr>
          </a:p>
        </p:txBody>
      </p:sp>
      <p:sp>
        <p:nvSpPr>
          <p:cNvPr id="155" name="Google Shape;155;p7"/>
          <p:cNvSpPr txBox="1"/>
          <p:nvPr/>
        </p:nvSpPr>
        <p:spPr>
          <a:xfrm>
            <a:off x="5178407" y="1676960"/>
            <a:ext cx="2932112" cy="106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3200">
                <a:solidFill>
                  <a:srgbClr val="EAFFC1"/>
                </a:solidFill>
                <a:latin typeface="Corbel"/>
                <a:ea typeface="Corbel"/>
                <a:cs typeface="Corbel"/>
                <a:sym typeface="Corbel"/>
              </a:rPr>
              <a:t>Things from the real world</a:t>
            </a:r>
            <a:endParaRPr/>
          </a:p>
        </p:txBody>
      </p:sp>
      <p:sp>
        <p:nvSpPr>
          <p:cNvPr id="156" name="Google Shape;156;p7"/>
          <p:cNvSpPr txBox="1"/>
          <p:nvPr/>
        </p:nvSpPr>
        <p:spPr>
          <a:xfrm>
            <a:off x="5181601" y="4548261"/>
            <a:ext cx="3048000" cy="106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3200">
                <a:solidFill>
                  <a:srgbClr val="EAFFC1"/>
                </a:solidFill>
                <a:latin typeface="Corbel"/>
                <a:ea typeface="Corbel"/>
                <a:cs typeface="Corbel"/>
                <a:sym typeface="Corbel"/>
              </a:rPr>
              <a:t>Things from the computer world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0"/>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(2)</a:t>
            </a:r>
            <a:endParaRPr/>
          </a:p>
        </p:txBody>
      </p:sp>
      <p:sp>
        <p:nvSpPr>
          <p:cNvPr id="715" name="Google Shape;715;p70"/>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Autofit/>
          </a:bodyPr>
          <a:lstStyle/>
          <a:p>
            <a:pPr indent="-361950" lvl="0" marL="361950" rtl="0" algn="l">
              <a:lnSpc>
                <a:spcPct val="105000"/>
              </a:lnSpc>
              <a:spcBef>
                <a:spcPts val="0"/>
              </a:spcBef>
              <a:spcAft>
                <a:spcPts val="0"/>
              </a:spcAft>
              <a:buSzPts val="1960"/>
              <a:buFont typeface="Corbel"/>
              <a:buAutoNum type="arabicPeriod" startAt="5"/>
            </a:pPr>
            <a:r>
              <a:rPr lang="en-US" sz="2800"/>
              <a:t>Write a method that calculates the number of workdays between today and given date, passed as parameter. Consider that workdays are all days from Monday to Friday except a fixed list of public holidays specified preliminary as array.</a:t>
            </a:r>
            <a:endParaRPr sz="2800"/>
          </a:p>
          <a:p>
            <a:pPr indent="-361950" lvl="0" marL="361950" rtl="0" algn="l">
              <a:lnSpc>
                <a:spcPct val="105000"/>
              </a:lnSpc>
              <a:spcBef>
                <a:spcPts val="1200"/>
              </a:spcBef>
              <a:spcAft>
                <a:spcPts val="0"/>
              </a:spcAft>
              <a:buSzPts val="1960"/>
              <a:buFont typeface="Corbel"/>
              <a:buAutoNum type="arabicPeriod" startAt="5"/>
            </a:pPr>
            <a:r>
              <a:rPr lang="en-US" sz="2800"/>
              <a:t>You are given a sequence of positive integer values written into a string, separated by spaces. Write a function that reads these values from given string and calculates their sum. Example:</a:t>
            </a:r>
            <a:endParaRPr/>
          </a:p>
          <a:p>
            <a:pPr indent="-361950" lvl="1" marL="361950" rtl="0" algn="l">
              <a:lnSpc>
                <a:spcPct val="105000"/>
              </a:lnSpc>
              <a:spcBef>
                <a:spcPts val="1200"/>
              </a:spcBef>
              <a:spcAft>
                <a:spcPts val="0"/>
              </a:spcAft>
              <a:buSzPts val="2600"/>
              <a:buFont typeface="Corbel"/>
              <a:buNone/>
            </a:pPr>
            <a:r>
              <a:rPr lang="en-US" sz="2600"/>
              <a:t>		string = "</a:t>
            </a:r>
            <a:r>
              <a:rPr lang="en-US" sz="2600">
                <a:latin typeface="Consolas"/>
                <a:ea typeface="Consolas"/>
                <a:cs typeface="Consolas"/>
                <a:sym typeface="Consolas"/>
              </a:rPr>
              <a:t>43 68 9 23 318</a:t>
            </a:r>
            <a:r>
              <a:rPr lang="en-US" sz="2600"/>
              <a:t>" 🡪 result = </a:t>
            </a:r>
            <a:r>
              <a:rPr lang="en-US" sz="2600">
                <a:latin typeface="Consolas"/>
                <a:ea typeface="Consolas"/>
                <a:cs typeface="Consolas"/>
                <a:sym typeface="Consolas"/>
              </a:rPr>
              <a:t>461</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1"/>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(3)</a:t>
            </a:r>
            <a:endParaRPr/>
          </a:p>
        </p:txBody>
      </p:sp>
      <p:sp>
        <p:nvSpPr>
          <p:cNvPr id="725" name="Google Shape;725;p71"/>
          <p:cNvSpPr txBox="1"/>
          <p:nvPr>
            <p:ph idx="1" type="body"/>
          </p:nvPr>
        </p:nvSpPr>
        <p:spPr>
          <a:xfrm>
            <a:off x="228600" y="1030792"/>
            <a:ext cx="8686800" cy="5638800"/>
          </a:xfrm>
          <a:prstGeom prst="rect">
            <a:avLst/>
          </a:prstGeom>
          <a:noFill/>
          <a:ln>
            <a:noFill/>
          </a:ln>
        </p:spPr>
        <p:txBody>
          <a:bodyPr anchorCtr="0" anchor="t" bIns="45700" lIns="91425" spcFirstLastPara="1" rIns="91425" wrap="square" tIns="45700">
            <a:noAutofit/>
          </a:bodyPr>
          <a:lstStyle/>
          <a:p>
            <a:pPr indent="-361950" lvl="0" marL="361950" rtl="0" algn="l">
              <a:lnSpc>
                <a:spcPct val="107142"/>
              </a:lnSpc>
              <a:spcBef>
                <a:spcPts val="0"/>
              </a:spcBef>
              <a:spcAft>
                <a:spcPts val="0"/>
              </a:spcAft>
              <a:buSzPts val="1960"/>
              <a:buFont typeface="Corbel"/>
              <a:buAutoNum type="arabicPeriod" startAt="7"/>
            </a:pPr>
            <a:r>
              <a:rPr lang="en-US" sz="2800"/>
              <a:t>* Write a program that calculates the value of given arithmetical expression. The expression can contain the following elements only:</a:t>
            </a:r>
            <a:endParaRPr/>
          </a:p>
          <a:p>
            <a:pPr indent="-350838" lvl="0" marL="893763" rtl="0" algn="l">
              <a:lnSpc>
                <a:spcPct val="115384"/>
              </a:lnSpc>
              <a:spcBef>
                <a:spcPts val="820"/>
              </a:spcBef>
              <a:spcAft>
                <a:spcPts val="0"/>
              </a:spcAft>
              <a:buSzPts val="1820"/>
              <a:buChar char="◆"/>
            </a:pPr>
            <a:r>
              <a:rPr lang="en-US" sz="2600"/>
              <a:t>Real numbers, e.g. </a:t>
            </a:r>
            <a:r>
              <a:rPr lang="en-US" sz="2600">
                <a:solidFill>
                  <a:srgbClr val="D9EDF1"/>
                </a:solidFill>
                <a:latin typeface="Consolas"/>
                <a:ea typeface="Consolas"/>
                <a:cs typeface="Consolas"/>
                <a:sym typeface="Consolas"/>
              </a:rPr>
              <a:t>5</a:t>
            </a:r>
            <a:r>
              <a:rPr lang="en-US" sz="2600"/>
              <a:t>, </a:t>
            </a:r>
            <a:r>
              <a:rPr lang="en-US" sz="2600">
                <a:solidFill>
                  <a:srgbClr val="D9EDF1"/>
                </a:solidFill>
                <a:latin typeface="Consolas"/>
                <a:ea typeface="Consolas"/>
                <a:cs typeface="Consolas"/>
                <a:sym typeface="Consolas"/>
              </a:rPr>
              <a:t>18.33</a:t>
            </a:r>
            <a:r>
              <a:rPr lang="en-US" sz="2600"/>
              <a:t>, </a:t>
            </a:r>
            <a:r>
              <a:rPr lang="en-US" sz="2600">
                <a:solidFill>
                  <a:srgbClr val="D9EDF1"/>
                </a:solidFill>
                <a:latin typeface="Consolas"/>
                <a:ea typeface="Consolas"/>
                <a:cs typeface="Consolas"/>
                <a:sym typeface="Consolas"/>
              </a:rPr>
              <a:t>3.14159</a:t>
            </a:r>
            <a:r>
              <a:rPr lang="en-US" sz="2600"/>
              <a:t>, </a:t>
            </a:r>
            <a:r>
              <a:rPr lang="en-US" sz="2600">
                <a:solidFill>
                  <a:srgbClr val="D9EDF1"/>
                </a:solidFill>
                <a:latin typeface="Consolas"/>
                <a:ea typeface="Consolas"/>
                <a:cs typeface="Consolas"/>
                <a:sym typeface="Consolas"/>
              </a:rPr>
              <a:t>12.6</a:t>
            </a:r>
            <a:endParaRPr/>
          </a:p>
          <a:p>
            <a:pPr indent="-350838" lvl="0" marL="893763" rtl="0" algn="l">
              <a:lnSpc>
                <a:spcPct val="115384"/>
              </a:lnSpc>
              <a:spcBef>
                <a:spcPts val="820"/>
              </a:spcBef>
              <a:spcAft>
                <a:spcPts val="0"/>
              </a:spcAft>
              <a:buSzPts val="1820"/>
              <a:buChar char="◆"/>
            </a:pPr>
            <a:r>
              <a:rPr lang="en-US" sz="2600"/>
              <a:t>Arithmetic operators: </a:t>
            </a:r>
            <a:r>
              <a:rPr lang="en-US" sz="2600">
                <a:solidFill>
                  <a:srgbClr val="D9EDF1"/>
                </a:solidFill>
                <a:latin typeface="Consolas"/>
                <a:ea typeface="Consolas"/>
                <a:cs typeface="Consolas"/>
                <a:sym typeface="Consolas"/>
              </a:rPr>
              <a:t>+</a:t>
            </a:r>
            <a:r>
              <a:rPr lang="en-US" sz="2600"/>
              <a:t>, </a:t>
            </a:r>
            <a:r>
              <a:rPr lang="en-US" sz="2600">
                <a:solidFill>
                  <a:srgbClr val="D9EDF1"/>
                </a:solidFill>
                <a:latin typeface="Consolas"/>
                <a:ea typeface="Consolas"/>
                <a:cs typeface="Consolas"/>
                <a:sym typeface="Consolas"/>
              </a:rPr>
              <a:t>-</a:t>
            </a:r>
            <a:r>
              <a:rPr lang="en-US" sz="2600"/>
              <a:t>, </a:t>
            </a:r>
            <a:r>
              <a:rPr lang="en-US" sz="2600">
                <a:solidFill>
                  <a:srgbClr val="D9EDF1"/>
                </a:solidFill>
                <a:latin typeface="Consolas"/>
                <a:ea typeface="Consolas"/>
                <a:cs typeface="Consolas"/>
                <a:sym typeface="Consolas"/>
              </a:rPr>
              <a:t>*</a:t>
            </a:r>
            <a:r>
              <a:rPr lang="en-US" sz="2600"/>
              <a:t>, </a:t>
            </a:r>
            <a:r>
              <a:rPr lang="en-US" sz="2600">
                <a:solidFill>
                  <a:srgbClr val="D9EDF1"/>
                </a:solidFill>
                <a:latin typeface="Consolas"/>
                <a:ea typeface="Consolas"/>
                <a:cs typeface="Consolas"/>
                <a:sym typeface="Consolas"/>
              </a:rPr>
              <a:t>/</a:t>
            </a:r>
            <a:r>
              <a:rPr lang="en-US" sz="2600"/>
              <a:t> (standard priorities)</a:t>
            </a:r>
            <a:endParaRPr sz="2600"/>
          </a:p>
          <a:p>
            <a:pPr indent="-350838" lvl="0" marL="893763" rtl="0" algn="l">
              <a:lnSpc>
                <a:spcPct val="115384"/>
              </a:lnSpc>
              <a:spcBef>
                <a:spcPts val="820"/>
              </a:spcBef>
              <a:spcAft>
                <a:spcPts val="0"/>
              </a:spcAft>
              <a:buSzPts val="1820"/>
              <a:buChar char="◆"/>
            </a:pPr>
            <a:r>
              <a:rPr lang="en-US" sz="2600"/>
              <a:t>Mathematical functions: </a:t>
            </a:r>
            <a:r>
              <a:rPr lang="en-US" sz="2600">
                <a:solidFill>
                  <a:srgbClr val="D9EDF1"/>
                </a:solidFill>
                <a:latin typeface="Consolas"/>
                <a:ea typeface="Consolas"/>
                <a:cs typeface="Consolas"/>
                <a:sym typeface="Consolas"/>
              </a:rPr>
              <a:t>ln(x)</a:t>
            </a:r>
            <a:r>
              <a:rPr lang="en-US" sz="2600"/>
              <a:t>, </a:t>
            </a:r>
            <a:r>
              <a:rPr lang="en-US" sz="2600">
                <a:solidFill>
                  <a:srgbClr val="D9EDF1"/>
                </a:solidFill>
                <a:latin typeface="Consolas"/>
                <a:ea typeface="Consolas"/>
                <a:cs typeface="Consolas"/>
                <a:sym typeface="Consolas"/>
              </a:rPr>
              <a:t>sqrt(x)</a:t>
            </a:r>
            <a:r>
              <a:rPr lang="en-US" sz="2600"/>
              <a:t>, </a:t>
            </a:r>
            <a:r>
              <a:rPr lang="en-US" sz="2600">
                <a:solidFill>
                  <a:srgbClr val="D9EDF1"/>
                </a:solidFill>
                <a:latin typeface="Consolas"/>
                <a:ea typeface="Consolas"/>
                <a:cs typeface="Consolas"/>
                <a:sym typeface="Consolas"/>
              </a:rPr>
              <a:t>pow(x,y)</a:t>
            </a:r>
            <a:endParaRPr/>
          </a:p>
          <a:p>
            <a:pPr indent="-350838" lvl="0" marL="893763" rtl="0" algn="l">
              <a:lnSpc>
                <a:spcPct val="115384"/>
              </a:lnSpc>
              <a:spcBef>
                <a:spcPts val="820"/>
              </a:spcBef>
              <a:spcAft>
                <a:spcPts val="0"/>
              </a:spcAft>
              <a:buSzPts val="1820"/>
              <a:buChar char="◆"/>
            </a:pPr>
            <a:r>
              <a:rPr lang="en-US" sz="2600"/>
              <a:t>Brackets (for changing the default priorities)</a:t>
            </a:r>
            <a:endParaRPr sz="2600"/>
          </a:p>
          <a:p>
            <a:pPr indent="-361950" lvl="0" marL="361950" rtl="0" algn="l">
              <a:lnSpc>
                <a:spcPct val="107142"/>
              </a:lnSpc>
              <a:spcBef>
                <a:spcPts val="900"/>
              </a:spcBef>
              <a:spcAft>
                <a:spcPts val="0"/>
              </a:spcAft>
              <a:buSzPts val="1960"/>
              <a:buFont typeface="Corbel"/>
              <a:buNone/>
            </a:pPr>
            <a:r>
              <a:rPr lang="en-US" sz="2800"/>
              <a:t>	Examples:</a:t>
            </a:r>
            <a:endParaRPr/>
          </a:p>
          <a:p>
            <a:pPr indent="-542925" lvl="1" marL="542925" rtl="0" algn="l">
              <a:lnSpc>
                <a:spcPct val="142857"/>
              </a:lnSpc>
              <a:spcBef>
                <a:spcPts val="720"/>
              </a:spcBef>
              <a:spcAft>
                <a:spcPts val="0"/>
              </a:spcAft>
              <a:buSzPts val="2100"/>
              <a:buFont typeface="Consolas"/>
              <a:buNone/>
            </a:pPr>
            <a:r>
              <a:rPr lang="en-US" sz="2100">
                <a:latin typeface="Consolas"/>
                <a:ea typeface="Consolas"/>
                <a:cs typeface="Consolas"/>
                <a:sym typeface="Consolas"/>
              </a:rPr>
              <a:t>	(3+5.3)</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2.7</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ln(22)</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pow(2.2,</a:t>
            </a:r>
            <a:r>
              <a:rPr lang="en-US" sz="2100"/>
              <a:t> </a:t>
            </a:r>
            <a:r>
              <a:rPr lang="en-US" sz="2100">
                <a:latin typeface="Consolas"/>
                <a:ea typeface="Consolas"/>
                <a:cs typeface="Consolas"/>
                <a:sym typeface="Consolas"/>
              </a:rPr>
              <a:t>-1.7)</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10.6</a:t>
            </a:r>
            <a:endParaRPr/>
          </a:p>
          <a:p>
            <a:pPr indent="-542925" lvl="1" marL="542925" rtl="0" algn="l">
              <a:lnSpc>
                <a:spcPct val="142857"/>
              </a:lnSpc>
              <a:spcBef>
                <a:spcPts val="720"/>
              </a:spcBef>
              <a:spcAft>
                <a:spcPts val="0"/>
              </a:spcAft>
              <a:buSzPts val="2100"/>
              <a:buFont typeface="Consolas"/>
              <a:buNone/>
            </a:pPr>
            <a:r>
              <a:rPr lang="en-US" sz="2100">
                <a:latin typeface="Consolas"/>
                <a:ea typeface="Consolas"/>
                <a:cs typeface="Consolas"/>
                <a:sym typeface="Consolas"/>
              </a:rPr>
              <a:t>	pow(2,</a:t>
            </a:r>
            <a:r>
              <a:rPr lang="en-US" sz="2100"/>
              <a:t> </a:t>
            </a:r>
            <a:r>
              <a:rPr lang="en-US" sz="2100">
                <a:latin typeface="Consolas"/>
                <a:ea typeface="Consolas"/>
                <a:cs typeface="Consolas"/>
                <a:sym typeface="Consolas"/>
              </a:rPr>
              <a:t>3.14)</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(3</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(3</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sqrt(2)</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3.2)</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1.5*0.3)</a:t>
            </a:r>
            <a:r>
              <a:rPr lang="en-US" sz="2100"/>
              <a:t> </a:t>
            </a:r>
            <a:r>
              <a:rPr lang="en-US" sz="2100">
                <a:latin typeface="Consolas"/>
                <a:ea typeface="Consolas"/>
                <a:cs typeface="Consolas"/>
                <a:sym typeface="Consolas"/>
              </a:rPr>
              <a:t>🡪</a:t>
            </a:r>
            <a:r>
              <a:rPr lang="en-US" sz="2100"/>
              <a:t> </a:t>
            </a:r>
            <a:r>
              <a:rPr lang="en-US" sz="2100">
                <a:latin typeface="Consolas"/>
                <a:ea typeface="Consolas"/>
                <a:cs typeface="Consolas"/>
                <a:sym typeface="Consolas"/>
              </a:rPr>
              <a:t>~ 21.22</a:t>
            </a:r>
            <a:endParaRPr/>
          </a:p>
          <a:p>
            <a:pPr indent="-361950" lvl="0" marL="361950" rtl="0" algn="l">
              <a:lnSpc>
                <a:spcPct val="107142"/>
              </a:lnSpc>
              <a:spcBef>
                <a:spcPts val="900"/>
              </a:spcBef>
              <a:spcAft>
                <a:spcPts val="0"/>
              </a:spcAft>
              <a:buSzPts val="1960"/>
              <a:buFont typeface="Corbel"/>
              <a:buNone/>
            </a:pPr>
            <a:r>
              <a:rPr lang="en-US" sz="2800"/>
              <a:t>	Hint: Use the classical </a:t>
            </a:r>
            <a:r>
              <a:rPr lang="en-US" sz="2800" u="sng">
                <a:solidFill>
                  <a:schemeClr val="hlink"/>
                </a:solidFill>
                <a:hlinkClick r:id="rId3"/>
              </a:rPr>
              <a:t>"shunting yard" algorithm</a:t>
            </a:r>
            <a:r>
              <a:rPr lang="en-US" sz="2800"/>
              <a:t> and </a:t>
            </a:r>
            <a:r>
              <a:rPr lang="en-US" sz="2800" u="sng">
                <a:solidFill>
                  <a:schemeClr val="hlink"/>
                </a:solidFill>
                <a:hlinkClick r:id="rId4"/>
              </a:rPr>
              <a:t>"reverse Polish notation"</a:t>
            </a:r>
            <a:r>
              <a:rPr lang="en-US" sz="2800"/>
              <a:t>.</a:t>
            </a:r>
            <a:endParaRPr sz="2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2"/>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Free Trainings @ Telerik Academy</a:t>
            </a:r>
            <a:endParaRPr sz="3600"/>
          </a:p>
        </p:txBody>
      </p:sp>
      <p:sp>
        <p:nvSpPr>
          <p:cNvPr id="731" name="Google Shape;731;p72"/>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05000"/>
              </a:lnSpc>
              <a:spcBef>
                <a:spcPts val="0"/>
              </a:spcBef>
              <a:spcAft>
                <a:spcPts val="0"/>
              </a:spcAft>
              <a:buClr>
                <a:srgbClr val="B4DAE4"/>
              </a:buClr>
              <a:buSzPts val="2240"/>
              <a:buChar char="◆"/>
            </a:pPr>
            <a:r>
              <a:rPr lang="en-US"/>
              <a:t>“C# Programming @ Telerik Academy</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3"/>
              </a:rPr>
              <a:t>csharpfundamentals.telerik.com</a:t>
            </a:r>
            <a:endParaRPr/>
          </a:p>
          <a:p>
            <a:pPr indent="-282575" lvl="1" marL="282575" rtl="0" algn="l">
              <a:lnSpc>
                <a:spcPct val="105000"/>
              </a:lnSpc>
              <a:spcBef>
                <a:spcPts val="2400"/>
              </a:spcBef>
              <a:spcAft>
                <a:spcPts val="0"/>
              </a:spcAft>
              <a:buClr>
                <a:srgbClr val="B4DAE4"/>
              </a:buClr>
              <a:buSzPts val="2100"/>
              <a:buFont typeface="Noto Sans Symbols"/>
              <a:buChar char="◆"/>
            </a:pPr>
            <a:r>
              <a:rPr lang="en-US"/>
              <a:t>Telerik Software Academy</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4"/>
              </a:rPr>
              <a:t>academy.telerik.com</a:t>
            </a:r>
            <a:endParaRPr/>
          </a:p>
          <a:p>
            <a:pPr indent="-282575" lvl="1" marL="282575" rtl="0" algn="l">
              <a:lnSpc>
                <a:spcPct val="105000"/>
              </a:lnSpc>
              <a:spcBef>
                <a:spcPts val="2400"/>
              </a:spcBef>
              <a:spcAft>
                <a:spcPts val="0"/>
              </a:spcAft>
              <a:buClr>
                <a:srgbClr val="B4DAE4"/>
              </a:buClr>
              <a:buSzPts val="2100"/>
              <a:buFont typeface="Noto Sans Symbols"/>
              <a:buChar char="◆"/>
            </a:pPr>
            <a:r>
              <a:rPr lang="en-US"/>
              <a:t>Telerik Academy @ Facebook</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5"/>
              </a:rPr>
              <a:t>facebook.com/TelerikAcademy</a:t>
            </a:r>
            <a:endParaRPr/>
          </a:p>
          <a:p>
            <a:pPr indent="-282575" lvl="1" marL="282575" rtl="0" algn="l">
              <a:lnSpc>
                <a:spcPct val="105000"/>
              </a:lnSpc>
              <a:spcBef>
                <a:spcPts val="2400"/>
              </a:spcBef>
              <a:spcAft>
                <a:spcPts val="0"/>
              </a:spcAft>
              <a:buClr>
                <a:srgbClr val="B4DAE4"/>
              </a:buClr>
              <a:buSzPts val="2100"/>
              <a:buFont typeface="Noto Sans Symbols"/>
              <a:buChar char="◆"/>
            </a:pPr>
            <a:r>
              <a:rPr lang="en-US"/>
              <a:t>Telerik Software Academy Forums</a:t>
            </a:r>
            <a:endParaRPr/>
          </a:p>
          <a:p>
            <a:pPr indent="-282575" lvl="2" marL="574675" rtl="0" algn="l">
              <a:lnSpc>
                <a:spcPct val="105000"/>
              </a:lnSpc>
              <a:spcBef>
                <a:spcPts val="1200"/>
              </a:spcBef>
              <a:spcAft>
                <a:spcPts val="0"/>
              </a:spcAft>
              <a:buClr>
                <a:srgbClr val="B4DAE4"/>
              </a:buClr>
              <a:buSzPts val="1960"/>
              <a:buFont typeface="Noto Sans Symbols"/>
              <a:buChar char="◆"/>
            </a:pPr>
            <a:r>
              <a:rPr lang="en-US" u="sng">
                <a:solidFill>
                  <a:schemeClr val="hlink"/>
                </a:solidFill>
                <a:hlinkClick r:id="rId6"/>
              </a:rPr>
              <a:t>forums.academy.telerik.com</a:t>
            </a:r>
            <a:endParaRPr/>
          </a:p>
        </p:txBody>
      </p:sp>
      <p:pic>
        <p:nvPicPr>
          <p:cNvPr id="732" name="Google Shape;732;p72">
            <a:hlinkClick r:id="rId7"/>
          </p:cNvPr>
          <p:cNvPicPr preferRelativeResize="0"/>
          <p:nvPr/>
        </p:nvPicPr>
        <p:blipFill rotWithShape="1">
          <a:blip r:embed="rId8">
            <a:alphaModFix/>
          </a:blip>
          <a:srcRect b="0" l="0" r="0" t="0"/>
          <a:stretch/>
        </p:blipFill>
        <p:spPr>
          <a:xfrm>
            <a:off x="7523898" y="5218092"/>
            <a:ext cx="1162902" cy="1268619"/>
          </a:xfrm>
          <a:prstGeom prst="rect">
            <a:avLst/>
          </a:prstGeom>
          <a:noFill/>
          <a:ln>
            <a:noFill/>
          </a:ln>
        </p:spPr>
      </p:pic>
      <p:pic>
        <p:nvPicPr>
          <p:cNvPr id="733" name="Google Shape;733;p72">
            <a:hlinkClick r:id="rId9"/>
          </p:cNvPr>
          <p:cNvPicPr preferRelativeResize="0"/>
          <p:nvPr/>
        </p:nvPicPr>
        <p:blipFill rotWithShape="1">
          <a:blip r:embed="rId10">
            <a:alphaModFix/>
          </a:blip>
          <a:srcRect b="0" l="0" r="0" t="0"/>
          <a:stretch/>
        </p:blipFill>
        <p:spPr>
          <a:xfrm>
            <a:off x="5548941" y="2667000"/>
            <a:ext cx="3137859" cy="918234"/>
          </a:xfrm>
          <a:prstGeom prst="rect">
            <a:avLst/>
          </a:prstGeom>
          <a:noFill/>
          <a:ln cap="flat" cmpd="sng" w="9525">
            <a:solidFill>
              <a:srgbClr val="9BCC00"/>
            </a:solidFill>
            <a:prstDash val="solid"/>
            <a:round/>
            <a:headEnd len="sm" w="sm" type="none"/>
            <a:tailEnd len="sm" w="sm" type="none"/>
          </a:ln>
        </p:spPr>
      </p:pic>
      <p:pic>
        <p:nvPicPr>
          <p:cNvPr id="734" name="Google Shape;734;p72">
            <a:hlinkClick r:id="rId11"/>
          </p:cNvPr>
          <p:cNvPicPr preferRelativeResize="0"/>
          <p:nvPr/>
        </p:nvPicPr>
        <p:blipFill rotWithShape="1">
          <a:blip r:embed="rId12">
            <a:alphaModFix/>
          </a:blip>
          <a:srcRect b="0" l="0" r="0" t="0"/>
          <a:stretch/>
        </p:blipFill>
        <p:spPr>
          <a:xfrm>
            <a:off x="7748587" y="4003901"/>
            <a:ext cx="938213" cy="938213"/>
          </a:xfrm>
          <a:prstGeom prst="rect">
            <a:avLst/>
          </a:prstGeom>
          <a:noFill/>
          <a:ln>
            <a:noFill/>
          </a:ln>
        </p:spPr>
      </p:pic>
      <p:pic>
        <p:nvPicPr>
          <p:cNvPr id="735" name="Google Shape;735;p72">
            <a:hlinkClick r:id="rId13"/>
          </p:cNvPr>
          <p:cNvPicPr preferRelativeResize="0"/>
          <p:nvPr/>
        </p:nvPicPr>
        <p:blipFill rotWithShape="1">
          <a:blip r:embed="rId14">
            <a:alphaModFix/>
          </a:blip>
          <a:srcRect b="0" l="0" r="0" t="0"/>
          <a:stretch/>
        </p:blipFill>
        <p:spPr>
          <a:xfrm>
            <a:off x="7562025" y="1123558"/>
            <a:ext cx="1124775" cy="112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is a Class?</a:t>
            </a:r>
            <a:endParaRPr/>
          </a:p>
        </p:txBody>
      </p:sp>
      <p:sp>
        <p:nvSpPr>
          <p:cNvPr id="166" name="Google Shape;166;p8"/>
          <p:cNvSpPr txBox="1"/>
          <p:nvPr>
            <p:ph idx="1" type="body"/>
          </p:nvPr>
        </p:nvSpPr>
        <p:spPr>
          <a:xfrm>
            <a:off x="228600" y="1066800"/>
            <a:ext cx="86106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The formal definition of </a:t>
            </a:r>
            <a:r>
              <a:rPr lang="en-US">
                <a:solidFill>
                  <a:srgbClr val="D9EDF1"/>
                </a:solidFill>
              </a:rPr>
              <a:t>class</a:t>
            </a:r>
            <a:r>
              <a:rPr lang="en-US"/>
              <a:t>:</a:t>
            </a:r>
            <a:endParaRPr/>
          </a:p>
          <a:p>
            <a:pPr indent="-140335" lvl="0" marL="282575" rtl="0" algn="l">
              <a:lnSpc>
                <a:spcPct val="137500"/>
              </a:lnSpc>
              <a:spcBef>
                <a:spcPts val="1200"/>
              </a:spcBef>
              <a:spcAft>
                <a:spcPts val="0"/>
              </a:spcAft>
              <a:buSzPts val="2240"/>
              <a:buNone/>
            </a:pPr>
            <a:r>
              <a:t/>
            </a:r>
            <a:endParaRPr/>
          </a:p>
          <a:p>
            <a:pPr indent="-140335" lvl="0" marL="282575" rtl="0" algn="l">
              <a:lnSpc>
                <a:spcPct val="137500"/>
              </a:lnSpc>
              <a:spcBef>
                <a:spcPts val="1200"/>
              </a:spcBef>
              <a:spcAft>
                <a:spcPts val="0"/>
              </a:spcAft>
              <a:buSzPts val="2240"/>
              <a:buNone/>
            </a:pPr>
            <a:r>
              <a:t/>
            </a:r>
            <a:endParaRPr/>
          </a:p>
          <a:p>
            <a:pPr indent="-140335" lvl="0" marL="282575" rtl="0" algn="l">
              <a:lnSpc>
                <a:spcPct val="137500"/>
              </a:lnSpc>
              <a:spcBef>
                <a:spcPts val="1200"/>
              </a:spcBef>
              <a:spcAft>
                <a:spcPts val="0"/>
              </a:spcAft>
              <a:buSzPts val="2240"/>
              <a:buNone/>
            </a:pPr>
            <a:r>
              <a:t/>
            </a:r>
            <a:endParaRPr/>
          </a:p>
          <a:p>
            <a:pPr indent="-140335" lvl="0" marL="282575" rtl="0" algn="l">
              <a:lnSpc>
                <a:spcPct val="137500"/>
              </a:lnSpc>
              <a:spcBef>
                <a:spcPts val="1200"/>
              </a:spcBef>
              <a:spcAft>
                <a:spcPts val="0"/>
              </a:spcAft>
              <a:buSzPts val="2240"/>
              <a:buNone/>
            </a:pPr>
            <a:r>
              <a:t/>
            </a:r>
            <a:endParaRPr/>
          </a:p>
          <a:p>
            <a:pPr indent="-282575" lvl="0" marL="282575" rtl="0" algn="r">
              <a:lnSpc>
                <a:spcPct val="100000"/>
              </a:lnSpc>
              <a:spcBef>
                <a:spcPts val="2400"/>
              </a:spcBef>
              <a:spcAft>
                <a:spcPts val="0"/>
              </a:spcAft>
              <a:buSzPts val="1960"/>
              <a:buFont typeface="Corbel"/>
              <a:buNone/>
            </a:pPr>
            <a:r>
              <a:rPr lang="en-US" sz="2800"/>
              <a:t>Definition by Google</a:t>
            </a:r>
            <a:endParaRPr sz="3400"/>
          </a:p>
        </p:txBody>
      </p:sp>
      <p:sp>
        <p:nvSpPr>
          <p:cNvPr id="167" name="Google Shape;167;p8"/>
          <p:cNvSpPr/>
          <p:nvPr/>
        </p:nvSpPr>
        <p:spPr>
          <a:xfrm>
            <a:off x="838200" y="1905000"/>
            <a:ext cx="7467600" cy="255454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Clr>
                <a:srgbClr val="B4DAE4"/>
              </a:buClr>
              <a:buSzPts val="2240"/>
              <a:buFont typeface="Noto Sans Symbols"/>
              <a:buNone/>
            </a:pPr>
            <a:r>
              <a:rPr b="1" lang="en-US" sz="3200">
                <a:solidFill>
                  <a:srgbClr val="D9EDF1"/>
                </a:solidFill>
                <a:latin typeface="Corbel"/>
                <a:ea typeface="Corbel"/>
                <a:cs typeface="Corbel"/>
                <a:sym typeface="Corbel"/>
              </a:rPr>
              <a:t>Classes</a:t>
            </a:r>
            <a:r>
              <a:rPr b="1" lang="en-US" sz="3200">
                <a:solidFill>
                  <a:srgbClr val="EAFFC1"/>
                </a:solidFill>
                <a:latin typeface="Corbel"/>
                <a:ea typeface="Corbel"/>
                <a:cs typeface="Corbel"/>
                <a:sym typeface="Corbel"/>
              </a:rPr>
              <a:t> act as templates from which an instance of an object is created at run time. Classes define the properties of the object and the methods used to control the object's behavior.</a:t>
            </a:r>
            <a:endParaRPr b="1" sz="3200">
              <a:solidFill>
                <a:srgbClr val="EAFFC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1828800" y="76200"/>
            <a:ext cx="7086600" cy="838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Classes</a:t>
            </a:r>
            <a:endParaRPr/>
          </a:p>
        </p:txBody>
      </p:sp>
      <p:sp>
        <p:nvSpPr>
          <p:cNvPr id="173" name="Google Shape;173;p9"/>
          <p:cNvSpPr txBox="1"/>
          <p:nvPr>
            <p:ph idx="1" type="body"/>
          </p:nvPr>
        </p:nvSpPr>
        <p:spPr>
          <a:xfrm>
            <a:off x="228600" y="838200"/>
            <a:ext cx="8686800" cy="57912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Classes provide the structure for objects</a:t>
            </a:r>
            <a:endParaRPr/>
          </a:p>
          <a:p>
            <a:pPr indent="-273050" lvl="1" marL="630238" rtl="0" algn="l">
              <a:lnSpc>
                <a:spcPct val="100000"/>
              </a:lnSpc>
              <a:spcBef>
                <a:spcPts val="1100"/>
              </a:spcBef>
              <a:spcAft>
                <a:spcPts val="0"/>
              </a:spcAft>
              <a:buSzPts val="3000"/>
              <a:buChar char="⬥"/>
            </a:pPr>
            <a:r>
              <a:rPr lang="en-US"/>
              <a:t>Define their prototype, act as template</a:t>
            </a:r>
            <a:endParaRPr/>
          </a:p>
          <a:p>
            <a:pPr indent="-282575" lvl="0" marL="282575" rtl="0" algn="l">
              <a:lnSpc>
                <a:spcPct val="100000"/>
              </a:lnSpc>
              <a:spcBef>
                <a:spcPts val="1100"/>
              </a:spcBef>
              <a:spcAft>
                <a:spcPts val="0"/>
              </a:spcAft>
              <a:buSzPts val="2240"/>
              <a:buChar char="◆"/>
            </a:pPr>
            <a:r>
              <a:rPr lang="en-US"/>
              <a:t>Classes define:</a:t>
            </a:r>
            <a:endParaRPr/>
          </a:p>
          <a:p>
            <a:pPr indent="-273050" lvl="1" marL="630238" rtl="0" algn="l">
              <a:lnSpc>
                <a:spcPct val="100000"/>
              </a:lnSpc>
              <a:spcBef>
                <a:spcPts val="1100"/>
              </a:spcBef>
              <a:spcAft>
                <a:spcPts val="0"/>
              </a:spcAft>
              <a:buSzPts val="3000"/>
              <a:buChar char="⬥"/>
            </a:pPr>
            <a:r>
              <a:rPr lang="en-US"/>
              <a:t>Set of </a:t>
            </a:r>
            <a:r>
              <a:rPr lang="en-US">
                <a:solidFill>
                  <a:srgbClr val="D9EDF1"/>
                </a:solidFill>
              </a:rPr>
              <a:t>attributes</a:t>
            </a:r>
            <a:endParaRPr/>
          </a:p>
          <a:p>
            <a:pPr indent="-273050" lvl="2" marL="922338" rtl="0" algn="l">
              <a:lnSpc>
                <a:spcPct val="100000"/>
              </a:lnSpc>
              <a:spcBef>
                <a:spcPts val="1100"/>
              </a:spcBef>
              <a:spcAft>
                <a:spcPts val="0"/>
              </a:spcAft>
              <a:buSzPts val="2800"/>
              <a:buChar char="⬥"/>
            </a:pPr>
            <a:r>
              <a:rPr lang="en-US"/>
              <a:t>Represented by variables and properties</a:t>
            </a:r>
            <a:endParaRPr/>
          </a:p>
          <a:p>
            <a:pPr indent="-273050" lvl="2" marL="922338" rtl="0" algn="l">
              <a:lnSpc>
                <a:spcPct val="100000"/>
              </a:lnSpc>
              <a:spcBef>
                <a:spcPts val="1100"/>
              </a:spcBef>
              <a:spcAft>
                <a:spcPts val="0"/>
              </a:spcAft>
              <a:buSzPts val="2800"/>
              <a:buChar char="⬥"/>
            </a:pPr>
            <a:r>
              <a:rPr lang="en-US"/>
              <a:t>Hold their </a:t>
            </a:r>
            <a:r>
              <a:rPr lang="en-US">
                <a:solidFill>
                  <a:srgbClr val="D9EDF1"/>
                </a:solidFill>
              </a:rPr>
              <a:t>state</a:t>
            </a:r>
            <a:endParaRPr/>
          </a:p>
          <a:p>
            <a:pPr indent="-273050" lvl="1" marL="630238" rtl="0" algn="l">
              <a:lnSpc>
                <a:spcPct val="100000"/>
              </a:lnSpc>
              <a:spcBef>
                <a:spcPts val="1100"/>
              </a:spcBef>
              <a:spcAft>
                <a:spcPts val="0"/>
              </a:spcAft>
              <a:buSzPts val="3000"/>
              <a:buChar char="⬥"/>
            </a:pPr>
            <a:r>
              <a:rPr lang="en-US"/>
              <a:t>Set of actions (</a:t>
            </a:r>
            <a:r>
              <a:rPr lang="en-US">
                <a:solidFill>
                  <a:srgbClr val="D9EDF1"/>
                </a:solidFill>
              </a:rPr>
              <a:t>behavior</a:t>
            </a:r>
            <a:r>
              <a:rPr lang="en-US"/>
              <a:t>)</a:t>
            </a:r>
            <a:endParaRPr>
              <a:solidFill>
                <a:srgbClr val="D9EDF1"/>
              </a:solidFill>
            </a:endParaRPr>
          </a:p>
          <a:p>
            <a:pPr indent="-273050" lvl="2" marL="922338" rtl="0" algn="l">
              <a:lnSpc>
                <a:spcPct val="100000"/>
              </a:lnSpc>
              <a:spcBef>
                <a:spcPts val="1100"/>
              </a:spcBef>
              <a:spcAft>
                <a:spcPts val="0"/>
              </a:spcAft>
              <a:buSzPts val="2800"/>
              <a:buChar char="⬥"/>
            </a:pPr>
            <a:r>
              <a:rPr lang="en-US"/>
              <a:t>Represented by methods</a:t>
            </a:r>
            <a:endParaRPr/>
          </a:p>
          <a:p>
            <a:pPr indent="-282575" lvl="0" marL="282575" rtl="0" algn="l">
              <a:lnSpc>
                <a:spcPct val="100000"/>
              </a:lnSpc>
              <a:spcBef>
                <a:spcPts val="1100"/>
              </a:spcBef>
              <a:spcAft>
                <a:spcPts val="0"/>
              </a:spcAft>
              <a:buSzPts val="2240"/>
              <a:buChar char="◆"/>
            </a:pPr>
            <a:r>
              <a:rPr lang="en-US"/>
              <a:t>A class defines the methods and types of data associated with an object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lerik Academy">
  <a:themeElements>
    <a:clrScheme name="Telerik Colors Theme">
      <a:dk1>
        <a:srgbClr val="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2007-12-08T16:03:35Z</dcterms:created>
  <dc:creator>Svetlin Nakov</dc:creator>
</cp:coreProperties>
</file>