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handoutMasterIdLst>
    <p:handoutMasterId r:id="rId43"/>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33" r:id="rId41"/>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83" d="100"/>
          <a:sy n="83" d="100"/>
        </p:scale>
        <p:origin x="134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9/24/2019</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9/24/2019</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C424DA-7BA2-45FF-BE9A-1DFDEE8CAB8C}" type="slidenum">
              <a:rPr lang="en-US"/>
              <a:pPr/>
              <a:t>13</a:t>
            </a:fld>
            <a:r>
              <a:rPr lang="en-US" dirty="0"/>
              <a:t>##</a:t>
            </a:r>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03559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F398A5-76F1-4F89-B195-D20EAF081762}" type="slidenum">
              <a:rPr lang="en-US"/>
              <a:pPr/>
              <a:t>14</a:t>
            </a:fld>
            <a:r>
              <a:rPr lang="en-US" dirty="0"/>
              <a:t>##</a:t>
            </a:r>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85541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15</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75434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16</a:t>
            </a:fld>
            <a:r>
              <a:rPr lang="en-US" dirty="0"/>
              <a:t>##</a:t>
            </a:r>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37027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17</a:t>
            </a:fld>
            <a:r>
              <a:rPr lang="en-US" dirty="0"/>
              <a:t>##</a:t>
            </a:r>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585488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CDDABA3-5382-48D1-94EC-1651B196C235}" type="slidenum">
              <a:rPr lang="en-US"/>
              <a:pPr/>
              <a:t>18</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55680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F5C244D-260F-4411-A724-694B843B705A}" type="slidenum">
              <a:rPr lang="en-US"/>
              <a:pPr/>
              <a:t>19</a:t>
            </a:fld>
            <a:r>
              <a:rPr lang="en-US" dirty="0"/>
              <a:t>##</a:t>
            </a:r>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6614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20</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4451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21</a:t>
            </a:fld>
            <a:r>
              <a:rPr lang="en-US" dirty="0"/>
              <a:t>##</a:t>
            </a:r>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92379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23</a:t>
            </a:fld>
            <a:r>
              <a:rPr lang="en-US" dirty="0"/>
              <a:t>##</a:t>
            </a:r>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270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7C95E61-8B48-4534-9139-FB9A581BED15}" type="slidenum">
              <a:rPr lang="en-US"/>
              <a:pPr/>
              <a:t>2</a:t>
            </a:fld>
            <a:r>
              <a:rPr lang="en-US" dirty="0"/>
              <a:t>##</a:t>
            </a:r>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81480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524B3F-307C-46D2-B2A1-9A0C3BF3E426}" type="slidenum">
              <a:rPr lang="en-US"/>
              <a:pPr/>
              <a:t>24</a:t>
            </a:fld>
            <a:r>
              <a:rPr lang="en-US" dirty="0"/>
              <a:t>##</a:t>
            </a:r>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26255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25</a:t>
            </a:fld>
            <a:r>
              <a:rPr lang="en-US" dirty="0"/>
              <a:t>##</a:t>
            </a:r>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69900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26</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30243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5DB17E8-3CA4-4ECA-A466-92E529222AEA}" type="slidenum">
              <a:rPr lang="en-US"/>
              <a:pPr/>
              <a:t>28</a:t>
            </a:fld>
            <a:r>
              <a:rPr lang="en-US" dirty="0"/>
              <a:t>##</a:t>
            </a:r>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64451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BDEC5F-A820-4C1A-AE57-56124B9DFBD3}" type="slidenum">
              <a:rPr lang="en-US"/>
              <a:pPr/>
              <a:t>29</a:t>
            </a:fld>
            <a:r>
              <a:rPr lang="en-US" dirty="0"/>
              <a:t>##</a:t>
            </a:r>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26484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B6CEA00-236F-49E8-9320-6F1A3663A681}" type="slidenum">
              <a:rPr lang="en-US"/>
              <a:pPr/>
              <a:t>30</a:t>
            </a:fld>
            <a:r>
              <a:rPr lang="en-US" dirty="0"/>
              <a:t>##</a:t>
            </a:r>
          </a:p>
        </p:txBody>
      </p:sp>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1351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31</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85648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13A83B8-2519-41A8-83DC-21AD8F4CC80D}" type="slidenum">
              <a:rPr lang="en-US"/>
              <a:pPr/>
              <a:t>32</a:t>
            </a:fld>
            <a:r>
              <a:rPr lang="en-US" dirty="0"/>
              <a:t>##</a:t>
            </a:r>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92703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BDD92AE-254A-448F-B235-F9EFA2042F54}" type="slidenum">
              <a:rPr lang="en-US"/>
              <a:pPr/>
              <a:t>33</a:t>
            </a:fld>
            <a:r>
              <a:rPr lang="en-US" dirty="0"/>
              <a:t>##</a:t>
            </a:r>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10796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F0BA62-3ACE-41F1-A92A-05FBE87679B7}" type="slidenum">
              <a:rPr lang="en-US"/>
              <a:pPr/>
              <a:t>35</a:t>
            </a:fld>
            <a:r>
              <a:rPr lang="en-US" dirty="0"/>
              <a:t>##</a:t>
            </a:r>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3073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3</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10201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2623A7E-D099-4FE5-A8B3-2671EA60D14F}" type="slidenum">
              <a:rPr lang="en-US"/>
              <a:pPr/>
              <a:t>38</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4550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39</a:t>
            </a:fld>
            <a:endParaRPr lang="en-US" dirty="0"/>
          </a:p>
        </p:txBody>
      </p:sp>
    </p:spTree>
    <p:extLst>
      <p:ext uri="{BB962C8B-B14F-4D97-AF65-F5344CB8AC3E}">
        <p14:creationId xmlns:p14="http://schemas.microsoft.com/office/powerpoint/2010/main" val="7037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EE1E64-20FC-4D06-B2D9-D0477C9C9B6E}" type="slidenum">
              <a:rPr lang="en-US"/>
              <a:pPr/>
              <a:t>4</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8619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51D6CF6-A71C-4D1E-8FAD-621F3D856F7D}" type="slidenum">
              <a:rPr lang="en-US"/>
              <a:pPr/>
              <a:t>5</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42945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6</a:t>
            </a:fld>
            <a:r>
              <a:rPr lang="en-US" dirty="0"/>
              <a:t>##</a:t>
            </a:r>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204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63BD6D-9D7D-45EA-A389-0928B22EF8A7}" type="slidenum">
              <a:rPr lang="en-US"/>
              <a:pPr/>
              <a:t>8</a:t>
            </a:fld>
            <a:r>
              <a:rPr lang="en-US" dirty="0"/>
              <a:t>##</a:t>
            </a:r>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536437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11</a:t>
            </a:fld>
            <a:r>
              <a:rPr lang="en-US" dirty="0"/>
              <a:t>##</a:t>
            </a: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54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12</a:t>
            </a:fld>
            <a:r>
              <a:rPr lang="en-US" dirty="0"/>
              <a:t>##</a:t>
            </a: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7170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5.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sharpfundamentals.telerik.com/" TargetMode="External"/><Relationship Id="rId5" Type="http://schemas.openxmlformats.org/officeDocument/2006/relationships/hyperlink" Target="http://www.nakov.com/" TargetMode="External"/><Relationship Id="rId4" Type="http://schemas.openxmlformats.org/officeDocument/2006/relationships/hyperlink" Target="http://academy.teleri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5.jpeg"/><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devbg.org/img/Logo-BASD.jp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4.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forums.academy.telerik.com/" TargetMode="External"/><Relationship Id="rId10" Type="http://schemas.openxmlformats.org/officeDocument/2006/relationships/image" Target="../media/image6.png"/><Relationship Id="rId4" Type="http://schemas.openxmlformats.org/officeDocument/2006/relationships/hyperlink" Target="http://www.facebook.com/telerikacademy" TargetMode="Externa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http://loneranger2008.files.wordpress.com/2008/05/lightning-gallery-18.jpg"/>
          <p:cNvPicPr>
            <a:picLocks noChangeAspect="1" noChangeArrowheads="1"/>
          </p:cNvPicPr>
          <p:nvPr/>
        </p:nvPicPr>
        <p:blipFill>
          <a:blip r:embed="rId3" cstate="screen">
            <a:clrChange>
              <a:clrFrom>
                <a:srgbClr val="020A2F"/>
              </a:clrFrom>
              <a:clrTo>
                <a:srgbClr val="020A2F">
                  <a:alpha val="0"/>
                </a:srgbClr>
              </a:clrTo>
            </a:clrChange>
            <a:extLst>
              <a:ext uri="{28A0092B-C50C-407E-A947-70E740481C1C}">
                <a14:useLocalDpi xmlns:a14="http://schemas.microsoft.com/office/drawing/2010/main" val="0"/>
              </a:ext>
            </a:extLst>
          </a:blip>
          <a:srcRect/>
          <a:stretch>
            <a:fillRect/>
          </a:stretch>
        </p:blipFill>
        <p:spPr bwMode="auto">
          <a:xfrm flipH="1">
            <a:off x="1447800" y="457200"/>
            <a:ext cx="7239000" cy="2057400"/>
          </a:xfrm>
          <a:prstGeom prst="rect">
            <a:avLst/>
          </a:prstGeom>
          <a:noFill/>
          <a:effectLst>
            <a:softEdge rad="127000"/>
          </a:effectLst>
        </p:spPr>
      </p:pic>
      <p:sp>
        <p:nvSpPr>
          <p:cNvPr id="2" name="Title 1"/>
          <p:cNvSpPr>
            <a:spLocks noGrp="1"/>
          </p:cNvSpPr>
          <p:nvPr>
            <p:ph type="ctrTitle"/>
          </p:nvPr>
        </p:nvSpPr>
        <p:spPr>
          <a:xfrm>
            <a:off x="457200" y="1752600"/>
            <a:ext cx="8229600" cy="1524000"/>
          </a:xfrm>
        </p:spPr>
        <p:txBody>
          <a:bodyPr/>
          <a:lstStyle/>
          <a:p>
            <a:r>
              <a:rPr lang="en-US" dirty="0"/>
              <a:t>Exception Handling</a:t>
            </a:r>
          </a:p>
        </p:txBody>
      </p:sp>
      <p:sp>
        <p:nvSpPr>
          <p:cNvPr id="3" name="Subtitle 2"/>
          <p:cNvSpPr>
            <a:spLocks noGrp="1"/>
          </p:cNvSpPr>
          <p:nvPr>
            <p:ph type="subTitle" idx="1"/>
          </p:nvPr>
        </p:nvSpPr>
        <p:spPr>
          <a:xfrm>
            <a:off x="457200" y="3349736"/>
            <a:ext cx="8229600" cy="569120"/>
          </a:xfrm>
        </p:spPr>
        <p:txBody>
          <a:bodyPr/>
          <a:lstStyle/>
          <a:p>
            <a:r>
              <a:rPr lang="en-US" dirty="0"/>
              <a:t>Handling Errors during the Program Execution</a:t>
            </a:r>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Svetlin Nakov</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4"/>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Technical Trainer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hlinkClick r:id="rId5"/>
              </a:rPr>
              <a:t>www.nakov.com</a:t>
            </a:r>
            <a:endParaRPr lang="en-US" sz="1800" dirty="0"/>
          </a:p>
        </p:txBody>
      </p:sp>
      <p:sp>
        <p:nvSpPr>
          <p:cNvPr id="12" name="TextBox 10"/>
          <p:cNvSpPr txBox="1"/>
          <p:nvPr/>
        </p:nvSpPr>
        <p:spPr>
          <a:xfrm rot="21108038">
            <a:off x="1645315" y="459998"/>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6"/>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47495" y="4634593"/>
            <a:ext cx="1690210" cy="1611475"/>
          </a:xfrm>
          <a:prstGeom prst="rect">
            <a:avLst/>
          </a:prstGeom>
        </p:spPr>
      </p:pic>
      <p:pic>
        <p:nvPicPr>
          <p:cNvPr id="21" name="Picture 2" descr="http://ralphlosey.files.wordpress.com/2008/08/quantum_computing.jpg?w=297&amp;h=210"/>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5486400" y="4556062"/>
            <a:ext cx="3093533" cy="1768538"/>
          </a:xfrm>
          <a:prstGeom prst="roundRect">
            <a:avLst>
              <a:gd name="adj" fmla="val 9598"/>
            </a:avLst>
          </a:prstGeom>
          <a:noFill/>
          <a:effectLst>
            <a:softEdge rad="127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smtClean="0"/>
              <a:t>Exception Properties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543748" name="Rectangle 4"/>
          <p:cNvSpPr>
            <a:spLocks noChangeArrowheads="1"/>
          </p:cNvSpPr>
          <p:nvPr/>
        </p:nvSpPr>
        <p:spPr bwMode="auto">
          <a:xfrm>
            <a:off x="539750" y="998577"/>
            <a:ext cx="80645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Example</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CauseFormatException()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"an invalid number";</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CauseFormatException();</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 fe)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Console.Error.WriteLine("Exception: {0}\n{1}",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fe.Message, fe.StackTrace);</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6718561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idx="1"/>
          </p:nvPr>
        </p:nvSpPr>
        <p:spPr>
          <a:noFill/>
          <a:ln/>
          <a:effectLst>
            <a:outerShdw dist="17961" dir="2700000" algn="ctr" rotWithShape="0">
              <a:schemeClr val="bg2"/>
            </a:outerShdw>
          </a:effectLst>
        </p:spPr>
        <p:txBody>
          <a:bodyPr/>
          <a:lstStyle/>
          <a:p>
            <a:pPr>
              <a:lnSpc>
                <a:spcPct val="100000"/>
              </a:lnSpc>
              <a:spcBef>
                <a:spcPct val="25000"/>
              </a:spcBef>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lnSpc>
                <a:spcPct val="100000"/>
              </a:lnSpc>
              <a:spcBef>
                <a:spcPct val="25000"/>
              </a:spcBef>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a:t>
            </a:r>
            <a:r>
              <a:rPr lang="en-US" sz="2800" dirty="0" smtClean="0"/>
              <a:t>caused </a:t>
            </a:r>
            <a:r>
              <a:rPr lang="en-US" sz="2800" dirty="0"/>
              <a:t>the exception</a:t>
            </a:r>
            <a:endParaRPr lang="bg-BG"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45796" name="Rectangle 4"/>
          <p:cNvSpPr>
            <a:spLocks noChangeArrowheads="1"/>
          </p:cNvSpPr>
          <p:nvPr/>
        </p:nvSpPr>
        <p:spPr bwMode="auto">
          <a:xfrm>
            <a:off x="609601" y="3352800"/>
            <a:ext cx="7924799" cy="29700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Tree>
    <p:extLst>
      <p:ext uri="{BB962C8B-B14F-4D97-AF65-F5344CB8AC3E}">
        <p14:creationId xmlns:p14="http://schemas.microsoft.com/office/powerpoint/2010/main" val="946943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idx="1"/>
          </p:nvPr>
        </p:nvSpPr>
        <p:spPr>
          <a:noFill/>
          <a:ln/>
          <a:effectLst>
            <a:outerShdw dist="17961" dir="2700000" algn="ctr" rotWithShape="0">
              <a:schemeClr val="bg2"/>
            </a:outerShdw>
          </a:effectLst>
        </p:spPr>
        <p:txBody>
          <a:bodyPr/>
          <a:lstStyle/>
          <a:p>
            <a:pPr>
              <a:lnSpc>
                <a:spcPct val="100000"/>
              </a:lnSpc>
            </a:pPr>
            <a:r>
              <a:rPr lang="en-US" sz="2800" dirty="0"/>
              <a:t>File names and line numbers are accessible only if the compilation </a:t>
            </a:r>
            <a:r>
              <a:rPr lang="en-US" sz="2800" dirty="0" smtClean="0"/>
              <a:t>was in </a:t>
            </a:r>
            <a:r>
              <a:rPr lang="en-US" sz="2800" dirty="0" smtClean="0">
                <a:solidFill>
                  <a:schemeClr val="accent5">
                    <a:lumMod val="20000"/>
                    <a:lumOff val="80000"/>
                  </a:schemeClr>
                </a:solidFill>
              </a:rPr>
              <a:t>Debug</a:t>
            </a:r>
            <a:r>
              <a:rPr lang="en-US" sz="2800" dirty="0" smtClean="0"/>
              <a:t> </a:t>
            </a:r>
            <a:r>
              <a:rPr lang="en-US" sz="2800" dirty="0"/>
              <a:t>mode</a:t>
            </a:r>
          </a:p>
          <a:p>
            <a:pPr>
              <a:lnSpc>
                <a:spcPct val="100000"/>
              </a:lnSpc>
            </a:pPr>
            <a:r>
              <a:rPr lang="en-US" sz="2800" dirty="0" smtClean="0"/>
              <a:t>When compiled </a:t>
            </a:r>
            <a:r>
              <a:rPr lang="en-US" sz="2800" dirty="0"/>
              <a:t>in </a:t>
            </a:r>
            <a:r>
              <a:rPr lang="en-US" sz="2800" dirty="0">
                <a:solidFill>
                  <a:schemeClr val="accent5">
                    <a:lumMod val="20000"/>
                    <a:lumOff val="80000"/>
                  </a:schemeClr>
                </a:solidFill>
              </a:rPr>
              <a:t>Release</a:t>
            </a:r>
            <a:r>
              <a:rPr lang="en-US" sz="2800" dirty="0"/>
              <a:t> mode, the </a:t>
            </a:r>
            <a:r>
              <a:rPr lang="en-US" sz="2800" dirty="0" smtClean="0"/>
              <a:t>information in the </a:t>
            </a:r>
            <a:r>
              <a:rPr lang="en-US" sz="2800" dirty="0"/>
              <a:t>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a:t>
            </a:r>
            <a:r>
              <a:rPr lang="en-US" sz="2800" dirty="0" smtClean="0"/>
              <a:t>is quite </a:t>
            </a:r>
            <a:r>
              <a:rPr lang="en-US" sz="2800" dirty="0"/>
              <a:t>different:</a:t>
            </a:r>
            <a:endParaRPr lang="bg-BG" sz="28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47844" name="Rectangle 4"/>
          <p:cNvSpPr>
            <a:spLocks noChangeArrowheads="1"/>
          </p:cNvSpPr>
          <p:nvPr/>
        </p:nvSpPr>
        <p:spPr bwMode="auto">
          <a:xfrm>
            <a:off x="627063" y="3276600"/>
            <a:ext cx="7907338"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981200" y="5295900"/>
            <a:ext cx="5238750" cy="1181100"/>
          </a:xfrm>
          <a:prstGeom prst="roundRect">
            <a:avLst>
              <a:gd name="adj" fmla="val 1613"/>
            </a:avLst>
          </a:prstGeom>
          <a:noFill/>
          <a:ln w="9525">
            <a:noFill/>
            <a:miter lim="800000"/>
            <a:headEnd/>
            <a:tailEnd/>
          </a:ln>
        </p:spPr>
      </p:pic>
    </p:spTree>
    <p:extLst>
      <p:ext uri="{BB962C8B-B14F-4D97-AF65-F5344CB8AC3E}">
        <p14:creationId xmlns:p14="http://schemas.microsoft.com/office/powerpoint/2010/main" val="309041570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1810" name="Rectangle 2"/>
          <p:cNvSpPr>
            <a:spLocks noGrp="1" noChangeArrowheads="1"/>
          </p:cNvSpPr>
          <p:nvPr>
            <p:ph type="ctrTitle"/>
          </p:nvPr>
        </p:nvSpPr>
        <p:spPr>
          <a:xfrm>
            <a:off x="688974" y="4572000"/>
            <a:ext cx="7693026" cy="736600"/>
          </a:xfrm>
        </p:spPr>
        <p:txBody>
          <a:bodyPr/>
          <a:lstStyle/>
          <a:p>
            <a:pPr>
              <a:lnSpc>
                <a:spcPct val="110000"/>
              </a:lnSpc>
            </a:pPr>
            <a:r>
              <a:rPr lang="en-US" dirty="0"/>
              <a:t>Exception Properties</a:t>
            </a:r>
            <a:endParaRPr lang="bg-BG" dirty="0"/>
          </a:p>
        </p:txBody>
      </p:sp>
      <p:sp>
        <p:nvSpPr>
          <p:cNvPr id="631811" name="Rectangle 3"/>
          <p:cNvSpPr>
            <a:spLocks noChangeArrowheads="1"/>
          </p:cNvSpPr>
          <p:nvPr/>
        </p:nvSpPr>
        <p:spPr bwMode="auto">
          <a:xfrm>
            <a:off x="1292225" y="5489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46082" name="Picture 2" descr="http://static.flickr.com/2473/3884326164_19b7f14915.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60108" y="1216024"/>
            <a:ext cx="4345492" cy="2911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115980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ctrTitle"/>
          </p:nvPr>
        </p:nvSpPr>
        <p:spPr>
          <a:xfrm>
            <a:off x="1187450" y="4403724"/>
            <a:ext cx="6480175" cy="1539876"/>
          </a:xfrm>
        </p:spPr>
        <p:txBody>
          <a:bodyPr/>
          <a:lstStyle/>
          <a:p>
            <a:pPr>
              <a:lnSpc>
                <a:spcPct val="100000"/>
              </a:lnSpc>
            </a:pPr>
            <a:r>
              <a:rPr lang="en-US" dirty="0" smtClean="0"/>
              <a:t>The Hierarchy of</a:t>
            </a:r>
            <a:r>
              <a:rPr lang="bg-BG" dirty="0" smtClean="0"/>
              <a:t> </a:t>
            </a:r>
            <a:r>
              <a:rPr lang="en-US" dirty="0" smtClean="0"/>
              <a:t>Exceptions</a:t>
            </a:r>
            <a:endParaRPr lang="bg-BG" dirty="0"/>
          </a:p>
        </p:txBody>
      </p:sp>
      <p:pic>
        <p:nvPicPr>
          <p:cNvPr id="44034" name="Picture 2" descr="http://www.kudermann.de/diplom/LIB/ILL/other/hierarchy.jpg"/>
          <p:cNvPicPr>
            <a:picLocks noChangeAspect="1" noChangeArrowheads="1"/>
          </p:cNvPicPr>
          <p:nvPr/>
        </p:nvPicPr>
        <p:blipFill>
          <a:blip r:embed="rId3" cstate="print">
            <a:extLst>
              <a:ext uri="{28A0092B-C50C-407E-A947-70E740481C1C}">
                <a14:useLocalDpi xmlns:a14="http://schemas.microsoft.com/office/drawing/2010/main" val="0"/>
              </a:ext>
            </a:extLst>
          </a:blip>
          <a:srcRect l="-6617" t="-7651" r="-7762" b="-5257"/>
          <a:stretch>
            <a:fillRect/>
          </a:stretch>
        </p:blipFill>
        <p:spPr bwMode="auto">
          <a:xfrm>
            <a:off x="2888839" y="1075174"/>
            <a:ext cx="3083162" cy="2963426"/>
          </a:xfrm>
          <a:prstGeom prst="roundRect">
            <a:avLst>
              <a:gd name="adj" fmla="val 8684"/>
            </a:avLst>
          </a:prstGeom>
          <a:solidFill>
            <a:srgbClr val="FFFFFF"/>
          </a:solidFill>
        </p:spPr>
      </p:pic>
    </p:spTree>
    <p:extLst>
      <p:ext uri="{BB962C8B-B14F-4D97-AF65-F5344CB8AC3E}">
        <p14:creationId xmlns:p14="http://schemas.microsoft.com/office/powerpoint/2010/main" val="37001862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sp>
        <p:nvSpPr>
          <p:cNvPr id="549890" name="Rectangle 2"/>
          <p:cNvSpPr>
            <a:spLocks noGrp="1" noChangeArrowheads="1"/>
          </p:cNvSpPr>
          <p:nvPr>
            <p:ph idx="1"/>
          </p:nvPr>
        </p:nvSpPr>
        <p:spPr>
          <a:xfrm>
            <a:off x="323850" y="1066800"/>
            <a:ext cx="8496300" cy="5383213"/>
          </a:xfrm>
        </p:spPr>
        <p:txBody>
          <a:bodyPr/>
          <a:lstStyle/>
          <a:p>
            <a:pPr>
              <a:lnSpc>
                <a:spcPct val="100000"/>
              </a:lnSpc>
            </a:pPr>
            <a:r>
              <a:rPr lang="en-US" dirty="0"/>
              <a:t>Exceptions </a:t>
            </a:r>
            <a:r>
              <a:rPr lang="en-US" dirty="0" smtClean="0"/>
              <a:t>in .NET Framework are organized in a hierarchy</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549892" name="Picture 4" descr="Exceptions-Hierarchy"/>
          <p:cNvPicPr>
            <a:picLocks noChangeAspect="1" noChangeArrowheads="1"/>
          </p:cNvPicPr>
          <p:nvPr/>
        </p:nvPicPr>
        <p:blipFill>
          <a:blip r:embed="rId3" cstate="print">
            <a:extLst>
              <a:ext uri="{28A0092B-C50C-407E-A947-70E740481C1C}">
                <a14:useLocalDpi xmlns:a14="http://schemas.microsoft.com/office/drawing/2010/main" val="0"/>
              </a:ext>
            </a:extLst>
          </a:blip>
          <a:srcRect l="-2039" t="-4600" r="-1981" b="-4447"/>
          <a:stretch>
            <a:fillRect/>
          </a:stretch>
        </p:blipFill>
        <p:spPr bwMode="auto">
          <a:xfrm>
            <a:off x="452176" y="2345453"/>
            <a:ext cx="8259745" cy="4009292"/>
          </a:xfrm>
          <a:prstGeom prst="roundRect">
            <a:avLst>
              <a:gd name="adj" fmla="val 4241"/>
            </a:avLst>
          </a:prstGeom>
          <a:solidFill>
            <a:schemeClr val="accent5">
              <a:lumMod val="20000"/>
              <a:lumOff val="80000"/>
            </a:schemeClr>
          </a:solidFill>
          <a:ln w="3175" algn="ctr">
            <a:noFill/>
            <a:miter lim="800000"/>
            <a:headEnd/>
            <a:tailEnd/>
          </a:ln>
          <a:effectLst/>
        </p:spPr>
      </p:pic>
    </p:spTree>
    <p:extLst>
      <p:ext uri="{BB962C8B-B14F-4D97-AF65-F5344CB8AC3E}">
        <p14:creationId xmlns:p14="http://schemas.microsoft.com/office/powerpoint/2010/main" val="35425689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idx="1"/>
          </p:nvPr>
        </p:nvSpPr>
        <p:spPr>
          <a:xfrm>
            <a:off x="228600" y="1066800"/>
            <a:ext cx="8686800" cy="5387975"/>
          </a:xfrm>
        </p:spPr>
        <p:txBody>
          <a:bodyPr/>
          <a:lstStyle/>
          <a:p>
            <a:pPr>
              <a:lnSpc>
                <a:spcPct val="110000"/>
              </a:lnSpc>
            </a:pPr>
            <a:r>
              <a:rPr lang="en-US" sz="3000" dirty="0" smtClean="0"/>
              <a:t>.NET exceptions inherit from </a:t>
            </a:r>
            <a:r>
              <a:rPr lang="en-US" sz="3000" noProof="1" smtClean="0">
                <a:solidFill>
                  <a:schemeClr val="accent5">
                    <a:lumMod val="20000"/>
                    <a:lumOff val="80000"/>
                  </a:schemeClr>
                </a:solidFill>
                <a:latin typeface="Consolas" pitchFamily="49" charset="0"/>
                <a:cs typeface="Consolas" pitchFamily="49" charset="0"/>
              </a:rPr>
              <a:t>System.Exception</a:t>
            </a:r>
          </a:p>
          <a:p>
            <a:pPr>
              <a:lnSpc>
                <a:spcPct val="110000"/>
              </a:lnSpc>
            </a:pPr>
            <a:r>
              <a:rPr lang="en-US" sz="3000" dirty="0" smtClean="0"/>
              <a:t>The </a:t>
            </a:r>
            <a:r>
              <a:rPr lang="en-US" sz="3000" dirty="0"/>
              <a:t>system exceptions </a:t>
            </a:r>
            <a:r>
              <a:rPr lang="en-US" sz="3000" dirty="0" smtClean="0"/>
              <a:t>inherit from </a:t>
            </a:r>
            <a:r>
              <a:rPr lang="en-US" sz="3000" noProof="1" smtClean="0">
                <a:solidFill>
                  <a:schemeClr val="accent5">
                    <a:lumMod val="20000"/>
                    <a:lumOff val="80000"/>
                  </a:schemeClr>
                </a:solidFill>
                <a:latin typeface="Consolas" pitchFamily="49" charset="0"/>
                <a:cs typeface="Consolas" pitchFamily="49" charset="0"/>
              </a:rPr>
              <a:t>System.SystemException</a:t>
            </a:r>
            <a:r>
              <a:rPr lang="en-US" sz="3000" dirty="0" smtClean="0"/>
              <a:t>, e.g.</a:t>
            </a:r>
            <a:endParaRPr lang="bg-BG" sz="3000" dirty="0"/>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System.ArgumentException</a:t>
            </a:r>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System.NullReferenceException</a:t>
            </a:r>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System.OutOfMemoryException</a:t>
            </a:r>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System.StackOverflowException</a:t>
            </a:r>
          </a:p>
          <a:p>
            <a:pPr>
              <a:lnSpc>
                <a:spcPct val="110000"/>
              </a:lnSpc>
            </a:pPr>
            <a:r>
              <a:rPr lang="en-US" sz="3000" dirty="0" smtClean="0"/>
              <a:t>User-defined exceptions should </a:t>
            </a:r>
            <a:r>
              <a:rPr lang="en-US" sz="3000" dirty="0"/>
              <a:t>inherit </a:t>
            </a:r>
            <a:r>
              <a:rPr lang="en-US" sz="3000" dirty="0" smtClean="0"/>
              <a:t>from </a:t>
            </a:r>
            <a:r>
              <a:rPr lang="en-US" sz="3000" noProof="1" smtClean="0">
                <a:solidFill>
                  <a:schemeClr val="accent5">
                    <a:lumMod val="20000"/>
                    <a:lumOff val="80000"/>
                  </a:schemeClr>
                </a:solidFill>
                <a:latin typeface="Consolas" pitchFamily="49" charset="0"/>
                <a:cs typeface="Consolas" pitchFamily="49" charset="0"/>
              </a:rPr>
              <a:t>System.ApplicationException</a:t>
            </a:r>
            <a:endParaRPr lang="bg-BG" sz="30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319454630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idx="1"/>
          </p:nvPr>
        </p:nvSpPr>
        <p:spPr>
          <a:xfrm>
            <a:off x="323850" y="1123950"/>
            <a:ext cx="8496300" cy="5429250"/>
          </a:xfrm>
        </p:spPr>
        <p:txBody>
          <a:bodyPr/>
          <a:lstStyle/>
          <a:p>
            <a:pPr>
              <a:lnSpc>
                <a:spcPct val="100000"/>
              </a:lnSpc>
              <a:spcBef>
                <a:spcPct val="20000"/>
              </a:spcBef>
            </a:pPr>
            <a:r>
              <a:rPr lang="en-US" sz="3000" dirty="0"/>
              <a:t>When </a:t>
            </a:r>
            <a:r>
              <a:rPr lang="en-US" sz="3000" dirty="0" smtClean="0"/>
              <a:t>catching an </a:t>
            </a:r>
            <a:r>
              <a:rPr lang="en-US" sz="3000" dirty="0"/>
              <a:t>exception of a particular class, </a:t>
            </a:r>
            <a:r>
              <a:rPr lang="en-US" sz="3000" dirty="0" smtClean="0"/>
              <a:t>all </a:t>
            </a:r>
            <a:r>
              <a:rPr lang="en-US" sz="3000" dirty="0"/>
              <a:t>its inheritors </a:t>
            </a:r>
            <a:r>
              <a:rPr lang="en-US" sz="3000" dirty="0" smtClean="0"/>
              <a:t>(child </a:t>
            </a:r>
            <a:r>
              <a:rPr lang="en-US" sz="3000" dirty="0"/>
              <a:t>exceptions) </a:t>
            </a:r>
            <a:r>
              <a:rPr lang="en-US" sz="3000" dirty="0" smtClean="0"/>
              <a:t>are caught too</a:t>
            </a:r>
            <a:endParaRPr lang="en-US" sz="3000" dirty="0"/>
          </a:p>
          <a:p>
            <a:pPr>
              <a:lnSpc>
                <a:spcPct val="100000"/>
              </a:lnSpc>
              <a:spcBef>
                <a:spcPct val="20000"/>
              </a:spcBef>
            </a:pPr>
            <a:r>
              <a:rPr lang="en-US" sz="3000" dirty="0" smtClean="0"/>
              <a:t>Example:</a:t>
            </a:r>
            <a:endParaRPr lang="en-US" sz="30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ts val="0"/>
              </a:spcBef>
              <a:buFontTx/>
              <a:buNone/>
            </a:pPr>
            <a:endParaRPr lang="en-US" sz="2600" dirty="0" smtClean="0"/>
          </a:p>
          <a:p>
            <a:pPr>
              <a:lnSpc>
                <a:spcPct val="100000"/>
              </a:lnSpc>
              <a:buFontTx/>
              <a:buNone/>
            </a:pPr>
            <a:r>
              <a:rPr lang="bg-BG" sz="2600" dirty="0"/>
              <a:t>	</a:t>
            </a:r>
            <a:r>
              <a:rPr lang="en-US" sz="2700" dirty="0"/>
              <a:t>Handles</a:t>
            </a:r>
            <a:r>
              <a:rPr lang="bg-BG" sz="2700" dirty="0"/>
              <a:t> </a:t>
            </a:r>
            <a:r>
              <a:rPr lang="en-US" sz="2700" noProof="1" smtClean="0">
                <a:solidFill>
                  <a:schemeClr val="accent5">
                    <a:lumMod val="20000"/>
                    <a:lumOff val="80000"/>
                  </a:schemeClr>
                </a:solidFill>
                <a:latin typeface="Consolas" pitchFamily="49" charset="0"/>
                <a:cs typeface="Consolas" pitchFamily="49" charset="0"/>
              </a:rPr>
              <a:t>ArithmeticException</a:t>
            </a:r>
            <a:r>
              <a:rPr lang="bg-BG" sz="2700" dirty="0" smtClean="0"/>
              <a:t> </a:t>
            </a:r>
            <a:r>
              <a:rPr lang="en-US" sz="2700" dirty="0"/>
              <a:t>and</a:t>
            </a:r>
            <a:r>
              <a:rPr lang="bg-BG" sz="2700" dirty="0"/>
              <a:t> </a:t>
            </a:r>
            <a:r>
              <a:rPr lang="en-US" sz="2700" dirty="0" smtClean="0"/>
              <a:t>its descendants </a:t>
            </a:r>
            <a:r>
              <a:rPr lang="en-US" sz="2700" noProof="1" smtClean="0">
                <a:solidFill>
                  <a:schemeClr val="accent5">
                    <a:lumMod val="20000"/>
                    <a:lumOff val="80000"/>
                  </a:schemeClr>
                </a:solidFill>
                <a:latin typeface="Consolas" pitchFamily="49" charset="0"/>
                <a:cs typeface="Consolas" pitchFamily="49" charset="0"/>
              </a:rPr>
              <a:t>DivideByZeroException</a:t>
            </a:r>
            <a:r>
              <a:rPr lang="bg-BG" sz="2700" dirty="0" smtClean="0"/>
              <a:t> </a:t>
            </a:r>
            <a:r>
              <a:rPr lang="en-US" sz="2700" dirty="0"/>
              <a:t>and</a:t>
            </a:r>
            <a:r>
              <a:rPr lang="bg-BG" sz="2700" dirty="0"/>
              <a:t> </a:t>
            </a:r>
            <a:r>
              <a:rPr lang="en-US" sz="2700" noProof="1" smtClean="0">
                <a:solidFill>
                  <a:schemeClr val="accent5">
                    <a:lumMod val="20000"/>
                    <a:lumOff val="80000"/>
                  </a:schemeClr>
                </a:solidFill>
                <a:latin typeface="Consolas" pitchFamily="49" charset="0"/>
                <a:cs typeface="Consolas" pitchFamily="49" charset="0"/>
              </a:rPr>
              <a:t>OverflowException</a:t>
            </a:r>
            <a:endParaRPr lang="en-US" sz="2700" noProof="1">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53988" name="Rectangle 4"/>
          <p:cNvSpPr>
            <a:spLocks noChangeArrowheads="1"/>
          </p:cNvSpPr>
          <p:nvPr/>
        </p:nvSpPr>
        <p:spPr bwMode="auto">
          <a:xfrm>
            <a:off x="900113" y="2953365"/>
            <a:ext cx="7326312"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 some works that can cause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Handle the caught arithmetic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butterflywebsite.com/clipart/butterfly_net_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162800" y="24193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163006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dirty="0"/>
              <a:t>Find the </a:t>
            </a:r>
            <a:r>
              <a:rPr lang="en-US" dirty="0" smtClean="0"/>
              <a:t>Mistake!</a:t>
            </a:r>
            <a:endParaRPr lang="bg-BG"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56035" name="Rectangle 3"/>
          <p:cNvSpPr>
            <a:spLocks noChangeArrowheads="1"/>
          </p:cNvSpPr>
          <p:nvPr/>
        </p:nvSpPr>
        <p:spPr bwMode="auto">
          <a:xfrm>
            <a:off x="507441" y="873978"/>
            <a:ext cx="8158162" cy="57554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 = Console.ReadLine();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Int32.Parse(s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parse the number!");</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(FormatException)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("Invalid integer number!");</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(OverflowException)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AutoShape 7"/>
          <p:cNvSpPr>
            <a:spLocks noChangeArrowheads="1"/>
          </p:cNvSpPr>
          <p:nvPr/>
        </p:nvSpPr>
        <p:spPr bwMode="auto">
          <a:xfrm>
            <a:off x="3810000" y="2012196"/>
            <a:ext cx="3048000" cy="527804"/>
          </a:xfrm>
          <a:prstGeom prst="wedgeRoundRectCallout">
            <a:avLst>
              <a:gd name="adj1" fmla="val -61358"/>
              <a:gd name="adj2" fmla="val 11888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should be last</a:t>
            </a:r>
          </a:p>
        </p:txBody>
      </p:sp>
      <p:sp>
        <p:nvSpPr>
          <p:cNvPr id="5" name="AutoShape 7"/>
          <p:cNvSpPr>
            <a:spLocks noChangeArrowheads="1"/>
          </p:cNvSpPr>
          <p:nvPr/>
        </p:nvSpPr>
        <p:spPr bwMode="auto">
          <a:xfrm>
            <a:off x="4775200" y="3701296"/>
            <a:ext cx="3048000" cy="527804"/>
          </a:xfrm>
          <a:prstGeom prst="wedgeRoundRectCallout">
            <a:avLst>
              <a:gd name="adj1" fmla="val -64984"/>
              <a:gd name="adj2" fmla="val 465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Unreachable code</a:t>
            </a:r>
          </a:p>
        </p:txBody>
      </p:sp>
      <p:sp>
        <p:nvSpPr>
          <p:cNvPr id="6" name="AutoShape 7"/>
          <p:cNvSpPr>
            <a:spLocks noChangeArrowheads="1"/>
          </p:cNvSpPr>
          <p:nvPr/>
        </p:nvSpPr>
        <p:spPr bwMode="auto">
          <a:xfrm>
            <a:off x="5067300" y="4940300"/>
            <a:ext cx="3048000" cy="527804"/>
          </a:xfrm>
          <a:prstGeom prst="wedgeRoundRectCallout">
            <a:avLst>
              <a:gd name="adj1" fmla="val -64654"/>
              <a:gd name="adj2" fmla="val -3532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cs typeface="Consolas" pitchFamily="49" charset="0"/>
              </a:rPr>
              <a:t>Unreachable code</a:t>
            </a:r>
          </a:p>
        </p:txBody>
      </p:sp>
    </p:spTree>
    <p:extLst>
      <p:ext uri="{BB962C8B-B14F-4D97-AF65-F5344CB8AC3E}">
        <p14:creationId xmlns:p14="http://schemas.microsoft.com/office/powerpoint/2010/main" val="32964783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Handling All Exceptions</a:t>
            </a:r>
            <a:endParaRPr lang="bg-BG" dirty="0"/>
          </a:p>
        </p:txBody>
      </p:sp>
      <p:sp>
        <p:nvSpPr>
          <p:cNvPr id="560131" name="Rectangle 3"/>
          <p:cNvSpPr>
            <a:spLocks noGrp="1" noChangeArrowheads="1"/>
          </p:cNvSpPr>
          <p:nvPr>
            <p:ph idx="1"/>
          </p:nvPr>
        </p:nvSpPr>
        <p:spPr>
          <a:xfrm>
            <a:off x="323850" y="1143000"/>
            <a:ext cx="8496300" cy="5381625"/>
          </a:xfrm>
        </p:spPr>
        <p:txBody>
          <a:bodyPr/>
          <a:lstStyle/>
          <a:p>
            <a:pPr>
              <a:lnSpc>
                <a:spcPct val="100000"/>
              </a:lnSpc>
            </a:pPr>
            <a:r>
              <a:rPr lang="en-US" sz="3000" dirty="0"/>
              <a:t>All exceptions thrown by .NET managed code inherit the </a:t>
            </a:r>
            <a:r>
              <a:rPr lang="en-US" sz="3000" noProof="1" smtClean="0">
                <a:solidFill>
                  <a:schemeClr val="accent5">
                    <a:lumMod val="20000"/>
                    <a:lumOff val="80000"/>
                  </a:schemeClr>
                </a:solidFill>
                <a:latin typeface="Consolas" pitchFamily="49" charset="0"/>
                <a:cs typeface="Consolas" pitchFamily="49" charset="0"/>
              </a:rPr>
              <a:t>System.Exception</a:t>
            </a:r>
            <a:r>
              <a:rPr lang="en-US" sz="3000" dirty="0" smtClean="0"/>
              <a:t> </a:t>
            </a:r>
            <a:r>
              <a:rPr lang="en-US" sz="3000" dirty="0"/>
              <a:t>exception</a:t>
            </a:r>
          </a:p>
          <a:p>
            <a:pPr>
              <a:lnSpc>
                <a:spcPct val="100000"/>
              </a:lnSpc>
            </a:pPr>
            <a:r>
              <a:rPr lang="en-US" sz="3000" dirty="0"/>
              <a:t>Unmanaged code can throw other exceptions</a:t>
            </a:r>
          </a:p>
          <a:p>
            <a:pPr>
              <a:lnSpc>
                <a:spcPct val="100000"/>
              </a:lnSpc>
            </a:pPr>
            <a:r>
              <a:rPr lang="en-US" sz="3000" dirty="0"/>
              <a:t>For handling all exceptions </a:t>
            </a:r>
            <a:r>
              <a:rPr lang="en-US" sz="3000" dirty="0" smtClean="0"/>
              <a:t>(even unmanaged) use </a:t>
            </a:r>
            <a:r>
              <a:rPr lang="en-US" sz="3000" dirty="0"/>
              <a:t>the construction:</a:t>
            </a:r>
            <a:endParaRPr lang="bg-BG"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60132" name="Rectangle 4"/>
          <p:cNvSpPr>
            <a:spLocks noChangeArrowheads="1"/>
          </p:cNvSpPr>
          <p:nvPr/>
        </p:nvSpPr>
        <p:spPr bwMode="auto">
          <a:xfrm>
            <a:off x="762000" y="4016276"/>
            <a:ext cx="7596188"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any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3794" name="Picture 2" descr="http://www.agentcats.com/img/catchball1pic2.jpg"/>
          <p:cNvPicPr>
            <a:picLocks noChangeAspect="1" noChangeArrowheads="1"/>
          </p:cNvPicPr>
          <p:nvPr/>
        </p:nvPicPr>
        <p:blipFill>
          <a:blip r:embed="rId3" cstate="screen">
            <a:lum bright="10000" contrast="20000"/>
            <a:extLst>
              <a:ext uri="{28A0092B-C50C-407E-A947-70E740481C1C}">
                <a14:useLocalDpi xmlns:a14="http://schemas.microsoft.com/office/drawing/2010/main" val="0"/>
              </a:ext>
            </a:extLst>
          </a:blip>
          <a:srcRect/>
          <a:stretch>
            <a:fillRect/>
          </a:stretch>
        </p:blipFill>
        <p:spPr bwMode="auto">
          <a:xfrm>
            <a:off x="7239000" y="3692254"/>
            <a:ext cx="1447800" cy="1695622"/>
          </a:xfrm>
          <a:prstGeom prst="roundRect">
            <a:avLst>
              <a:gd name="adj" fmla="val 13197"/>
            </a:avLst>
          </a:prstGeom>
          <a:noFill/>
        </p:spPr>
      </p:pic>
    </p:spTree>
    <p:extLst>
      <p:ext uri="{BB962C8B-B14F-4D97-AF65-F5344CB8AC3E}">
        <p14:creationId xmlns:p14="http://schemas.microsoft.com/office/powerpoint/2010/main" val="42397003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smtClean="0"/>
              <a:t>Table of Contents</a:t>
            </a:r>
            <a:endParaRPr lang="bg-BG" dirty="0"/>
          </a:p>
        </p:txBody>
      </p:sp>
      <p:sp>
        <p:nvSpPr>
          <p:cNvPr id="444419" name="Rectangle 3"/>
          <p:cNvSpPr>
            <a:spLocks noGrp="1" noChangeArrowheads="1"/>
          </p:cNvSpPr>
          <p:nvPr>
            <p:ph idx="1"/>
          </p:nvPr>
        </p:nvSpPr>
        <p:spPr/>
        <p:txBody>
          <a:bodyPr/>
          <a:lstStyle/>
          <a:p>
            <a:pPr marL="452438" indent="-452438">
              <a:lnSpc>
                <a:spcPct val="100000"/>
              </a:lnSpc>
              <a:buFontTx/>
              <a:buAutoNum type="arabicPeriod"/>
            </a:pPr>
            <a:r>
              <a:rPr lang="en-US" dirty="0"/>
              <a:t>What </a:t>
            </a:r>
            <a:r>
              <a:rPr lang="en-US" dirty="0" smtClean="0"/>
              <a:t>are Exceptions?</a:t>
            </a:r>
            <a:endParaRPr lang="bg-BG" dirty="0"/>
          </a:p>
          <a:p>
            <a:pPr marL="452438" indent="-452438">
              <a:lnSpc>
                <a:spcPct val="100000"/>
              </a:lnSpc>
              <a:buFontTx/>
              <a:buAutoNum type="arabicPeriod"/>
            </a:pPr>
            <a:r>
              <a:rPr lang="en-US" dirty="0"/>
              <a:t>Handling Exceptions</a:t>
            </a:r>
            <a:endParaRPr lang="bg-BG" dirty="0"/>
          </a:p>
          <a:p>
            <a:pPr marL="452438" indent="-452438">
              <a:lnSpc>
                <a:spcPct val="100000"/>
              </a:lnSpc>
              <a:buFontTx/>
              <a:buAutoNum type="arabicPeriod"/>
            </a:pPr>
            <a:r>
              <a:rPr lang="en-US" dirty="0" smtClean="0"/>
              <a:t>The </a:t>
            </a:r>
            <a:r>
              <a:rPr lang="en-US" noProof="1" smtClean="0">
                <a:latin typeface="Consolas" pitchFamily="49" charset="0"/>
                <a:cs typeface="Consolas" pitchFamily="49" charset="0"/>
              </a:rPr>
              <a:t>System.Exception</a:t>
            </a:r>
            <a:r>
              <a:rPr lang="en-US" dirty="0" smtClean="0"/>
              <a:t> Class</a:t>
            </a:r>
          </a:p>
          <a:p>
            <a:pPr marL="452438" indent="-452438">
              <a:lnSpc>
                <a:spcPct val="100000"/>
              </a:lnSpc>
              <a:buFontTx/>
              <a:buAutoNum type="arabicPeriod"/>
            </a:pPr>
            <a:r>
              <a:rPr lang="en-US" dirty="0" smtClean="0"/>
              <a:t>Types </a:t>
            </a:r>
            <a:r>
              <a:rPr lang="en-US" dirty="0"/>
              <a:t>of </a:t>
            </a:r>
            <a:r>
              <a:rPr lang="en-US" dirty="0" smtClean="0"/>
              <a:t>Exceptions and their		 Hierarchy</a:t>
            </a:r>
            <a:endParaRPr lang="ru-RU" dirty="0"/>
          </a:p>
          <a:p>
            <a:pPr marL="452438" indent="-452438">
              <a:lnSpc>
                <a:spcPct val="100000"/>
              </a:lnSpc>
              <a:buFontTx/>
              <a:buAutoNum type="arabicPeriod"/>
            </a:pPr>
            <a:r>
              <a:rPr lang="en-US" dirty="0" smtClean="0"/>
              <a:t>Raising </a:t>
            </a:r>
            <a:r>
              <a:rPr lang="ru-RU" dirty="0" smtClean="0"/>
              <a:t>(</a:t>
            </a:r>
            <a:r>
              <a:rPr lang="en-US" dirty="0"/>
              <a:t>Throwing</a:t>
            </a:r>
            <a:r>
              <a:rPr lang="ru-RU" dirty="0"/>
              <a:t>)</a:t>
            </a:r>
            <a:r>
              <a:rPr lang="en-US" dirty="0"/>
              <a:t> Exceptions</a:t>
            </a:r>
            <a:endParaRPr lang="ru-RU" dirty="0"/>
          </a:p>
          <a:p>
            <a:pPr marL="452438" indent="-452438">
              <a:lnSpc>
                <a:spcPct val="100000"/>
              </a:lnSpc>
              <a:buFontTx/>
              <a:buAutoNum type="arabicPeriod"/>
            </a:pPr>
            <a:r>
              <a:rPr lang="en-US" dirty="0" smtClean="0"/>
              <a:t>Best 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4" name="Picture 5" descr="C:\Users\nakov\AppData\Local\Microsoft\Windows\Temporary Internet Files\Content.IE5\PNSQKAF4\MPj04395270000[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705600" y="1353401"/>
            <a:ext cx="1752600" cy="3828199"/>
          </a:xfrm>
          <a:prstGeom prst="roundRect">
            <a:avLst>
              <a:gd name="adj" fmla="val 10360"/>
            </a:avLst>
          </a:prstGeom>
          <a:noFill/>
        </p:spPr>
      </p:pic>
    </p:spTree>
    <p:extLst>
      <p:ext uri="{BB962C8B-B14F-4D97-AF65-F5344CB8AC3E}">
        <p14:creationId xmlns:p14="http://schemas.microsoft.com/office/powerpoint/2010/main" val="1291334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676400"/>
            <a:ext cx="6232526" cy="736600"/>
          </a:xfrm>
        </p:spPr>
        <p:txBody>
          <a:bodyPr/>
          <a:lstStyle/>
          <a:p>
            <a:pPr>
              <a:lnSpc>
                <a:spcPct val="110000"/>
              </a:lnSpc>
            </a:pPr>
            <a:r>
              <a:rPr lang="en-US" dirty="0"/>
              <a:t>Throwing Exceptions</a:t>
            </a:r>
            <a:endParaRPr lang="bg-BG" dirty="0"/>
          </a:p>
        </p:txBody>
      </p:sp>
      <p:pic>
        <p:nvPicPr>
          <p:cNvPr id="31746" name="Picture 2" descr="http://www.visitbritain.co.uk/Images/putting-the-shot_tcm19-27934.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667000" y="2971800"/>
            <a:ext cx="3810000" cy="2998033"/>
          </a:xfrm>
          <a:prstGeom prst="roundRect">
            <a:avLst>
              <a:gd name="adj" fmla="val 6612"/>
            </a:avLst>
          </a:prstGeom>
          <a:noFill/>
        </p:spPr>
      </p:pic>
    </p:spTree>
    <p:extLst>
      <p:ext uri="{BB962C8B-B14F-4D97-AF65-F5344CB8AC3E}">
        <p14:creationId xmlns:p14="http://schemas.microsoft.com/office/powerpoint/2010/main" val="136852670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idx="1"/>
          </p:nvPr>
        </p:nvSpPr>
        <p:spPr>
          <a:xfrm>
            <a:off x="338138" y="1143000"/>
            <a:ext cx="8435975" cy="5381625"/>
          </a:xfrm>
        </p:spPr>
        <p:txBody>
          <a:bodyPr/>
          <a:lstStyle/>
          <a:p>
            <a:pPr>
              <a:lnSpc>
                <a:spcPct val="100000"/>
              </a:lnSpc>
            </a:pPr>
            <a:r>
              <a:rPr lang="en-US" sz="3400" dirty="0" smtClean="0"/>
              <a:t>Exceptions are thrown (raised) by </a:t>
            </a:r>
            <a:r>
              <a:rPr lang="en-US" sz="3400" dirty="0" smtClean="0">
                <a:solidFill>
                  <a:schemeClr val="accent5">
                    <a:lumMod val="20000"/>
                    <a:lumOff val="80000"/>
                  </a:schemeClr>
                </a:solidFill>
                <a:latin typeface="Consolas" pitchFamily="49" charset="0"/>
                <a:cs typeface="Consolas" pitchFamily="49" charset="0"/>
              </a:rPr>
              <a:t>throw</a:t>
            </a:r>
            <a:r>
              <a:rPr lang="en-US" sz="3400" dirty="0" smtClean="0"/>
              <a:t> keyword in C#</a:t>
            </a:r>
            <a:endParaRPr lang="en-US" sz="3400" dirty="0"/>
          </a:p>
          <a:p>
            <a:pPr lvl="1">
              <a:lnSpc>
                <a:spcPct val="100000"/>
              </a:lnSpc>
            </a:pPr>
            <a:r>
              <a:rPr lang="en-US" sz="3200" dirty="0" smtClean="0"/>
              <a:t>Used to notify the calling code in case of error or unusual situation</a:t>
            </a:r>
          </a:p>
          <a:p>
            <a:pPr>
              <a:lnSpc>
                <a:spcPct val="100000"/>
              </a:lnSpc>
            </a:pPr>
            <a:r>
              <a:rPr lang="en-US" dirty="0" smtClean="0"/>
              <a:t>When an exception is thrown:</a:t>
            </a:r>
          </a:p>
          <a:p>
            <a:pPr lvl="1">
              <a:lnSpc>
                <a:spcPct val="100000"/>
              </a:lnSpc>
            </a:pPr>
            <a:r>
              <a:rPr lang="en-US" dirty="0" smtClean="0"/>
              <a:t>The </a:t>
            </a:r>
            <a:r>
              <a:rPr lang="en-US" dirty="0"/>
              <a:t>program </a:t>
            </a:r>
            <a:r>
              <a:rPr lang="en-US" dirty="0" smtClean="0"/>
              <a:t>execution stops</a:t>
            </a:r>
          </a:p>
          <a:p>
            <a:pPr lvl="1">
              <a:lnSpc>
                <a:spcPct val="100000"/>
              </a:lnSpc>
            </a:pPr>
            <a:r>
              <a:rPr lang="en-US" dirty="0" smtClean="0"/>
              <a:t>The exception travels </a:t>
            </a:r>
            <a:r>
              <a:rPr lang="en-US" dirty="0"/>
              <a:t>over the stack until </a:t>
            </a:r>
            <a:r>
              <a:rPr lang="en-US" dirty="0" smtClean="0"/>
              <a:t>a suitable </a:t>
            </a:r>
            <a:r>
              <a:rPr lang="en-US" dirty="0">
                <a:solidFill>
                  <a:schemeClr val="accent5">
                    <a:lumMod val="20000"/>
                    <a:lumOff val="80000"/>
                  </a:schemeClr>
                </a:solidFill>
                <a:latin typeface="Consolas" pitchFamily="49" charset="0"/>
                <a:cs typeface="Consolas" pitchFamily="49" charset="0"/>
              </a:rPr>
              <a:t>catch</a:t>
            </a:r>
            <a:r>
              <a:rPr lang="en-US" dirty="0"/>
              <a:t> block is reached </a:t>
            </a:r>
            <a:r>
              <a:rPr lang="en-US" dirty="0" smtClean="0"/>
              <a:t>to handle it</a:t>
            </a:r>
          </a:p>
          <a:p>
            <a:pPr>
              <a:lnSpc>
                <a:spcPct val="100000"/>
              </a:lnSpc>
            </a:pPr>
            <a:r>
              <a:rPr lang="en-US" dirty="0" smtClean="0"/>
              <a:t>Unhandled exceptions display error message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345424183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smtClean="0"/>
              <a:t>How Exceptions 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2.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3.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4.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8.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7.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6.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5. Throw an exception</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program</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9.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10. Display error message</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114895" y="5704561"/>
            <a:ext cx="2257579" cy="810540"/>
          </a:xfrm>
          <a:prstGeom prst="rect">
            <a:avLst/>
          </a:prstGeom>
          <a:noFill/>
        </p:spPr>
      </p:pic>
    </p:spTree>
    <p:extLst>
      <p:ext uri="{BB962C8B-B14F-4D97-AF65-F5344CB8AC3E}">
        <p14:creationId xmlns:p14="http://schemas.microsoft.com/office/powerpoint/2010/main" val="1749551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smtClean="0"/>
              <a:t>Using </a:t>
            </a:r>
            <a:r>
              <a:rPr lang="en-US" dirty="0" smtClean="0">
                <a:latin typeface="Consolas" pitchFamily="49" charset="0"/>
                <a:cs typeface="Consolas" pitchFamily="49" charset="0"/>
              </a:rPr>
              <a:t>throw</a:t>
            </a:r>
            <a:r>
              <a:rPr lang="en-US" dirty="0" smtClean="0"/>
              <a:t> Keyword</a:t>
            </a:r>
            <a:endParaRPr lang="bg-BG" dirty="0"/>
          </a:p>
        </p:txBody>
      </p:sp>
      <p:sp>
        <p:nvSpPr>
          <p:cNvPr id="564227" name="Rectangle 3"/>
          <p:cNvSpPr>
            <a:spLocks noGrp="1" noChangeArrowheads="1"/>
          </p:cNvSpPr>
          <p:nvPr>
            <p:ph idx="1"/>
          </p:nvPr>
        </p:nvSpPr>
        <p:spPr/>
        <p:txBody>
          <a:bodyPr/>
          <a:lstStyle/>
          <a:p>
            <a:pPr>
              <a:lnSpc>
                <a:spcPct val="100000"/>
              </a:lnSpc>
              <a:spcBef>
                <a:spcPct val="30000"/>
              </a:spcBef>
            </a:pPr>
            <a:r>
              <a:rPr lang="en-US" sz="3000" dirty="0"/>
              <a:t>Throwing an </a:t>
            </a:r>
            <a:r>
              <a:rPr lang="en-US" sz="3000" dirty="0" smtClean="0"/>
              <a:t>exception with an error message:</a:t>
            </a:r>
            <a:endParaRPr lang="en-US" sz="3000" dirty="0"/>
          </a:p>
          <a:p>
            <a:pPr>
              <a:lnSpc>
                <a:spcPct val="100000"/>
              </a:lnSpc>
              <a:spcBef>
                <a:spcPct val="30000"/>
              </a:spcBef>
            </a:pPr>
            <a:endParaRPr lang="bg-BG" sz="3000" dirty="0"/>
          </a:p>
          <a:p>
            <a:pPr>
              <a:lnSpc>
                <a:spcPct val="100000"/>
              </a:lnSpc>
              <a:spcBef>
                <a:spcPct val="0"/>
              </a:spcBef>
            </a:pPr>
            <a:r>
              <a:rPr lang="en-US" sz="3000" dirty="0" smtClean="0"/>
              <a:t>Exceptions can accept message and cause:</a:t>
            </a:r>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pPr>
            <a:r>
              <a:rPr lang="en-US" sz="3000" dirty="0" smtClean="0"/>
              <a:t>Note</a:t>
            </a:r>
            <a:r>
              <a:rPr lang="bg-BG" sz="3000" dirty="0" smtClean="0"/>
              <a:t>:</a:t>
            </a:r>
            <a:r>
              <a:rPr lang="en-US" sz="3000" dirty="0" smtClean="0"/>
              <a:t> </a:t>
            </a:r>
            <a:r>
              <a:rPr lang="en-US" dirty="0" smtClean="0"/>
              <a:t>if </a:t>
            </a:r>
            <a:r>
              <a:rPr lang="en-US" dirty="0"/>
              <a:t>the original exception is not passed </a:t>
            </a:r>
            <a:r>
              <a:rPr lang="en-US" dirty="0" smtClean="0"/>
              <a:t>the initial cause of the exception is lost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64228" name="Rectangle 4"/>
          <p:cNvSpPr>
            <a:spLocks noChangeArrowheads="1"/>
          </p:cNvSpPr>
          <p:nvPr/>
        </p:nvSpPr>
        <p:spPr bwMode="auto">
          <a:xfrm>
            <a:off x="677862" y="173349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677862" y="29318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67128511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Re-Throwing Exceptions</a:t>
            </a:r>
            <a:endParaRPr lang="bg-BG" dirty="0"/>
          </a:p>
        </p:txBody>
      </p:sp>
      <p:sp>
        <p:nvSpPr>
          <p:cNvPr id="637955" name="Rectangle 3"/>
          <p:cNvSpPr>
            <a:spLocks noGrp="1" noChangeArrowheads="1"/>
          </p:cNvSpPr>
          <p:nvPr>
            <p:ph idx="1"/>
          </p:nvPr>
        </p:nvSpPr>
        <p:spPr>
          <a:xfrm>
            <a:off x="338138" y="990600"/>
            <a:ext cx="8435975" cy="5522913"/>
          </a:xfrm>
        </p:spPr>
        <p:txBody>
          <a:bodyPr/>
          <a:lstStyle/>
          <a:p>
            <a:pPr>
              <a:lnSpc>
                <a:spcPct val="100000"/>
              </a:lnSpc>
            </a:pPr>
            <a:r>
              <a:rPr lang="en-US" dirty="0" smtClean="0"/>
              <a:t>Caught exceptions can be re-thrown again: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 name="Rectangle 3"/>
          <p:cNvSpPr>
            <a:spLocks noChangeArrowheads="1"/>
          </p:cNvSpPr>
          <p:nvPr/>
        </p:nvSpPr>
        <p:spPr bwMode="auto">
          <a:xfrm>
            <a:off x="754062" y="1785878"/>
            <a:ext cx="7551738"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Console.WriteLine("Parse failed!");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fe; // Re-throw the caught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762000" y="5029200"/>
            <a:ext cx="7551738"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 Re-throws the last caught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9013561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566275" name="Rectangle 3"/>
          <p:cNvSpPr>
            <a:spLocks noChangeArrowheads="1"/>
          </p:cNvSpPr>
          <p:nvPr/>
        </p:nvSpPr>
        <p:spPr bwMode="auto">
          <a:xfrm>
            <a:off x="703264" y="1224742"/>
            <a:ext cx="7754936" cy="50998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62227000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828800"/>
            <a:ext cx="6232526" cy="736600"/>
          </a:xfrm>
        </p:spPr>
        <p:txBody>
          <a:bodyPr/>
          <a:lstStyle/>
          <a:p>
            <a:pPr>
              <a:lnSpc>
                <a:spcPct val="110000"/>
              </a:lnSpc>
            </a:pPr>
            <a:r>
              <a:rPr lang="en-US" dirty="0"/>
              <a:t>Throwing Exceptions</a:t>
            </a:r>
            <a:endParaRPr lang="bg-BG" dirty="0"/>
          </a:p>
        </p:txBody>
      </p:sp>
      <p:sp>
        <p:nvSpPr>
          <p:cNvPr id="3" name="Rectangle 3"/>
          <p:cNvSpPr>
            <a:spLocks noChangeArrowheads="1"/>
          </p:cNvSpPr>
          <p:nvPr/>
        </p:nvSpPr>
        <p:spPr bwMode="auto">
          <a:xfrm>
            <a:off x="1292225" y="2822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122" name="Picture 2" descr="http://www.theunionleader.com/uploads/media-items/2008/may/512throw.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315200" y="3577626"/>
            <a:ext cx="1123950" cy="2238375"/>
          </a:xfrm>
          <a:prstGeom prst="roundRect">
            <a:avLst>
              <a:gd name="adj" fmla="val 11872"/>
            </a:avLst>
          </a:prstGeom>
          <a:noFill/>
        </p:spPr>
      </p:pic>
      <p:pic>
        <p:nvPicPr>
          <p:cNvPr id="5124" name="Picture 4" descr="http://newsimg.bbc.co.uk/media/images/40716000/jpg/_40716330_overarm_throw203_get.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781425" y="4359722"/>
            <a:ext cx="1933575" cy="1447800"/>
          </a:xfrm>
          <a:prstGeom prst="roundRect">
            <a:avLst>
              <a:gd name="adj" fmla="val 8338"/>
            </a:avLst>
          </a:prstGeom>
          <a:noFill/>
        </p:spPr>
      </p:pic>
      <p:pic>
        <p:nvPicPr>
          <p:cNvPr id="5126" name="Picture 6" descr="http://www.tribuneindia.com/2005/20050709/sp.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09600" y="3425226"/>
            <a:ext cx="1981200" cy="2371725"/>
          </a:xfrm>
          <a:prstGeom prst="roundRect">
            <a:avLst>
              <a:gd name="adj" fmla="val 6015"/>
            </a:avLst>
          </a:prstGeom>
          <a:noFill/>
        </p:spPr>
      </p:pic>
    </p:spTree>
    <p:extLst>
      <p:ext uri="{BB962C8B-B14F-4D97-AF65-F5344CB8AC3E}">
        <p14:creationId xmlns:p14="http://schemas.microsoft.com/office/powerpoint/2010/main" val="73876069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Choosing the Exception </a:t>
            </a:r>
            <a:r>
              <a:rPr lang="en-US" dirty="0" smtClean="0"/>
              <a:t>Type</a:t>
            </a:r>
            <a:endParaRPr lang="en-US" dirty="0"/>
          </a:p>
        </p:txBody>
      </p:sp>
      <p:sp>
        <p:nvSpPr>
          <p:cNvPr id="8" name="Content Placeholder 7"/>
          <p:cNvSpPr>
            <a:spLocks noGrp="1"/>
          </p:cNvSpPr>
          <p:nvPr>
            <p:ph idx="1"/>
          </p:nvPr>
        </p:nvSpPr>
        <p:spPr/>
        <p:txBody>
          <a:bodyPr/>
          <a:lstStyle/>
          <a:p>
            <a:pPr>
              <a:lnSpc>
                <a:spcPct val="100000"/>
              </a:lnSpc>
            </a:pPr>
            <a:r>
              <a:rPr lang="en-US" sz="3000" dirty="0" smtClean="0"/>
              <a:t>When an invalid parameter is passed to a method:</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ArgumentException</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ArgumentNullException</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ArgumentOutOfRangeException</a:t>
            </a:r>
          </a:p>
          <a:p>
            <a:pPr>
              <a:lnSpc>
                <a:spcPct val="100000"/>
              </a:lnSpc>
            </a:pPr>
            <a:r>
              <a:rPr lang="en-US" sz="3000" dirty="0" smtClean="0"/>
              <a:t>When requested operation is not supported</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NotSupportedException</a:t>
            </a:r>
          </a:p>
          <a:p>
            <a:pPr>
              <a:lnSpc>
                <a:spcPct val="100000"/>
              </a:lnSpc>
            </a:pPr>
            <a:r>
              <a:rPr lang="en-US" dirty="0" smtClean="0"/>
              <a:t>When a method is still not implemented</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NotImplementedException</a:t>
            </a:r>
          </a:p>
          <a:p>
            <a:pPr>
              <a:lnSpc>
                <a:spcPct val="100000"/>
              </a:lnSpc>
            </a:pPr>
            <a:r>
              <a:rPr lang="en-US" sz="3000" dirty="0" smtClean="0"/>
              <a:t>If no suitable standard exception class is available</a:t>
            </a:r>
          </a:p>
          <a:p>
            <a:pPr lvl="1">
              <a:lnSpc>
                <a:spcPct val="100000"/>
              </a:lnSpc>
            </a:pPr>
            <a:r>
              <a:rPr lang="en-US" sz="2800" dirty="0" smtClean="0"/>
              <a:t>Create own exception class (inherit </a:t>
            </a:r>
            <a:r>
              <a:rPr lang="en-US" sz="2800" dirty="0" smtClean="0">
                <a:solidFill>
                  <a:schemeClr val="accent5">
                    <a:lumMod val="20000"/>
                    <a:lumOff val="80000"/>
                  </a:schemeClr>
                </a:solidFill>
                <a:latin typeface="Consolas" pitchFamily="49" charset="0"/>
                <a:cs typeface="Consolas" pitchFamily="49" charset="0"/>
              </a:rPr>
              <a:t>Exception</a:t>
            </a:r>
            <a:r>
              <a:rPr lang="en-US" sz="2800" dirty="0" smtClean="0"/>
              <a: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1042597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ctrTitle"/>
          </p:nvPr>
        </p:nvSpPr>
        <p:spPr>
          <a:xfrm>
            <a:off x="838200" y="1600200"/>
            <a:ext cx="7451726" cy="736600"/>
          </a:xfrm>
        </p:spPr>
        <p:txBody>
          <a:bodyPr/>
          <a:lstStyle/>
          <a:p>
            <a:pPr>
              <a:lnSpc>
                <a:spcPct val="110000"/>
              </a:lnSpc>
              <a:tabLst>
                <a:tab pos="7264400" algn="l"/>
              </a:tabLst>
            </a:pPr>
            <a:r>
              <a:rPr lang="en-US" dirty="0" smtClean="0"/>
              <a:t>Using Try-Finally Blocks</a:t>
            </a:r>
            <a:endParaRPr lang="bg-BG" dirty="0"/>
          </a:p>
        </p:txBody>
      </p:sp>
      <p:pic>
        <p:nvPicPr>
          <p:cNvPr id="21506" name="Picture 2" descr="http://p2pexeem.net/fanimages/finish.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068096" y="2819400"/>
            <a:ext cx="2971800" cy="3207253"/>
          </a:xfrm>
          <a:prstGeom prst="roundRect">
            <a:avLst>
              <a:gd name="adj" fmla="val 7876"/>
            </a:avLst>
          </a:prstGeom>
          <a:noFill/>
          <a:effectLst>
            <a:softEdge rad="31750"/>
          </a:effectLst>
        </p:spPr>
      </p:pic>
    </p:spTree>
    <p:extLst>
      <p:ext uri="{BB962C8B-B14F-4D97-AF65-F5344CB8AC3E}">
        <p14:creationId xmlns:p14="http://schemas.microsoft.com/office/powerpoint/2010/main" val="75641992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sz="3800" dirty="0"/>
              <a:t>The</a:t>
            </a:r>
            <a:r>
              <a:rPr lang="bg-BG" sz="3800" dirty="0"/>
              <a:t> </a:t>
            </a:r>
            <a:r>
              <a:rPr lang="en-US" sz="3800" dirty="0">
                <a:latin typeface="Consolas" pitchFamily="49" charset="0"/>
                <a:cs typeface="Consolas" pitchFamily="49" charset="0"/>
              </a:rPr>
              <a:t>try-finally</a:t>
            </a:r>
            <a:r>
              <a:rPr lang="en-US" sz="3800" dirty="0"/>
              <a:t> </a:t>
            </a:r>
            <a:r>
              <a:rPr lang="en-US" sz="3800" dirty="0" smtClean="0"/>
              <a:t>Statement</a:t>
            </a:r>
            <a:endParaRPr lang="bg-BG" sz="3800" dirty="0"/>
          </a:p>
        </p:txBody>
      </p:sp>
      <p:sp>
        <p:nvSpPr>
          <p:cNvPr id="644099" name="Rectangle 3"/>
          <p:cNvSpPr>
            <a:spLocks noGrp="1" noChangeArrowheads="1"/>
          </p:cNvSpPr>
          <p:nvPr>
            <p:ph idx="1"/>
          </p:nvPr>
        </p:nvSpPr>
        <p:spPr>
          <a:xfrm>
            <a:off x="228600" y="990600"/>
            <a:ext cx="8686800" cy="5638800"/>
          </a:xfrm>
        </p:spPr>
        <p:txBody>
          <a:bodyPr/>
          <a:lstStyle/>
          <a:p>
            <a:r>
              <a:rPr lang="en-US" sz="3000" dirty="0"/>
              <a:t>The </a:t>
            </a:r>
            <a:r>
              <a:rPr lang="en-US" sz="3000" dirty="0" smtClean="0"/>
              <a:t>statement:</a:t>
            </a:r>
            <a:endParaRPr lang="en-US" sz="3000" dirty="0"/>
          </a:p>
          <a:p>
            <a:pPr lvl="1">
              <a:lnSpc>
                <a:spcPct val="100000"/>
              </a:lnSpc>
            </a:pPr>
            <a:endParaRPr lang="en-US" dirty="0"/>
          </a:p>
          <a:p>
            <a:pPr lvl="1">
              <a:lnSpc>
                <a:spcPct val="100000"/>
              </a:lnSpc>
              <a:buFontTx/>
              <a:buNone/>
            </a:pPr>
            <a:endParaRPr lang="en-US" dirty="0"/>
          </a:p>
          <a:p>
            <a:endParaRPr lang="en-US" sz="3000" dirty="0"/>
          </a:p>
          <a:p>
            <a:endParaRPr lang="en-US" sz="3000" dirty="0"/>
          </a:p>
          <a:p>
            <a:pPr>
              <a:spcBef>
                <a:spcPts val="1800"/>
              </a:spcBef>
            </a:pPr>
            <a:r>
              <a:rPr lang="en-US" sz="3000" dirty="0" smtClean="0"/>
              <a:t>Ensures execution </a:t>
            </a:r>
            <a:r>
              <a:rPr lang="en-US" sz="3000" dirty="0"/>
              <a:t>of </a:t>
            </a:r>
            <a:r>
              <a:rPr lang="en-US" sz="3000" dirty="0" smtClean="0"/>
              <a:t>given </a:t>
            </a:r>
            <a:r>
              <a:rPr lang="en-US" sz="3000" dirty="0"/>
              <a:t>block </a:t>
            </a:r>
            <a:r>
              <a:rPr lang="en-US" sz="3000" dirty="0" smtClean="0"/>
              <a:t>in all cases</a:t>
            </a:r>
          </a:p>
          <a:p>
            <a:pPr lvl="1"/>
            <a:r>
              <a:rPr lang="en-US" sz="2800" dirty="0" smtClean="0"/>
              <a:t>When exception is raised or not in </a:t>
            </a:r>
            <a:r>
              <a:rPr lang="en-US" sz="2800" dirty="0"/>
              <a:t>the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try</a:t>
            </a:r>
            <a:r>
              <a:rPr lang="en-US" sz="2800" dirty="0"/>
              <a:t> </a:t>
            </a:r>
            <a:r>
              <a:rPr lang="en-US" sz="2800" dirty="0" smtClean="0"/>
              <a:t>block</a:t>
            </a:r>
            <a:endParaRPr lang="en-US" sz="2800" dirty="0"/>
          </a:p>
          <a:p>
            <a:r>
              <a:rPr lang="en-US" sz="3000" dirty="0"/>
              <a:t>Used for execution of cleaning-up code</a:t>
            </a:r>
            <a:r>
              <a:rPr lang="en-US" sz="3000" dirty="0" smtClean="0"/>
              <a:t>, e.g</a:t>
            </a:r>
            <a:r>
              <a:rPr lang="en-US" sz="3000" dirty="0"/>
              <a:t>. releasing resources</a:t>
            </a:r>
            <a:endParaRPr lang="bg-BG" sz="30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44100" name="Rectangle 4"/>
          <p:cNvSpPr>
            <a:spLocks noChangeArrowheads="1"/>
          </p:cNvSpPr>
          <p:nvPr/>
        </p:nvSpPr>
        <p:spPr bwMode="auto">
          <a:xfrm>
            <a:off x="827088" y="1752600"/>
            <a:ext cx="7326312"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cause an exception</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finally</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This block will always execute</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7255307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447800"/>
            <a:ext cx="6689726" cy="920750"/>
          </a:xfrm>
        </p:spPr>
        <p:txBody>
          <a:bodyPr/>
          <a:lstStyle/>
          <a:p>
            <a:pPr>
              <a:lnSpc>
                <a:spcPct val="110000"/>
              </a:lnSpc>
            </a:pPr>
            <a:r>
              <a:rPr lang="en-US" dirty="0" smtClean="0"/>
              <a:t>What are Exceptions?</a:t>
            </a:r>
            <a:endParaRPr lang="bg-BG" dirty="0"/>
          </a:p>
        </p:txBody>
      </p:sp>
      <p:sp>
        <p:nvSpPr>
          <p:cNvPr id="3" name="Rectangle 3"/>
          <p:cNvSpPr>
            <a:spLocks noChangeArrowheads="1"/>
          </p:cNvSpPr>
          <p:nvPr/>
        </p:nvSpPr>
        <p:spPr bwMode="auto">
          <a:xfrm>
            <a:off x="1330811" y="24447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The </a:t>
            </a:r>
            <a:r>
              <a:rPr lang="en-US" sz="2800" b="1" dirty="0" smtClean="0">
                <a:solidFill>
                  <a:srgbClr val="FAF7C8"/>
                </a:solidFill>
                <a:effectLst>
                  <a:outerShdw blurRad="38100" dist="38100" dir="2700000" algn="tl">
                    <a:srgbClr val="000000">
                      <a:alpha val="43137"/>
                    </a:srgbClr>
                  </a:outerShdw>
                </a:effectLst>
              </a:rPr>
              <a:t>Paradigm</a:t>
            </a:r>
            <a:r>
              <a:rPr lang="en-US" sz="2800" b="1" dirty="0" smtClean="0">
                <a:solidFill>
                  <a:srgbClr val="FAF7C8"/>
                </a:solidFill>
                <a:effectLst>
                  <a:outerShdw blurRad="38100" dist="38100" dir="2700000" algn="tl">
                    <a:srgbClr val="000000">
                      <a:alpha val="43137"/>
                    </a:srgbClr>
                  </a:outerShdw>
                </a:effectLst>
                <a:latin typeface="+mn-lt"/>
              </a:rPr>
              <a:t> of Exceptions in OOP</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518784" y="3276600"/>
            <a:ext cx="4114800" cy="2895600"/>
          </a:xfrm>
          <a:prstGeom prst="roundRect">
            <a:avLst>
              <a:gd name="adj" fmla="val 5794"/>
            </a:avLst>
          </a:prstGeom>
          <a:noFill/>
        </p:spPr>
      </p:pic>
    </p:spTree>
    <p:extLst>
      <p:ext uri="{BB962C8B-B14F-4D97-AF65-F5344CB8AC3E}">
        <p14:creationId xmlns:p14="http://schemas.microsoft.com/office/powerpoint/2010/main" val="285332099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xfrm>
            <a:off x="1828800" y="31958"/>
            <a:ext cx="7086600" cy="882442"/>
          </a:xfrm>
        </p:spPr>
        <p:txBody>
          <a:bodyPr/>
          <a:lstStyle/>
          <a:p>
            <a:r>
              <a:rPr lang="en-US" dirty="0">
                <a:latin typeface="Consolas" pitchFamily="49" charset="0"/>
                <a:cs typeface="Consolas" pitchFamily="49" charset="0"/>
              </a:rPr>
              <a:t>try-finally</a:t>
            </a:r>
            <a:r>
              <a:rPr lang="en-US" dirty="0"/>
              <a:t>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646147" name="Rectangle 3"/>
          <p:cNvSpPr>
            <a:spLocks noChangeArrowheads="1"/>
          </p:cNvSpPr>
          <p:nvPr/>
        </p:nvSpPr>
        <p:spPr bwMode="auto">
          <a:xfrm>
            <a:off x="381000" y="914400"/>
            <a:ext cx="8382000" cy="55981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TestTryFinally()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Console.WriteLine("Code executed before try-finally.");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str = Console.ReadLine();</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Console.WriteLine("Parsing was successful.");</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 Exit from the current method</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Console.WriteLine("Parsing failed!");</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finally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70000"/>
              </a:lnSpc>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cleanup code is always executed.");</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code is after the try-finally block.");</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614466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447800"/>
            <a:ext cx="6232526" cy="736600"/>
          </a:xfrm>
        </p:spPr>
        <p:txBody>
          <a:bodyPr/>
          <a:lstStyle/>
          <a:p>
            <a:pPr>
              <a:lnSpc>
                <a:spcPct val="110000"/>
              </a:lnSpc>
            </a:pPr>
            <a:r>
              <a:rPr lang="en-US" dirty="0" smtClean="0"/>
              <a:t>Try-Finally</a:t>
            </a:r>
            <a:endParaRPr lang="bg-BG" dirty="0"/>
          </a:p>
        </p:txBody>
      </p:sp>
      <p:sp>
        <p:nvSpPr>
          <p:cNvPr id="3" name="Rectangle 3"/>
          <p:cNvSpPr>
            <a:spLocks noChangeArrowheads="1"/>
          </p:cNvSpPr>
          <p:nvPr/>
        </p:nvSpPr>
        <p:spPr bwMode="auto">
          <a:xfrm>
            <a:off x="1322369" y="2441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79874" name="Picture 2" descr="http://cherishthepossibilities.com/images/ManFinishLine.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3727936" y="3532683"/>
            <a:ext cx="1676400" cy="2487117"/>
          </a:xfrm>
          <a:prstGeom prst="roundRect">
            <a:avLst>
              <a:gd name="adj" fmla="val 7651"/>
            </a:avLst>
          </a:prstGeom>
          <a:noFill/>
        </p:spPr>
      </p:pic>
      <p:pic>
        <p:nvPicPr>
          <p:cNvPr id="2050" name="Picture 2" descr="checkered, finish, flag, goal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593434" y="2770734"/>
            <a:ext cx="1864766" cy="21822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emistry, laboratory, science, tes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8194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45383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ctrTitle"/>
          </p:nvPr>
        </p:nvSpPr>
        <p:spPr>
          <a:xfrm>
            <a:off x="681578" y="4673600"/>
            <a:ext cx="7776622" cy="965200"/>
          </a:xfrm>
        </p:spPr>
        <p:txBody>
          <a:bodyPr/>
          <a:lstStyle/>
          <a:p>
            <a:pPr>
              <a:lnSpc>
                <a:spcPct val="110000"/>
              </a:lnSpc>
            </a:pPr>
            <a:r>
              <a:rPr lang="en-US" dirty="0" smtClean="0"/>
              <a:t>Exceptions: Best Practices</a:t>
            </a:r>
            <a:endParaRPr lang="bg-BG" dirty="0"/>
          </a:p>
        </p:txBody>
      </p:sp>
      <p:pic>
        <p:nvPicPr>
          <p:cNvPr id="15362" name="Picture 2" descr="http://www.nzcbesd.org.nz/images/section_image4.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98208" y="1066800"/>
            <a:ext cx="4343400" cy="3113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590981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dirty="0" smtClean="0"/>
              <a:t>Exceptions – Best Practices</a:t>
            </a:r>
            <a:r>
              <a:rPr lang="bg-BG" dirty="0" smtClean="0"/>
              <a:t> </a:t>
            </a:r>
            <a:endParaRPr lang="bg-BG" dirty="0"/>
          </a:p>
        </p:txBody>
      </p:sp>
      <p:sp>
        <p:nvSpPr>
          <p:cNvPr id="590851" name="Rectangle 3"/>
          <p:cNvSpPr>
            <a:spLocks noGrp="1" noChangeArrowheads="1"/>
          </p:cNvSpPr>
          <p:nvPr>
            <p:ph idx="1"/>
          </p:nvPr>
        </p:nvSpPr>
        <p:spPr>
          <a:xfrm>
            <a:off x="228600" y="990600"/>
            <a:ext cx="8686800" cy="5715000"/>
          </a:xfrm>
        </p:spPr>
        <p:txBody>
          <a:bodyPr/>
          <a:lstStyle/>
          <a:p>
            <a:pPr>
              <a:lnSpc>
                <a:spcPct val="100000"/>
              </a:lnSpc>
            </a:pPr>
            <a:r>
              <a:rPr lang="en-US" dirty="0">
                <a:solidFill>
                  <a:schemeClr val="accent5">
                    <a:lumMod val="20000"/>
                    <a:lumOff val="80000"/>
                  </a:schemeClr>
                </a:solidFill>
                <a:latin typeface="Consolas" pitchFamily="49" charset="0"/>
                <a:cs typeface="Consolas" pitchFamily="49" charset="0"/>
              </a:rPr>
              <a:t>catch</a:t>
            </a:r>
            <a:r>
              <a:rPr lang="en-US" dirty="0"/>
              <a:t> blocks should begin with the exceptions lowest in the </a:t>
            </a:r>
            <a:r>
              <a:rPr lang="en-US" dirty="0" smtClean="0"/>
              <a:t>hierarchy</a:t>
            </a:r>
          </a:p>
          <a:p>
            <a:pPr lvl="1">
              <a:lnSpc>
                <a:spcPct val="100000"/>
              </a:lnSpc>
            </a:pPr>
            <a:r>
              <a:rPr lang="en-US" dirty="0" smtClean="0"/>
              <a:t>And </a:t>
            </a:r>
            <a:r>
              <a:rPr lang="en-US" dirty="0"/>
              <a:t>continue with the more general </a:t>
            </a:r>
            <a:r>
              <a:rPr lang="en-US" dirty="0" smtClean="0"/>
              <a:t>exceptions</a:t>
            </a:r>
          </a:p>
          <a:p>
            <a:pPr lvl="1">
              <a:lnSpc>
                <a:spcPct val="100000"/>
              </a:lnSpc>
            </a:pPr>
            <a:r>
              <a:rPr lang="en-US" dirty="0" smtClean="0"/>
              <a:t>Otherwise a compilation error will occur</a:t>
            </a:r>
            <a:endParaRPr lang="en-US" dirty="0"/>
          </a:p>
          <a:p>
            <a:pPr>
              <a:lnSpc>
                <a:spcPct val="100000"/>
              </a:lnSpc>
            </a:pPr>
            <a:r>
              <a:rPr lang="en-US" dirty="0"/>
              <a:t>Each </a:t>
            </a:r>
            <a:r>
              <a:rPr lang="en-US" dirty="0">
                <a:solidFill>
                  <a:schemeClr val="accent5">
                    <a:lumMod val="20000"/>
                    <a:lumOff val="80000"/>
                  </a:schemeClr>
                </a:solidFill>
                <a:latin typeface="Consolas" pitchFamily="49" charset="0"/>
                <a:cs typeface="Consolas" pitchFamily="49" charset="0"/>
              </a:rPr>
              <a:t>catch</a:t>
            </a:r>
            <a:r>
              <a:rPr lang="en-US" dirty="0">
                <a:solidFill>
                  <a:schemeClr val="hlink"/>
                </a:solidFill>
              </a:rPr>
              <a:t> </a:t>
            </a:r>
            <a:r>
              <a:rPr lang="en-US" dirty="0"/>
              <a:t>block should handle only these exceptions which it </a:t>
            </a:r>
            <a:r>
              <a:rPr lang="en-US" dirty="0" smtClean="0"/>
              <a:t>expects</a:t>
            </a:r>
            <a:endParaRPr lang="en-US" dirty="0"/>
          </a:p>
          <a:p>
            <a:pPr lvl="1">
              <a:lnSpc>
                <a:spcPct val="100000"/>
              </a:lnSpc>
            </a:pPr>
            <a:r>
              <a:rPr lang="en-US" dirty="0" smtClean="0"/>
              <a:t>If a method is not competent to handle an exception, it should be left unhandled</a:t>
            </a:r>
          </a:p>
          <a:p>
            <a:pPr lvl="1">
              <a:lnSpc>
                <a:spcPct val="100000"/>
              </a:lnSpc>
            </a:pPr>
            <a:r>
              <a:rPr lang="en-US" dirty="0" smtClean="0"/>
              <a:t>Handling </a:t>
            </a:r>
            <a:r>
              <a:rPr lang="en-US" dirty="0"/>
              <a:t>all </a:t>
            </a:r>
            <a:r>
              <a:rPr lang="en-US" dirty="0" smtClean="0"/>
              <a:t>exceptions disregarding their type is popular bad practice (anti-pattern)!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323201801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 Best Practices</a:t>
            </a:r>
            <a:r>
              <a:rPr lang="bg-BG" dirty="0"/>
              <a:t> </a:t>
            </a:r>
            <a:r>
              <a:rPr lang="en-US" dirty="0" smtClean="0"/>
              <a:t> (2)</a:t>
            </a:r>
            <a:endParaRPr lang="en-US" dirty="0"/>
          </a:p>
        </p:txBody>
      </p:sp>
      <p:sp>
        <p:nvSpPr>
          <p:cNvPr id="3" name="Content Placeholder 2"/>
          <p:cNvSpPr>
            <a:spLocks noGrp="1"/>
          </p:cNvSpPr>
          <p:nvPr>
            <p:ph idx="1"/>
          </p:nvPr>
        </p:nvSpPr>
        <p:spPr>
          <a:xfrm>
            <a:off x="152399" y="939800"/>
            <a:ext cx="8640031" cy="5638800"/>
          </a:xfrm>
        </p:spPr>
        <p:txBody>
          <a:bodyPr/>
          <a:lstStyle/>
          <a:p>
            <a:r>
              <a:rPr lang="en-US" dirty="0"/>
              <a:t>When raising an exception always pass to the constructor good explanation message</a:t>
            </a:r>
            <a:endParaRPr lang="bg-BG" dirty="0"/>
          </a:p>
          <a:p>
            <a:pPr>
              <a:lnSpc>
                <a:spcPct val="100000"/>
              </a:lnSpc>
            </a:pPr>
            <a:r>
              <a:rPr lang="en-US" dirty="0"/>
              <a:t>When </a:t>
            </a:r>
            <a:r>
              <a:rPr lang="en-US" dirty="0" smtClean="0"/>
              <a:t>throwing an exception </a:t>
            </a:r>
            <a:r>
              <a:rPr lang="en-US" dirty="0"/>
              <a:t>always pass </a:t>
            </a:r>
            <a:r>
              <a:rPr lang="en-US" dirty="0" smtClean="0"/>
              <a:t>a good description of the problem</a:t>
            </a:r>
            <a:endParaRPr lang="en-US" dirty="0"/>
          </a:p>
          <a:p>
            <a:pPr lvl="1">
              <a:lnSpc>
                <a:spcPct val="100000"/>
              </a:lnSpc>
            </a:pPr>
            <a:r>
              <a:rPr lang="en-US" dirty="0" smtClean="0">
                <a:solidFill>
                  <a:schemeClr val="accent5">
                    <a:lumMod val="20000"/>
                    <a:lumOff val="80000"/>
                  </a:schemeClr>
                </a:solidFill>
              </a:rPr>
              <a:t>Exception message</a:t>
            </a:r>
            <a:r>
              <a:rPr lang="en-US" dirty="0" smtClean="0"/>
              <a:t> </a:t>
            </a:r>
            <a:r>
              <a:rPr lang="en-US" dirty="0"/>
              <a:t>should explain what causes the problem and how to solve </a:t>
            </a:r>
            <a:r>
              <a:rPr lang="en-US" dirty="0" smtClean="0"/>
              <a:t>it</a:t>
            </a:r>
            <a:endParaRPr lang="en-US" dirty="0"/>
          </a:p>
          <a:p>
            <a:pPr lvl="1">
              <a:lnSpc>
                <a:spcPct val="100000"/>
              </a:lnSpc>
            </a:pPr>
            <a:r>
              <a:rPr lang="en-US" dirty="0" smtClean="0"/>
              <a:t>Good: "</a:t>
            </a:r>
            <a:r>
              <a:rPr lang="en-US" i="1" dirty="0" smtClean="0"/>
              <a:t>Size </a:t>
            </a:r>
            <a:r>
              <a:rPr lang="en-US" i="1" dirty="0"/>
              <a:t>should be integer in range [</a:t>
            </a:r>
            <a:r>
              <a:rPr lang="en-US" i="1" dirty="0" smtClean="0"/>
              <a:t>1…15]</a:t>
            </a:r>
            <a:r>
              <a:rPr lang="en-US" dirty="0" smtClean="0"/>
              <a:t>"</a:t>
            </a:r>
          </a:p>
          <a:p>
            <a:pPr lvl="1">
              <a:lnSpc>
                <a:spcPct val="100000"/>
              </a:lnSpc>
            </a:pPr>
            <a:r>
              <a:rPr lang="en-US" dirty="0" smtClean="0"/>
              <a:t>Good: "</a:t>
            </a:r>
            <a:r>
              <a:rPr lang="en-US" i="1" dirty="0" smtClean="0"/>
              <a:t>Invalid </a:t>
            </a:r>
            <a:r>
              <a:rPr lang="en-US" i="1" dirty="0"/>
              <a:t>state. First call Initialize</a:t>
            </a:r>
            <a:r>
              <a:rPr lang="en-US" i="1" dirty="0" smtClean="0"/>
              <a:t>()</a:t>
            </a:r>
            <a:r>
              <a:rPr lang="en-US" dirty="0" smtClean="0"/>
              <a:t>"</a:t>
            </a:r>
          </a:p>
          <a:p>
            <a:pPr lvl="1">
              <a:lnSpc>
                <a:spcPct val="100000"/>
              </a:lnSpc>
            </a:pPr>
            <a:r>
              <a:rPr lang="en-US" dirty="0"/>
              <a:t>Bad: "</a:t>
            </a:r>
            <a:r>
              <a:rPr lang="en-US" i="1" dirty="0">
                <a:solidFill>
                  <a:schemeClr val="accent2">
                    <a:lumMod val="40000"/>
                    <a:lumOff val="60000"/>
                  </a:schemeClr>
                </a:solidFill>
              </a:rPr>
              <a:t>Unexpected error</a:t>
            </a:r>
            <a:r>
              <a:rPr lang="en-US" dirty="0"/>
              <a:t>"</a:t>
            </a:r>
          </a:p>
          <a:p>
            <a:pPr lvl="1">
              <a:lnSpc>
                <a:spcPct val="100000"/>
              </a:lnSpc>
            </a:pPr>
            <a:r>
              <a:rPr lang="en-US" dirty="0"/>
              <a:t>Bad: </a:t>
            </a:r>
            <a:r>
              <a:rPr lang="en-US" dirty="0" smtClean="0"/>
              <a:t>"</a:t>
            </a:r>
            <a:r>
              <a:rPr lang="en-US" i="1" dirty="0" smtClean="0">
                <a:solidFill>
                  <a:schemeClr val="accent2">
                    <a:lumMod val="40000"/>
                    <a:lumOff val="60000"/>
                  </a:schemeClr>
                </a:solidFill>
              </a:rPr>
              <a:t>Invalid argument</a:t>
            </a:r>
            <a:r>
              <a:rPr lang="en-US" dirty="0" smtClean="0"/>
              <a:t>"</a:t>
            </a:r>
            <a:endParaRPr lang="en-US" dirty="0"/>
          </a:p>
          <a:p>
            <a:pPr lvl="1">
              <a:lnSpc>
                <a:spcPct val="100000"/>
              </a:lnSpc>
            </a:pPr>
            <a:endParaRPr lang="en-US" dirty="0"/>
          </a:p>
          <a:p>
            <a:pPr lvl="1">
              <a:lnSpc>
                <a:spcPct val="100000"/>
              </a:lnSpc>
            </a:pPr>
            <a:endParaRPr lang="en-US" dirty="0"/>
          </a:p>
          <a:p>
            <a:pPr lvl="1">
              <a:lnSpc>
                <a:spcPct val="100000"/>
              </a:lnSpc>
            </a:pPr>
            <a:endParaRPr lang="bg-BG"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13" name="Picture 2" descr="accept, accord, check, correct, green, ok, success, ye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01" y="4511200"/>
            <a:ext cx="1041400" cy="10005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ancel, close, cross, delete, exit, no, remov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1573" y="5664200"/>
            <a:ext cx="923327"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797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Exceptions – Best</a:t>
            </a:r>
            <a:r>
              <a:rPr lang="bg-BG" dirty="0" smtClean="0"/>
              <a:t> </a:t>
            </a:r>
            <a:r>
              <a:rPr lang="en-US" dirty="0" smtClean="0"/>
              <a:t>Practices (3)</a:t>
            </a:r>
            <a:endParaRPr lang="bg-BG" dirty="0"/>
          </a:p>
        </p:txBody>
      </p:sp>
      <p:sp>
        <p:nvSpPr>
          <p:cNvPr id="594947" name="Rectangle 3"/>
          <p:cNvSpPr>
            <a:spLocks noGrp="1" noChangeArrowheads="1"/>
          </p:cNvSpPr>
          <p:nvPr>
            <p:ph idx="1"/>
          </p:nvPr>
        </p:nvSpPr>
        <p:spPr/>
        <p:txBody>
          <a:bodyPr/>
          <a:lstStyle/>
          <a:p>
            <a:pPr>
              <a:lnSpc>
                <a:spcPct val="110000"/>
              </a:lnSpc>
            </a:pPr>
            <a:r>
              <a:rPr lang="en-US" dirty="0"/>
              <a:t>Exceptions can decrease the application </a:t>
            </a:r>
            <a:r>
              <a:rPr lang="en-US" dirty="0" smtClean="0"/>
              <a:t>performance</a:t>
            </a:r>
          </a:p>
          <a:p>
            <a:pPr lvl="1">
              <a:lnSpc>
                <a:spcPct val="110000"/>
              </a:lnSpc>
            </a:pPr>
            <a:r>
              <a:rPr lang="en-US" dirty="0" smtClean="0"/>
              <a:t>Throw exceptions only in situations which are really </a:t>
            </a:r>
            <a:r>
              <a:rPr lang="en-US" dirty="0" smtClean="0">
                <a:solidFill>
                  <a:schemeClr val="accent5">
                    <a:lumMod val="20000"/>
                    <a:lumOff val="80000"/>
                  </a:schemeClr>
                </a:solidFill>
              </a:rPr>
              <a:t>exceptional</a:t>
            </a:r>
            <a:r>
              <a:rPr lang="en-US" dirty="0" smtClean="0"/>
              <a:t> and should be handled</a:t>
            </a:r>
          </a:p>
          <a:p>
            <a:pPr lvl="1">
              <a:lnSpc>
                <a:spcPct val="110000"/>
              </a:lnSpc>
            </a:pPr>
            <a:r>
              <a:rPr lang="en-US" dirty="0" smtClean="0"/>
              <a:t>Do not throw exceptions in the normal program control flow (e.g. for invalid user input)</a:t>
            </a:r>
            <a:endParaRPr lang="en-US" dirty="0"/>
          </a:p>
          <a:p>
            <a:pPr>
              <a:lnSpc>
                <a:spcPct val="110000"/>
              </a:lnSpc>
            </a:pPr>
            <a:r>
              <a:rPr lang="en-US" dirty="0" smtClean="0"/>
              <a:t>CLR could throw exceptions at </a:t>
            </a:r>
            <a:r>
              <a:rPr lang="en-US" dirty="0"/>
              <a:t>any time with no way to predict </a:t>
            </a:r>
            <a:r>
              <a:rPr lang="en-US" dirty="0" smtClean="0"/>
              <a:t>them</a:t>
            </a:r>
          </a:p>
          <a:p>
            <a:pPr lvl="1">
              <a:lnSpc>
                <a:spcPct val="110000"/>
              </a:lnSpc>
            </a:pPr>
            <a:r>
              <a:rPr lang="en-US" dirty="0" smtClean="0"/>
              <a:t>E.g. </a:t>
            </a:r>
            <a:r>
              <a:rPr lang="bg-BG" noProof="1" smtClean="0">
                <a:solidFill>
                  <a:schemeClr val="accent5">
                    <a:lumMod val="20000"/>
                    <a:lumOff val="80000"/>
                  </a:schemeClr>
                </a:solidFill>
                <a:latin typeface="Consolas" pitchFamily="49" charset="0"/>
                <a:cs typeface="Consolas" pitchFamily="49" charset="0"/>
              </a:rPr>
              <a:t>System.OutOfMemoryException</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16379393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smtClean="0"/>
              <a:t>Exceptions provide flexible error handling mechanism in .NET Framework</a:t>
            </a:r>
          </a:p>
          <a:p>
            <a:pPr lvl="1">
              <a:lnSpc>
                <a:spcPct val="100000"/>
              </a:lnSpc>
            </a:pPr>
            <a:r>
              <a:rPr lang="en-US" dirty="0" smtClean="0"/>
              <a:t>Allow errors to be handled at multiple levels</a:t>
            </a:r>
          </a:p>
          <a:p>
            <a:pPr lvl="1">
              <a:lnSpc>
                <a:spcPct val="100000"/>
              </a:lnSpc>
            </a:pPr>
            <a:r>
              <a:rPr lang="en-US" dirty="0" smtClean="0"/>
              <a:t>Each exception handler processes only errors of particular type (and its child types)</a:t>
            </a:r>
          </a:p>
          <a:p>
            <a:pPr lvl="2">
              <a:lnSpc>
                <a:spcPct val="100000"/>
              </a:lnSpc>
            </a:pPr>
            <a:r>
              <a:rPr lang="en-US" dirty="0" smtClean="0"/>
              <a:t>Other types of errors are processed by some other handlers later</a:t>
            </a:r>
          </a:p>
          <a:p>
            <a:pPr lvl="1">
              <a:lnSpc>
                <a:spcPct val="100000"/>
              </a:lnSpc>
            </a:pPr>
            <a:r>
              <a:rPr lang="en-US" dirty="0" smtClean="0"/>
              <a:t>Unhandled exceptions cause error messages</a:t>
            </a:r>
          </a:p>
          <a:p>
            <a:pPr>
              <a:lnSpc>
                <a:spcPct val="100000"/>
              </a:lnSpc>
            </a:pPr>
            <a:r>
              <a:rPr lang="en-US" dirty="0" smtClean="0"/>
              <a:t>Try-finally ensures given code block is always executed (even when an exception is thrown)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extLst>
      <p:ext uri="{BB962C8B-B14F-4D97-AF65-F5344CB8AC3E}">
        <p14:creationId xmlns:p14="http://schemas.microsoft.com/office/powerpoint/2010/main" val="25533798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dirty="0" smtClean="0"/>
              <a:t>Exceptions </a:t>
            </a:r>
            <a:r>
              <a:rPr lang="en-US" dirty="0"/>
              <a:t>Handling</a:t>
            </a:r>
            <a:endParaRPr lang="bg-BG" dirty="0"/>
          </a:p>
        </p:txBody>
      </p:sp>
      <p:sp>
        <p:nvSpPr>
          <p:cNvPr id="14" name="TextBox 5"/>
          <p:cNvSpPr txBox="1"/>
          <p:nvPr/>
        </p:nvSpPr>
        <p:spPr>
          <a:xfrm>
            <a:off x="4901698" y="6350000"/>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smtClean="0">
                <a:hlinkClick r:id="rId2"/>
              </a:rPr>
              <a:t>http://csharpfundamentals.telerik.com</a:t>
            </a:r>
            <a:endParaRPr lang="en-US" sz="1800" b="1" dirty="0"/>
          </a:p>
        </p:txBody>
      </p:sp>
    </p:spTree>
    <p:extLst>
      <p:ext uri="{BB962C8B-B14F-4D97-AF65-F5344CB8AC3E}">
        <p14:creationId xmlns:p14="http://schemas.microsoft.com/office/powerpoint/2010/main" val="389031552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dirty="0" smtClean="0"/>
              <a:t>Exercises</a:t>
            </a:r>
            <a:endParaRPr lang="bg-BG" dirty="0"/>
          </a:p>
        </p:txBody>
      </p:sp>
      <p:sp>
        <p:nvSpPr>
          <p:cNvPr id="608259" name="Rectangle 3"/>
          <p:cNvSpPr>
            <a:spLocks noGrp="1" noChangeArrowheads="1"/>
          </p:cNvSpPr>
          <p:nvPr>
            <p:ph idx="1"/>
          </p:nvPr>
        </p:nvSpPr>
        <p:spPr/>
        <p:txBody>
          <a:bodyPr/>
          <a:lstStyle/>
          <a:p>
            <a:pPr marL="360000" indent="-360000">
              <a:lnSpc>
                <a:spcPts val="3600"/>
              </a:lnSpc>
              <a:buFont typeface="+mj-lt"/>
              <a:buAutoNum type="arabicPeriod"/>
              <a:tabLst/>
            </a:pPr>
            <a:r>
              <a:rPr lang="en-US" sz="2800" dirty="0" smtClean="0"/>
              <a:t>Write a program that reads an integer number and calculates and prints its square root. If the number is invalid or negative, print "Invalid number". In all cases finally print "Good bye". Use try-catch-finally.</a:t>
            </a:r>
          </a:p>
          <a:p>
            <a:pPr marL="360000" indent="-360000">
              <a:lnSpc>
                <a:spcPts val="3600"/>
              </a:lnSpc>
              <a:buFont typeface="+mj-lt"/>
              <a:buAutoNum type="arabicPeriod"/>
              <a:tabLst/>
            </a:pPr>
            <a:r>
              <a:rPr lang="en-US" sz="2800" dirty="0" smtClean="0"/>
              <a:t>Write a method </a:t>
            </a:r>
            <a:r>
              <a:rPr lang="en-US" sz="2800" noProof="1" smtClean="0">
                <a:solidFill>
                  <a:schemeClr val="accent5">
                    <a:lumMod val="20000"/>
                    <a:lumOff val="80000"/>
                  </a:schemeClr>
                </a:solidFill>
                <a:latin typeface="Consolas" pitchFamily="49" charset="0"/>
                <a:cs typeface="Consolas" pitchFamily="49" charset="0"/>
              </a:rPr>
              <a:t>ReadNumber(int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start,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end)</a:t>
            </a:r>
            <a:r>
              <a:rPr lang="en-US" sz="2800" dirty="0" smtClean="0"/>
              <a:t> that enters an integer number in given range [start…end]. If an invalid number or non-number text is entered, the method should throw an exception. Using this method write a program that enters </a:t>
            </a:r>
            <a:r>
              <a:rPr lang="en-US" sz="2800" dirty="0" smtClean="0">
                <a:latin typeface="Consolas" pitchFamily="49" charset="0"/>
                <a:cs typeface="Consolas" pitchFamily="49" charset="0"/>
              </a:rPr>
              <a:t>10 </a:t>
            </a:r>
            <a:r>
              <a:rPr lang="en-US" sz="2800" dirty="0" smtClean="0"/>
              <a:t>numbers:</a:t>
            </a:r>
          </a:p>
          <a:p>
            <a:pPr marL="360000" indent="-360000">
              <a:lnSpc>
                <a:spcPts val="3600"/>
              </a:lnSpc>
              <a:spcBef>
                <a:spcPts val="0"/>
              </a:spcBef>
              <a:buNone/>
            </a:pPr>
            <a:r>
              <a:rPr lang="en-US" sz="2800" dirty="0" smtClean="0"/>
              <a:t>			a</a:t>
            </a:r>
            <a:r>
              <a:rPr lang="en-US" sz="2800" baseline="-25000" dirty="0" smtClean="0"/>
              <a:t>1</a:t>
            </a:r>
            <a:r>
              <a:rPr lang="en-US" sz="2800" dirty="0" smtClean="0"/>
              <a:t>, a</a:t>
            </a:r>
            <a:r>
              <a:rPr lang="en-US" sz="2800" baseline="-25000" dirty="0" smtClean="0"/>
              <a:t>2</a:t>
            </a:r>
            <a:r>
              <a:rPr lang="en-US" sz="2800" dirty="0" smtClean="0"/>
              <a:t>, … a</a:t>
            </a:r>
            <a:r>
              <a:rPr lang="en-US" sz="2800" baseline="-25000" dirty="0" smtClean="0"/>
              <a:t>10</a:t>
            </a:r>
            <a:r>
              <a:rPr lang="en-US" sz="2800" dirty="0" smtClean="0"/>
              <a:t>, such that 1 &lt; a</a:t>
            </a:r>
            <a:r>
              <a:rPr lang="en-US" sz="2800" baseline="-25000" dirty="0" smtClean="0"/>
              <a:t>1</a:t>
            </a:r>
            <a:r>
              <a:rPr lang="en-US" sz="2800" dirty="0" smtClean="0"/>
              <a:t> &lt; … &lt; a</a:t>
            </a:r>
            <a:r>
              <a:rPr lang="en-US" sz="2800" baseline="-25000" dirty="0" smtClean="0"/>
              <a:t>10</a:t>
            </a:r>
            <a:r>
              <a:rPr lang="en-US" sz="2800" dirty="0" smtClean="0"/>
              <a:t> &lt; 100</a:t>
            </a:r>
            <a:endParaRPr lang="bg-BG"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186209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360000" indent="-360000">
              <a:lnSpc>
                <a:spcPts val="3600"/>
              </a:lnSpc>
              <a:buFont typeface="+mj-lt"/>
              <a:buAutoNum type="arabicPeriod" startAt="3"/>
              <a:tabLst/>
            </a:pPr>
            <a:r>
              <a:rPr lang="en-US" sz="2800" dirty="0" smtClean="0"/>
              <a:t>Write a program that enters file name along with its full file path (e.g. </a:t>
            </a:r>
            <a:r>
              <a:rPr lang="en-US" sz="2800" dirty="0" smtClean="0">
                <a:solidFill>
                  <a:schemeClr val="accent5">
                    <a:lumMod val="20000"/>
                    <a:lumOff val="80000"/>
                  </a:schemeClr>
                </a:solidFill>
                <a:latin typeface="Consolas" pitchFamily="49" charset="0"/>
                <a:cs typeface="Consolas" pitchFamily="49" charset="0"/>
              </a:rPr>
              <a:t>C:\WINDOWS\win.ini</a:t>
            </a:r>
            <a:r>
              <a:rPr lang="en-US" sz="2800" dirty="0" smtClean="0"/>
              <a:t>), reads its contents and prints it on the console. Find in MSDN how to use </a:t>
            </a:r>
            <a:r>
              <a:rPr lang="en-US" sz="2800" noProof="1" smtClean="0">
                <a:solidFill>
                  <a:schemeClr val="accent5">
                    <a:lumMod val="20000"/>
                    <a:lumOff val="80000"/>
                  </a:schemeClr>
                </a:solidFill>
                <a:latin typeface="Consolas" pitchFamily="49" charset="0"/>
                <a:cs typeface="Consolas" pitchFamily="49" charset="0"/>
              </a:rPr>
              <a:t>System.IO.File.ReadAllText(…)</a:t>
            </a:r>
            <a:r>
              <a:rPr lang="en-US" sz="2800" dirty="0" smtClean="0"/>
              <a:t>. Be sure to catch all possible exceptions and print user-friendly error messages.</a:t>
            </a:r>
          </a:p>
          <a:p>
            <a:pPr marL="360000" indent="-360000">
              <a:lnSpc>
                <a:spcPts val="3600"/>
              </a:lnSpc>
              <a:buFont typeface="+mj-lt"/>
              <a:buAutoNum type="arabicPeriod" startAt="3"/>
              <a:tabLst/>
            </a:pPr>
            <a:r>
              <a:rPr lang="en-US" sz="2800" dirty="0" smtClean="0"/>
              <a:t>Write a program that downloads a file from Internet (e.g. </a:t>
            </a:r>
            <a:r>
              <a:rPr lang="en-US" sz="2800" dirty="0" smtClean="0">
                <a:hlinkClick r:id="rId3"/>
              </a:rPr>
              <a:t>http://www.devbg.org/img/Logo-BASD.jpg</a:t>
            </a:r>
            <a:r>
              <a:rPr lang="en-US" sz="2800" dirty="0" smtClean="0"/>
              <a:t>) and stores it the current directory. Find in Google how to download files in C#. Be sure to catch all exceptions and to free any used resources in the finally block.</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273649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What are Exceptions?</a:t>
            </a:r>
            <a:endParaRPr lang="bg-BG" dirty="0"/>
          </a:p>
        </p:txBody>
      </p:sp>
      <p:sp>
        <p:nvSpPr>
          <p:cNvPr id="465923" name="Rectangle 3"/>
          <p:cNvSpPr>
            <a:spLocks noGrp="1" noChangeArrowheads="1"/>
          </p:cNvSpPr>
          <p:nvPr>
            <p:ph idx="1"/>
          </p:nvPr>
        </p:nvSpPr>
        <p:spPr/>
        <p:txBody>
          <a:bodyPr/>
          <a:lstStyle/>
          <a:p>
            <a:pPr>
              <a:lnSpc>
                <a:spcPct val="100000"/>
              </a:lnSpc>
            </a:pPr>
            <a:r>
              <a:rPr lang="en-US" dirty="0"/>
              <a:t>The </a:t>
            </a:r>
            <a:r>
              <a:rPr lang="en-US" dirty="0">
                <a:solidFill>
                  <a:schemeClr val="accent5">
                    <a:lumMod val="20000"/>
                    <a:lumOff val="80000"/>
                  </a:schemeClr>
                </a:solidFill>
              </a:rPr>
              <a:t>exceptions</a:t>
            </a:r>
            <a:r>
              <a:rPr lang="en-US" dirty="0"/>
              <a:t> in .NET </a:t>
            </a:r>
            <a:r>
              <a:rPr lang="en-US" dirty="0" smtClean="0"/>
              <a:t>Framework are </a:t>
            </a:r>
            <a:r>
              <a:rPr lang="en-US" dirty="0"/>
              <a:t>classic implementation of the OOP exception model</a:t>
            </a:r>
          </a:p>
          <a:p>
            <a:pPr>
              <a:lnSpc>
                <a:spcPct val="100000"/>
              </a:lnSpc>
            </a:pPr>
            <a:r>
              <a:rPr lang="en-US" dirty="0"/>
              <a:t>Deliver powerful mechanism for centralized </a:t>
            </a:r>
            <a:r>
              <a:rPr lang="en-US" dirty="0" smtClean="0"/>
              <a:t>handling of errors </a:t>
            </a:r>
            <a:r>
              <a:rPr lang="en-US" dirty="0"/>
              <a:t>and unusual </a:t>
            </a:r>
            <a:r>
              <a:rPr lang="en-US" dirty="0" smtClean="0"/>
              <a:t>events</a:t>
            </a:r>
            <a:endParaRPr lang="bg-BG" dirty="0"/>
          </a:p>
          <a:p>
            <a:pPr>
              <a:lnSpc>
                <a:spcPct val="100000"/>
              </a:lnSpc>
            </a:pPr>
            <a:r>
              <a:rPr lang="en-US" dirty="0"/>
              <a:t>Substitute procedure-oriented approach, </a:t>
            </a:r>
            <a:br>
              <a:rPr lang="en-US" dirty="0"/>
            </a:br>
            <a:r>
              <a:rPr lang="en-US" dirty="0"/>
              <a:t>in which each function returns error </a:t>
            </a:r>
            <a:r>
              <a:rPr lang="en-US" dirty="0" smtClean="0"/>
              <a:t>code</a:t>
            </a:r>
          </a:p>
          <a:p>
            <a:pPr>
              <a:lnSpc>
                <a:spcPct val="100000"/>
              </a:lnSpc>
            </a:pPr>
            <a:r>
              <a:rPr lang="en-US" dirty="0" smtClean="0"/>
              <a:t>Simplify code construction and maintenance</a:t>
            </a:r>
            <a:endParaRPr lang="bg-BG" dirty="0" smtClean="0"/>
          </a:p>
          <a:p>
            <a:pPr>
              <a:lnSpc>
                <a:spcPct val="100000"/>
              </a:lnSpc>
            </a:pPr>
            <a:r>
              <a:rPr lang="en-US" dirty="0" smtClean="0"/>
              <a:t>Allow the problematic situations to be </a:t>
            </a:r>
            <a:br>
              <a:rPr lang="en-US" dirty="0" smtClean="0"/>
            </a:br>
            <a:r>
              <a:rPr lang="en-US" dirty="0" smtClean="0"/>
              <a:t>processed at multiple levels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227003567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ctrTitle"/>
          </p:nvPr>
        </p:nvSpPr>
        <p:spPr>
          <a:xfrm>
            <a:off x="1295400" y="4191000"/>
            <a:ext cx="6548978" cy="898524"/>
          </a:xfrm>
        </p:spPr>
        <p:txBody>
          <a:bodyPr/>
          <a:lstStyle/>
          <a:p>
            <a:pPr>
              <a:lnSpc>
                <a:spcPct val="110000"/>
              </a:lnSpc>
            </a:pPr>
            <a:r>
              <a:rPr lang="en-US" dirty="0"/>
              <a:t>Handling Exceptions</a:t>
            </a:r>
            <a:endParaRPr lang="bg-BG" dirty="0"/>
          </a:p>
        </p:txBody>
      </p:sp>
      <p:sp>
        <p:nvSpPr>
          <p:cNvPr id="4" name="Rectangle 3"/>
          <p:cNvSpPr>
            <a:spLocks noChangeArrowheads="1"/>
          </p:cNvSpPr>
          <p:nvPr/>
        </p:nvSpPr>
        <p:spPr bwMode="auto">
          <a:xfrm>
            <a:off x="1322459" y="5188549"/>
            <a:ext cx="64917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Catching and Processing Errors</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8370" name="Picture 2" descr="http://umbrellajournal.com/Computer4.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3084008" y="1219200"/>
            <a:ext cx="2971800" cy="2638958"/>
          </a:xfrm>
          <a:prstGeom prst="roundRect">
            <a:avLst>
              <a:gd name="adj" fmla="val 6005"/>
            </a:avLst>
          </a:prstGeom>
          <a:noFill/>
        </p:spPr>
      </p:pic>
    </p:spTree>
    <p:extLst>
      <p:ext uri="{BB962C8B-B14F-4D97-AF65-F5344CB8AC3E}">
        <p14:creationId xmlns:p14="http://schemas.microsoft.com/office/powerpoint/2010/main" val="27564894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idx="1"/>
          </p:nvPr>
        </p:nvSpPr>
        <p:spPr/>
        <p:txBody>
          <a:bodyPr/>
          <a:lstStyle/>
          <a:p>
            <a:pPr>
              <a:lnSpc>
                <a:spcPct val="100000"/>
              </a:lnSpc>
            </a:pPr>
            <a:r>
              <a:rPr lang="en-US" dirty="0"/>
              <a:t>In C# the exceptions can be handled by the</a:t>
            </a:r>
            <a:r>
              <a:rPr lang="en-US" dirty="0">
                <a:solidFill>
                  <a:schemeClr val="tx2"/>
                </a:solidFill>
              </a:rPr>
              <a:t> </a:t>
            </a:r>
            <a:r>
              <a:rPr lang="en-US" dirty="0" smtClean="0">
                <a:solidFill>
                  <a:schemeClr val="accent5">
                    <a:lumMod val="20000"/>
                    <a:lumOff val="80000"/>
                  </a:schemeClr>
                </a:solidFill>
                <a:latin typeface="Consolas" pitchFamily="49" charset="0"/>
                <a:cs typeface="Consolas" pitchFamily="49" charset="0"/>
              </a:rPr>
              <a:t>try-catch-finally</a:t>
            </a:r>
            <a:r>
              <a:rPr lang="en-US" dirty="0" smtClean="0"/>
              <a:t> construction</a:t>
            </a: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spcBef>
                <a:spcPts val="1800"/>
              </a:spcBef>
            </a:pPr>
            <a:r>
              <a:rPr lang="ru-RU" dirty="0" smtClean="0">
                <a:solidFill>
                  <a:schemeClr val="accent5">
                    <a:lumMod val="20000"/>
                    <a:lumOff val="80000"/>
                  </a:schemeClr>
                </a:solidFill>
                <a:latin typeface="Consolas" pitchFamily="49" charset="0"/>
                <a:cs typeface="Consolas" pitchFamily="49" charset="0"/>
              </a:rPr>
              <a:t>catch</a:t>
            </a:r>
            <a:r>
              <a:rPr lang="ru-RU" dirty="0" smtClean="0"/>
              <a:t> </a:t>
            </a:r>
            <a:r>
              <a:rPr lang="en-US" dirty="0" smtClean="0"/>
              <a:t>blocks </a:t>
            </a:r>
            <a:r>
              <a:rPr lang="en-US" dirty="0"/>
              <a:t>can be </a:t>
            </a:r>
            <a:r>
              <a:rPr lang="en-US" dirty="0" smtClean="0"/>
              <a:t>used multiple times to process different exception types</a:t>
            </a:r>
            <a:endParaRPr lang="ru-RU"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1460" name="Rectangle 4"/>
          <p:cNvSpPr>
            <a:spLocks noChangeArrowheads="1"/>
          </p:cNvSpPr>
          <p:nvPr/>
        </p:nvSpPr>
        <p:spPr bwMode="auto">
          <a:xfrm>
            <a:off x="685800" y="2292965"/>
            <a:ext cx="7631113"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chemeClr val="tx2">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chemeClr val="tx2">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catch</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(SomeException)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22098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92326754"/>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a:t>
            </a:r>
            <a:r>
              <a:rPr lang="en-US" sz="3900" dirty="0" smtClean="0"/>
              <a:t>– Example</a:t>
            </a:r>
            <a:endParaRPr lang="bg-BG" sz="39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33508" name="Rectangle 4"/>
          <p:cNvSpPr>
            <a:spLocks noChangeArrowheads="1"/>
          </p:cNvSpPr>
          <p:nvPr/>
        </p:nvSpPr>
        <p:spPr bwMode="auto">
          <a:xfrm>
            <a:off x="623888" y="1144720"/>
            <a:ext cx="7910512" cy="517988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descr="http://alieneyes.files.wordpress.com/2008/04/explosion.jpg"/>
          <p:cNvPicPr>
            <a:picLocks noChangeAspect="1" noChangeArrowheads="1"/>
          </p:cNvPicPr>
          <p:nvPr/>
        </p:nvPicPr>
        <p:blipFill>
          <a:blip r:embed="rId2" cstate="screen">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759980" y="1323976"/>
            <a:ext cx="1622020" cy="1495424"/>
          </a:xfrm>
          <a:prstGeom prst="rect">
            <a:avLst/>
          </a:prstGeom>
          <a:noFill/>
        </p:spPr>
      </p:pic>
    </p:spTree>
    <p:extLst>
      <p:ext uri="{BB962C8B-B14F-4D97-AF65-F5344CB8AC3E}">
        <p14:creationId xmlns:p14="http://schemas.microsoft.com/office/powerpoint/2010/main" val="41566748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8498" name="Rectangle 2"/>
          <p:cNvSpPr>
            <a:spLocks noGrp="1" noChangeArrowheads="1"/>
          </p:cNvSpPr>
          <p:nvPr>
            <p:ph type="ctrTitle"/>
          </p:nvPr>
        </p:nvSpPr>
        <p:spPr>
          <a:xfrm>
            <a:off x="1219200" y="1524000"/>
            <a:ext cx="3352800" cy="1524000"/>
          </a:xfrm>
        </p:spPr>
        <p:txBody>
          <a:bodyPr/>
          <a:lstStyle/>
          <a:p>
            <a:pPr>
              <a:lnSpc>
                <a:spcPct val="100000"/>
              </a:lnSpc>
            </a:pPr>
            <a:r>
              <a:rPr lang="en-US" dirty="0" smtClean="0"/>
              <a:t>Handling Exceptions</a:t>
            </a:r>
            <a:endParaRPr lang="bg-BG" dirty="0"/>
          </a:p>
        </p:txBody>
      </p:sp>
      <p:sp>
        <p:nvSpPr>
          <p:cNvPr id="618499" name="Rectangle 3"/>
          <p:cNvSpPr>
            <a:spLocks noChangeArrowheads="1"/>
          </p:cNvSpPr>
          <p:nvPr/>
        </p:nvSpPr>
        <p:spPr bwMode="auto">
          <a:xfrm>
            <a:off x="1138219" y="3336024"/>
            <a:ext cx="3433549"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3250" name="Picture 2" descr="http://tubulamarok.free.fr/magma/explosion.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322379" y="2514600"/>
            <a:ext cx="3164396" cy="3733800"/>
          </a:xfrm>
          <a:prstGeom prst="roundRect">
            <a:avLst>
              <a:gd name="adj" fmla="val 6086"/>
            </a:avLst>
          </a:prstGeom>
          <a:noFill/>
        </p:spPr>
      </p:pic>
      <p:pic>
        <p:nvPicPr>
          <p:cNvPr id="1026" name="Picture 2" descr="bom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3282">
            <a:off x="1849916" y="4314793"/>
            <a:ext cx="1835117" cy="1835117"/>
          </a:xfrm>
          <a:prstGeom prst="rect">
            <a:avLst/>
          </a:prstGeom>
          <a:noFill/>
          <a:effectLst>
            <a:glow rad="190500">
              <a:schemeClr val="accent5">
                <a:satMod val="175000"/>
                <a:alpha val="2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59673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idx="1"/>
          </p:nvPr>
        </p:nvSpPr>
        <p:spPr>
          <a:xfrm>
            <a:off x="228600" y="1143000"/>
            <a:ext cx="8686800" cy="5562600"/>
          </a:xfrm>
        </p:spPr>
        <p:txBody>
          <a:bodyPr/>
          <a:lstStyle/>
          <a:p>
            <a:pPr>
              <a:lnSpc>
                <a:spcPct val="100000"/>
              </a:lnSpc>
            </a:pPr>
            <a:r>
              <a:rPr lang="en-US" sz="3000" dirty="0" smtClean="0"/>
              <a:t>Exceptions </a:t>
            </a:r>
            <a:r>
              <a:rPr lang="en-US" sz="3000" dirty="0"/>
              <a:t>in</a:t>
            </a:r>
            <a:r>
              <a:rPr lang="ru-RU" sz="3000" dirty="0"/>
              <a:t> .NET </a:t>
            </a:r>
            <a:r>
              <a:rPr lang="en-US" sz="3000" dirty="0"/>
              <a:t>are objects</a:t>
            </a:r>
            <a:endParaRPr lang="ru-RU" sz="3000" dirty="0"/>
          </a:p>
          <a:p>
            <a:pPr>
              <a:lnSpc>
                <a:spcPct val="100000"/>
              </a:lnSpc>
            </a:pPr>
            <a:r>
              <a:rPr lang="en-US" sz="3000" dirty="0"/>
              <a:t>The</a:t>
            </a:r>
            <a:r>
              <a:rPr lang="ru-RU" sz="3000" dirty="0"/>
              <a:t> </a:t>
            </a:r>
            <a:r>
              <a:rPr lang="ru-RU" sz="3000" dirty="0">
                <a:solidFill>
                  <a:schemeClr val="accent5">
                    <a:lumMod val="20000"/>
                    <a:lumOff val="80000"/>
                  </a:schemeClr>
                </a:solidFill>
                <a:latin typeface="Consolas" pitchFamily="49" charset="0"/>
                <a:cs typeface="Consolas" pitchFamily="49" charset="0"/>
              </a:rPr>
              <a:t>System.Exception</a:t>
            </a:r>
            <a:r>
              <a:rPr lang="ru-RU" sz="3000" dirty="0"/>
              <a:t> </a:t>
            </a:r>
            <a:r>
              <a:rPr lang="en-US" sz="3000" dirty="0"/>
              <a:t>class is base for all exceptions in CLR</a:t>
            </a:r>
            <a:endParaRPr lang="ru-RU" sz="3000" dirty="0"/>
          </a:p>
          <a:p>
            <a:pPr lvl="1">
              <a:lnSpc>
                <a:spcPct val="100000"/>
              </a:lnSpc>
            </a:pPr>
            <a:r>
              <a:rPr lang="en-US" sz="2800" dirty="0"/>
              <a:t>Contains information for the cause of the error </a:t>
            </a:r>
            <a:r>
              <a:rPr lang="en-US" sz="2800" dirty="0" smtClean="0"/>
              <a:t>/ unusual </a:t>
            </a:r>
            <a:r>
              <a:rPr lang="en-US" sz="2800" dirty="0"/>
              <a:t>situation</a:t>
            </a:r>
            <a:endParaRPr lang="ru-RU" sz="28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Message</a:t>
            </a:r>
            <a:r>
              <a:rPr lang="ru-RU" sz="2600" dirty="0"/>
              <a:t> – </a:t>
            </a:r>
            <a:r>
              <a:rPr lang="en-US" sz="2600" dirty="0"/>
              <a:t>text description of the exception</a:t>
            </a:r>
            <a:endParaRPr lang="ru-RU" sz="26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StackTrace</a:t>
            </a:r>
            <a:r>
              <a:rPr lang="ru-RU" sz="2600" dirty="0"/>
              <a:t> </a:t>
            </a:r>
            <a:r>
              <a:rPr lang="ru-RU" sz="2600" dirty="0" smtClean="0"/>
              <a:t>–</a:t>
            </a:r>
            <a:r>
              <a:rPr lang="en-US" sz="2600" dirty="0" smtClean="0"/>
              <a:t> the snapshot of the stack at </a:t>
            </a:r>
            <a:r>
              <a:rPr lang="en-US" sz="2600" dirty="0"/>
              <a:t>the moment of exception throwing</a:t>
            </a:r>
            <a:endParaRPr lang="ru-RU" sz="26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InnerException</a:t>
            </a:r>
            <a:r>
              <a:rPr lang="ru-RU" sz="2600" dirty="0"/>
              <a:t> – </a:t>
            </a:r>
            <a:r>
              <a:rPr lang="en-US" sz="2600" dirty="0"/>
              <a:t>exception </a:t>
            </a:r>
            <a:r>
              <a:rPr lang="en-US" sz="2600" dirty="0" smtClean="0"/>
              <a:t>caused the current</a:t>
            </a:r>
            <a:r>
              <a:rPr lang="en-US" sz="2600" dirty="0"/>
              <a:t/>
            </a:r>
            <a:br>
              <a:rPr lang="en-US" sz="2600" dirty="0"/>
            </a:br>
            <a:r>
              <a:rPr lang="en-US" sz="2600" dirty="0"/>
              <a:t>exception </a:t>
            </a:r>
            <a:r>
              <a:rPr lang="ru-RU" sz="2600" dirty="0"/>
              <a:t>(</a:t>
            </a:r>
            <a:r>
              <a:rPr lang="en-US" sz="2600" dirty="0"/>
              <a:t>if any</a:t>
            </a:r>
            <a:r>
              <a:rPr lang="ru-RU" sz="2600" dirty="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64879659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1242</TotalTime>
  <Words>2641</Words>
  <Application>Microsoft Office PowerPoint</Application>
  <PresentationFormat>Bildspel på skärmen (4:3)</PresentationFormat>
  <Paragraphs>475</Paragraphs>
  <Slides>40</Slides>
  <Notes>31</Notes>
  <HiddenSlides>5</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40</vt:i4>
      </vt:variant>
    </vt:vector>
  </HeadingPairs>
  <TitlesOfParts>
    <vt:vector size="46" baseType="lpstr">
      <vt:lpstr>Calibri</vt:lpstr>
      <vt:lpstr>Cambria</vt:lpstr>
      <vt:lpstr>Consolas</vt:lpstr>
      <vt:lpstr>Corbel</vt:lpstr>
      <vt:lpstr>Wingdings 2</vt:lpstr>
      <vt:lpstr>Telerik Academy</vt:lpstr>
      <vt:lpstr>Exception Handling</vt:lpstr>
      <vt:lpstr>Table of Contents</vt:lpstr>
      <vt:lpstr>What are Exceptions?</vt:lpstr>
      <vt:lpstr>What are Exceptions?</vt:lpstr>
      <vt:lpstr>Handling Exceptions</vt:lpstr>
      <vt:lpstr>Handling Exceptions</vt:lpstr>
      <vt:lpstr>Handling Exceptions – Example</vt:lpstr>
      <vt:lpstr>Handling Exceptions</vt:lpstr>
      <vt:lpstr>The System.Exception Class</vt:lpstr>
      <vt:lpstr>Exception Properties – Example</vt:lpstr>
      <vt:lpstr>Exception Properties</vt:lpstr>
      <vt:lpstr>Exception Properties (2)</vt:lpstr>
      <vt:lpstr>Exception Properties</vt:lpstr>
      <vt:lpstr>The Hierarchy of Exceptions</vt:lpstr>
      <vt:lpstr>Exception Hierarchy</vt:lpstr>
      <vt:lpstr>Types of Exceptions</vt:lpstr>
      <vt:lpstr>Handling Exceptions</vt:lpstr>
      <vt:lpstr>Find the Mistake!</vt:lpstr>
      <vt:lpstr>Handling All Exceptions</vt:lpstr>
      <vt:lpstr>Throwing Exceptions</vt:lpstr>
      <vt:lpstr>Throwing Exceptions</vt:lpstr>
      <vt:lpstr>How Exceptions Work?</vt:lpstr>
      <vt:lpstr>Using throw Keyword</vt:lpstr>
      <vt:lpstr>Re-Throwing Exceptions</vt:lpstr>
      <vt:lpstr>Throwing Exceptions – Example</vt:lpstr>
      <vt:lpstr>Throwing Exceptions</vt:lpstr>
      <vt:lpstr>Choosing the Exception Type</vt:lpstr>
      <vt:lpstr>Using Try-Finally Blocks</vt:lpstr>
      <vt:lpstr>The try-finally Statement</vt:lpstr>
      <vt:lpstr>try-finally – Example</vt:lpstr>
      <vt:lpstr>Try-Finally</vt:lpstr>
      <vt:lpstr>Exceptions: Best Practices</vt:lpstr>
      <vt:lpstr>Exceptions – Best Practices </vt:lpstr>
      <vt:lpstr>Exceptions – Best Practices  (2)</vt:lpstr>
      <vt:lpstr>Exceptions – Best Practices (3)</vt:lpstr>
      <vt:lpstr>Summary</vt:lpstr>
      <vt:lpstr>Exceptions Handling</vt:lpstr>
      <vt:lpstr>Exercises</vt:lpstr>
      <vt:lpstr>Exercises (2)</vt:lpstr>
      <vt:lpstr>Free Trainings @ Telerik Academy</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subject>Telerik Software Academy</dc:subject>
  <dc:creator>Svetlin Nakov</dc:creator>
  <cp:keywords>exceptions, exception handling, C#, C# course, programming, telerik software academy, free courses for developers</cp:keywords>
  <cp:lastModifiedBy>Campus Varberg 2</cp:lastModifiedBy>
  <cp:revision>308</cp:revision>
  <dcterms:created xsi:type="dcterms:W3CDTF">2007-12-08T16:03:35Z</dcterms:created>
  <dcterms:modified xsi:type="dcterms:W3CDTF">2019-09-24T07:09:58Z</dcterms:modified>
  <cp:category>software engineering</cp:category>
</cp:coreProperties>
</file>