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handoutMasterIdLst>
    <p:handoutMasterId r:id="rId42"/>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71" r:id="rId34"/>
    <p:sldId id="366" r:id="rId35"/>
    <p:sldId id="367" r:id="rId36"/>
    <p:sldId id="368" r:id="rId37"/>
    <p:sldId id="369" r:id="rId38"/>
    <p:sldId id="370" r:id="rId39"/>
    <p:sldId id="333" r:id="rId4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75" d="100"/>
          <a:sy n="75" d="100"/>
        </p:scale>
        <p:origin x="156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9/29/2019</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9/29/2019</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74D87A3-311D-46C8-A1B3-CE652834BFB3}" type="slidenum">
              <a:rPr lang="en-US"/>
              <a:pPr/>
              <a:t>24</a:t>
            </a:fld>
            <a:r>
              <a:rPr lang="en-US" dirty="0"/>
              <a:t>##</a:t>
            </a:r>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02632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BDAEB70-F39F-458F-B562-064918C9D94A}" type="slidenum">
              <a:rPr lang="en-US"/>
              <a:pPr/>
              <a:t>25</a:t>
            </a:fld>
            <a:r>
              <a:rPr lang="en-US" dirty="0"/>
              <a:t>##</a:t>
            </a: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r>
              <a:rPr lang="en-US"/>
              <a:t>The missing code is the "using" block. The file should be properly closed.</a:t>
            </a:r>
            <a:endParaRPr lang="bg-BG"/>
          </a:p>
        </p:txBody>
      </p:sp>
    </p:spTree>
    <p:extLst>
      <p:ext uri="{BB962C8B-B14F-4D97-AF65-F5344CB8AC3E}">
        <p14:creationId xmlns:p14="http://schemas.microsoft.com/office/powerpoint/2010/main" val="4169864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BC92408-DC99-4245-B3C7-282B414894AD}" type="slidenum">
              <a:rPr lang="en-US"/>
              <a:pPr/>
              <a:t>26</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07430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48B71C0-8957-4EC1-AB1C-492BEEC2626D}" type="slidenum">
              <a:rPr lang="en-US"/>
              <a:pPr/>
              <a:t>30</a:t>
            </a:fld>
            <a:r>
              <a:rPr lang="en-US" dirty="0"/>
              <a:t>##</a:t>
            </a:r>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0113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802B57B-EAA3-4794-A91F-11DDFA6D12E2}" type="slidenum">
              <a:rPr lang="en-US"/>
              <a:pPr/>
              <a:t>31</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05353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37C538F-25B8-4BFE-B391-9161B97B27EE}" type="slidenum">
              <a:rPr lang="en-US"/>
              <a:pPr/>
              <a:t>34</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2921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FE4384B-2791-4229-9601-4DD0B9F5C431}" type="slidenum">
              <a:rPr lang="en-US"/>
              <a:pPr/>
              <a:t>35</a:t>
            </a:fld>
            <a:r>
              <a:rPr lang="en-US" dirty="0"/>
              <a:t>##</a:t>
            </a:r>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96364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65A45ED-D714-45AA-9FA6-C08EDC79536B}" type="slidenum">
              <a:rPr lang="en-US"/>
              <a:pPr/>
              <a:t>36</a:t>
            </a:fld>
            <a:r>
              <a:rPr lang="en-US" dirty="0"/>
              <a:t>##</a:t>
            </a:r>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7543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4E7C481-A804-49EF-925D-55DD798A4939}" type="slidenum">
              <a:rPr lang="en-US"/>
              <a:pPr/>
              <a:t>37</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73534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490A696-DD1A-4485-A06F-2FC94587A6CE}" type="slidenum">
              <a:rPr lang="en-US"/>
              <a:pPr/>
              <a:t>38</a:t>
            </a:fld>
            <a:r>
              <a:rPr lang="en-US" dirty="0"/>
              <a:t>##</a:t>
            </a:r>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3364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624198-76BB-4B2B-BE15-D86C732EB88C}"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6308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80C2E71-CDF7-4E92-A503-0EB54294F777}" type="slidenum">
              <a:rPr lang="en-US"/>
              <a:pPr/>
              <a:t>3</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06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FBD6F2A-8128-41F4-9B8B-E812C555C47B}" type="slidenum">
              <a:rPr lang="en-US"/>
              <a:pPr/>
              <a:t>6</a:t>
            </a:fld>
            <a:r>
              <a:rPr lang="en-US" dirty="0"/>
              <a:t>##</a:t>
            </a: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3006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7178DCE-C77B-478A-9DB3-7F0D96D1E6BD}" type="slidenum">
              <a:rPr lang="en-US"/>
              <a:pPr/>
              <a:t>12</a:t>
            </a:fld>
            <a:r>
              <a:rPr lang="en-US" dirty="0"/>
              <a:t>##</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07900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EB94D33-1FB1-4FD6-8C8E-4AFD10C4EC20}" type="slidenum">
              <a:rPr lang="en-US"/>
              <a:pPr/>
              <a:t>13</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47635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E465D1-AB5A-4EE5-BD00-FEBD28FCD0F6}" type="slidenum">
              <a:rPr lang="en-US"/>
              <a:pPr/>
              <a:t>17</a:t>
            </a:fld>
            <a:r>
              <a:rPr lang="en-US" dirty="0"/>
              <a:t>##</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39997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94460BE-D4AF-4D99-BD0A-8E57D03A8DCE}" type="slidenum">
              <a:rPr lang="en-US"/>
              <a:pPr/>
              <a:t>18</a:t>
            </a:fld>
            <a:r>
              <a:rPr lang="en-US" dirty="0"/>
              <a:t>##</a:t>
            </a:r>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20736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11A37E1-9336-4A05-B2F3-2329C45C9855}" type="slidenum">
              <a:rPr lang="en-US"/>
              <a:pPr/>
              <a:t>23</a:t>
            </a:fld>
            <a:r>
              <a:rPr lang="en-US" dirty="0"/>
              <a:t>##</a:t>
            </a:r>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5213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sharpfundamentals.telerik.com/" TargetMode="External"/><Relationship Id="rId11" Type="http://schemas.openxmlformats.org/officeDocument/2006/relationships/image" Target="../media/image10.jpeg"/><Relationship Id="rId5" Type="http://schemas.openxmlformats.org/officeDocument/2006/relationships/hyperlink" Target="http://www.nakov.com/" TargetMode="External"/><Relationship Id="rId10" Type="http://schemas.openxmlformats.org/officeDocument/2006/relationships/image" Target="../media/image9.png"/><Relationship Id="rId4" Type="http://schemas.openxmlformats.org/officeDocument/2006/relationships/hyperlink" Target="http://academy.telerik.com/"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csharpfundamentals.telerik.com/" TargetMode="External"/><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standard/base-types/regular-expression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2.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http://forums.academy.telerik.com/" TargetMode="External"/><Relationship Id="rId10" Type="http://schemas.openxmlformats.org/officeDocument/2006/relationships/image" Target="../media/image34.png"/><Relationship Id="rId4" Type="http://schemas.openxmlformats.org/officeDocument/2006/relationships/hyperlink" Target="http://www.facebook.com/telerikacademy" TargetMode="External"/><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http://blog.cleveland.com/beyondrape_impact/2008/05/court%20files.jpg"/>
          <p:cNvPicPr>
            <a:picLocks noChangeAspect="1" noChangeArrowheads="1"/>
          </p:cNvPicPr>
          <p:nvPr/>
        </p:nvPicPr>
        <p:blipFill>
          <a:blip r:embed="rId3" cstate="screen">
            <a:lum bright="10000" contrast="10000"/>
          </a:blip>
          <a:srcRect/>
          <a:stretch>
            <a:fillRect/>
          </a:stretch>
        </p:blipFill>
        <p:spPr bwMode="auto">
          <a:xfrm>
            <a:off x="5662162" y="4572000"/>
            <a:ext cx="2929592" cy="1882492"/>
          </a:xfrm>
          <a:prstGeom prst="roundRect">
            <a:avLst>
              <a:gd name="adj" fmla="val 8594"/>
            </a:avLst>
          </a:prstGeom>
          <a:solidFill>
            <a:srgbClr val="FFFFFF">
              <a:shade val="85000"/>
            </a:srgbClr>
          </a:solidFill>
          <a:ln>
            <a:noFill/>
          </a:ln>
          <a:effectLst>
            <a:softEdge rad="31750"/>
          </a:effectLst>
        </p:spPr>
      </p:pic>
      <p:sp>
        <p:nvSpPr>
          <p:cNvPr id="2" name="Title 1"/>
          <p:cNvSpPr>
            <a:spLocks noGrp="1"/>
          </p:cNvSpPr>
          <p:nvPr>
            <p:ph type="ctrTitle"/>
          </p:nvPr>
        </p:nvSpPr>
        <p:spPr>
          <a:xfrm>
            <a:off x="457200" y="1676400"/>
            <a:ext cx="8229600" cy="1524000"/>
          </a:xfrm>
        </p:spPr>
        <p:txBody>
          <a:bodyPr/>
          <a:lstStyle/>
          <a:p>
            <a:r>
              <a:rPr lang="en-US" dirty="0"/>
              <a:t>Text Files</a:t>
            </a:r>
          </a:p>
        </p:txBody>
      </p:sp>
      <p:sp>
        <p:nvSpPr>
          <p:cNvPr id="3" name="Subtitle 2"/>
          <p:cNvSpPr>
            <a:spLocks noGrp="1"/>
          </p:cNvSpPr>
          <p:nvPr>
            <p:ph type="subTitle" idx="1"/>
          </p:nvPr>
        </p:nvSpPr>
        <p:spPr>
          <a:xfrm>
            <a:off x="457200" y="3317080"/>
            <a:ext cx="8229600" cy="569120"/>
          </a:xfrm>
        </p:spPr>
        <p:txBody>
          <a:bodyPr/>
          <a:lstStyle/>
          <a:p>
            <a:r>
              <a:rPr lang="en-US" dirty="0"/>
              <a:t>Reading and Writing Text Files</a:t>
            </a:r>
          </a:p>
        </p:txBody>
      </p:sp>
      <p:sp>
        <p:nvSpPr>
          <p:cNvPr id="14" name="Text Placeholder 4"/>
          <p:cNvSpPr>
            <a:spLocks noGrp="1"/>
          </p:cNvSpPr>
          <p:nvPr>
            <p:ph type="body" sz="quarter" idx="10"/>
          </p:nvPr>
        </p:nvSpPr>
        <p:spPr>
          <a:xfrm>
            <a:off x="419099" y="4572000"/>
            <a:ext cx="3853295" cy="533400"/>
          </a:xfrm>
        </p:spPr>
        <p:txBody>
          <a:bodyPr/>
          <a:lstStyle/>
          <a:p>
            <a:r>
              <a:rPr lang="en-US" dirty="0"/>
              <a:t>Svetlin Nakov</a:t>
            </a:r>
          </a:p>
        </p:txBody>
      </p:sp>
      <p:sp>
        <p:nvSpPr>
          <p:cNvPr id="15" name="Text Placeholder 5"/>
          <p:cNvSpPr>
            <a:spLocks noGrp="1"/>
          </p:cNvSpPr>
          <p:nvPr>
            <p:ph type="body" sz="quarter" idx="11"/>
          </p:nvPr>
        </p:nvSpPr>
        <p:spPr>
          <a:xfrm>
            <a:off x="457200" y="5833646"/>
            <a:ext cx="3810000" cy="369332"/>
          </a:xfrm>
        </p:spPr>
        <p:txBody>
          <a:bodyPr/>
          <a:lstStyle/>
          <a:p>
            <a:r>
              <a:rPr lang="en-US" dirty="0"/>
              <a:t>Telerik Software Academy</a:t>
            </a:r>
          </a:p>
        </p:txBody>
      </p:sp>
      <p:sp>
        <p:nvSpPr>
          <p:cNvPr id="16" name="Text Placeholder 6"/>
          <p:cNvSpPr>
            <a:spLocks noGrp="1"/>
          </p:cNvSpPr>
          <p:nvPr>
            <p:ph type="body" sz="quarter" idx="12"/>
          </p:nvPr>
        </p:nvSpPr>
        <p:spPr>
          <a:xfrm>
            <a:off x="457200" y="6138446"/>
            <a:ext cx="3810000" cy="338554"/>
          </a:xfrm>
        </p:spPr>
        <p:txBody>
          <a:bodyPr/>
          <a:lstStyle/>
          <a:p>
            <a:r>
              <a:rPr lang="en-US" dirty="0">
                <a:hlinkClick r:id="rId4"/>
              </a:rPr>
              <a:t>academy.telerik.com</a:t>
            </a:r>
            <a:r>
              <a:rPr lang="en-US" dirty="0"/>
              <a:t>   </a:t>
            </a:r>
          </a:p>
        </p:txBody>
      </p:sp>
      <p:sp>
        <p:nvSpPr>
          <p:cNvPr id="4" name="Text Placeholder 3"/>
          <p:cNvSpPr>
            <a:spLocks noGrp="1"/>
          </p:cNvSpPr>
          <p:nvPr>
            <p:ph type="body" sz="quarter" idx="13"/>
          </p:nvPr>
        </p:nvSpPr>
        <p:spPr>
          <a:xfrm>
            <a:off x="431800" y="5029200"/>
            <a:ext cx="3838864" cy="461665"/>
          </a:xfrm>
        </p:spPr>
        <p:txBody>
          <a:bodyPr/>
          <a:lstStyle/>
          <a:p>
            <a:r>
              <a:rPr lang="en-US" dirty="0"/>
              <a:t>Technical Trainer</a:t>
            </a:r>
          </a:p>
        </p:txBody>
      </p:sp>
      <p:sp>
        <p:nvSpPr>
          <p:cNvPr id="6" name="Text Placeholder 5"/>
          <p:cNvSpPr>
            <a:spLocks noGrp="1"/>
          </p:cNvSpPr>
          <p:nvPr>
            <p:ph type="body" sz="quarter" idx="14"/>
          </p:nvPr>
        </p:nvSpPr>
        <p:spPr>
          <a:xfrm>
            <a:off x="457200" y="5405735"/>
            <a:ext cx="3810000" cy="369332"/>
          </a:xfrm>
        </p:spPr>
        <p:txBody>
          <a:bodyPr/>
          <a:lstStyle/>
          <a:p>
            <a:r>
              <a:rPr lang="en-US" sz="1800" dirty="0">
                <a:hlinkClick r:id="rId5"/>
              </a:rPr>
              <a:t>www.nakov.com</a:t>
            </a:r>
            <a:endParaRPr lang="en-US" sz="1800" dirty="0"/>
          </a:p>
        </p:txBody>
      </p:sp>
      <p:sp>
        <p:nvSpPr>
          <p:cNvPr id="12" name="TextBox 10"/>
          <p:cNvSpPr txBox="1"/>
          <p:nvPr/>
        </p:nvSpPr>
        <p:spPr>
          <a:xfrm rot="21402176">
            <a:off x="1052940" y="754593"/>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6"/>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8" name="Picture 2" descr="c, code, document, file, sharp icon"/>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467600" y="4405376"/>
            <a:ext cx="1385823" cy="13858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7338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a:hlinkClick r:id="rId6"/>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grpSp>
        <p:nvGrpSpPr>
          <p:cNvPr id="21" name="Group 20"/>
          <p:cNvGrpSpPr/>
          <p:nvPr/>
        </p:nvGrpSpPr>
        <p:grpSpPr>
          <a:xfrm>
            <a:off x="990600" y="1698172"/>
            <a:ext cx="2215944" cy="2063431"/>
            <a:chOff x="1856716" y="561976"/>
            <a:chExt cx="2486684" cy="2181225"/>
          </a:xfrm>
        </p:grpSpPr>
        <p:pic>
          <p:nvPicPr>
            <p:cNvPr id="22" name="Picture 2" descr="C:\Trash\folder.png"/>
            <p:cNvPicPr>
              <a:picLocks noChangeAspect="1" noChangeArrowheads="1"/>
            </p:cNvPicPr>
            <p:nvPr/>
          </p:nvPicPr>
          <p:blipFill>
            <a:blip r:embed="rId10" cstate="screen">
              <a:lum contrast="-10000"/>
              <a:extLst>
                <a:ext uri="{28A0092B-C50C-407E-A947-70E740481C1C}">
                  <a14:useLocalDpi xmlns:a14="http://schemas.microsoft.com/office/drawing/2010/main"/>
                </a:ext>
              </a:extLst>
            </a:blip>
            <a:srcRect/>
            <a:stretch>
              <a:fillRect/>
            </a:stretch>
          </p:blipFill>
          <p:spPr bwMode="auto">
            <a:xfrm>
              <a:off x="1856716" y="561976"/>
              <a:ext cx="2486684" cy="2181225"/>
            </a:xfrm>
            <a:prstGeom prst="rect">
              <a:avLst/>
            </a:prstGeom>
            <a:noFill/>
          </p:spPr>
        </p:pic>
        <p:pic>
          <p:nvPicPr>
            <p:cNvPr id="23" name="Picture 2" descr="http://dpxmag.com/wp-content/uploads/2009/08/final-preview.jpg"/>
            <p:cNvPicPr>
              <a:picLocks noChangeAspect="1" noChangeArrowheads="1"/>
            </p:cNvPicPr>
            <p:nvPr/>
          </p:nvPicPr>
          <p:blipFill>
            <a:blip r:embed="rId11"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auto">
            <a:xfrm rot="20830773">
              <a:off x="2023918" y="639160"/>
              <a:ext cx="1915375" cy="1527479"/>
            </a:xfrm>
            <a:prstGeom prst="ellipse">
              <a:avLst/>
            </a:prstGeom>
            <a:noFill/>
            <a:ln>
              <a:noFill/>
            </a:ln>
            <a:effectLst>
              <a:softEdge rad="127000"/>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sz="3800" dirty="0"/>
              <a:t>Using </a:t>
            </a:r>
            <a:r>
              <a:rPr lang="en-US" sz="3800" noProof="1">
                <a:latin typeface="Consolas" pitchFamily="49" charset="0"/>
                <a:cs typeface="Consolas" pitchFamily="49" charset="0"/>
              </a:rPr>
              <a:t>StreamReader</a:t>
            </a:r>
            <a:r>
              <a:rPr lang="en-US" sz="3800" dirty="0"/>
              <a:t> – Practices</a:t>
            </a:r>
            <a:endParaRPr lang="bg-BG" sz="3800" dirty="0"/>
          </a:p>
        </p:txBody>
      </p:sp>
      <p:sp>
        <p:nvSpPr>
          <p:cNvPr id="777219" name="Rectangle 3"/>
          <p:cNvSpPr>
            <a:spLocks noGrp="1" noChangeArrowheads="1"/>
          </p:cNvSpPr>
          <p:nvPr>
            <p:ph type="body" idx="1"/>
          </p:nvPr>
        </p:nvSpPr>
        <p:spPr>
          <a:xfrm>
            <a:off x="323850" y="1143000"/>
            <a:ext cx="8496300" cy="5383213"/>
          </a:xfrm>
        </p:spPr>
        <p:txBody>
          <a:bodyPr/>
          <a:lstStyle/>
          <a:p>
            <a:pPr>
              <a:lnSpc>
                <a:spcPct val="100000"/>
              </a:lnSpc>
            </a:pPr>
            <a:r>
              <a:rPr lang="en-US" dirty="0"/>
              <a:t>The </a:t>
            </a:r>
            <a:r>
              <a:rPr lang="en-US" noProof="1">
                <a:solidFill>
                  <a:schemeClr val="accent5">
                    <a:lumMod val="20000"/>
                    <a:lumOff val="80000"/>
                  </a:schemeClr>
                </a:solidFill>
                <a:latin typeface="Consolas" pitchFamily="49" charset="0"/>
                <a:cs typeface="Consolas" pitchFamily="49" charset="0"/>
              </a:rPr>
              <a:t>StreamReader</a:t>
            </a:r>
            <a:r>
              <a:rPr lang="en-US" dirty="0"/>
              <a:t> instances should always be closed by calling the </a:t>
            </a:r>
            <a:r>
              <a:rPr lang="en-US" noProof="1">
                <a:solidFill>
                  <a:schemeClr val="accent5">
                    <a:lumMod val="20000"/>
                    <a:lumOff val="80000"/>
                  </a:schemeClr>
                </a:solidFill>
                <a:latin typeface="Consolas" pitchFamily="49" charset="0"/>
                <a:cs typeface="Consolas" pitchFamily="49" charset="0"/>
              </a:rPr>
              <a:t>Close()</a:t>
            </a:r>
            <a:r>
              <a:rPr lang="en-US" dirty="0"/>
              <a:t> method</a:t>
            </a:r>
          </a:p>
          <a:p>
            <a:pPr lvl="1">
              <a:lnSpc>
                <a:spcPct val="100000"/>
              </a:lnSpc>
            </a:pPr>
            <a:r>
              <a:rPr lang="en-US" dirty="0"/>
              <a:t>Otherwise system resources can be lost</a:t>
            </a:r>
          </a:p>
          <a:p>
            <a:pPr>
              <a:lnSpc>
                <a:spcPct val="100000"/>
              </a:lnSpc>
            </a:pPr>
            <a:r>
              <a:rPr lang="en-US" dirty="0"/>
              <a:t>In C# the preferable way to close streams and readers is by the "</a:t>
            </a:r>
            <a:r>
              <a:rPr lang="en-US" dirty="0">
                <a:solidFill>
                  <a:schemeClr val="accent5">
                    <a:lumMod val="20000"/>
                    <a:lumOff val="80000"/>
                  </a:schemeClr>
                </a:solidFill>
                <a:latin typeface="Consolas" pitchFamily="49" charset="0"/>
                <a:cs typeface="Consolas" pitchFamily="49" charset="0"/>
              </a:rPr>
              <a:t>using</a:t>
            </a:r>
            <a:r>
              <a:rPr lang="en-US" dirty="0"/>
              <a:t>" construction</a:t>
            </a:r>
          </a:p>
          <a:p>
            <a:pPr lvl="1">
              <a:lnSpc>
                <a:spcPct val="100000"/>
              </a:lnSpc>
            </a:pPr>
            <a:endParaRPr lang="en-US" sz="3200" dirty="0"/>
          </a:p>
          <a:p>
            <a:pPr lvl="1">
              <a:lnSpc>
                <a:spcPct val="100000"/>
              </a:lnSpc>
            </a:pPr>
            <a:endParaRPr lang="en-US" dirty="0"/>
          </a:p>
          <a:p>
            <a:pPr lvl="1">
              <a:lnSpc>
                <a:spcPct val="100000"/>
              </a:lnSpc>
              <a:spcBef>
                <a:spcPts val="2400"/>
              </a:spcBef>
            </a:pPr>
            <a:r>
              <a:rPr lang="en-US" dirty="0"/>
              <a:t>It automatically calls the </a:t>
            </a:r>
            <a:r>
              <a:rPr lang="en-US" dirty="0">
                <a:solidFill>
                  <a:schemeClr val="accent5">
                    <a:lumMod val="20000"/>
                    <a:lumOff val="80000"/>
                  </a:schemeClr>
                </a:solidFill>
                <a:latin typeface="Consolas" pitchFamily="49" charset="0"/>
                <a:cs typeface="Consolas" pitchFamily="49" charset="0"/>
              </a:rPr>
              <a:t>Close()</a:t>
            </a:r>
            <a:r>
              <a:rPr lang="en-US" dirty="0"/>
              <a:t>after </a:t>
            </a:r>
            <a:br>
              <a:rPr lang="en-US" dirty="0"/>
            </a:br>
            <a:r>
              <a:rPr lang="en-US" dirty="0"/>
              <a:t>the </a:t>
            </a:r>
            <a:r>
              <a:rPr lang="en-US" dirty="0">
                <a:solidFill>
                  <a:schemeClr val="accent5">
                    <a:lumMod val="20000"/>
                    <a:lumOff val="80000"/>
                  </a:schemeClr>
                </a:solidFill>
                <a:latin typeface="Consolas" pitchFamily="49" charset="0"/>
                <a:cs typeface="Consolas" pitchFamily="49" charset="0"/>
              </a:rPr>
              <a:t>using</a:t>
            </a:r>
            <a:r>
              <a:rPr lang="en-US" dirty="0"/>
              <a:t> construction is completed</a:t>
            </a:r>
          </a:p>
        </p:txBody>
      </p:sp>
      <p:sp>
        <p:nvSpPr>
          <p:cNvPr id="777220" name="Rectangle 4"/>
          <p:cNvSpPr>
            <a:spLocks noChangeArrowheads="1"/>
          </p:cNvSpPr>
          <p:nvPr/>
        </p:nvSpPr>
        <p:spPr bwMode="auto">
          <a:xfrm>
            <a:off x="538164" y="4072116"/>
            <a:ext cx="7996236"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(&lt;stream object&gt;)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Use the stream here. It will be closed at the 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81637779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1905000" y="76200"/>
            <a:ext cx="7010400" cy="914400"/>
          </a:xfrm>
        </p:spPr>
        <p:txBody>
          <a:bodyPr/>
          <a:lstStyle/>
          <a:p>
            <a:r>
              <a:rPr lang="en-US" dirty="0"/>
              <a:t>Reading a Text File – Example</a:t>
            </a:r>
            <a:endParaRPr lang="bg-BG" dirty="0"/>
          </a:p>
        </p:txBody>
      </p:sp>
      <p:sp>
        <p:nvSpPr>
          <p:cNvPr id="680963" name="Rectangle 3"/>
          <p:cNvSpPr>
            <a:spLocks noGrp="1" noChangeArrowheads="1"/>
          </p:cNvSpPr>
          <p:nvPr>
            <p:ph type="body" idx="1"/>
          </p:nvPr>
        </p:nvSpPr>
        <p:spPr>
          <a:xfrm>
            <a:off x="228600" y="1066800"/>
            <a:ext cx="8686800" cy="5562600"/>
          </a:xfrm>
        </p:spPr>
        <p:txBody>
          <a:bodyPr/>
          <a:lstStyle/>
          <a:p>
            <a:r>
              <a:rPr lang="en-US" dirty="0"/>
              <a:t>Read and display a text file line </a:t>
            </a:r>
            <a:r>
              <a:rPr lang="en-US"/>
              <a:t>by line:</a:t>
            </a:r>
            <a:endParaRPr lang="bg-BG" dirty="0"/>
          </a:p>
        </p:txBody>
      </p:sp>
      <p:sp>
        <p:nvSpPr>
          <p:cNvPr id="680964" name="Rectangle 4"/>
          <p:cNvSpPr>
            <a:spLocks noChangeArrowheads="1"/>
          </p:cNvSpPr>
          <p:nvPr/>
        </p:nvSpPr>
        <p:spPr bwMode="auto">
          <a:xfrm>
            <a:off x="755650" y="1840834"/>
            <a:ext cx="7632700"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StreamReader reader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StreamReader("somefile.txt");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(reader)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lineNumber = 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line = reader.ReadLine();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while (line !=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lineNumber++;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Console.WriteLine("Line {0}: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lineNumber, line);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 = reader.ReadLine();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44034" name="Picture 2" descr="http://www.fotosearch.com/bthumb/UNC/UNC265/u13148705.jpg"/>
          <p:cNvPicPr>
            <a:picLocks noChangeAspect="1" noChangeArrowheads="1"/>
          </p:cNvPicPr>
          <p:nvPr/>
        </p:nvPicPr>
        <p:blipFill>
          <a:blip r:embed="rId2" cstate="screen"/>
          <a:srcRect/>
          <a:stretch>
            <a:fillRect/>
          </a:stretch>
        </p:blipFill>
        <p:spPr bwMode="auto">
          <a:xfrm>
            <a:off x="7239000" y="1676400"/>
            <a:ext cx="1314450" cy="1314450"/>
          </a:xfrm>
          <a:prstGeom prst="roundRect">
            <a:avLst>
              <a:gd name="adj" fmla="val 10461"/>
            </a:avLst>
          </a:prstGeom>
          <a:noFill/>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18659437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3010" name="Picture 2" descr="http://www.office365.co.uk/im/pim/010325.jpg"/>
          <p:cNvPicPr>
            <a:picLocks noChangeAspect="1" noChangeArrowheads="1"/>
          </p:cNvPicPr>
          <p:nvPr/>
        </p:nvPicPr>
        <p:blipFill>
          <a:blip r:embed="rId3" cstate="screen"/>
          <a:srcRect/>
          <a:stretch>
            <a:fillRect/>
          </a:stretch>
        </p:blipFill>
        <p:spPr bwMode="auto">
          <a:xfrm>
            <a:off x="3000755" y="914400"/>
            <a:ext cx="3171066" cy="3269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78242" name="Rectangle 2"/>
          <p:cNvSpPr>
            <a:spLocks noGrp="1" noChangeArrowheads="1"/>
          </p:cNvSpPr>
          <p:nvPr>
            <p:ph type="ctrTitle"/>
          </p:nvPr>
        </p:nvSpPr>
        <p:spPr>
          <a:xfrm>
            <a:off x="1331913" y="4716938"/>
            <a:ext cx="6480175" cy="736600"/>
          </a:xfrm>
        </p:spPr>
        <p:txBody>
          <a:bodyPr/>
          <a:lstStyle/>
          <a:p>
            <a:pPr>
              <a:lnSpc>
                <a:spcPct val="110000"/>
              </a:lnSpc>
            </a:pPr>
            <a:r>
              <a:rPr lang="en-US" dirty="0"/>
              <a:t>Reading Text Files</a:t>
            </a:r>
            <a:endParaRPr lang="en-US" noProof="1"/>
          </a:p>
        </p:txBody>
      </p:sp>
      <p:sp>
        <p:nvSpPr>
          <p:cNvPr id="778243" name="Rectangle 3"/>
          <p:cNvSpPr>
            <a:spLocks noChangeArrowheads="1"/>
          </p:cNvSpPr>
          <p:nvPr/>
        </p:nvSpPr>
        <p:spPr bwMode="auto">
          <a:xfrm>
            <a:off x="1331913" y="5600187"/>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49390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ctrTitle"/>
          </p:nvPr>
        </p:nvSpPr>
        <p:spPr>
          <a:xfrm>
            <a:off x="1331913" y="1371600"/>
            <a:ext cx="6480175" cy="736600"/>
          </a:xfrm>
        </p:spPr>
        <p:txBody>
          <a:bodyPr/>
          <a:lstStyle/>
          <a:p>
            <a:pPr>
              <a:lnSpc>
                <a:spcPct val="110000"/>
              </a:lnSpc>
            </a:pPr>
            <a:r>
              <a:rPr lang="en-US"/>
              <a:t>Writing Text Files</a:t>
            </a:r>
            <a:endParaRPr lang="en-US" noProof="1"/>
          </a:p>
        </p:txBody>
      </p:sp>
      <p:sp>
        <p:nvSpPr>
          <p:cNvPr id="608259" name="Rectangle 3"/>
          <p:cNvSpPr>
            <a:spLocks noChangeArrowheads="1"/>
          </p:cNvSpPr>
          <p:nvPr/>
        </p:nvSpPr>
        <p:spPr bwMode="auto">
          <a:xfrm>
            <a:off x="1331913" y="2255361"/>
            <a:ext cx="6480175" cy="449739"/>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Using the </a:t>
            </a:r>
            <a:r>
              <a:rPr lang="en-US" sz="2800" b="1" noProof="1">
                <a:effectLst>
                  <a:outerShdw blurRad="38100" dist="38100" dir="2700000" algn="tl">
                    <a:srgbClr val="000000">
                      <a:alpha val="43137"/>
                    </a:srgbClr>
                  </a:outerShdw>
                </a:effectLst>
                <a:latin typeface="Consolas" pitchFamily="49" charset="0"/>
                <a:cs typeface="Consolas" pitchFamily="49" charset="0"/>
              </a:rPr>
              <a:t>Stream</a:t>
            </a:r>
            <a:r>
              <a:rPr lang="en-US" sz="2800" b="1" dirty="0">
                <a:effectLst>
                  <a:outerShdw blurRad="38100" dist="38100" dir="2700000" algn="tl">
                    <a:srgbClr val="000000">
                      <a:alpha val="43137"/>
                    </a:srgbClr>
                  </a:outerShdw>
                </a:effectLst>
                <a:latin typeface="Consolas" pitchFamily="49" charset="0"/>
                <a:cs typeface="Consolas" pitchFamily="49" charset="0"/>
              </a:rPr>
              <a:t>Writer</a:t>
            </a:r>
            <a:r>
              <a:rPr lang="en-US" sz="2800" b="1" noProof="1">
                <a:effectLst>
                  <a:outerShdw blurRad="38100" dist="38100" dir="2700000" algn="tl">
                    <a:srgbClr val="000000">
                      <a:alpha val="43137"/>
                    </a:srgbClr>
                  </a:outerShdw>
                </a:effectLst>
              </a:rPr>
              <a:t> Class</a:t>
            </a:r>
          </a:p>
        </p:txBody>
      </p:sp>
      <p:pic>
        <p:nvPicPr>
          <p:cNvPr id="40962" name="Picture 2" descr="http://www.popsci.com/files/imagecache/article_image_large/files/articles/livescribe-smart-pen.jpg"/>
          <p:cNvPicPr>
            <a:picLocks noChangeAspect="1" noChangeArrowheads="1"/>
          </p:cNvPicPr>
          <p:nvPr/>
        </p:nvPicPr>
        <p:blipFill>
          <a:blip r:embed="rId3" cstate="screen"/>
          <a:srcRect/>
          <a:stretch>
            <a:fillRect/>
          </a:stretch>
        </p:blipFill>
        <p:spPr bwMode="auto">
          <a:xfrm>
            <a:off x="2265904" y="3048000"/>
            <a:ext cx="4619625" cy="3076575"/>
          </a:xfrm>
          <a:prstGeom prst="roundRect">
            <a:avLst>
              <a:gd name="adj" fmla="val 6868"/>
            </a:avLst>
          </a:prstGeom>
          <a:noFill/>
          <a:ln w="3175">
            <a:solidFill>
              <a:schemeClr val="accent5">
                <a:lumMod val="20000"/>
                <a:lumOff val="80000"/>
                <a:alpha val="50000"/>
              </a:schemeClr>
            </a:solidFill>
          </a:ln>
        </p:spPr>
      </p:pic>
    </p:spTree>
    <p:extLst>
      <p:ext uri="{BB962C8B-B14F-4D97-AF65-F5344CB8AC3E}">
        <p14:creationId xmlns:p14="http://schemas.microsoft.com/office/powerpoint/2010/main" val="8680246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dirty="0"/>
              <a:t>The </a:t>
            </a:r>
            <a:r>
              <a:rPr lang="en-US" noProof="1">
                <a:latin typeface="Consolas" pitchFamily="49" charset="0"/>
                <a:cs typeface="Consolas" pitchFamily="49" charset="0"/>
              </a:rPr>
              <a:t>StreamWriter</a:t>
            </a:r>
            <a:r>
              <a:rPr lang="en-US" dirty="0"/>
              <a:t> Class</a:t>
            </a:r>
            <a:endParaRPr lang="bg-BG" dirty="0"/>
          </a:p>
        </p:txBody>
      </p:sp>
      <p:sp>
        <p:nvSpPr>
          <p:cNvPr id="610307" name="Rectangle 3"/>
          <p:cNvSpPr>
            <a:spLocks noGrp="1" noChangeArrowheads="1"/>
          </p:cNvSpPr>
          <p:nvPr>
            <p:ph type="body" idx="1"/>
          </p:nvPr>
        </p:nvSpPr>
        <p:spPr>
          <a:xfrm>
            <a:off x="228600" y="914400"/>
            <a:ext cx="8686800" cy="5638800"/>
          </a:xfrm>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System.IO.StreamWriter</a:t>
            </a:r>
          </a:p>
          <a:p>
            <a:pPr lvl="1">
              <a:lnSpc>
                <a:spcPct val="100000"/>
              </a:lnSpc>
            </a:pPr>
            <a:r>
              <a:rPr lang="en-US" dirty="0"/>
              <a:t>Similar to </a:t>
            </a:r>
            <a:r>
              <a:rPr lang="en-US" noProof="1">
                <a:solidFill>
                  <a:schemeClr val="accent5">
                    <a:lumMod val="20000"/>
                    <a:lumOff val="80000"/>
                  </a:schemeClr>
                </a:solidFill>
                <a:latin typeface="Consolas" pitchFamily="49" charset="0"/>
                <a:cs typeface="Consolas" pitchFamily="49" charset="0"/>
              </a:rPr>
              <a:t>StreamReader</a:t>
            </a:r>
            <a:r>
              <a:rPr lang="en-US" dirty="0"/>
              <a:t>, but instead of reading, it provides writing functionality</a:t>
            </a:r>
          </a:p>
          <a:p>
            <a:pPr>
              <a:lnSpc>
                <a:spcPct val="100000"/>
              </a:lnSpc>
            </a:pPr>
            <a:r>
              <a:rPr lang="en-US" dirty="0"/>
              <a:t>Constructed by file name or other stream</a:t>
            </a:r>
            <a:endParaRPr lang="en-US" dirty="0">
              <a:latin typeface="Courier New" pitchFamily="49" charset="0"/>
            </a:endParaRPr>
          </a:p>
          <a:p>
            <a:pPr lvl="1">
              <a:lnSpc>
                <a:spcPct val="100000"/>
              </a:lnSpc>
            </a:pPr>
            <a:endParaRPr lang="en-US" dirty="0"/>
          </a:p>
          <a:p>
            <a:pPr lvl="1">
              <a:lnSpc>
                <a:spcPct val="100000"/>
              </a:lnSpc>
              <a:spcBef>
                <a:spcPts val="2400"/>
              </a:spcBef>
            </a:pPr>
            <a:r>
              <a:rPr lang="en-US" dirty="0"/>
              <a:t>Can define encoding</a:t>
            </a:r>
          </a:p>
          <a:p>
            <a:pPr lvl="1">
              <a:lnSpc>
                <a:spcPct val="100000"/>
              </a:lnSpc>
            </a:pPr>
            <a:r>
              <a:rPr lang="en-US" dirty="0"/>
              <a:t>For Cyrillic use "</a:t>
            </a:r>
            <a:r>
              <a:rPr lang="en-US" dirty="0">
                <a:solidFill>
                  <a:schemeClr val="accent5">
                    <a:lumMod val="20000"/>
                    <a:lumOff val="80000"/>
                  </a:schemeClr>
                </a:solidFill>
                <a:latin typeface="Consolas" pitchFamily="49" charset="0"/>
                <a:cs typeface="Consolas" pitchFamily="49" charset="0"/>
              </a:rPr>
              <a:t>windows-1251</a:t>
            </a:r>
            <a:r>
              <a:rPr lang="en-US" dirty="0"/>
              <a:t>"</a:t>
            </a:r>
            <a:endParaRPr lang="bg-BG" dirty="0"/>
          </a:p>
        </p:txBody>
      </p:sp>
      <p:sp>
        <p:nvSpPr>
          <p:cNvPr id="610308" name="Rectangle 4"/>
          <p:cNvSpPr>
            <a:spLocks noChangeArrowheads="1"/>
          </p:cNvSpPr>
          <p:nvPr/>
        </p:nvSpPr>
        <p:spPr bwMode="auto">
          <a:xfrm>
            <a:off x="828098" y="5369153"/>
            <a:ext cx="7477702" cy="10926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StreamWriter streamWriter =</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StreamWriter("test.txt",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false, Encoding.GetEncoding("windows-1251"));</a:t>
            </a:r>
          </a:p>
        </p:txBody>
      </p:sp>
      <p:sp>
        <p:nvSpPr>
          <p:cNvPr id="5" name="Rectangle 4"/>
          <p:cNvSpPr>
            <a:spLocks noChangeArrowheads="1"/>
          </p:cNvSpPr>
          <p:nvPr/>
        </p:nvSpPr>
        <p:spPr bwMode="auto">
          <a:xfrm>
            <a:off x="838200" y="3279418"/>
            <a:ext cx="7477702" cy="7591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StreamWriter streamWriter = </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StreamWriter("test.txt");</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27506806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noProof="1">
                <a:latin typeface="Consolas" pitchFamily="49" charset="0"/>
                <a:cs typeface="Consolas" pitchFamily="49" charset="0"/>
              </a:rPr>
              <a:t>StreamWriter</a:t>
            </a:r>
            <a:r>
              <a:rPr lang="en-US" dirty="0"/>
              <a:t> Methods</a:t>
            </a:r>
            <a:endParaRPr lang="bg-BG" dirty="0"/>
          </a:p>
        </p:txBody>
      </p:sp>
      <p:sp>
        <p:nvSpPr>
          <p:cNvPr id="611331" name="Rectangle 3"/>
          <p:cNvSpPr>
            <a:spLocks noGrp="1" noChangeArrowheads="1"/>
          </p:cNvSpPr>
          <p:nvPr>
            <p:ph type="body" idx="1"/>
          </p:nvPr>
        </p:nvSpPr>
        <p:spPr>
          <a:xfrm>
            <a:off x="228600" y="990600"/>
            <a:ext cx="8686800" cy="5638800"/>
          </a:xfrm>
        </p:spPr>
        <p:txBody>
          <a:bodyPr/>
          <a:lstStyle/>
          <a:p>
            <a:pPr>
              <a:lnSpc>
                <a:spcPct val="100000"/>
              </a:lnSpc>
            </a:pPr>
            <a:r>
              <a:rPr lang="en-US" dirty="0">
                <a:solidFill>
                  <a:schemeClr val="accent5">
                    <a:lumMod val="20000"/>
                    <a:lumOff val="80000"/>
                  </a:schemeClr>
                </a:solidFill>
                <a:latin typeface="Consolas" pitchFamily="49" charset="0"/>
                <a:cs typeface="Consolas" pitchFamily="49" charset="0"/>
              </a:rPr>
              <a:t>Write()</a:t>
            </a:r>
          </a:p>
          <a:p>
            <a:pPr lvl="1">
              <a:lnSpc>
                <a:spcPct val="100000"/>
              </a:lnSpc>
            </a:pPr>
            <a:r>
              <a:rPr lang="en-US" dirty="0"/>
              <a:t>Writes string or other object to the stream</a:t>
            </a:r>
          </a:p>
          <a:p>
            <a:pPr lvl="1">
              <a:lnSpc>
                <a:spcPct val="100000"/>
              </a:lnSpc>
            </a:pPr>
            <a:r>
              <a:rPr lang="en-US" dirty="0"/>
              <a:t>Like </a:t>
            </a:r>
            <a:r>
              <a:rPr lang="en-US" noProof="1">
                <a:solidFill>
                  <a:schemeClr val="accent5">
                    <a:lumMod val="20000"/>
                    <a:lumOff val="80000"/>
                  </a:schemeClr>
                </a:solidFill>
                <a:latin typeface="Consolas" pitchFamily="49" charset="0"/>
                <a:cs typeface="Consolas" pitchFamily="49" charset="0"/>
              </a:rPr>
              <a:t>Console.Write</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noProof="1">
                <a:solidFill>
                  <a:schemeClr val="accent5">
                    <a:lumMod val="20000"/>
                    <a:lumOff val="80000"/>
                  </a:schemeClr>
                </a:solidFill>
                <a:latin typeface="Consolas" pitchFamily="49" charset="0"/>
                <a:cs typeface="Consolas" pitchFamily="49" charset="0"/>
              </a:rPr>
              <a:t>WriteLine</a:t>
            </a:r>
            <a:r>
              <a:rPr lang="en-US" dirty="0">
                <a:solidFill>
                  <a:schemeClr val="accent5">
                    <a:lumMod val="20000"/>
                    <a:lumOff val="80000"/>
                  </a:schemeClr>
                </a:solidFill>
                <a:latin typeface="Consolas" pitchFamily="49" charset="0"/>
                <a:cs typeface="Consolas" pitchFamily="49" charset="0"/>
              </a:rPr>
              <a:t>()</a:t>
            </a:r>
          </a:p>
          <a:p>
            <a:pPr lvl="1">
              <a:lnSpc>
                <a:spcPct val="100000"/>
              </a:lnSpc>
            </a:pPr>
            <a:r>
              <a:rPr lang="en-US" dirty="0"/>
              <a:t>Like </a:t>
            </a:r>
            <a:r>
              <a:rPr lang="en-US" noProof="1">
                <a:solidFill>
                  <a:schemeClr val="accent5">
                    <a:lumMod val="20000"/>
                    <a:lumOff val="80000"/>
                  </a:schemeClr>
                </a:solidFill>
                <a:latin typeface="Consolas" pitchFamily="49" charset="0"/>
                <a:cs typeface="Consolas" pitchFamily="49" charset="0"/>
              </a:rPr>
              <a:t>Console.Write</a:t>
            </a:r>
            <a:r>
              <a:rPr lang="en-US" dirty="0">
                <a:solidFill>
                  <a:schemeClr val="accent5">
                    <a:lumMod val="20000"/>
                    <a:lumOff val="80000"/>
                  </a:schemeClr>
                </a:solidFill>
                <a:latin typeface="Consolas" pitchFamily="49" charset="0"/>
                <a:cs typeface="Consolas" pitchFamily="49" charset="0"/>
              </a:rPr>
              <a:t>Line()</a:t>
            </a:r>
          </a:p>
          <a:p>
            <a:pPr>
              <a:lnSpc>
                <a:spcPct val="100000"/>
              </a:lnSpc>
            </a:pPr>
            <a:r>
              <a:rPr lang="en-US" noProof="1">
                <a:solidFill>
                  <a:schemeClr val="accent5">
                    <a:lumMod val="20000"/>
                    <a:lumOff val="80000"/>
                  </a:schemeClr>
                </a:solidFill>
                <a:latin typeface="Consolas" pitchFamily="49" charset="0"/>
                <a:cs typeface="Consolas" pitchFamily="49" charset="0"/>
              </a:rPr>
              <a:t>Flush</a:t>
            </a:r>
            <a:r>
              <a:rPr lang="en-US" dirty="0">
                <a:solidFill>
                  <a:schemeClr val="accent5">
                    <a:lumMod val="20000"/>
                    <a:lumOff val="80000"/>
                  </a:schemeClr>
                </a:solidFill>
                <a:latin typeface="Consolas" pitchFamily="49" charset="0"/>
                <a:cs typeface="Consolas" pitchFamily="49" charset="0"/>
              </a:rPr>
              <a:t>()</a:t>
            </a:r>
          </a:p>
          <a:p>
            <a:pPr lvl="1">
              <a:lnSpc>
                <a:spcPct val="100000"/>
              </a:lnSpc>
            </a:pPr>
            <a:r>
              <a:rPr lang="en-US" dirty="0"/>
              <a:t>Flushes the internal buffers to the hard drive</a:t>
            </a:r>
            <a:endParaRPr lang="en-US" dirty="0">
              <a:solidFill>
                <a:schemeClr val="accent5">
                  <a:lumMod val="20000"/>
                  <a:lumOff val="80000"/>
                </a:schemeClr>
              </a:solidFill>
              <a:latin typeface="Consolas" pitchFamily="49" charset="0"/>
              <a:cs typeface="Consolas" pitchFamily="49" charset="0"/>
            </a:endParaRPr>
          </a:p>
          <a:p>
            <a:pPr>
              <a:lnSpc>
                <a:spcPct val="100000"/>
              </a:lnSpc>
            </a:pPr>
            <a:r>
              <a:rPr lang="en-US" noProof="1">
                <a:solidFill>
                  <a:schemeClr val="accent5">
                    <a:lumMod val="20000"/>
                    <a:lumOff val="80000"/>
                  </a:schemeClr>
                </a:solidFill>
                <a:latin typeface="Consolas" pitchFamily="49" charset="0"/>
                <a:cs typeface="Consolas" pitchFamily="49" charset="0"/>
              </a:rPr>
              <a:t>AutoFlush</a:t>
            </a:r>
          </a:p>
          <a:p>
            <a:pPr lvl="1">
              <a:lnSpc>
                <a:spcPct val="100000"/>
              </a:lnSpc>
            </a:pPr>
            <a:r>
              <a:rPr lang="en-US" dirty="0"/>
              <a:t>Flush the internal buffer after each writing</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201230530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dirty="0"/>
              <a:t>Writing to a Text File – Example</a:t>
            </a:r>
            <a:endParaRPr lang="bg-BG" dirty="0"/>
          </a:p>
        </p:txBody>
      </p:sp>
      <p:sp>
        <p:nvSpPr>
          <p:cNvPr id="663555" name="Rectangle 3"/>
          <p:cNvSpPr>
            <a:spLocks noGrp="1" noChangeArrowheads="1"/>
          </p:cNvSpPr>
          <p:nvPr>
            <p:ph type="body" idx="1"/>
          </p:nvPr>
        </p:nvSpPr>
        <p:spPr/>
        <p:txBody>
          <a:bodyPr/>
          <a:lstStyle/>
          <a:p>
            <a:pPr>
              <a:lnSpc>
                <a:spcPct val="100000"/>
              </a:lnSpc>
            </a:pPr>
            <a:r>
              <a:rPr lang="en-US" sz="3000" dirty="0"/>
              <a:t>Create text file named "</a:t>
            </a:r>
            <a:r>
              <a:rPr lang="en-US" sz="3000" noProof="1">
                <a:solidFill>
                  <a:schemeClr val="accent5">
                    <a:lumMod val="20000"/>
                    <a:lumOff val="80000"/>
                  </a:schemeClr>
                </a:solidFill>
                <a:latin typeface="Consolas" pitchFamily="49" charset="0"/>
                <a:cs typeface="Consolas" pitchFamily="49" charset="0"/>
              </a:rPr>
              <a:t>numbers.txt</a:t>
            </a:r>
            <a:r>
              <a:rPr lang="en-US" sz="3000" dirty="0"/>
              <a:t>" and print in it the numbers from 1 to 20 (one per line):</a:t>
            </a:r>
            <a:endParaRPr lang="bg-BG" sz="3000" dirty="0"/>
          </a:p>
        </p:txBody>
      </p:sp>
      <p:sp>
        <p:nvSpPr>
          <p:cNvPr id="663556" name="Rectangle 4"/>
          <p:cNvSpPr>
            <a:spLocks noChangeArrowheads="1"/>
          </p:cNvSpPr>
          <p:nvPr/>
        </p:nvSpPr>
        <p:spPr bwMode="auto">
          <a:xfrm>
            <a:off x="623888" y="2421406"/>
            <a:ext cx="7910512"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StreamWriter streamWriter =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StreamWriter("numbers.txt");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(streamWriter)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number = 1; number &lt;= 20; number++)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streamWriter.WriteLine(number);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36865" name="Picture 1" descr="C:\Trash\pen-writing.png"/>
          <p:cNvPicPr>
            <a:picLocks noChangeAspect="1" noChangeArrowheads="1"/>
          </p:cNvPicPr>
          <p:nvPr/>
        </p:nvPicPr>
        <p:blipFill>
          <a:blip r:embed="rId2" cstate="screen"/>
          <a:srcRect/>
          <a:stretch>
            <a:fillRect/>
          </a:stretch>
        </p:blipFill>
        <p:spPr bwMode="auto">
          <a:xfrm>
            <a:off x="7258050" y="2247900"/>
            <a:ext cx="1428750" cy="952500"/>
          </a:xfrm>
          <a:prstGeom prst="roundRect">
            <a:avLst>
              <a:gd name="adj" fmla="val 12447"/>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24817506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842" name="Picture 2" descr="http://www.viewpoints.com/images/review/2008/251/23/1220846794-14515_full.jpg"/>
          <p:cNvPicPr>
            <a:picLocks noChangeAspect="1" noChangeArrowheads="1"/>
          </p:cNvPicPr>
          <p:nvPr/>
        </p:nvPicPr>
        <p:blipFill>
          <a:blip r:embed="rId3" cstate="screen"/>
          <a:srcRect/>
          <a:stretch>
            <a:fillRect/>
          </a:stretch>
        </p:blipFill>
        <p:spPr bwMode="auto">
          <a:xfrm>
            <a:off x="2504552" y="1066800"/>
            <a:ext cx="40005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80290" name="Rectangle 2"/>
          <p:cNvSpPr>
            <a:spLocks noGrp="1" noChangeArrowheads="1"/>
          </p:cNvSpPr>
          <p:nvPr>
            <p:ph type="ctrTitle"/>
          </p:nvPr>
        </p:nvSpPr>
        <p:spPr>
          <a:xfrm>
            <a:off x="1258888" y="4533900"/>
            <a:ext cx="6480175" cy="736600"/>
          </a:xfrm>
        </p:spPr>
        <p:txBody>
          <a:bodyPr/>
          <a:lstStyle/>
          <a:p>
            <a:pPr>
              <a:lnSpc>
                <a:spcPct val="110000"/>
              </a:lnSpc>
            </a:pPr>
            <a:r>
              <a:rPr lang="en-US"/>
              <a:t>Writing Text Files</a:t>
            </a:r>
            <a:endParaRPr lang="en-US" noProof="1"/>
          </a:p>
        </p:txBody>
      </p:sp>
      <p:sp>
        <p:nvSpPr>
          <p:cNvPr id="780291" name="Rectangle 3"/>
          <p:cNvSpPr>
            <a:spLocks noChangeArrowheads="1"/>
          </p:cNvSpPr>
          <p:nvPr/>
        </p:nvSpPr>
        <p:spPr bwMode="auto">
          <a:xfrm>
            <a:off x="1258888" y="5417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62414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zedomax.com/blog/wp-content/uploads/2008/03/usb-bomb.jpg"/>
          <p:cNvPicPr>
            <a:picLocks noChangeAspect="1" noChangeArrowheads="1"/>
          </p:cNvPicPr>
          <p:nvPr/>
        </p:nvPicPr>
        <p:blipFill>
          <a:blip r:embed="rId3" cstate="screen"/>
          <a:srcRect/>
          <a:stretch>
            <a:fillRect/>
          </a:stretch>
        </p:blipFill>
        <p:spPr bwMode="auto">
          <a:xfrm>
            <a:off x="2419270" y="914400"/>
            <a:ext cx="4289548" cy="32914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94274" name="Rectangle 2"/>
          <p:cNvSpPr>
            <a:spLocks noGrp="1" noChangeArrowheads="1"/>
          </p:cNvSpPr>
          <p:nvPr>
            <p:ph type="ctrTitle"/>
          </p:nvPr>
        </p:nvSpPr>
        <p:spPr>
          <a:xfrm>
            <a:off x="914402" y="4760913"/>
            <a:ext cx="7315198" cy="736600"/>
          </a:xfrm>
        </p:spPr>
        <p:txBody>
          <a:bodyPr/>
          <a:lstStyle/>
          <a:p>
            <a:pPr>
              <a:lnSpc>
                <a:spcPct val="110000"/>
              </a:lnSpc>
            </a:pPr>
            <a:r>
              <a:rPr lang="en-US" dirty="0"/>
              <a:t>Handling I/O Exceptions</a:t>
            </a:r>
            <a:endParaRPr lang="en-US" noProof="1"/>
          </a:p>
        </p:txBody>
      </p:sp>
      <p:sp>
        <p:nvSpPr>
          <p:cNvPr id="694276" name="Rectangle 4"/>
          <p:cNvSpPr>
            <a:spLocks noChangeArrowheads="1"/>
          </p:cNvSpPr>
          <p:nvPr/>
        </p:nvSpPr>
        <p:spPr bwMode="auto">
          <a:xfrm>
            <a:off x="1331913" y="56457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Introduction</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122285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en-US" dirty="0"/>
              <a:t>What is Exception?</a:t>
            </a:r>
            <a:endParaRPr lang="bg-BG" dirty="0"/>
          </a:p>
        </p:txBody>
      </p:sp>
      <p:sp>
        <p:nvSpPr>
          <p:cNvPr id="696323" name="Rectangle 3"/>
          <p:cNvSpPr>
            <a:spLocks noGrp="1" noChangeArrowheads="1"/>
          </p:cNvSpPr>
          <p:nvPr>
            <p:ph type="body" idx="1"/>
          </p:nvPr>
        </p:nvSpPr>
        <p:spPr/>
        <p:txBody>
          <a:bodyPr/>
          <a:lstStyle/>
          <a:p>
            <a:pPr>
              <a:lnSpc>
                <a:spcPct val="100000"/>
              </a:lnSpc>
            </a:pPr>
            <a:r>
              <a:rPr lang="en-US" sz="3000" dirty="0"/>
              <a:t>"An event that occurs during the execution of the program that disrupts the normal flow of instructions“ – definition by Google</a:t>
            </a:r>
          </a:p>
          <a:p>
            <a:pPr lvl="1">
              <a:lnSpc>
                <a:spcPct val="100000"/>
              </a:lnSpc>
            </a:pPr>
            <a:r>
              <a:rPr lang="en-US" sz="2800" dirty="0"/>
              <a:t>Occurs when an operation can not be completed</a:t>
            </a:r>
          </a:p>
          <a:p>
            <a:pPr>
              <a:lnSpc>
                <a:spcPct val="100000"/>
              </a:lnSpc>
            </a:pPr>
            <a:r>
              <a:rPr lang="en-US" sz="3000" dirty="0"/>
              <a:t>Exceptions tell that something unusual has happened, e. g. error or unexpected event</a:t>
            </a:r>
          </a:p>
          <a:p>
            <a:pPr>
              <a:lnSpc>
                <a:spcPct val="100000"/>
              </a:lnSpc>
            </a:pPr>
            <a:r>
              <a:rPr lang="en-US" sz="3000" dirty="0"/>
              <a:t>I/O operations throw exceptions when operation cannot be performed (e.g. missing file)</a:t>
            </a:r>
          </a:p>
          <a:p>
            <a:pPr lvl="1">
              <a:lnSpc>
                <a:spcPct val="100000"/>
              </a:lnSpc>
            </a:pPr>
            <a:r>
              <a:rPr lang="en-US" sz="2800" dirty="0"/>
              <a:t>When an exception is thrown, all operations after it are not processed</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4971952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423939" name="Rectangle 3"/>
          <p:cNvSpPr>
            <a:spLocks noGrp="1" noChangeArrowheads="1"/>
          </p:cNvSpPr>
          <p:nvPr>
            <p:ph type="body" idx="1"/>
          </p:nvPr>
        </p:nvSpPr>
        <p:spPr/>
        <p:txBody>
          <a:bodyPr/>
          <a:lstStyle/>
          <a:p>
            <a:pPr marL="442913" indent="-442913">
              <a:lnSpc>
                <a:spcPct val="100000"/>
              </a:lnSpc>
              <a:buFontTx/>
              <a:buAutoNum type="arabicPeriod"/>
            </a:pPr>
            <a:r>
              <a:rPr lang="en-US" dirty="0"/>
              <a:t>What is Stream?</a:t>
            </a:r>
          </a:p>
          <a:p>
            <a:pPr marL="895350" lvl="1" indent="-263525">
              <a:lnSpc>
                <a:spcPct val="100000"/>
              </a:lnSpc>
            </a:pPr>
            <a:r>
              <a:rPr lang="en-US" dirty="0"/>
              <a:t>Stream Basics</a:t>
            </a:r>
          </a:p>
          <a:p>
            <a:pPr marL="442913" indent="-442913">
              <a:lnSpc>
                <a:spcPct val="100000"/>
              </a:lnSpc>
              <a:buFontTx/>
              <a:buAutoNum type="arabicPeriod"/>
            </a:pPr>
            <a:r>
              <a:rPr lang="en-US" dirty="0"/>
              <a:t>Reading Text Files</a:t>
            </a:r>
          </a:p>
          <a:p>
            <a:pPr marL="895350" lvl="1" indent="-263525">
              <a:lnSpc>
                <a:spcPct val="100000"/>
              </a:lnSpc>
            </a:pPr>
            <a:r>
              <a:rPr lang="en-US" dirty="0"/>
              <a:t>The </a:t>
            </a:r>
            <a:r>
              <a:rPr lang="en-US" noProof="1">
                <a:solidFill>
                  <a:schemeClr val="accent5">
                    <a:lumMod val="20000"/>
                    <a:lumOff val="80000"/>
                  </a:schemeClr>
                </a:solidFill>
                <a:latin typeface="Consolas" pitchFamily="49" charset="0"/>
                <a:cs typeface="Consolas" pitchFamily="49" charset="0"/>
              </a:rPr>
              <a:t>StreamReader</a:t>
            </a:r>
            <a:r>
              <a:rPr lang="en-US" dirty="0"/>
              <a:t> Class </a:t>
            </a:r>
          </a:p>
          <a:p>
            <a:pPr marL="442913" indent="-442913">
              <a:lnSpc>
                <a:spcPct val="100000"/>
              </a:lnSpc>
              <a:buFontTx/>
              <a:buAutoNum type="arabicPeriod"/>
            </a:pPr>
            <a:r>
              <a:rPr lang="en-US" dirty="0"/>
              <a:t>Writing Text Files</a:t>
            </a:r>
          </a:p>
          <a:p>
            <a:pPr marL="895350" lvl="1" indent="-263525">
              <a:lnSpc>
                <a:spcPct val="100000"/>
              </a:lnSpc>
            </a:pPr>
            <a:r>
              <a:rPr lang="en-US" dirty="0"/>
              <a:t>The </a:t>
            </a:r>
            <a:r>
              <a:rPr lang="en-US" noProof="1">
                <a:solidFill>
                  <a:schemeClr val="accent5">
                    <a:lumMod val="20000"/>
                    <a:lumOff val="80000"/>
                  </a:schemeClr>
                </a:solidFill>
                <a:latin typeface="Consolas" pitchFamily="49" charset="0"/>
                <a:cs typeface="Consolas" pitchFamily="49" charset="0"/>
              </a:rPr>
              <a:t>Stream</a:t>
            </a:r>
            <a:r>
              <a:rPr lang="en-US" dirty="0">
                <a:solidFill>
                  <a:schemeClr val="accent5">
                    <a:lumMod val="20000"/>
                    <a:lumOff val="80000"/>
                  </a:schemeClr>
                </a:solidFill>
                <a:latin typeface="Consolas" pitchFamily="49" charset="0"/>
                <a:cs typeface="Consolas" pitchFamily="49" charset="0"/>
              </a:rPr>
              <a:t>Writ</a:t>
            </a:r>
            <a:r>
              <a:rPr lang="en-US" noProof="1">
                <a:solidFill>
                  <a:schemeClr val="accent5">
                    <a:lumMod val="20000"/>
                    <a:lumOff val="80000"/>
                  </a:schemeClr>
                </a:solidFill>
                <a:latin typeface="Consolas" pitchFamily="49" charset="0"/>
                <a:cs typeface="Consolas" pitchFamily="49" charset="0"/>
              </a:rPr>
              <a:t>er</a:t>
            </a:r>
            <a:r>
              <a:rPr lang="en-US" dirty="0"/>
              <a:t> Class</a:t>
            </a:r>
          </a:p>
          <a:p>
            <a:pPr marL="442913" indent="-442913">
              <a:lnSpc>
                <a:spcPct val="100000"/>
              </a:lnSpc>
              <a:buFontTx/>
              <a:buAutoNum type="arabicPeriod"/>
            </a:pPr>
            <a:r>
              <a:rPr lang="en-US" dirty="0"/>
              <a:t>Handling I/O Exceptions</a:t>
            </a:r>
            <a:endParaRPr lang="bg-BG" dirty="0"/>
          </a:p>
        </p:txBody>
      </p:sp>
      <p:pic>
        <p:nvPicPr>
          <p:cNvPr id="56322" name="Picture 2" descr="http://static.guim.co.uk/sys-images/Arts/Arts_/Pictures/2007/12/14/books460.jpg"/>
          <p:cNvPicPr>
            <a:picLocks noChangeAspect="1" noChangeArrowheads="1"/>
          </p:cNvPicPr>
          <p:nvPr/>
        </p:nvPicPr>
        <p:blipFill>
          <a:blip r:embed="rId3" cstate="screen"/>
          <a:srcRect/>
          <a:stretch>
            <a:fillRect/>
          </a:stretch>
        </p:blipFill>
        <p:spPr bwMode="auto">
          <a:xfrm>
            <a:off x="6248400" y="4953000"/>
            <a:ext cx="2349500" cy="1409700"/>
          </a:xfrm>
          <a:prstGeom prst="roundRect">
            <a:avLst>
              <a:gd name="adj" fmla="val 8305"/>
            </a:avLst>
          </a:prstGeom>
          <a:noFill/>
        </p:spPr>
      </p:pic>
      <p:pic>
        <p:nvPicPr>
          <p:cNvPr id="56324" name="Picture 4" descr="http://www.winona.edu/winonan/f2005/9-14/images/StackOfBooks.jpg"/>
          <p:cNvPicPr>
            <a:picLocks noChangeAspect="1" noChangeArrowheads="1"/>
          </p:cNvPicPr>
          <p:nvPr/>
        </p:nvPicPr>
        <p:blipFill>
          <a:blip r:embed="rId4" cstate="screen"/>
          <a:srcRect/>
          <a:stretch>
            <a:fillRect/>
          </a:stretch>
        </p:blipFill>
        <p:spPr bwMode="auto">
          <a:xfrm>
            <a:off x="6247517" y="1224984"/>
            <a:ext cx="2322278" cy="3270816"/>
          </a:xfrm>
          <a:prstGeom prst="roundRect">
            <a:avLst>
              <a:gd name="adj" fmla="val 6915"/>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34046165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US" dirty="0"/>
              <a:t>How to Handle Exceptions?</a:t>
            </a:r>
            <a:endParaRPr lang="bg-BG" dirty="0"/>
          </a:p>
        </p:txBody>
      </p:sp>
      <p:sp>
        <p:nvSpPr>
          <p:cNvPr id="697347" name="Rectangle 3"/>
          <p:cNvSpPr>
            <a:spLocks noGrp="1" noChangeArrowheads="1"/>
          </p:cNvSpPr>
          <p:nvPr>
            <p:ph type="body" idx="1"/>
          </p:nvPr>
        </p:nvSpPr>
        <p:spPr/>
        <p:txBody>
          <a:bodyPr/>
          <a:lstStyle/>
          <a:p>
            <a:r>
              <a:rPr lang="en-US" dirty="0"/>
              <a:t>Using </a:t>
            </a:r>
            <a:r>
              <a:rPr lang="en-US" dirty="0">
                <a:solidFill>
                  <a:schemeClr val="accent5">
                    <a:lumMod val="20000"/>
                    <a:lumOff val="80000"/>
                  </a:schemeClr>
                </a:solidFill>
                <a:latin typeface="Consolas" pitchFamily="49" charset="0"/>
                <a:cs typeface="Consolas" pitchFamily="49" charset="0"/>
              </a:rPr>
              <a:t>try{}</a:t>
            </a:r>
            <a:r>
              <a:rPr lang="en-US" dirty="0"/>
              <a:t>,</a:t>
            </a:r>
            <a:r>
              <a:rPr lang="en-US" dirty="0">
                <a:solidFill>
                  <a:schemeClr val="hlink"/>
                </a:solidFill>
              </a:rPr>
              <a:t> </a:t>
            </a:r>
            <a:r>
              <a:rPr lang="en-US" dirty="0">
                <a:solidFill>
                  <a:schemeClr val="accent5">
                    <a:lumMod val="20000"/>
                    <a:lumOff val="80000"/>
                  </a:schemeClr>
                </a:solidFill>
                <a:latin typeface="Consolas" pitchFamily="49" charset="0"/>
                <a:cs typeface="Consolas" pitchFamily="49" charset="0"/>
              </a:rPr>
              <a:t>catch{}</a:t>
            </a:r>
            <a:r>
              <a:rPr lang="en-US" dirty="0"/>
              <a:t> and </a:t>
            </a:r>
            <a:r>
              <a:rPr lang="en-US" dirty="0">
                <a:solidFill>
                  <a:schemeClr val="accent5">
                    <a:lumMod val="20000"/>
                    <a:lumOff val="80000"/>
                  </a:schemeClr>
                </a:solidFill>
                <a:latin typeface="Consolas" pitchFamily="49" charset="0"/>
                <a:cs typeface="Consolas" pitchFamily="49" charset="0"/>
              </a:rPr>
              <a:t>finally{}</a:t>
            </a:r>
            <a:r>
              <a:rPr lang="en-US" dirty="0"/>
              <a:t> blocks:</a:t>
            </a:r>
          </a:p>
        </p:txBody>
      </p:sp>
      <p:sp>
        <p:nvSpPr>
          <p:cNvPr id="697348" name="Rectangle 4"/>
          <p:cNvSpPr>
            <a:spLocks noChangeArrowheads="1"/>
          </p:cNvSpPr>
          <p:nvPr/>
        </p:nvSpPr>
        <p:spPr bwMode="auto">
          <a:xfrm>
            <a:off x="684213" y="1921728"/>
            <a:ext cx="7704137"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Some exception is thrown here</a:t>
            </a:r>
            <a:b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(&lt;exception type&gt;)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b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Exception is handled here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finally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code here is always executed, no</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matter if an exception has occurred or not   </a:t>
            </a:r>
            <a:b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30721" name="Picture 1" descr="C:\Trash\small-bomb.png"/>
          <p:cNvPicPr>
            <a:picLocks noChangeAspect="1" noChangeArrowheads="1"/>
          </p:cNvPicPr>
          <p:nvPr/>
        </p:nvPicPr>
        <p:blipFill>
          <a:blip r:embed="rId2" cstate="screen"/>
          <a:srcRect/>
          <a:stretch>
            <a:fillRect/>
          </a:stretch>
        </p:blipFill>
        <p:spPr bwMode="auto">
          <a:xfrm>
            <a:off x="6629400" y="1752600"/>
            <a:ext cx="1905000" cy="1304925"/>
          </a:xfrm>
          <a:prstGeom prst="roundRect">
            <a:avLst>
              <a:gd name="adj" fmla="val 12047"/>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193031255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dirty="0"/>
              <a:t>Catching Exceptions</a:t>
            </a:r>
            <a:endParaRPr lang="bg-BG" dirty="0"/>
          </a:p>
        </p:txBody>
      </p:sp>
      <p:sp>
        <p:nvSpPr>
          <p:cNvPr id="733187" name="Rectangle 3"/>
          <p:cNvSpPr>
            <a:spLocks noGrp="1" noChangeArrowheads="1"/>
          </p:cNvSpPr>
          <p:nvPr>
            <p:ph type="body" idx="1"/>
          </p:nvPr>
        </p:nvSpPr>
        <p:spPr>
          <a:xfrm>
            <a:off x="228600" y="990600"/>
            <a:ext cx="8686800" cy="5638800"/>
          </a:xfrm>
        </p:spPr>
        <p:txBody>
          <a:bodyPr/>
          <a:lstStyle/>
          <a:p>
            <a:pPr>
              <a:lnSpc>
                <a:spcPct val="100000"/>
              </a:lnSpc>
            </a:pPr>
            <a:r>
              <a:rPr lang="en-US" dirty="0"/>
              <a:t>Catch block specifies the type of exceptions that is caught</a:t>
            </a:r>
          </a:p>
          <a:p>
            <a:pPr lvl="1">
              <a:lnSpc>
                <a:spcPct val="100000"/>
              </a:lnSpc>
            </a:pPr>
            <a:r>
              <a:rPr lang="en-US" dirty="0"/>
              <a:t>If </a:t>
            </a:r>
            <a:r>
              <a:rPr lang="en-US" dirty="0">
                <a:solidFill>
                  <a:schemeClr val="accent5">
                    <a:lumMod val="20000"/>
                    <a:lumOff val="80000"/>
                  </a:schemeClr>
                </a:solidFill>
                <a:latin typeface="Consolas" pitchFamily="49" charset="0"/>
                <a:cs typeface="Consolas" pitchFamily="49" charset="0"/>
              </a:rPr>
              <a:t>catch</a:t>
            </a:r>
            <a:r>
              <a:rPr lang="en-US" dirty="0"/>
              <a:t> doesn’t specify its type, it catches all types of exceptions</a:t>
            </a:r>
          </a:p>
        </p:txBody>
      </p:sp>
      <p:sp>
        <p:nvSpPr>
          <p:cNvPr id="733189" name="Rectangle 5"/>
          <p:cNvSpPr>
            <a:spLocks noChangeArrowheads="1"/>
          </p:cNvSpPr>
          <p:nvPr/>
        </p:nvSpPr>
        <p:spPr bwMode="auto">
          <a:xfrm>
            <a:off x="689984" y="3200400"/>
            <a:ext cx="7768216" cy="32983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StreamReader reader = new StreamReader("file.txt");</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Console.WriteLine("File successfully open.");</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(FileNotFoundException)</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"Can not find 'somefile.txt'.");</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0378572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3581400" y="152400"/>
            <a:ext cx="5334000" cy="914400"/>
          </a:xfrm>
        </p:spPr>
        <p:txBody>
          <a:bodyPr/>
          <a:lstStyle/>
          <a:p>
            <a:r>
              <a:rPr lang="en-US" sz="3600" dirty="0"/>
              <a:t>Handling Exceptions When Opening a File</a:t>
            </a:r>
            <a:endParaRPr lang="bg-BG" sz="3600" dirty="0"/>
          </a:p>
        </p:txBody>
      </p:sp>
      <p:sp>
        <p:nvSpPr>
          <p:cNvPr id="701444" name="Rectangle 4"/>
          <p:cNvSpPr>
            <a:spLocks noChangeArrowheads="1"/>
          </p:cNvSpPr>
          <p:nvPr/>
        </p:nvSpPr>
        <p:spPr bwMode="auto">
          <a:xfrm>
            <a:off x="611188" y="1367909"/>
            <a:ext cx="7848600" cy="51090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StreamReader streamReader = new StreamReader(</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"c:\\NotExistingFileName.txt");</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(System.NullReferenceException exc)</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Console.WriteLine(exc.Message);</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(System.IO.FileNotFoundException exc)</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"File {0} is not found!", exc.FileName);</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Console.WriteLine("Fatal error occurred.");</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13193702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2338" name="Rectangle 2"/>
          <p:cNvSpPr>
            <a:spLocks noGrp="1" noChangeArrowheads="1"/>
          </p:cNvSpPr>
          <p:nvPr>
            <p:ph type="ctrTitle"/>
          </p:nvPr>
        </p:nvSpPr>
        <p:spPr>
          <a:xfrm>
            <a:off x="4571999" y="1600200"/>
            <a:ext cx="4038601" cy="1911350"/>
          </a:xfrm>
        </p:spPr>
        <p:txBody>
          <a:bodyPr/>
          <a:lstStyle/>
          <a:p>
            <a:pPr>
              <a:lnSpc>
                <a:spcPct val="110000"/>
              </a:lnSpc>
            </a:pPr>
            <a:r>
              <a:rPr lang="en-US" dirty="0"/>
              <a:t>Handling I/O Exceptions</a:t>
            </a:r>
            <a:endParaRPr lang="en-US" noProof="1"/>
          </a:p>
        </p:txBody>
      </p:sp>
      <p:sp>
        <p:nvSpPr>
          <p:cNvPr id="782339" name="Rectangle 3"/>
          <p:cNvSpPr>
            <a:spLocks noChangeArrowheads="1"/>
          </p:cNvSpPr>
          <p:nvPr/>
        </p:nvSpPr>
        <p:spPr bwMode="auto">
          <a:xfrm>
            <a:off x="4857208" y="3658287"/>
            <a:ext cx="3468688"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27650" name="Picture 2" descr="http://blog.newsarama.com/gallery/albums/userpics/10082/BatmanWithBomb.jpg"/>
          <p:cNvPicPr>
            <a:picLocks noChangeAspect="1" noChangeArrowheads="1"/>
          </p:cNvPicPr>
          <p:nvPr/>
        </p:nvPicPr>
        <p:blipFill>
          <a:blip r:embed="rId3" cstate="screen"/>
          <a:srcRect/>
          <a:stretch>
            <a:fillRect/>
          </a:stretch>
        </p:blipFill>
        <p:spPr bwMode="auto">
          <a:xfrm>
            <a:off x="762000" y="1504950"/>
            <a:ext cx="3481294" cy="4438650"/>
          </a:xfrm>
          <a:prstGeom prst="roundRect">
            <a:avLst>
              <a:gd name="adj" fmla="val 8227"/>
            </a:avLst>
          </a:prstGeom>
          <a:noFill/>
        </p:spPr>
      </p:pic>
    </p:spTree>
    <p:extLst>
      <p:ext uri="{BB962C8B-B14F-4D97-AF65-F5344CB8AC3E}">
        <p14:creationId xmlns:p14="http://schemas.microsoft.com/office/powerpoint/2010/main" val="40571854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ctrTitle"/>
          </p:nvPr>
        </p:nvSpPr>
        <p:spPr>
          <a:xfrm>
            <a:off x="2895600" y="838200"/>
            <a:ext cx="4968875" cy="1339850"/>
          </a:xfrm>
        </p:spPr>
        <p:txBody>
          <a:bodyPr/>
          <a:lstStyle/>
          <a:p>
            <a:pPr>
              <a:lnSpc>
                <a:spcPct val="100000"/>
              </a:lnSpc>
            </a:pPr>
            <a:r>
              <a:rPr lang="en-US" dirty="0"/>
              <a:t>Reading and Writing Text Files</a:t>
            </a:r>
            <a:endParaRPr lang="en-US" noProof="1"/>
          </a:p>
        </p:txBody>
      </p:sp>
      <p:sp>
        <p:nvSpPr>
          <p:cNvPr id="686083" name="Rectangle 3"/>
          <p:cNvSpPr>
            <a:spLocks noChangeArrowheads="1"/>
          </p:cNvSpPr>
          <p:nvPr/>
        </p:nvSpPr>
        <p:spPr bwMode="auto">
          <a:xfrm>
            <a:off x="3048001" y="2421624"/>
            <a:ext cx="4679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More Examples</a:t>
            </a:r>
            <a:endParaRPr lang="en-US" sz="2800" b="1" noProof="1">
              <a:effectLst>
                <a:outerShdw blurRad="38100" dist="38100" dir="2700000" algn="tl">
                  <a:srgbClr val="000000">
                    <a:alpha val="43137"/>
                  </a:srgbClr>
                </a:outerShdw>
              </a:effectLst>
            </a:endParaRPr>
          </a:p>
        </p:txBody>
      </p:sp>
      <p:pic>
        <p:nvPicPr>
          <p:cNvPr id="25601" name="Picture 1" descr="C:\Trash\lots-of-files.png"/>
          <p:cNvPicPr>
            <a:picLocks noChangeAspect="1" noChangeArrowheads="1"/>
          </p:cNvPicPr>
          <p:nvPr/>
        </p:nvPicPr>
        <p:blipFill>
          <a:blip r:embed="rId3" cstate="screen"/>
          <a:srcRect/>
          <a:stretch>
            <a:fillRect/>
          </a:stretch>
        </p:blipFill>
        <p:spPr bwMode="auto">
          <a:xfrm>
            <a:off x="762000" y="2009775"/>
            <a:ext cx="2857500" cy="4010025"/>
          </a:xfrm>
          <a:prstGeom prst="rect">
            <a:avLst/>
          </a:prstGeom>
          <a:noFill/>
          <a:effectLst>
            <a:softEdge rad="31750"/>
          </a:effectLst>
        </p:spPr>
      </p:pic>
      <p:pic>
        <p:nvPicPr>
          <p:cNvPr id="25605" name="Picture 5" descr="C:\Trash\drawer-with-files.png"/>
          <p:cNvPicPr>
            <a:picLocks noChangeAspect="1" noChangeArrowheads="1"/>
          </p:cNvPicPr>
          <p:nvPr/>
        </p:nvPicPr>
        <p:blipFill>
          <a:blip r:embed="rId4" cstate="screen"/>
          <a:srcRect/>
          <a:stretch>
            <a:fillRect/>
          </a:stretch>
        </p:blipFill>
        <p:spPr bwMode="auto">
          <a:xfrm>
            <a:off x="5045075" y="3657600"/>
            <a:ext cx="3333750" cy="2667000"/>
          </a:xfrm>
          <a:prstGeom prst="rect">
            <a:avLst/>
          </a:prstGeom>
          <a:noFill/>
          <a:effectLst>
            <a:softEdge rad="31750"/>
          </a:effectLst>
        </p:spPr>
      </p:pic>
    </p:spTree>
    <p:extLst>
      <p:ext uri="{BB962C8B-B14F-4D97-AF65-F5344CB8AC3E}">
        <p14:creationId xmlns:p14="http://schemas.microsoft.com/office/powerpoint/2010/main" val="75449800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3505200" y="152400"/>
            <a:ext cx="5410200" cy="914400"/>
          </a:xfrm>
        </p:spPr>
        <p:txBody>
          <a:bodyPr/>
          <a:lstStyle/>
          <a:p>
            <a:r>
              <a:rPr lang="en-US" sz="3600" dirty="0"/>
              <a:t>Counting Word Occurrences – Example</a:t>
            </a:r>
            <a:endParaRPr lang="bg-BG" sz="3600" dirty="0"/>
          </a:p>
        </p:txBody>
      </p:sp>
      <p:sp>
        <p:nvSpPr>
          <p:cNvPr id="743427" name="Rectangle 3"/>
          <p:cNvSpPr>
            <a:spLocks noGrp="1" noChangeArrowheads="1"/>
          </p:cNvSpPr>
          <p:nvPr>
            <p:ph type="body" idx="1"/>
          </p:nvPr>
        </p:nvSpPr>
        <p:spPr>
          <a:xfrm>
            <a:off x="228600" y="1219200"/>
            <a:ext cx="8686800" cy="5486400"/>
          </a:xfrm>
        </p:spPr>
        <p:txBody>
          <a:bodyPr/>
          <a:lstStyle/>
          <a:p>
            <a:pPr>
              <a:lnSpc>
                <a:spcPct val="100000"/>
              </a:lnSpc>
            </a:pPr>
            <a:r>
              <a:rPr lang="en-US" dirty="0"/>
              <a:t>Counting the number of occurrences of the word "</a:t>
            </a:r>
            <a:r>
              <a:rPr lang="en-US" noProof="1">
                <a:solidFill>
                  <a:schemeClr val="accent5">
                    <a:lumMod val="20000"/>
                    <a:lumOff val="80000"/>
                  </a:schemeClr>
                </a:solidFill>
                <a:latin typeface="Consolas" pitchFamily="49" charset="0"/>
                <a:cs typeface="Consolas" pitchFamily="49" charset="0"/>
              </a:rPr>
              <a:t>foundme</a:t>
            </a:r>
            <a:r>
              <a:rPr lang="en-US" dirty="0"/>
              <a:t>" in a text file:</a:t>
            </a:r>
            <a:endParaRPr lang="bg-BG" dirty="0"/>
          </a:p>
        </p:txBody>
      </p:sp>
      <p:sp>
        <p:nvSpPr>
          <p:cNvPr id="743428" name="Rectangle 4"/>
          <p:cNvSpPr>
            <a:spLocks noChangeArrowheads="1"/>
          </p:cNvSpPr>
          <p:nvPr/>
        </p:nvSpPr>
        <p:spPr bwMode="auto">
          <a:xfrm>
            <a:off x="755650" y="2499428"/>
            <a:ext cx="7561263" cy="346030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StreamReader streamReader = </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StreamReader(@"..\..\somefile.txt");</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0;</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streamReader.ReadToEnd();</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text.IndexOf("foundme", 0);</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while (index != -1)</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index = text.IndexOf("foundme", index + 1);</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Console.WriteLine(count);</a:t>
            </a:r>
          </a:p>
        </p:txBody>
      </p:sp>
      <p:sp>
        <p:nvSpPr>
          <p:cNvPr id="743429" name="AutoShape 5"/>
          <p:cNvSpPr>
            <a:spLocks noChangeArrowheads="1"/>
          </p:cNvSpPr>
          <p:nvPr/>
        </p:nvSpPr>
        <p:spPr bwMode="auto">
          <a:xfrm>
            <a:off x="5867400" y="5562600"/>
            <a:ext cx="2717800" cy="953453"/>
          </a:xfrm>
          <a:prstGeom prst="wedgeRoundRectCallout">
            <a:avLst>
              <a:gd name="adj1" fmla="val -81938"/>
              <a:gd name="adj2" fmla="val -507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What is missing in this code?</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276210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506" name="Picture 2" descr="http://www.scsv.nevada.edu/~susanb/jblog/archives/words.jpg"/>
          <p:cNvPicPr>
            <a:picLocks noChangeAspect="1" noChangeArrowheads="1"/>
          </p:cNvPicPr>
          <p:nvPr/>
        </p:nvPicPr>
        <p:blipFill>
          <a:blip r:embed="rId3" cstate="screen"/>
          <a:srcRect/>
          <a:stretch>
            <a:fillRect/>
          </a:stretch>
        </p:blipFill>
        <p:spPr bwMode="auto">
          <a:xfrm>
            <a:off x="1782744" y="1143000"/>
            <a:ext cx="5572125" cy="2781300"/>
          </a:xfrm>
          <a:prstGeom prst="roundRect">
            <a:avLst>
              <a:gd name="adj" fmla="val 5343"/>
            </a:avLst>
          </a:prstGeom>
          <a:solidFill>
            <a:srgbClr val="FFFFFF">
              <a:shade val="85000"/>
            </a:srgbClr>
          </a:solidFill>
          <a:ln>
            <a:noFill/>
          </a:ln>
          <a:effectLst>
            <a:reflection blurRad="12700" stA="38000" endPos="28000" dist="5000" dir="5400000" sy="-100000" algn="bl" rotWithShape="0"/>
          </a:effectLst>
        </p:spPr>
      </p:pic>
      <p:sp>
        <p:nvSpPr>
          <p:cNvPr id="795650" name="Rectangle 2"/>
          <p:cNvSpPr>
            <a:spLocks noGrp="1" noChangeArrowheads="1"/>
          </p:cNvSpPr>
          <p:nvPr>
            <p:ph type="ctrTitle"/>
          </p:nvPr>
        </p:nvSpPr>
        <p:spPr>
          <a:xfrm>
            <a:off x="533402" y="4299549"/>
            <a:ext cx="8077198" cy="1117600"/>
          </a:xfrm>
        </p:spPr>
        <p:txBody>
          <a:bodyPr/>
          <a:lstStyle/>
          <a:p>
            <a:pPr>
              <a:lnSpc>
                <a:spcPct val="110000"/>
              </a:lnSpc>
            </a:pPr>
            <a:r>
              <a:rPr lang="en-US" dirty="0"/>
              <a:t>Counting Word Occurrences</a:t>
            </a:r>
            <a:endParaRPr lang="bg-BG" dirty="0"/>
          </a:p>
        </p:txBody>
      </p:sp>
      <p:sp>
        <p:nvSpPr>
          <p:cNvPr id="795651" name="Rectangle 3"/>
          <p:cNvSpPr>
            <a:spLocks noChangeArrowheads="1"/>
          </p:cNvSpPr>
          <p:nvPr/>
        </p:nvSpPr>
        <p:spPr bwMode="auto">
          <a:xfrm>
            <a:off x="1331913" y="5493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4487778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dirty="0"/>
              <a:t>Reading Subtitles – Example </a:t>
            </a:r>
          </a:p>
        </p:txBody>
      </p:sp>
      <p:sp>
        <p:nvSpPr>
          <p:cNvPr id="793604" name="Rectangle 4"/>
          <p:cNvSpPr>
            <a:spLocks noChangeArrowheads="1"/>
          </p:cNvSpPr>
          <p:nvPr/>
        </p:nvSpPr>
        <p:spPr bwMode="auto">
          <a:xfrm>
            <a:off x="623888" y="1752600"/>
            <a:ext cx="7910512"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{2757}{2803} Allen, Bomb Squad, Special Services...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{2804}{2874} State Police and the FBI!</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{2875}{2963} Lieutenant! I want you to go to St. John's Emergency...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{2964}{3037} in case we got any walk-ins from the street.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{3038}{3094} Kramer, get the city engineer!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{3095}{3142} I gotta find out a damage report. It's very important.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{3171}{3219} Who the hell would want to blow up a department store?</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Rectangle 3"/>
          <p:cNvSpPr txBox="1">
            <a:spLocks noChangeArrowheads="1"/>
          </p:cNvSpPr>
          <p:nvPr/>
        </p:nvSpPr>
        <p:spPr>
          <a:xfrm>
            <a:off x="228600" y="1066800"/>
            <a:ext cx="8686800" cy="5638800"/>
          </a:xfrm>
          <a:prstGeom prst="rect">
            <a:avLst/>
          </a:prstGeom>
        </p:spPr>
        <p:txBody>
          <a:bodyPr/>
          <a:lstStyle/>
          <a:p>
            <a:pPr marL="282575" marR="0" lvl="0" indent="-282575" algn="l" defTabSz="914400" rtl="0" eaLnBrk="0" fontAlgn="base" latin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We are given a standard</a:t>
            </a:r>
            <a:r>
              <a:rPr kumimoji="0" lang="en-US" sz="3200" b="1" i="0" u="none" strike="noStrike" kern="1200" cap="none" spc="0" normalizeH="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movie subtitles file:</a:t>
            </a:r>
            <a:endParaRPr kumimoji="0" lang="bg-BG"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408890663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n-US" dirty="0"/>
              <a:t>Fixing Subtitles – Example</a:t>
            </a:r>
            <a:endParaRPr lang="bg-BG" dirty="0"/>
          </a:p>
        </p:txBody>
      </p:sp>
      <p:sp>
        <p:nvSpPr>
          <p:cNvPr id="688131" name="Rectangle 3"/>
          <p:cNvSpPr>
            <a:spLocks noGrp="1" noChangeArrowheads="1"/>
          </p:cNvSpPr>
          <p:nvPr>
            <p:ph type="body" idx="1"/>
          </p:nvPr>
        </p:nvSpPr>
        <p:spPr>
          <a:xfrm>
            <a:off x="228600" y="914400"/>
            <a:ext cx="8686800" cy="5638800"/>
          </a:xfrm>
        </p:spPr>
        <p:txBody>
          <a:bodyPr/>
          <a:lstStyle/>
          <a:p>
            <a:r>
              <a:rPr lang="en-US" sz="3000" dirty="0"/>
              <a:t>Read subtitles file and fix it’s timing:</a:t>
            </a:r>
            <a:endParaRPr lang="bg-BG" sz="3000" dirty="0"/>
          </a:p>
        </p:txBody>
      </p:sp>
      <p:sp>
        <p:nvSpPr>
          <p:cNvPr id="688132" name="Rectangle 4"/>
          <p:cNvSpPr>
            <a:spLocks noChangeArrowheads="1"/>
          </p:cNvSpPr>
          <p:nvPr/>
        </p:nvSpPr>
        <p:spPr bwMode="auto">
          <a:xfrm>
            <a:off x="684213" y="1536442"/>
            <a:ext cx="7773988"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Obtaining the Cyrillic encoding</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System.Text.Encoding encodingCyr =</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System.Text.Encoding.GetEncoding(1251);</a:t>
            </a:r>
          </a:p>
          <a:p>
            <a:pPr eaLnBrk="0" hangingPunct="0">
              <a:spcBef>
                <a:spcPts val="120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Create reader with the Cyrillic encoding</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StreamReader streamReader =</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StreamReader("source.sub", encodingCyr);</a:t>
            </a:r>
          </a:p>
          <a:p>
            <a:pPr eaLnBrk="0" hangingPunct="0">
              <a:spcBef>
                <a:spcPts val="120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Create writer with the Cyrillic encoding</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StreamWriter streamWriter =</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StreamWriter("fixed.sub", </a:t>
            </a:r>
          </a:p>
          <a:p>
            <a:pPr eaLnBrk="0" hangingPunct="0">
              <a:spcBef>
                <a:spcPts val="0"/>
              </a:spcBef>
              <a:buClr>
                <a:schemeClr val="accent5">
                  <a:lumMod val="40000"/>
                  <a:lumOff val="60000"/>
                </a:schemeClr>
              </a:buClr>
              <a:buSzPct val="70000"/>
              <a:tabLst>
                <a:tab pos="4216400" algn="l"/>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false, encodingCyr);</a:t>
            </a:r>
          </a:p>
          <a:p>
            <a:pPr algn="r" eaLnBrk="0" hangingPunct="0">
              <a:spcBef>
                <a:spcPts val="0"/>
              </a:spcBef>
              <a:buClr>
                <a:schemeClr val="accent5">
                  <a:lumMod val="40000"/>
                  <a:lumOff val="60000"/>
                </a:schemeClr>
              </a:buClr>
              <a:buSzPct val="70000"/>
              <a:tabLst>
                <a:tab pos="4216400" algn="l"/>
              </a:tabLst>
            </a:pPr>
            <a:r>
              <a:rPr lang="en-US" sz="2000" b="1" i="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337332888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dirty="0"/>
              <a:t>Fixing Subtitles – Example</a:t>
            </a:r>
            <a:endParaRPr lang="bg-BG" dirty="0"/>
          </a:p>
        </p:txBody>
      </p:sp>
      <p:sp>
        <p:nvSpPr>
          <p:cNvPr id="738307" name="Rectangle 3"/>
          <p:cNvSpPr>
            <a:spLocks noChangeArrowheads="1"/>
          </p:cNvSpPr>
          <p:nvPr/>
        </p:nvSpPr>
        <p:spPr bwMode="auto">
          <a:xfrm>
            <a:off x="682625" y="998577"/>
            <a:ext cx="7777163"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line;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while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 = streamReader.ReadLine()) !=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streamWriter.WriteLine(FixLine(line));</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finally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streamReader.Close();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streamWriter.Close();</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catch (System.Exception exc)</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Console.WriteLine(exc.Message);</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AutoShape 5"/>
          <p:cNvSpPr>
            <a:spLocks noChangeArrowheads="1"/>
          </p:cNvSpPr>
          <p:nvPr/>
        </p:nvSpPr>
        <p:spPr bwMode="auto">
          <a:xfrm>
            <a:off x="5029200" y="3284577"/>
            <a:ext cx="3733800" cy="1804749"/>
          </a:xfrm>
          <a:prstGeom prst="wedgeRoundRectCallout">
            <a:avLst>
              <a:gd name="adj1" fmla="val -36464"/>
              <a:gd name="adj2" fmla="val -6213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FixLine(line)</a:t>
            </a:r>
            <a:r>
              <a:rPr lang="en-US" sz="2400" b="1" noProof="1">
                <a:solidFill>
                  <a:srgbClr val="F7FFE7"/>
                </a:solidFill>
                <a:effectLst>
                  <a:outerShdw blurRad="38100" dist="38100" dir="2700000" algn="tl">
                    <a:srgbClr val="000000">
                      <a:alpha val="43137"/>
                    </a:srgbClr>
                  </a:outerShdw>
                </a:effectLst>
                <a:latin typeface="+mn-lt"/>
                <a:cs typeface="Consolas" pitchFamily="49" charset="0"/>
              </a:rPr>
              <a:t> perform fixes on the time offsets:</a:t>
            </a:r>
          </a:p>
          <a:p>
            <a:pPr algn="ctr" eaLnBrk="0" hangingPunct="0">
              <a:lnSpc>
                <a:spcPts val="3000"/>
              </a:lnSpc>
              <a:spcBef>
                <a:spcPts val="0"/>
              </a:spcBef>
              <a:buClr>
                <a:schemeClr val="accent5">
                  <a:lumMod val="40000"/>
                  <a:lumOff val="60000"/>
                </a:schemeClr>
              </a:buClr>
              <a:buSzPct val="70000"/>
            </a:pPr>
            <a:r>
              <a:rPr lang="en-US" sz="2400" b="1" noProof="1">
                <a:solidFill>
                  <a:srgbClr val="F7FFE7"/>
                </a:solidFill>
                <a:effectLst>
                  <a:outerShdw blurRad="38100" dist="38100" dir="2700000" algn="tl">
                    <a:srgbClr val="000000">
                      <a:alpha val="43137"/>
                    </a:srgbClr>
                  </a:outerShdw>
                </a:effectLst>
                <a:latin typeface="+mn-lt"/>
                <a:cs typeface="Consolas" pitchFamily="49" charset="0"/>
              </a:rPr>
              <a:t>multiplication or/and addition with constant</a:t>
            </a:r>
            <a:endParaRPr lang="bg-BG" sz="24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4073517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hipwader.com/images/goodlookingrun.jpg"/>
          <p:cNvPicPr>
            <a:picLocks noChangeAspect="1" noChangeArrowheads="1"/>
          </p:cNvPicPr>
          <p:nvPr/>
        </p:nvPicPr>
        <p:blipFill>
          <a:blip r:embed="rId3" cstate="screen"/>
          <a:srcRect/>
          <a:stretch>
            <a:fillRect/>
          </a:stretch>
        </p:blipFill>
        <p:spPr bwMode="auto">
          <a:xfrm>
            <a:off x="2914650" y="990600"/>
            <a:ext cx="3333750" cy="3264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331913" y="4636256"/>
            <a:ext cx="6480175" cy="736600"/>
          </a:xfrm>
        </p:spPr>
        <p:txBody>
          <a:bodyPr/>
          <a:lstStyle/>
          <a:p>
            <a:pPr>
              <a:lnSpc>
                <a:spcPct val="110000"/>
              </a:lnSpc>
            </a:pPr>
            <a:r>
              <a:rPr lang="en-US"/>
              <a:t>What Is Stream?</a:t>
            </a:r>
            <a:endParaRPr lang="bg-BG"/>
          </a:p>
        </p:txBody>
      </p:sp>
      <p:sp>
        <p:nvSpPr>
          <p:cNvPr id="430089" name="Rectangle 9"/>
          <p:cNvSpPr>
            <a:spLocks noChangeArrowheads="1"/>
          </p:cNvSpPr>
          <p:nvPr/>
        </p:nvSpPr>
        <p:spPr bwMode="auto">
          <a:xfrm>
            <a:off x="1331913" y="54864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Streams Basic Concepts</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432185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1618" name="Rectangle 2"/>
          <p:cNvSpPr>
            <a:spLocks noGrp="1" noChangeArrowheads="1"/>
          </p:cNvSpPr>
          <p:nvPr>
            <p:ph type="ctrTitle"/>
          </p:nvPr>
        </p:nvSpPr>
        <p:spPr>
          <a:xfrm>
            <a:off x="1331913" y="4668837"/>
            <a:ext cx="6480175" cy="736600"/>
          </a:xfrm>
        </p:spPr>
        <p:txBody>
          <a:bodyPr/>
          <a:lstStyle/>
          <a:p>
            <a:pPr>
              <a:lnSpc>
                <a:spcPct val="110000"/>
              </a:lnSpc>
            </a:pPr>
            <a:r>
              <a:rPr lang="en-US" dirty="0"/>
              <a:t>Fixing Movie Subtitles</a:t>
            </a:r>
            <a:endParaRPr lang="bg-BG" dirty="0"/>
          </a:p>
        </p:txBody>
      </p:sp>
      <p:sp>
        <p:nvSpPr>
          <p:cNvPr id="751619" name="Rectangle 3"/>
          <p:cNvSpPr>
            <a:spLocks noChangeArrowheads="1"/>
          </p:cNvSpPr>
          <p:nvPr/>
        </p:nvSpPr>
        <p:spPr bwMode="auto">
          <a:xfrm>
            <a:off x="1331913" y="55695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16386" name="Picture 2" descr="http://hub.tv-ark.org.uk/images/bbcother/images/promotions/bbc_subtitles_2001b_400.jpg"/>
          <p:cNvPicPr>
            <a:picLocks noChangeAspect="1" noChangeArrowheads="1"/>
          </p:cNvPicPr>
          <p:nvPr/>
        </p:nvPicPr>
        <p:blipFill>
          <a:blip r:embed="rId3" cstate="screen"/>
          <a:srcRect/>
          <a:stretch>
            <a:fillRect/>
          </a:stretch>
        </p:blipFill>
        <p:spPr bwMode="auto">
          <a:xfrm rot="21322831">
            <a:off x="1969619" y="609600"/>
            <a:ext cx="4927600" cy="3695700"/>
          </a:xfrm>
          <a:prstGeom prst="ellipse">
            <a:avLst/>
          </a:prstGeom>
          <a:noFill/>
          <a:effectLst>
            <a:softEdge rad="63500"/>
          </a:effectLst>
        </p:spPr>
      </p:pic>
    </p:spTree>
    <p:extLst>
      <p:ext uri="{BB962C8B-B14F-4D97-AF65-F5344CB8AC3E}">
        <p14:creationId xmlns:p14="http://schemas.microsoft.com/office/powerpoint/2010/main" val="4612189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dirty="0"/>
          </a:p>
        </p:txBody>
      </p:sp>
      <p:sp>
        <p:nvSpPr>
          <p:cNvPr id="434179" name="Rectangle 3"/>
          <p:cNvSpPr>
            <a:spLocks noGrp="1" noChangeArrowheads="1"/>
          </p:cNvSpPr>
          <p:nvPr>
            <p:ph type="body" idx="1"/>
          </p:nvPr>
        </p:nvSpPr>
        <p:spPr>
          <a:xfrm>
            <a:off x="228600" y="914400"/>
            <a:ext cx="8686800" cy="5638800"/>
          </a:xfrm>
        </p:spPr>
        <p:txBody>
          <a:bodyPr/>
          <a:lstStyle/>
          <a:p>
            <a:pPr>
              <a:lnSpc>
                <a:spcPct val="100000"/>
              </a:lnSpc>
            </a:pPr>
            <a:r>
              <a:rPr lang="en-US" dirty="0"/>
              <a:t>Streams are the main I/O mechanisms</a:t>
            </a:r>
            <a:br>
              <a:rPr lang="en-US" dirty="0"/>
            </a:br>
            <a:r>
              <a:rPr lang="en-US" dirty="0"/>
              <a:t>in .NET</a:t>
            </a:r>
          </a:p>
          <a:p>
            <a:pPr>
              <a:lnSpc>
                <a:spcPct val="100000"/>
              </a:lnSpc>
            </a:pPr>
            <a:r>
              <a:rPr lang="en-US" dirty="0"/>
              <a:t>The </a:t>
            </a:r>
            <a:r>
              <a:rPr lang="en-US" noProof="1">
                <a:solidFill>
                  <a:schemeClr val="accent5">
                    <a:lumMod val="20000"/>
                    <a:lumOff val="80000"/>
                  </a:schemeClr>
                </a:solidFill>
                <a:latin typeface="Consolas" pitchFamily="49" charset="0"/>
                <a:cs typeface="Consolas" pitchFamily="49" charset="0"/>
              </a:rPr>
              <a:t>StreamReader</a:t>
            </a:r>
            <a:r>
              <a:rPr lang="en-US" dirty="0"/>
              <a:t> class and </a:t>
            </a:r>
            <a:r>
              <a:rPr lang="en-US" noProof="1">
                <a:solidFill>
                  <a:schemeClr val="accent5">
                    <a:lumMod val="20000"/>
                    <a:lumOff val="80000"/>
                  </a:schemeClr>
                </a:solidFill>
                <a:latin typeface="Consolas" pitchFamily="49" charset="0"/>
                <a:cs typeface="Consolas" pitchFamily="49" charset="0"/>
              </a:rPr>
              <a:t>ReadLine()</a:t>
            </a:r>
            <a:r>
              <a:rPr lang="en-US" dirty="0"/>
              <a:t> method are used to read text files</a:t>
            </a:r>
          </a:p>
          <a:p>
            <a:pPr>
              <a:lnSpc>
                <a:spcPct val="100000"/>
              </a:lnSpc>
            </a:pPr>
            <a:r>
              <a:rPr lang="en-US" dirty="0"/>
              <a:t>The </a:t>
            </a:r>
            <a:r>
              <a:rPr lang="en-US" noProof="1">
                <a:solidFill>
                  <a:schemeClr val="accent5">
                    <a:lumMod val="20000"/>
                    <a:lumOff val="80000"/>
                  </a:schemeClr>
                </a:solidFill>
                <a:latin typeface="Consolas" pitchFamily="49" charset="0"/>
                <a:cs typeface="Consolas" pitchFamily="49" charset="0"/>
              </a:rPr>
              <a:t>StreamWriter</a:t>
            </a:r>
            <a:r>
              <a:rPr lang="en-US" dirty="0"/>
              <a:t> class and </a:t>
            </a:r>
            <a:r>
              <a:rPr lang="en-US" noProof="1">
                <a:solidFill>
                  <a:schemeClr val="accent5">
                    <a:lumMod val="20000"/>
                    <a:lumOff val="80000"/>
                  </a:schemeClr>
                </a:solidFill>
                <a:latin typeface="Consolas" pitchFamily="49" charset="0"/>
                <a:cs typeface="Consolas" pitchFamily="49" charset="0"/>
              </a:rPr>
              <a:t>WriteLine()</a:t>
            </a:r>
            <a:r>
              <a:rPr lang="en-US" dirty="0"/>
              <a:t> method are used to write text files</a:t>
            </a:r>
          </a:p>
          <a:p>
            <a:pPr>
              <a:lnSpc>
                <a:spcPct val="100000"/>
              </a:lnSpc>
            </a:pPr>
            <a:r>
              <a:rPr lang="en-US" dirty="0"/>
              <a:t>Always put file handling in </a:t>
            </a:r>
            <a:r>
              <a:rPr lang="en-US" dirty="0">
                <a:solidFill>
                  <a:schemeClr val="accent5">
                    <a:lumMod val="20000"/>
                    <a:lumOff val="80000"/>
                  </a:schemeClr>
                </a:solidFill>
                <a:latin typeface="Consolas" pitchFamily="49" charset="0"/>
                <a:cs typeface="Consolas" pitchFamily="49" charset="0"/>
              </a:rPr>
              <a:t>using(…)</a:t>
            </a:r>
            <a:r>
              <a:rPr lang="en-US" dirty="0"/>
              <a:t> block</a:t>
            </a:r>
          </a:p>
          <a:p>
            <a:pPr>
              <a:lnSpc>
                <a:spcPct val="100000"/>
              </a:lnSpc>
            </a:pPr>
            <a:r>
              <a:rPr lang="en-US" dirty="0"/>
              <a:t>Exceptions are unusual events or error conditions</a:t>
            </a:r>
          </a:p>
          <a:p>
            <a:pPr lvl="1">
              <a:lnSpc>
                <a:spcPct val="100000"/>
              </a:lnSpc>
            </a:pPr>
            <a:r>
              <a:rPr lang="en-US" dirty="0"/>
              <a:t>Can be handled by </a:t>
            </a:r>
            <a:r>
              <a:rPr lang="en-US" dirty="0">
                <a:solidFill>
                  <a:schemeClr val="accent5">
                    <a:lumMod val="20000"/>
                    <a:lumOff val="80000"/>
                  </a:schemeClr>
                </a:solidFill>
              </a:rPr>
              <a:t>try-catch-finally</a:t>
            </a:r>
            <a:r>
              <a:rPr lang="en-US" dirty="0"/>
              <a:t> blocks</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205783786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set-routes.org/school/images/questions_l.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1000" y="4292346"/>
            <a:ext cx="3352800" cy="2229612"/>
          </a:xfrm>
          <a:prstGeom prst="roundRect">
            <a:avLst>
              <a:gd name="adj" fmla="val 3931"/>
            </a:avLst>
          </a:prstGeom>
          <a:noFill/>
        </p:spPr>
      </p:pic>
      <p:sp>
        <p:nvSpPr>
          <p:cNvPr id="805890" name="Rectangle 2"/>
          <p:cNvSpPr>
            <a:spLocks noGrp="1" noChangeArrowheads="1"/>
          </p:cNvSpPr>
          <p:nvPr>
            <p:ph type="title"/>
          </p:nvPr>
        </p:nvSpPr>
        <p:spPr/>
        <p:txBody>
          <a:bodyPr/>
          <a:lstStyle/>
          <a:p>
            <a:r>
              <a:rPr lang="en-US" dirty="0"/>
              <a:t>Text Files</a:t>
            </a:r>
            <a:endParaRPr lang="bg-BG" dirty="0"/>
          </a:p>
        </p:txBody>
      </p:sp>
      <p:sp>
        <p:nvSpPr>
          <p:cNvPr id="6" name="TextBox 5"/>
          <p:cNvSpPr txBox="1"/>
          <p:nvPr/>
        </p:nvSpPr>
        <p:spPr>
          <a:xfrm>
            <a:off x="4931133" y="6379030"/>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a:hlinkClick r:id="rId3"/>
              </a:rPr>
              <a:t>http://csharpfundamentals.telerik.com</a:t>
            </a:r>
            <a:endParaRPr lang="en-US" sz="1800" b="1" dirty="0"/>
          </a:p>
        </p:txBody>
      </p:sp>
    </p:spTree>
    <p:extLst>
      <p:ext uri="{BB962C8B-B14F-4D97-AF65-F5344CB8AC3E}">
        <p14:creationId xmlns:p14="http://schemas.microsoft.com/office/powerpoint/2010/main" val="30116696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CD0F6B9-34E9-497B-9B83-2D950C394B57}"/>
              </a:ext>
            </a:extLst>
          </p:cNvPr>
          <p:cNvSpPr>
            <a:spLocks noGrp="1"/>
          </p:cNvSpPr>
          <p:nvPr>
            <p:ph type="title"/>
          </p:nvPr>
        </p:nvSpPr>
        <p:spPr/>
        <p:txBody>
          <a:bodyPr/>
          <a:lstStyle/>
          <a:p>
            <a:r>
              <a:rPr lang="sv-SE" dirty="0"/>
              <a:t>Övningar</a:t>
            </a:r>
          </a:p>
        </p:txBody>
      </p:sp>
      <p:sp>
        <p:nvSpPr>
          <p:cNvPr id="3" name="Platshållare för innehåll 2">
            <a:extLst>
              <a:ext uri="{FF2B5EF4-FFF2-40B4-BE49-F238E27FC236}">
                <a16:creationId xmlns:a16="http://schemas.microsoft.com/office/drawing/2014/main" id="{E2A420A4-BABF-43E3-B046-8494874A2561}"/>
              </a:ext>
            </a:extLst>
          </p:cNvPr>
          <p:cNvSpPr>
            <a:spLocks noGrp="1"/>
          </p:cNvSpPr>
          <p:nvPr>
            <p:ph idx="1"/>
          </p:nvPr>
        </p:nvSpPr>
        <p:spPr/>
        <p:txBody>
          <a:bodyPr/>
          <a:lstStyle/>
          <a:p>
            <a:r>
              <a:rPr lang="sv-SE" dirty="0"/>
              <a:t>När man jobbar med text och filer så används ofta Reguljära Uttryck ( </a:t>
            </a:r>
            <a:r>
              <a:rPr lang="sv-SE" dirty="0" err="1"/>
              <a:t>Regular</a:t>
            </a:r>
            <a:r>
              <a:rPr lang="sv-SE" dirty="0"/>
              <a:t> Expressions)</a:t>
            </a:r>
          </a:p>
          <a:p>
            <a:r>
              <a:rPr lang="sv-SE" dirty="0"/>
              <a:t>Läs mer om </a:t>
            </a:r>
            <a:r>
              <a:rPr lang="sv-SE" dirty="0" err="1"/>
              <a:t>Regex</a:t>
            </a:r>
            <a:r>
              <a:rPr lang="sv-SE" dirty="0"/>
              <a:t> på </a:t>
            </a:r>
            <a:r>
              <a:rPr lang="sv-SE" dirty="0">
                <a:hlinkClick r:id="rId2"/>
              </a:rPr>
              <a:t>https://docs.microsoft.com/en-us/dotnet/standard/base-types/regular-expressions</a:t>
            </a:r>
            <a:endParaRPr lang="sv-SE" dirty="0"/>
          </a:p>
        </p:txBody>
      </p:sp>
      <p:sp>
        <p:nvSpPr>
          <p:cNvPr id="4" name="Platshållare för bildnummer 3">
            <a:extLst>
              <a:ext uri="{FF2B5EF4-FFF2-40B4-BE49-F238E27FC236}">
                <a16:creationId xmlns:a16="http://schemas.microsoft.com/office/drawing/2014/main" id="{5B60CB31-5441-4711-942F-9565305D271F}"/>
              </a:ext>
            </a:extLst>
          </p:cNvPr>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2995128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Exercises</a:t>
            </a:r>
            <a:endParaRPr lang="bg-BG" dirty="0"/>
          </a:p>
        </p:txBody>
      </p:sp>
      <p:sp>
        <p:nvSpPr>
          <p:cNvPr id="425987" name="Rectangle 3"/>
          <p:cNvSpPr>
            <a:spLocks noGrp="1" noChangeArrowheads="1"/>
          </p:cNvSpPr>
          <p:nvPr>
            <p:ph type="body" idx="1"/>
          </p:nvPr>
        </p:nvSpPr>
        <p:spPr>
          <a:xfrm>
            <a:off x="228600" y="990600"/>
            <a:ext cx="8686800" cy="5715000"/>
          </a:xfrm>
        </p:spPr>
        <p:txBody>
          <a:bodyPr/>
          <a:lstStyle/>
          <a:p>
            <a:pPr marL="442913" indent="-442913">
              <a:lnSpc>
                <a:spcPct val="100000"/>
              </a:lnSpc>
              <a:buFontTx/>
              <a:buAutoNum type="arabicPeriod"/>
            </a:pPr>
            <a:r>
              <a:rPr lang="en-US" sz="2800" dirty="0"/>
              <a:t>Write a program that reads a text file and prints on the console its odd lines.</a:t>
            </a:r>
          </a:p>
          <a:p>
            <a:pPr marL="442913" indent="-442913">
              <a:lnSpc>
                <a:spcPct val="100000"/>
              </a:lnSpc>
              <a:buFontTx/>
              <a:buAutoNum type="arabicPeriod"/>
            </a:pPr>
            <a:r>
              <a:rPr lang="en-US" sz="2800" dirty="0"/>
              <a:t>Write a program that concatenates two text files into another text file.</a:t>
            </a:r>
          </a:p>
          <a:p>
            <a:pPr marL="442913" indent="-442913">
              <a:lnSpc>
                <a:spcPct val="100000"/>
              </a:lnSpc>
              <a:buFontTx/>
              <a:buAutoNum type="arabicPeriod"/>
            </a:pPr>
            <a:r>
              <a:rPr lang="en-US" sz="2800" dirty="0"/>
              <a:t>Write a program that reads a text file and inserts line numbers in front of each of its lines. The result should be written to another text file.</a:t>
            </a:r>
          </a:p>
          <a:p>
            <a:pPr marL="442913" indent="-442913">
              <a:lnSpc>
                <a:spcPct val="100000"/>
              </a:lnSpc>
              <a:buFontTx/>
              <a:buAutoNum type="arabicPeriod"/>
            </a:pPr>
            <a:r>
              <a:rPr lang="en-US" sz="2800" dirty="0"/>
              <a:t>Write a program that compares two text files line by line and prints the number of lines that are the same and the number of lines that are different. Assume the files have equal number of lines.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304989078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945552" y="5568800"/>
            <a:ext cx="746088" cy="934496"/>
          </a:xfrm>
          <a:prstGeom prst="rect">
            <a:avLst/>
          </a:prstGeom>
          <a:solidFill>
            <a:schemeClr val="accent5">
              <a:lumMod val="40000"/>
              <a:lumOff val="60000"/>
              <a:alpha val="10000"/>
            </a:schemeClr>
          </a:solidFill>
          <a:ln w="12700">
            <a:solidFill>
              <a:schemeClr val="accent5">
                <a:lumMod val="60000"/>
                <a:lumOff val="40000"/>
                <a:alpha val="50000"/>
              </a:schemeClr>
            </a:solidFill>
          </a:ln>
        </p:spPr>
        <p:txBody>
          <a:bodyPr wrap="square">
            <a:noAutofit/>
          </a:bodyPr>
          <a:lstStyle/>
          <a:p>
            <a:pPr eaLnBrk="0" hangingPunct="0">
              <a:lnSpc>
                <a:spcPts val="20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99746" name="Rectangle 2"/>
          <p:cNvSpPr>
            <a:spLocks noGrp="1" noChangeArrowheads="1"/>
          </p:cNvSpPr>
          <p:nvPr>
            <p:ph type="title"/>
          </p:nvPr>
        </p:nvSpPr>
        <p:spPr/>
        <p:txBody>
          <a:bodyPr/>
          <a:lstStyle/>
          <a:p>
            <a:r>
              <a:rPr lang="en-US"/>
              <a:t>Exercises (2)</a:t>
            </a:r>
            <a:endParaRPr lang="bg-BG"/>
          </a:p>
        </p:txBody>
      </p:sp>
      <p:sp>
        <p:nvSpPr>
          <p:cNvPr id="799747" name="Rectangle 3"/>
          <p:cNvSpPr>
            <a:spLocks noGrp="1" noChangeArrowheads="1"/>
          </p:cNvSpPr>
          <p:nvPr>
            <p:ph type="body" idx="1"/>
          </p:nvPr>
        </p:nvSpPr>
        <p:spPr>
          <a:xfrm>
            <a:off x="228600" y="990600"/>
            <a:ext cx="8686800" cy="5715000"/>
          </a:xfrm>
        </p:spPr>
        <p:txBody>
          <a:bodyPr/>
          <a:lstStyle/>
          <a:p>
            <a:pPr marL="442913" indent="-442913">
              <a:lnSpc>
                <a:spcPct val="100000"/>
              </a:lnSpc>
              <a:buFontTx/>
              <a:buAutoNum type="arabicPeriod" startAt="5"/>
            </a:pPr>
            <a:r>
              <a:rPr lang="en-US" sz="2800" dirty="0"/>
              <a:t>Write a program that reads a text file containing a square matrix of numbers and finds in the matrix an area of size 2 x 2 with a maximal sum of its elements. The first line in the input file contains the size of matrix N. Each of the next N lines contain N numbers separated by space. The output should be a single number in a separate text file. Example:</a:t>
            </a:r>
          </a:p>
          <a:p>
            <a:pPr marL="1287463" lvl="1" indent="-571500">
              <a:lnSpc>
                <a:spcPct val="100000"/>
              </a:lnSpc>
              <a:buFontTx/>
              <a:buNone/>
            </a:pPr>
            <a:r>
              <a:rPr lang="en-US" sz="2600" dirty="0">
                <a:latin typeface="Consolas" pitchFamily="49" charset="0"/>
                <a:cs typeface="Consolas" pitchFamily="49" charset="0"/>
              </a:rPr>
              <a:t>4</a:t>
            </a:r>
          </a:p>
          <a:p>
            <a:pPr marL="1287463" lvl="1" indent="-571500">
              <a:lnSpc>
                <a:spcPct val="100000"/>
              </a:lnSpc>
              <a:spcBef>
                <a:spcPts val="0"/>
              </a:spcBef>
              <a:buFontTx/>
              <a:buNone/>
            </a:pPr>
            <a:r>
              <a:rPr lang="en-US" sz="2600" dirty="0">
                <a:latin typeface="Consolas" pitchFamily="49" charset="0"/>
                <a:cs typeface="Consolas" pitchFamily="49" charset="0"/>
              </a:rPr>
              <a:t>2 3 3 4</a:t>
            </a:r>
          </a:p>
          <a:p>
            <a:pPr marL="1287463" lvl="1" indent="-571500">
              <a:lnSpc>
                <a:spcPct val="100000"/>
              </a:lnSpc>
              <a:spcBef>
                <a:spcPts val="0"/>
              </a:spcBef>
              <a:buFontTx/>
              <a:buNone/>
            </a:pPr>
            <a:r>
              <a:rPr lang="en-US" sz="2600" dirty="0">
                <a:latin typeface="Consolas" pitchFamily="49" charset="0"/>
                <a:cs typeface="Consolas" pitchFamily="49" charset="0"/>
              </a:rPr>
              <a:t>0 2 3 4			17</a:t>
            </a:r>
          </a:p>
          <a:p>
            <a:pPr marL="1287463" lvl="1" indent="-571500">
              <a:lnSpc>
                <a:spcPct val="100000"/>
              </a:lnSpc>
              <a:spcBef>
                <a:spcPts val="0"/>
              </a:spcBef>
              <a:buFontTx/>
              <a:buNone/>
            </a:pPr>
            <a:r>
              <a:rPr lang="en-US" sz="2600" dirty="0">
                <a:solidFill>
                  <a:schemeClr val="accent5">
                    <a:lumMod val="20000"/>
                    <a:lumOff val="80000"/>
                  </a:schemeClr>
                </a:solidFill>
                <a:latin typeface="Consolas" pitchFamily="49" charset="0"/>
                <a:cs typeface="Consolas" pitchFamily="49" charset="0"/>
              </a:rPr>
              <a:t>3 7 </a:t>
            </a:r>
            <a:r>
              <a:rPr lang="en-US" sz="2600" dirty="0">
                <a:latin typeface="Consolas" pitchFamily="49" charset="0"/>
                <a:cs typeface="Consolas" pitchFamily="49" charset="0"/>
              </a:rPr>
              <a:t>1 2</a:t>
            </a:r>
          </a:p>
          <a:p>
            <a:pPr marL="1287463" lvl="1" indent="-571500">
              <a:lnSpc>
                <a:spcPct val="100000"/>
              </a:lnSpc>
              <a:spcBef>
                <a:spcPts val="0"/>
              </a:spcBef>
              <a:buFontTx/>
              <a:buNone/>
            </a:pPr>
            <a:r>
              <a:rPr lang="en-US" sz="2600" dirty="0">
                <a:solidFill>
                  <a:schemeClr val="accent5">
                    <a:lumMod val="20000"/>
                    <a:lumOff val="80000"/>
                  </a:schemeClr>
                </a:solidFill>
                <a:latin typeface="Consolas" pitchFamily="49" charset="0"/>
                <a:cs typeface="Consolas" pitchFamily="49" charset="0"/>
              </a:rPr>
              <a:t>4 3 </a:t>
            </a:r>
            <a:r>
              <a:rPr lang="en-US" sz="2600" dirty="0">
                <a:latin typeface="Consolas" pitchFamily="49" charset="0"/>
                <a:cs typeface="Consolas" pitchFamily="49" charset="0"/>
              </a:rPr>
              <a:t>3 2</a:t>
            </a:r>
          </a:p>
        </p:txBody>
      </p:sp>
      <p:sp>
        <p:nvSpPr>
          <p:cNvPr id="799748" name="Line 4"/>
          <p:cNvSpPr>
            <a:spLocks noChangeShapeType="1"/>
          </p:cNvSpPr>
          <p:nvPr/>
        </p:nvSpPr>
        <p:spPr bwMode="auto">
          <a:xfrm>
            <a:off x="2905648" y="5334000"/>
            <a:ext cx="1439862" cy="0"/>
          </a:xfrm>
          <a:prstGeom prst="line">
            <a:avLst/>
          </a:prstGeom>
          <a:noFill/>
          <a:ln w="38100">
            <a:solidFill>
              <a:schemeClr val="accent5">
                <a:lumMod val="20000"/>
                <a:lumOff val="80000"/>
              </a:schemeClr>
            </a:solidFill>
            <a:round/>
            <a:headEnd/>
            <a:tailEnd type="stealth" w="lg" len="lg"/>
          </a:ln>
          <a:effectLst>
            <a:outerShdw dist="17961" dir="2700000" algn="ctr" rotWithShape="0">
              <a:schemeClr val="bg1">
                <a:lumMod val="75000"/>
                <a:lumOff val="25000"/>
              </a:schemeClr>
            </a:outerShdw>
          </a:effectLst>
        </p:spPr>
        <p:txBody>
          <a:bodyPr anchor="ctr"/>
          <a:lstStyle/>
          <a:p>
            <a:endParaRPr lang="en-US"/>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105860637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en-US" dirty="0"/>
              <a:t>Exercises (3)</a:t>
            </a:r>
            <a:endParaRPr lang="bg-BG" dirty="0"/>
          </a:p>
        </p:txBody>
      </p:sp>
      <p:sp>
        <p:nvSpPr>
          <p:cNvPr id="746499" name="Rectangle 3"/>
          <p:cNvSpPr>
            <a:spLocks noGrp="1" noChangeArrowheads="1"/>
          </p:cNvSpPr>
          <p:nvPr>
            <p:ph type="body" idx="1"/>
          </p:nvPr>
        </p:nvSpPr>
        <p:spPr>
          <a:xfrm>
            <a:off x="228600" y="762000"/>
            <a:ext cx="8686800" cy="5943600"/>
          </a:xfrm>
        </p:spPr>
        <p:txBody>
          <a:bodyPr/>
          <a:lstStyle/>
          <a:p>
            <a:pPr marL="442913" indent="-442913">
              <a:lnSpc>
                <a:spcPct val="95000"/>
              </a:lnSpc>
              <a:buFontTx/>
              <a:buAutoNum type="arabicPeriod" startAt="6"/>
            </a:pPr>
            <a:r>
              <a:rPr lang="en-US" sz="2800" dirty="0"/>
              <a:t>Write a program that reads a text file containing a list of strings, sorts them and saves them to another text file. Example:</a:t>
            </a:r>
          </a:p>
          <a:p>
            <a:pPr marL="1287463" lvl="1" indent="-571500">
              <a:lnSpc>
                <a:spcPct val="95000"/>
              </a:lnSpc>
              <a:buFontTx/>
              <a:buNone/>
            </a:pPr>
            <a:r>
              <a:rPr lang="en-US" sz="2800" dirty="0"/>
              <a:t>	</a:t>
            </a:r>
            <a:r>
              <a:rPr lang="en-US" sz="2600" noProof="1"/>
              <a:t>Ivan		</a:t>
            </a:r>
            <a:r>
              <a:rPr lang="en-US" sz="2600" dirty="0"/>
              <a:t>	</a:t>
            </a:r>
            <a:r>
              <a:rPr lang="en-US" sz="2600" noProof="1"/>
              <a:t>George</a:t>
            </a:r>
          </a:p>
          <a:p>
            <a:pPr marL="1287463" lvl="1" indent="-571500">
              <a:lnSpc>
                <a:spcPct val="95000"/>
              </a:lnSpc>
              <a:buFontTx/>
              <a:buNone/>
            </a:pPr>
            <a:r>
              <a:rPr lang="en-US" sz="2600" dirty="0"/>
              <a:t>	</a:t>
            </a:r>
            <a:r>
              <a:rPr lang="en-US" sz="2600" noProof="1"/>
              <a:t>Peter	</a:t>
            </a:r>
            <a:r>
              <a:rPr lang="en-US" sz="2600" dirty="0"/>
              <a:t>	</a:t>
            </a:r>
            <a:r>
              <a:rPr lang="en-US" sz="2600" noProof="1"/>
              <a:t>	</a:t>
            </a:r>
            <a:r>
              <a:rPr lang="en-US" sz="2600" noProof="1">
                <a:sym typeface="Wingdings" pitchFamily="2" charset="2"/>
              </a:rPr>
              <a:t>Ivan</a:t>
            </a:r>
            <a:endParaRPr lang="en-US" sz="2600" noProof="1"/>
          </a:p>
          <a:p>
            <a:pPr marL="1287463" lvl="1" indent="-571500">
              <a:lnSpc>
                <a:spcPct val="95000"/>
              </a:lnSpc>
              <a:buFontTx/>
              <a:buNone/>
            </a:pPr>
            <a:r>
              <a:rPr lang="en-US" sz="2600" dirty="0"/>
              <a:t>	</a:t>
            </a:r>
            <a:r>
              <a:rPr lang="en-US" sz="2600" noProof="1"/>
              <a:t>Maria</a:t>
            </a:r>
            <a:r>
              <a:rPr lang="en-US" sz="2600" dirty="0"/>
              <a:t>	</a:t>
            </a:r>
            <a:r>
              <a:rPr lang="en-US" sz="2600" noProof="1"/>
              <a:t>	</a:t>
            </a:r>
            <a:r>
              <a:rPr lang="en-US" sz="2600" dirty="0"/>
              <a:t>	</a:t>
            </a:r>
            <a:r>
              <a:rPr lang="en-US" sz="2600" noProof="1"/>
              <a:t>Maria</a:t>
            </a:r>
          </a:p>
          <a:p>
            <a:pPr marL="1287463" lvl="1" indent="-571500">
              <a:lnSpc>
                <a:spcPct val="95000"/>
              </a:lnSpc>
              <a:buFontTx/>
              <a:buNone/>
            </a:pPr>
            <a:r>
              <a:rPr lang="en-US" sz="2600" dirty="0"/>
              <a:t>	</a:t>
            </a:r>
            <a:r>
              <a:rPr lang="en-US" sz="2600" noProof="1"/>
              <a:t>George	</a:t>
            </a:r>
            <a:r>
              <a:rPr lang="en-US" sz="2600" dirty="0"/>
              <a:t>		</a:t>
            </a:r>
            <a:r>
              <a:rPr lang="en-US" sz="2600" noProof="1"/>
              <a:t>Peter</a:t>
            </a:r>
            <a:endParaRPr lang="en-US" sz="2600" dirty="0"/>
          </a:p>
          <a:p>
            <a:pPr marL="442913" indent="-442913">
              <a:lnSpc>
                <a:spcPct val="95000"/>
              </a:lnSpc>
              <a:buFontTx/>
              <a:buAutoNum type="arabicPeriod" startAt="6"/>
            </a:pPr>
            <a:r>
              <a:rPr lang="en-US" sz="2800" dirty="0"/>
              <a:t>Write a program that replaces all occurrences of the substring "start" with the substring "finish" in a text file. Ensure it will work with large files (e.g. 100 MB).</a:t>
            </a:r>
          </a:p>
          <a:p>
            <a:pPr marL="442913" indent="-442913">
              <a:lnSpc>
                <a:spcPct val="95000"/>
              </a:lnSpc>
              <a:buFontTx/>
              <a:buAutoNum type="arabicPeriod" startAt="6"/>
            </a:pPr>
            <a:r>
              <a:rPr lang="en-US" sz="2800" dirty="0"/>
              <a:t>Modify the solution of the previous problem to replace only whole words (not substrings).</a:t>
            </a:r>
          </a:p>
        </p:txBody>
      </p:sp>
      <p:sp>
        <p:nvSpPr>
          <p:cNvPr id="746500" name="Line 4"/>
          <p:cNvSpPr>
            <a:spLocks noChangeShapeType="1"/>
          </p:cNvSpPr>
          <p:nvPr/>
        </p:nvSpPr>
        <p:spPr bwMode="auto">
          <a:xfrm>
            <a:off x="3048000" y="3352800"/>
            <a:ext cx="1296988" cy="0"/>
          </a:xfrm>
          <a:prstGeom prst="line">
            <a:avLst/>
          </a:prstGeom>
          <a:noFill/>
          <a:ln w="38100">
            <a:solidFill>
              <a:schemeClr val="accent5">
                <a:lumMod val="20000"/>
                <a:lumOff val="80000"/>
              </a:schemeClr>
            </a:solidFill>
            <a:round/>
            <a:headEnd/>
            <a:tailEnd type="stealth" w="lg" len="lg"/>
          </a:ln>
          <a:effectLst>
            <a:outerShdw dist="17961" dir="2700000" algn="ctr" rotWithShape="0">
              <a:schemeClr val="bg1">
                <a:lumMod val="75000"/>
                <a:lumOff val="25000"/>
              </a:schemeClr>
            </a:outerShdw>
          </a:effectLst>
        </p:spPr>
        <p:txBody>
          <a:bodyPr anchor="ctr"/>
          <a:lstStyle/>
          <a:p>
            <a:endParaRPr lang="en-US"/>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8418281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Exercises (4)</a:t>
            </a:r>
            <a:endParaRPr lang="bg-BG" dirty="0"/>
          </a:p>
        </p:txBody>
      </p:sp>
      <p:sp>
        <p:nvSpPr>
          <p:cNvPr id="465923" name="Rectangle 3"/>
          <p:cNvSpPr>
            <a:spLocks noGrp="1" noChangeArrowheads="1"/>
          </p:cNvSpPr>
          <p:nvPr>
            <p:ph type="body" idx="1"/>
          </p:nvPr>
        </p:nvSpPr>
        <p:spPr>
          <a:xfrm>
            <a:off x="228600" y="990600"/>
            <a:ext cx="8686800" cy="5715000"/>
          </a:xfrm>
        </p:spPr>
        <p:txBody>
          <a:bodyPr/>
          <a:lstStyle/>
          <a:p>
            <a:pPr marL="514350" indent="-514350">
              <a:lnSpc>
                <a:spcPct val="100000"/>
              </a:lnSpc>
              <a:buFont typeface="+mj-lt"/>
              <a:buAutoNum type="arabicPeriod" startAt="9"/>
            </a:pPr>
            <a:r>
              <a:rPr lang="en-US" sz="2800" dirty="0"/>
              <a:t>Write a program that deletes from given text file all odd lines. The result should be in the same file.</a:t>
            </a:r>
          </a:p>
          <a:p>
            <a:pPr marL="514350" indent="-514350">
              <a:lnSpc>
                <a:spcPct val="100000"/>
              </a:lnSpc>
              <a:buFont typeface="+mj-lt"/>
              <a:buAutoNum type="arabicPeriod" startAt="9"/>
            </a:pPr>
            <a:r>
              <a:rPr lang="en-US" sz="2800" dirty="0"/>
              <a:t>Write a program that extracts from given XML file all the text without the tags. Example:</a:t>
            </a:r>
          </a:p>
          <a:p>
            <a:pPr marL="514350" indent="-514350">
              <a:lnSpc>
                <a:spcPct val="100000"/>
              </a:lnSpc>
              <a:buFont typeface="+mj-lt"/>
              <a:buAutoNum type="arabicPeriod" startAt="11"/>
            </a:pPr>
            <a:endParaRPr lang="en-US" sz="2800" dirty="0"/>
          </a:p>
          <a:p>
            <a:pPr marL="514350" indent="-514350">
              <a:lnSpc>
                <a:spcPct val="100000"/>
              </a:lnSpc>
              <a:buFont typeface="+mj-lt"/>
              <a:buAutoNum type="arabicPeriod" startAt="11"/>
            </a:pPr>
            <a:endParaRPr lang="en-US" sz="2800" dirty="0"/>
          </a:p>
          <a:p>
            <a:pPr marL="514350" indent="-514350">
              <a:lnSpc>
                <a:spcPct val="100000"/>
              </a:lnSpc>
              <a:buFont typeface="+mj-lt"/>
              <a:buAutoNum type="arabicPeriod" startAt="11"/>
            </a:pPr>
            <a:endParaRPr lang="en-US" sz="2800" dirty="0"/>
          </a:p>
          <a:p>
            <a:pPr marL="514350" indent="-514350">
              <a:lnSpc>
                <a:spcPct val="100000"/>
              </a:lnSpc>
              <a:spcBef>
                <a:spcPts val="1800"/>
              </a:spcBef>
              <a:buFont typeface="+mj-lt"/>
              <a:buAutoNum type="arabicPeriod" startAt="11"/>
            </a:pPr>
            <a:r>
              <a:rPr lang="en-US" sz="2800" dirty="0"/>
              <a:t>Write a program that deletes from a text file all words that start with the prefix "test". Words contain only the symbols 0...9, a...z, A…Z, _.</a:t>
            </a:r>
          </a:p>
        </p:txBody>
      </p:sp>
      <p:sp>
        <p:nvSpPr>
          <p:cNvPr id="4" name="Rectangle 4"/>
          <p:cNvSpPr>
            <a:spLocks noChangeArrowheads="1"/>
          </p:cNvSpPr>
          <p:nvPr/>
        </p:nvSpPr>
        <p:spPr bwMode="auto">
          <a:xfrm>
            <a:off x="685800" y="3200400"/>
            <a:ext cx="7772400"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lvl="1" eaLnBrk="0" hangingPunct="0">
              <a:spcBef>
                <a:spcPts val="600"/>
              </a:spcBef>
              <a:spcAft>
                <a:spcPts val="600"/>
              </a:spcAft>
              <a:buClr>
                <a:srgbClr val="8FD600"/>
              </a:buClr>
            </a:pPr>
            <a:r>
              <a:rPr lang="en-US" sz="2200" b="1" noProof="1">
                <a:solidFill>
                  <a:schemeClr val="accent5">
                    <a:lumMod val="20000"/>
                    <a:lumOff val="80000"/>
                  </a:schemeClr>
                </a:solidFill>
                <a:latin typeface="Consolas" pitchFamily="49" charset="0"/>
                <a:cs typeface="Consolas" pitchFamily="49" charset="0"/>
              </a:rPr>
              <a:t>&lt;?xml version="1.0"&gt;&lt;student&gt;&lt;name&gt;</a:t>
            </a:r>
            <a:r>
              <a:rPr lang="en-US" sz="2200" b="1" noProof="1">
                <a:solidFill>
                  <a:schemeClr val="tx1">
                    <a:lumMod val="40000"/>
                    <a:lumOff val="60000"/>
                  </a:schemeClr>
                </a:solidFill>
                <a:latin typeface="Consolas" pitchFamily="49" charset="0"/>
                <a:cs typeface="Consolas" pitchFamily="49" charset="0"/>
              </a:rPr>
              <a:t>Pesho</a:t>
            </a:r>
            <a:r>
              <a:rPr lang="en-US" sz="2200" b="1" noProof="1">
                <a:solidFill>
                  <a:schemeClr val="accent5">
                    <a:lumMod val="20000"/>
                    <a:lumOff val="80000"/>
                  </a:schemeClr>
                </a:solidFill>
                <a:latin typeface="Consolas" pitchFamily="49" charset="0"/>
                <a:cs typeface="Consolas" pitchFamily="49" charset="0"/>
              </a:rPr>
              <a:t>&lt;/name&gt;</a:t>
            </a:r>
            <a:br>
              <a:rPr lang="en-US" sz="2200" b="1" dirty="0">
                <a:solidFill>
                  <a:schemeClr val="accent5">
                    <a:lumMod val="20000"/>
                    <a:lumOff val="80000"/>
                  </a:schemeClr>
                </a:solidFill>
                <a:latin typeface="Consolas" pitchFamily="49" charset="0"/>
                <a:cs typeface="Consolas" pitchFamily="49" charset="0"/>
              </a:rPr>
            </a:br>
            <a:r>
              <a:rPr lang="en-US" sz="2200" b="1" noProof="1">
                <a:solidFill>
                  <a:schemeClr val="accent5">
                    <a:lumMod val="20000"/>
                    <a:lumOff val="80000"/>
                  </a:schemeClr>
                </a:solidFill>
                <a:latin typeface="Consolas" pitchFamily="49" charset="0"/>
                <a:cs typeface="Consolas" pitchFamily="49" charset="0"/>
              </a:rPr>
              <a:t>&lt;age&gt;</a:t>
            </a:r>
            <a:r>
              <a:rPr lang="en-US" sz="2200" b="1" noProof="1">
                <a:solidFill>
                  <a:schemeClr val="tx1">
                    <a:lumMod val="40000"/>
                    <a:lumOff val="60000"/>
                  </a:schemeClr>
                </a:solidFill>
                <a:latin typeface="Consolas" pitchFamily="49" charset="0"/>
                <a:cs typeface="Consolas" pitchFamily="49" charset="0"/>
              </a:rPr>
              <a:t>21</a:t>
            </a:r>
            <a:r>
              <a:rPr lang="en-US" sz="2200" b="1" noProof="1">
                <a:solidFill>
                  <a:schemeClr val="accent5">
                    <a:lumMod val="20000"/>
                    <a:lumOff val="80000"/>
                  </a:schemeClr>
                </a:solidFill>
                <a:latin typeface="Consolas" pitchFamily="49" charset="0"/>
                <a:cs typeface="Consolas" pitchFamily="49" charset="0"/>
              </a:rPr>
              <a:t>&lt;/age&gt;&lt;interests count="3"&gt;&lt;interest&gt; </a:t>
            </a:r>
            <a:r>
              <a:rPr lang="en-US" sz="2200" b="1" noProof="1">
                <a:solidFill>
                  <a:schemeClr val="tx1">
                    <a:lumMod val="40000"/>
                    <a:lumOff val="60000"/>
                  </a:schemeClr>
                </a:solidFill>
                <a:latin typeface="Consolas" pitchFamily="49" charset="0"/>
                <a:cs typeface="Consolas" pitchFamily="49" charset="0"/>
              </a:rPr>
              <a:t>Games</a:t>
            </a:r>
            <a:r>
              <a:rPr lang="en-US" sz="2200" b="1" noProof="1">
                <a:solidFill>
                  <a:schemeClr val="accent5">
                    <a:lumMod val="20000"/>
                    <a:lumOff val="80000"/>
                  </a:schemeClr>
                </a:solidFill>
                <a:latin typeface="Consolas" pitchFamily="49" charset="0"/>
                <a:cs typeface="Consolas" pitchFamily="49" charset="0"/>
              </a:rPr>
              <a:t>&lt;/instrest&gt;&lt;interest&gt;</a:t>
            </a:r>
            <a:r>
              <a:rPr lang="en-US" sz="2200" b="1" noProof="1">
                <a:solidFill>
                  <a:schemeClr val="tx1">
                    <a:lumMod val="40000"/>
                    <a:lumOff val="60000"/>
                  </a:schemeClr>
                </a:solidFill>
                <a:latin typeface="Consolas" pitchFamily="49" charset="0"/>
                <a:cs typeface="Consolas" pitchFamily="49" charset="0"/>
              </a:rPr>
              <a:t>C#</a:t>
            </a:r>
            <a:r>
              <a:rPr lang="en-US" sz="2200" b="1" noProof="1">
                <a:solidFill>
                  <a:schemeClr val="accent5">
                    <a:lumMod val="20000"/>
                    <a:lumOff val="80000"/>
                  </a:schemeClr>
                </a:solidFill>
                <a:latin typeface="Consolas" pitchFamily="49" charset="0"/>
                <a:cs typeface="Consolas" pitchFamily="49" charset="0"/>
              </a:rPr>
              <a:t>&lt;/instrest&gt;&lt;interest&gt; </a:t>
            </a:r>
            <a:r>
              <a:rPr lang="en-US" sz="2200" b="1" noProof="1">
                <a:solidFill>
                  <a:schemeClr val="tx1">
                    <a:lumMod val="40000"/>
                    <a:lumOff val="60000"/>
                  </a:schemeClr>
                </a:solidFill>
                <a:latin typeface="Consolas" pitchFamily="49" charset="0"/>
                <a:cs typeface="Consolas" pitchFamily="49" charset="0"/>
              </a:rPr>
              <a:t>Java</a:t>
            </a:r>
            <a:r>
              <a:rPr lang="en-US" sz="2200" b="1" noProof="1">
                <a:solidFill>
                  <a:schemeClr val="accent5">
                    <a:lumMod val="20000"/>
                    <a:lumOff val="80000"/>
                  </a:schemeClr>
                </a:solidFill>
                <a:latin typeface="Consolas" pitchFamily="49" charset="0"/>
                <a:cs typeface="Consolas" pitchFamily="49" charset="0"/>
              </a:rPr>
              <a:t>&lt;/instrest&gt;&lt;/interests&gt;&lt;/student&gt;</a:t>
            </a:r>
            <a:endParaRPr lang="en-US" sz="1800" b="1" i="1" noProof="1">
              <a:solidFill>
                <a:schemeClr val="accent5">
                  <a:lumMod val="20000"/>
                  <a:lumOff val="80000"/>
                </a:schemeClr>
              </a:solidFill>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606714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dirty="0"/>
              <a:t>Exercises (5)</a:t>
            </a:r>
            <a:endParaRPr lang="bg-BG" dirty="0"/>
          </a:p>
        </p:txBody>
      </p:sp>
      <p:sp>
        <p:nvSpPr>
          <p:cNvPr id="744451" name="Rectangle 3"/>
          <p:cNvSpPr>
            <a:spLocks noGrp="1" noChangeArrowheads="1"/>
          </p:cNvSpPr>
          <p:nvPr>
            <p:ph type="body" idx="1"/>
          </p:nvPr>
        </p:nvSpPr>
        <p:spPr/>
        <p:txBody>
          <a:bodyPr/>
          <a:lstStyle/>
          <a:p>
            <a:pPr marL="441325" indent="-441325">
              <a:lnSpc>
                <a:spcPct val="100000"/>
              </a:lnSpc>
              <a:buFont typeface="+mj-lt"/>
              <a:buAutoNum type="arabicPeriod" startAt="12"/>
            </a:pPr>
            <a:r>
              <a:rPr lang="en-US" sz="2800" dirty="0"/>
              <a:t>Write a program that removes from a text file all words listed in given another text file. Handle all possible exceptions in your methods.</a:t>
            </a:r>
          </a:p>
          <a:p>
            <a:pPr marL="442913" indent="-442913">
              <a:lnSpc>
                <a:spcPct val="100000"/>
              </a:lnSpc>
              <a:buFontTx/>
              <a:buAutoNum type="arabicPeriod" startAt="12"/>
            </a:pPr>
            <a:r>
              <a:rPr lang="en-US" sz="2800" dirty="0"/>
              <a:t>Write a program that reads a list of words from a file </a:t>
            </a:r>
            <a:r>
              <a:rPr lang="en-US" sz="2800" noProof="1">
                <a:solidFill>
                  <a:schemeClr val="accent5">
                    <a:lumMod val="20000"/>
                    <a:lumOff val="80000"/>
                  </a:schemeClr>
                </a:solidFill>
                <a:latin typeface="Consolas" pitchFamily="49" charset="0"/>
                <a:cs typeface="Consolas" pitchFamily="49" charset="0"/>
              </a:rPr>
              <a:t>words.txt</a:t>
            </a:r>
            <a:r>
              <a:rPr lang="en-US" sz="2800" dirty="0"/>
              <a:t> and finds how many times each of the words is contained in another file </a:t>
            </a:r>
            <a:r>
              <a:rPr lang="en-US" sz="2800" noProof="1">
                <a:solidFill>
                  <a:schemeClr val="accent5">
                    <a:lumMod val="20000"/>
                    <a:lumOff val="80000"/>
                  </a:schemeClr>
                </a:solidFill>
                <a:latin typeface="Consolas" pitchFamily="49" charset="0"/>
                <a:cs typeface="Consolas" pitchFamily="49" charset="0"/>
              </a:rPr>
              <a:t>test.txt</a:t>
            </a:r>
            <a:r>
              <a:rPr lang="en-US" sz="2800" dirty="0"/>
              <a:t>. The result should be written in the file </a:t>
            </a:r>
            <a:r>
              <a:rPr lang="en-US" sz="2800" noProof="1">
                <a:solidFill>
                  <a:schemeClr val="accent5">
                    <a:lumMod val="20000"/>
                    <a:lumOff val="80000"/>
                  </a:schemeClr>
                </a:solidFill>
                <a:latin typeface="Consolas" pitchFamily="49" charset="0"/>
                <a:cs typeface="Consolas" pitchFamily="49" charset="0"/>
              </a:rPr>
              <a:t>result.txt</a:t>
            </a:r>
            <a:r>
              <a:rPr lang="en-US" sz="2800" dirty="0"/>
              <a:t> and the words should be sorted by the number of their occurrences in descending order. Handle all possible exceptions in your methods.</a:t>
            </a:r>
            <a:endParaRPr lang="bg-BG" sz="28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429070455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Free Trainings @ Telerik Academy</a:t>
            </a:r>
          </a:p>
        </p:txBody>
      </p:sp>
      <p:sp>
        <p:nvSpPr>
          <p:cNvPr id="4" name="Content Placeholder 3"/>
          <p:cNvSpPr>
            <a:spLocks noGrp="1"/>
          </p:cNvSpPr>
          <p:nvPr>
            <p:ph idx="1"/>
          </p:nvPr>
        </p:nvSpPr>
        <p:spPr>
          <a:xfrm>
            <a:off x="228600" y="1066800"/>
            <a:ext cx="8686800" cy="5638800"/>
          </a:xfrm>
        </p:spPr>
        <p:txBody>
          <a:bodyPr/>
          <a:lstStyle/>
          <a:p>
            <a:r>
              <a:rPr lang="en-US" dirty="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3" tooltip="Telerik Software Academy - Free Programming Courses"/>
              </a:rPr>
              <a:t>academy.telerik.com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4" tooltip="Telerik Softyware Academy @ Facebook"/>
              </a:rPr>
              <a:t>facebook.com/TelerikAcademy</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Stream?</a:t>
            </a:r>
            <a:endParaRPr lang="bg-BG" dirty="0"/>
          </a:p>
        </p:txBody>
      </p:sp>
      <p:sp>
        <p:nvSpPr>
          <p:cNvPr id="428035" name="Rectangle 3"/>
          <p:cNvSpPr>
            <a:spLocks noGrp="1" noChangeArrowheads="1"/>
          </p:cNvSpPr>
          <p:nvPr>
            <p:ph type="body" idx="1"/>
          </p:nvPr>
        </p:nvSpPr>
        <p:spPr/>
        <p:txBody>
          <a:bodyPr/>
          <a:lstStyle/>
          <a:p>
            <a:pPr>
              <a:lnSpc>
                <a:spcPct val="100000"/>
              </a:lnSpc>
            </a:pPr>
            <a:r>
              <a:rPr lang="en-US" dirty="0"/>
              <a:t>Stream is the natural way to transfer data in the computer world</a:t>
            </a:r>
          </a:p>
          <a:p>
            <a:pPr>
              <a:lnSpc>
                <a:spcPct val="100000"/>
              </a:lnSpc>
            </a:pPr>
            <a:r>
              <a:rPr lang="en-US" dirty="0"/>
              <a:t>To read or write a file, we open a stream connected to the file and access the data through the stream</a:t>
            </a:r>
          </a:p>
        </p:txBody>
      </p:sp>
      <p:sp>
        <p:nvSpPr>
          <p:cNvPr id="428052" name="Freeform 20"/>
          <p:cNvSpPr>
            <a:spLocks/>
          </p:cNvSpPr>
          <p:nvPr/>
        </p:nvSpPr>
        <p:spPr bwMode="auto">
          <a:xfrm>
            <a:off x="2043113" y="4424065"/>
            <a:ext cx="4535487" cy="73025"/>
          </a:xfrm>
          <a:custGeom>
            <a:avLst/>
            <a:gdLst/>
            <a:ahLst/>
            <a:cxnLst>
              <a:cxn ang="0">
                <a:pos x="0" y="0"/>
              </a:cxn>
              <a:cxn ang="0">
                <a:pos x="2177" y="0"/>
              </a:cxn>
            </a:cxnLst>
            <a:rect l="0" t="0" r="r" b="b"/>
            <a:pathLst>
              <a:path w="2177" h="1">
                <a:moveTo>
                  <a:pt x="0" y="0"/>
                </a:moveTo>
                <a:lnTo>
                  <a:pt x="2177" y="0"/>
                </a:lnTo>
              </a:path>
            </a:pathLst>
          </a:custGeom>
          <a:noFill/>
          <a:ln w="25400">
            <a:solidFill>
              <a:schemeClr val="accent5">
                <a:lumMod val="20000"/>
                <a:lumOff val="80000"/>
              </a:schemeClr>
            </a:solidFill>
            <a:round/>
            <a:headEnd/>
            <a:tailEnd type="stealth" w="lg" len="lg"/>
          </a:ln>
          <a:effectLst/>
        </p:spPr>
        <p:txBody>
          <a:bodyPr wrap="none" anchor="ctr"/>
          <a:lstStyle/>
          <a:p>
            <a:endParaRPr lang="en-US"/>
          </a:p>
        </p:txBody>
      </p:sp>
      <p:sp>
        <p:nvSpPr>
          <p:cNvPr id="428054" name="Text Box 22"/>
          <p:cNvSpPr txBox="1">
            <a:spLocks noChangeArrowheads="1"/>
          </p:cNvSpPr>
          <p:nvPr/>
        </p:nvSpPr>
        <p:spPr bwMode="auto">
          <a:xfrm>
            <a:off x="3258554" y="3962400"/>
            <a:ext cx="1893467" cy="461665"/>
          </a:xfrm>
          <a:prstGeom prst="rect">
            <a:avLst/>
          </a:prstGeom>
          <a:noFill/>
          <a:ln w="9525" algn="ctr">
            <a:noFill/>
            <a:miter lim="800000"/>
            <a:headEnd/>
            <a:tailEnd/>
          </a:ln>
          <a:effectLst/>
        </p:spPr>
        <p:txBody>
          <a:bodyPr wrap="none">
            <a:spAutoFit/>
          </a:bodyP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mn-lt"/>
              </a:rPr>
              <a:t>Input stream</a:t>
            </a:r>
            <a:endParaRPr kumimoji="0" lang="bg-BG" sz="2400" b="1" dirty="0">
              <a:solidFill>
                <a:schemeClr val="tx1">
                  <a:lumMod val="40000"/>
                  <a:lumOff val="60000"/>
                </a:schemeClr>
              </a:solidFill>
              <a:effectLst>
                <a:outerShdw blurRad="38100" dist="38100" dir="2700000" algn="tl">
                  <a:srgbClr val="000000">
                    <a:alpha val="43137"/>
                  </a:srgbClr>
                </a:outerShdw>
              </a:effectLst>
              <a:latin typeface="+mn-lt"/>
            </a:endParaRPr>
          </a:p>
        </p:txBody>
      </p:sp>
      <p:sp>
        <p:nvSpPr>
          <p:cNvPr id="428055" name="Freeform 23"/>
          <p:cNvSpPr>
            <a:spLocks/>
          </p:cNvSpPr>
          <p:nvPr/>
        </p:nvSpPr>
        <p:spPr bwMode="auto">
          <a:xfrm rot="10800000">
            <a:off x="2474913" y="5865515"/>
            <a:ext cx="4535487" cy="73025"/>
          </a:xfrm>
          <a:custGeom>
            <a:avLst/>
            <a:gdLst/>
            <a:ahLst/>
            <a:cxnLst>
              <a:cxn ang="0">
                <a:pos x="0" y="0"/>
              </a:cxn>
              <a:cxn ang="0">
                <a:pos x="2177" y="0"/>
              </a:cxn>
            </a:cxnLst>
            <a:rect l="0" t="0" r="r" b="b"/>
            <a:pathLst>
              <a:path w="2177" h="1">
                <a:moveTo>
                  <a:pt x="0" y="0"/>
                </a:moveTo>
                <a:lnTo>
                  <a:pt x="2177" y="0"/>
                </a:lnTo>
              </a:path>
            </a:pathLst>
          </a:custGeom>
          <a:noFill/>
          <a:ln w="25400">
            <a:solidFill>
              <a:schemeClr val="accent5">
                <a:lumMod val="20000"/>
                <a:lumOff val="80000"/>
              </a:schemeClr>
            </a:solidFill>
            <a:round/>
            <a:headEnd/>
            <a:tailEnd type="stealth" w="lg" len="lg"/>
          </a:ln>
          <a:effectLst/>
        </p:spPr>
        <p:txBody>
          <a:bodyPr wrap="none" anchor="ctr"/>
          <a:lstStyle/>
          <a:p>
            <a:endParaRPr lang="en-US"/>
          </a:p>
        </p:txBody>
      </p:sp>
      <p:sp>
        <p:nvSpPr>
          <p:cNvPr id="428056" name="Text Box 24"/>
          <p:cNvSpPr txBox="1">
            <a:spLocks noChangeArrowheads="1"/>
          </p:cNvSpPr>
          <p:nvPr/>
        </p:nvSpPr>
        <p:spPr bwMode="auto">
          <a:xfrm>
            <a:off x="3562914" y="5473700"/>
            <a:ext cx="2148345" cy="461665"/>
          </a:xfrm>
          <a:prstGeom prst="rect">
            <a:avLst/>
          </a:prstGeom>
          <a:noFill/>
          <a:ln w="9525" algn="ctr">
            <a:noFill/>
            <a:miter lim="800000"/>
            <a:headEnd/>
            <a:tailEnd/>
          </a:ln>
          <a:effectLst/>
        </p:spPr>
        <p:txBody>
          <a:bodyPr wrap="none">
            <a:spAutoFit/>
          </a:bodyP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mn-lt"/>
              </a:rPr>
              <a:t>Output stream</a:t>
            </a:r>
            <a:endParaRPr kumimoji="0" lang="bg-BG" sz="2400" b="1" dirty="0">
              <a:solidFill>
                <a:schemeClr val="tx1">
                  <a:lumMod val="40000"/>
                  <a:lumOff val="60000"/>
                </a:schemeClr>
              </a:solidFill>
              <a:effectLst>
                <a:outerShdw blurRad="38100" dist="38100" dir="2700000" algn="tl">
                  <a:srgbClr val="000000">
                    <a:alpha val="43137"/>
                  </a:srgbClr>
                </a:outerShdw>
              </a:effectLst>
              <a:latin typeface="+mn-lt"/>
            </a:endParaRPr>
          </a:p>
        </p:txBody>
      </p:sp>
      <p:pic>
        <p:nvPicPr>
          <p:cNvPr id="52225" name="Picture 1" descr="C:\Trash\stream.png"/>
          <p:cNvPicPr>
            <a:picLocks noChangeAspect="1" noChangeArrowheads="1"/>
          </p:cNvPicPr>
          <p:nvPr/>
        </p:nvPicPr>
        <p:blipFill>
          <a:blip r:embed="rId2" cstate="screen"/>
          <a:srcRect/>
          <a:stretch>
            <a:fillRect/>
          </a:stretch>
        </p:blipFill>
        <p:spPr bwMode="auto">
          <a:xfrm>
            <a:off x="1981200" y="4652384"/>
            <a:ext cx="4800600" cy="822960"/>
          </a:xfrm>
          <a:prstGeom prst="rect">
            <a:avLst/>
          </a:prstGeom>
          <a:noFill/>
          <a:effectLst>
            <a:softEdge rad="31750"/>
          </a:effectLst>
        </p:spPr>
      </p:pic>
      <p:pic>
        <p:nvPicPr>
          <p:cNvPr id="428048" name="Picture 16" descr="binary"/>
          <p:cNvPicPr>
            <a:picLocks noChangeAspect="1" noChangeArrowheads="1"/>
          </p:cNvPicPr>
          <p:nvPr/>
        </p:nvPicPr>
        <p:blipFill>
          <a:blip r:embed="rId3" cstate="screen"/>
          <a:srcRect/>
          <a:stretch>
            <a:fillRect/>
          </a:stretch>
        </p:blipFill>
        <p:spPr bwMode="auto">
          <a:xfrm>
            <a:off x="304800" y="4208165"/>
            <a:ext cx="2160588" cy="2160588"/>
          </a:xfrm>
          <a:prstGeom prst="rect">
            <a:avLst/>
          </a:prstGeom>
          <a:noFill/>
          <a:effectLst/>
        </p:spPr>
      </p:pic>
      <p:pic>
        <p:nvPicPr>
          <p:cNvPr id="428050" name="Picture 18" descr="Calculator"/>
          <p:cNvPicPr>
            <a:picLocks noChangeAspect="1" noChangeArrowheads="1"/>
          </p:cNvPicPr>
          <p:nvPr/>
        </p:nvPicPr>
        <p:blipFill>
          <a:blip r:embed="rId4" cstate="screen"/>
          <a:srcRect/>
          <a:stretch>
            <a:fillRect/>
          </a:stretch>
        </p:blipFill>
        <p:spPr bwMode="auto">
          <a:xfrm>
            <a:off x="6450012" y="4114800"/>
            <a:ext cx="2160588" cy="2160588"/>
          </a:xfrm>
          <a:prstGeom prst="rect">
            <a:avLst/>
          </a:prstGeom>
          <a:noFill/>
          <a:effectLst>
            <a:softEdge rad="31750"/>
          </a:effectLst>
        </p:spPr>
      </p:pic>
      <p:sp>
        <p:nvSpPr>
          <p:cNvPr id="11"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09212054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Streams Basics</a:t>
            </a:r>
            <a:endParaRPr lang="bg-BG" dirty="0"/>
          </a:p>
        </p:txBody>
      </p:sp>
      <p:sp>
        <p:nvSpPr>
          <p:cNvPr id="429059" name="Rectangle 3"/>
          <p:cNvSpPr>
            <a:spLocks noGrp="1" noChangeArrowheads="1"/>
          </p:cNvSpPr>
          <p:nvPr>
            <p:ph type="body" idx="1"/>
          </p:nvPr>
        </p:nvSpPr>
        <p:spPr>
          <a:xfrm>
            <a:off x="323850" y="990600"/>
            <a:ext cx="8496300" cy="5530850"/>
          </a:xfrm>
        </p:spPr>
        <p:txBody>
          <a:bodyPr/>
          <a:lstStyle/>
          <a:p>
            <a:pPr>
              <a:lnSpc>
                <a:spcPct val="100000"/>
              </a:lnSpc>
            </a:pPr>
            <a:r>
              <a:rPr lang="en-US" dirty="0"/>
              <a:t>Streams are used for reading and writing data into and from devices</a:t>
            </a:r>
          </a:p>
          <a:p>
            <a:pPr>
              <a:lnSpc>
                <a:spcPct val="100000"/>
              </a:lnSpc>
            </a:pPr>
            <a:r>
              <a:rPr lang="en-US" dirty="0"/>
              <a:t>Streams are </a:t>
            </a:r>
            <a:r>
              <a:rPr lang="en-US" dirty="0">
                <a:solidFill>
                  <a:schemeClr val="accent5">
                    <a:lumMod val="20000"/>
                    <a:lumOff val="80000"/>
                  </a:schemeClr>
                </a:solidFill>
              </a:rPr>
              <a:t>ordered sequences of bytes</a:t>
            </a:r>
          </a:p>
          <a:p>
            <a:pPr lvl="1">
              <a:lnSpc>
                <a:spcPct val="100000"/>
              </a:lnSpc>
            </a:pPr>
            <a:r>
              <a:rPr lang="en-US" dirty="0"/>
              <a:t>Provide consecutive access to its elements</a:t>
            </a:r>
          </a:p>
          <a:p>
            <a:pPr>
              <a:lnSpc>
                <a:spcPct val="100000"/>
              </a:lnSpc>
            </a:pPr>
            <a:r>
              <a:rPr lang="en-US" dirty="0"/>
              <a:t>Different types of streams are available to access different data sources:</a:t>
            </a:r>
          </a:p>
          <a:p>
            <a:pPr lvl="1">
              <a:lnSpc>
                <a:spcPct val="100000"/>
              </a:lnSpc>
            </a:pPr>
            <a:r>
              <a:rPr lang="en-US" dirty="0"/>
              <a:t>File access, network access, memory streams and others</a:t>
            </a:r>
          </a:p>
          <a:p>
            <a:pPr>
              <a:lnSpc>
                <a:spcPct val="100000"/>
              </a:lnSpc>
            </a:pPr>
            <a:r>
              <a:rPr lang="en-US" dirty="0"/>
              <a:t>Streams are open before using them and closed after use</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2183907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ctrTitle"/>
          </p:nvPr>
        </p:nvSpPr>
        <p:spPr>
          <a:xfrm>
            <a:off x="1447801" y="4287838"/>
            <a:ext cx="6248400" cy="736600"/>
          </a:xfrm>
        </p:spPr>
        <p:txBody>
          <a:bodyPr/>
          <a:lstStyle/>
          <a:p>
            <a:pPr>
              <a:lnSpc>
                <a:spcPct val="110000"/>
              </a:lnSpc>
            </a:pPr>
            <a:r>
              <a:rPr lang="en-US" dirty="0"/>
              <a:t>Reading Text Files</a:t>
            </a:r>
            <a:endParaRPr lang="en-US" noProof="1"/>
          </a:p>
        </p:txBody>
      </p:sp>
      <p:sp>
        <p:nvSpPr>
          <p:cNvPr id="673795" name="Rectangle 3"/>
          <p:cNvSpPr>
            <a:spLocks noChangeArrowheads="1"/>
          </p:cNvSpPr>
          <p:nvPr/>
        </p:nvSpPr>
        <p:spPr bwMode="auto">
          <a:xfrm>
            <a:off x="1447801" y="5221974"/>
            <a:ext cx="624840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Using the</a:t>
            </a:r>
            <a:r>
              <a:rPr lang="en-US" sz="2800" b="1" noProof="1">
                <a:effectLst>
                  <a:outerShdw blurRad="38100" dist="38100" dir="2700000" algn="tl">
                    <a:srgbClr val="000000">
                      <a:alpha val="43137"/>
                    </a:srgbClr>
                  </a:outerShdw>
                </a:effectLst>
              </a:rPr>
              <a:t> </a:t>
            </a:r>
            <a:r>
              <a:rPr lang="en-US" sz="2800" b="1" noProof="1">
                <a:effectLst>
                  <a:outerShdw blurRad="38100" dist="38100" dir="2700000" algn="tl">
                    <a:srgbClr val="000000">
                      <a:alpha val="43137"/>
                    </a:srgbClr>
                  </a:outerShdw>
                </a:effectLst>
                <a:latin typeface="Consolas" pitchFamily="49" charset="0"/>
                <a:cs typeface="Consolas" pitchFamily="49" charset="0"/>
              </a:rPr>
              <a:t>StreamReader</a:t>
            </a:r>
            <a:r>
              <a:rPr lang="en-US" sz="2800" b="1" noProof="1">
                <a:effectLst>
                  <a:outerShdw blurRad="38100" dist="38100" dir="2700000" algn="tl">
                    <a:srgbClr val="000000">
                      <a:alpha val="43137"/>
                    </a:srgbClr>
                  </a:outerShdw>
                </a:effectLst>
              </a:rPr>
              <a:t> Class</a:t>
            </a:r>
          </a:p>
        </p:txBody>
      </p:sp>
      <p:pic>
        <p:nvPicPr>
          <p:cNvPr id="50179" name="Picture 3" descr="C:\Trash\files.png"/>
          <p:cNvPicPr>
            <a:picLocks noChangeAspect="1" noChangeArrowheads="1"/>
          </p:cNvPicPr>
          <p:nvPr/>
        </p:nvPicPr>
        <p:blipFill>
          <a:blip r:embed="rId3" cstate="screen">
            <a:lum contrast="20000"/>
          </a:blip>
          <a:srcRect/>
          <a:stretch>
            <a:fillRect/>
          </a:stretch>
        </p:blipFill>
        <p:spPr bwMode="auto">
          <a:xfrm>
            <a:off x="3026335" y="838200"/>
            <a:ext cx="3095625" cy="3105150"/>
          </a:xfrm>
          <a:prstGeom prst="rect">
            <a:avLst/>
          </a:prstGeom>
          <a:noFill/>
          <a:effectLst>
            <a:softEdge rad="31750"/>
          </a:effectLst>
        </p:spPr>
      </p:pic>
    </p:spTree>
    <p:extLst>
      <p:ext uri="{BB962C8B-B14F-4D97-AF65-F5344CB8AC3E}">
        <p14:creationId xmlns:p14="http://schemas.microsoft.com/office/powerpoint/2010/main" val="35028627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The </a:t>
            </a:r>
            <a:r>
              <a:rPr lang="en-US" noProof="1">
                <a:latin typeface="Consolas" pitchFamily="49" charset="0"/>
                <a:cs typeface="Consolas" pitchFamily="49" charset="0"/>
              </a:rPr>
              <a:t>StreamReader</a:t>
            </a:r>
            <a:r>
              <a:rPr lang="en-US" dirty="0"/>
              <a:t> Class</a:t>
            </a:r>
            <a:endParaRPr lang="bg-BG" dirty="0"/>
          </a:p>
        </p:txBody>
      </p:sp>
      <p:sp>
        <p:nvSpPr>
          <p:cNvPr id="675843" name="Rectangle 3"/>
          <p:cNvSpPr>
            <a:spLocks noGrp="1" noChangeArrowheads="1"/>
          </p:cNvSpPr>
          <p:nvPr>
            <p:ph type="body" idx="1"/>
          </p:nvPr>
        </p:nvSpPr>
        <p:spPr>
          <a:xfrm>
            <a:off x="228600" y="1143000"/>
            <a:ext cx="8686800" cy="5562600"/>
          </a:xfrm>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System.IO.StreamReader</a:t>
            </a:r>
          </a:p>
          <a:p>
            <a:pPr lvl="1">
              <a:lnSpc>
                <a:spcPct val="100000"/>
              </a:lnSpc>
            </a:pPr>
            <a:r>
              <a:rPr lang="en-US" dirty="0"/>
              <a:t>The easiest way to read a text file</a:t>
            </a:r>
          </a:p>
          <a:p>
            <a:pPr lvl="1">
              <a:lnSpc>
                <a:spcPct val="100000"/>
              </a:lnSpc>
            </a:pPr>
            <a:r>
              <a:rPr lang="en-US" dirty="0"/>
              <a:t>Implements methods for reading text lines and sequences of characters</a:t>
            </a:r>
          </a:p>
          <a:p>
            <a:pPr lvl="1">
              <a:lnSpc>
                <a:spcPct val="100000"/>
              </a:lnSpc>
            </a:pPr>
            <a:r>
              <a:rPr lang="en-US" dirty="0"/>
              <a:t>Constructed by file name or other stream</a:t>
            </a:r>
            <a:endParaRPr lang="en-US" dirty="0">
              <a:latin typeface="Courier New" pitchFamily="49" charset="0"/>
            </a:endParaRPr>
          </a:p>
          <a:p>
            <a:pPr lvl="2">
              <a:lnSpc>
                <a:spcPct val="100000"/>
              </a:lnSpc>
            </a:pPr>
            <a:r>
              <a:rPr lang="en-US" dirty="0"/>
              <a:t>Can specify the text encoding (for Cyrillic use </a:t>
            </a:r>
            <a:r>
              <a:rPr lang="en-US" dirty="0">
                <a:solidFill>
                  <a:schemeClr val="accent5">
                    <a:lumMod val="20000"/>
                    <a:lumOff val="80000"/>
                  </a:schemeClr>
                </a:solidFill>
                <a:latin typeface="Consolas" pitchFamily="49" charset="0"/>
                <a:cs typeface="Consolas" pitchFamily="49" charset="0"/>
              </a:rPr>
              <a:t>windows-1251</a:t>
            </a:r>
            <a:r>
              <a:rPr lang="en-US" dirty="0"/>
              <a:t>)</a:t>
            </a:r>
          </a:p>
          <a:p>
            <a:pPr lvl="1">
              <a:lnSpc>
                <a:spcPct val="100000"/>
              </a:lnSpc>
            </a:pPr>
            <a:r>
              <a:rPr lang="en-US" dirty="0"/>
              <a:t>Works like </a:t>
            </a:r>
            <a:r>
              <a:rPr lang="en-US" noProof="1">
                <a:solidFill>
                  <a:schemeClr val="accent5">
                    <a:lumMod val="20000"/>
                    <a:lumOff val="80000"/>
                  </a:schemeClr>
                </a:solidFill>
                <a:latin typeface="Consolas" pitchFamily="49" charset="0"/>
                <a:cs typeface="Consolas" pitchFamily="49" charset="0"/>
              </a:rPr>
              <a:t>Console.Read()</a:t>
            </a:r>
            <a:r>
              <a:rPr lang="en-US" dirty="0"/>
              <a:t> / </a:t>
            </a:r>
            <a:r>
              <a:rPr lang="en-US" noProof="1">
                <a:solidFill>
                  <a:schemeClr val="accent5">
                    <a:lumMod val="20000"/>
                    <a:lumOff val="80000"/>
                  </a:schemeClr>
                </a:solidFill>
                <a:latin typeface="Consolas" pitchFamily="49" charset="0"/>
                <a:cs typeface="Consolas" pitchFamily="49" charset="0"/>
              </a:rPr>
              <a:t>ReadLine()</a:t>
            </a:r>
            <a:r>
              <a:rPr lang="en-US" dirty="0"/>
              <a:t> but over text files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4711036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latin typeface="Consolas" pitchFamily="49" charset="0"/>
                <a:cs typeface="Consolas" pitchFamily="49" charset="0"/>
              </a:rPr>
              <a:t>StreamReader</a:t>
            </a:r>
            <a:r>
              <a:rPr lang="en-US" dirty="0"/>
              <a:t> Methods</a:t>
            </a:r>
            <a:endParaRPr lang="bg-BG" dirty="0"/>
          </a:p>
        </p:txBody>
      </p:sp>
      <p:sp>
        <p:nvSpPr>
          <p:cNvPr id="676867" name="Rectangle 3"/>
          <p:cNvSpPr>
            <a:spLocks noGrp="1" noChangeArrowheads="1"/>
          </p:cNvSpPr>
          <p:nvPr>
            <p:ph type="body" idx="1"/>
          </p:nvPr>
        </p:nvSpPr>
        <p:spPr>
          <a:xfrm>
            <a:off x="228600" y="990600"/>
            <a:ext cx="8686800" cy="5562600"/>
          </a:xfrm>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new StreamReader(fileName)</a:t>
            </a:r>
          </a:p>
          <a:p>
            <a:pPr lvl="1">
              <a:lnSpc>
                <a:spcPct val="100000"/>
              </a:lnSpc>
            </a:pPr>
            <a:r>
              <a:rPr lang="en-US" dirty="0">
                <a:solidFill>
                  <a:schemeClr val="tx1">
                    <a:lumMod val="40000"/>
                    <a:lumOff val="60000"/>
                  </a:schemeClr>
                </a:solidFill>
              </a:rPr>
              <a:t>Constructor for creating reader from given file</a:t>
            </a:r>
          </a:p>
          <a:p>
            <a:pPr>
              <a:lnSpc>
                <a:spcPct val="100000"/>
              </a:lnSpc>
            </a:pPr>
            <a:r>
              <a:rPr lang="en-US" noProof="1">
                <a:solidFill>
                  <a:schemeClr val="accent5">
                    <a:lumMod val="20000"/>
                    <a:lumOff val="80000"/>
                  </a:schemeClr>
                </a:solidFill>
                <a:latin typeface="Consolas" pitchFamily="49" charset="0"/>
                <a:cs typeface="Consolas" pitchFamily="49" charset="0"/>
              </a:rPr>
              <a:t>ReadLine()</a:t>
            </a:r>
          </a:p>
          <a:p>
            <a:pPr lvl="1">
              <a:lnSpc>
                <a:spcPct val="100000"/>
              </a:lnSpc>
            </a:pPr>
            <a:r>
              <a:rPr lang="en-US" dirty="0"/>
              <a:t>Reads a single text line from the stream</a:t>
            </a:r>
          </a:p>
          <a:p>
            <a:pPr lvl="1">
              <a:lnSpc>
                <a:spcPct val="100000"/>
              </a:lnSpc>
            </a:pPr>
            <a:r>
              <a:rPr lang="en-US" dirty="0"/>
              <a:t>Returns </a:t>
            </a:r>
            <a:r>
              <a:rPr lang="en-US" dirty="0">
                <a:solidFill>
                  <a:schemeClr val="accent5">
                    <a:lumMod val="20000"/>
                    <a:lumOff val="80000"/>
                  </a:schemeClr>
                </a:solidFill>
                <a:latin typeface="Consolas" pitchFamily="49" charset="0"/>
                <a:cs typeface="Consolas" pitchFamily="49" charset="0"/>
              </a:rPr>
              <a:t>null</a:t>
            </a:r>
            <a:r>
              <a:rPr lang="en-US" dirty="0"/>
              <a:t> when end-of-file is reached</a:t>
            </a:r>
          </a:p>
          <a:p>
            <a:pPr>
              <a:lnSpc>
                <a:spcPct val="100000"/>
              </a:lnSpc>
            </a:pPr>
            <a:r>
              <a:rPr lang="en-US" noProof="1">
                <a:solidFill>
                  <a:schemeClr val="accent5">
                    <a:lumMod val="20000"/>
                    <a:lumOff val="80000"/>
                  </a:schemeClr>
                </a:solidFill>
                <a:latin typeface="Consolas" pitchFamily="49" charset="0"/>
                <a:cs typeface="Consolas" pitchFamily="49" charset="0"/>
              </a:rPr>
              <a:t>ReadToEnd()</a:t>
            </a:r>
          </a:p>
          <a:p>
            <a:pPr lvl="1">
              <a:lnSpc>
                <a:spcPct val="100000"/>
              </a:lnSpc>
            </a:pPr>
            <a:r>
              <a:rPr lang="en-US" dirty="0"/>
              <a:t>Reads all the text until the end of the stream</a:t>
            </a:r>
          </a:p>
          <a:p>
            <a:pPr>
              <a:lnSpc>
                <a:spcPct val="100000"/>
              </a:lnSpc>
            </a:pPr>
            <a:r>
              <a:rPr lang="en-US" noProof="1">
                <a:solidFill>
                  <a:schemeClr val="accent5">
                    <a:lumMod val="20000"/>
                    <a:lumOff val="80000"/>
                  </a:schemeClr>
                </a:solidFill>
                <a:latin typeface="Consolas" pitchFamily="49" charset="0"/>
                <a:cs typeface="Consolas" pitchFamily="49" charset="0"/>
              </a:rPr>
              <a:t>Close()</a:t>
            </a:r>
          </a:p>
          <a:p>
            <a:pPr lvl="1">
              <a:lnSpc>
                <a:spcPct val="100000"/>
              </a:lnSpc>
              <a:spcBef>
                <a:spcPct val="30000"/>
              </a:spcBef>
            </a:pPr>
            <a:r>
              <a:rPr lang="en-US" dirty="0"/>
              <a:t>Closes the stream reader</a:t>
            </a:r>
            <a:endParaRPr lang="en-US" dirty="0">
              <a:solidFill>
                <a:schemeClr val="hlink"/>
              </a:solidFill>
              <a:effectLst>
                <a:outerShdw blurRad="38100" dist="38100" dir="2700000" algn="tl">
                  <a:srgbClr val="000000"/>
                </a:outerShdw>
              </a:effectLs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9086124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1" name="Rectangle 5"/>
          <p:cNvSpPr>
            <a:spLocks noGrp="1" noChangeArrowheads="1"/>
          </p:cNvSpPr>
          <p:nvPr>
            <p:ph type="body" idx="1"/>
          </p:nvPr>
        </p:nvSpPr>
        <p:spPr>
          <a:noFill/>
          <a:ln/>
        </p:spPr>
        <p:txBody>
          <a:bodyPr/>
          <a:lstStyle/>
          <a:p>
            <a:pPr>
              <a:lnSpc>
                <a:spcPct val="100000"/>
              </a:lnSpc>
            </a:pPr>
            <a:r>
              <a:rPr lang="en-US" dirty="0"/>
              <a:t>Reading a text file and printing its content to </a:t>
            </a:r>
            <a:br>
              <a:rPr lang="en-US" dirty="0"/>
            </a:br>
            <a:r>
              <a:rPr lang="en-US" dirty="0"/>
              <a:t>the console:</a:t>
            </a:r>
          </a:p>
          <a:p>
            <a:pPr>
              <a:lnSpc>
                <a:spcPct val="100000"/>
              </a:lnSpc>
            </a:pPr>
            <a:endParaRPr lang="en-US" dirty="0"/>
          </a:p>
          <a:p>
            <a:pPr>
              <a:lnSpc>
                <a:spcPct val="100000"/>
              </a:lnSpc>
            </a:pPr>
            <a:endParaRPr lang="en-US" sz="3000" dirty="0"/>
          </a:p>
          <a:p>
            <a:pPr>
              <a:lnSpc>
                <a:spcPct val="100000"/>
              </a:lnSpc>
            </a:pPr>
            <a:endParaRPr lang="en-US" sz="3000" dirty="0"/>
          </a:p>
          <a:p>
            <a:pPr>
              <a:lnSpc>
                <a:spcPct val="100000"/>
              </a:lnSpc>
              <a:spcBef>
                <a:spcPts val="0"/>
              </a:spcBef>
            </a:pPr>
            <a:r>
              <a:rPr lang="en-US" dirty="0"/>
              <a:t>Specifying the text encoding:</a:t>
            </a:r>
            <a:endParaRPr lang="bg-BG" dirty="0"/>
          </a:p>
        </p:txBody>
      </p:sp>
      <p:sp>
        <p:nvSpPr>
          <p:cNvPr id="679938" name="Rectangle 2"/>
          <p:cNvSpPr>
            <a:spLocks noGrp="1" noChangeArrowheads="1"/>
          </p:cNvSpPr>
          <p:nvPr>
            <p:ph type="title"/>
          </p:nvPr>
        </p:nvSpPr>
        <p:spPr/>
        <p:txBody>
          <a:bodyPr/>
          <a:lstStyle/>
          <a:p>
            <a:r>
              <a:rPr lang="en-US" dirty="0"/>
              <a:t>Reading a Text File</a:t>
            </a:r>
            <a:endParaRPr lang="bg-BG" dirty="0"/>
          </a:p>
        </p:txBody>
      </p:sp>
      <p:sp>
        <p:nvSpPr>
          <p:cNvPr id="679940" name="Rectangle 4"/>
          <p:cNvSpPr>
            <a:spLocks noChangeArrowheads="1"/>
          </p:cNvSpPr>
          <p:nvPr/>
        </p:nvSpPr>
        <p:spPr bwMode="auto">
          <a:xfrm>
            <a:off x="609600" y="2334161"/>
            <a:ext cx="79311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StreamReader reader = new StreamReader("test.txt");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fileContents = reader.ReadToEnd();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Console.WriteLine(fileContents);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streamReader.Close();</a:t>
            </a:r>
          </a:p>
        </p:txBody>
      </p:sp>
      <p:sp>
        <p:nvSpPr>
          <p:cNvPr id="679944" name="Rectangle 8"/>
          <p:cNvSpPr>
            <a:spLocks noChangeArrowheads="1"/>
          </p:cNvSpPr>
          <p:nvPr/>
        </p:nvSpPr>
        <p:spPr bwMode="auto">
          <a:xfrm>
            <a:off x="609600" y="4772561"/>
            <a:ext cx="79311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StreamReader reader = new StreamReader(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"cyr.txt", Encoding.GetEncoding("</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windows-1251</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Read the file contents here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reader.Close();</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649290103"/>
      </p:ext>
    </p:extLst>
  </p:cSld>
  <p:clrMapOvr>
    <a:masterClrMapping/>
  </p:clrMapOvr>
  <p:transition/>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1302</TotalTime>
  <Words>2549</Words>
  <Application>Microsoft Office PowerPoint</Application>
  <PresentationFormat>Bildspel på skärmen (4:3)</PresentationFormat>
  <Paragraphs>390</Paragraphs>
  <Slides>39</Slides>
  <Notes>19</Notes>
  <HiddenSlides>6</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39</vt:i4>
      </vt:variant>
    </vt:vector>
  </HeadingPairs>
  <TitlesOfParts>
    <vt:vector size="46" baseType="lpstr">
      <vt:lpstr>Calibri</vt:lpstr>
      <vt:lpstr>Cambria</vt:lpstr>
      <vt:lpstr>Consolas</vt:lpstr>
      <vt:lpstr>Corbel</vt:lpstr>
      <vt:lpstr>Courier New</vt:lpstr>
      <vt:lpstr>Wingdings 2</vt:lpstr>
      <vt:lpstr>Telerik Academy</vt:lpstr>
      <vt:lpstr>Text Files</vt:lpstr>
      <vt:lpstr>Table of Contents</vt:lpstr>
      <vt:lpstr>What Is Stream?</vt:lpstr>
      <vt:lpstr>What is Stream?</vt:lpstr>
      <vt:lpstr>Streams Basics</vt:lpstr>
      <vt:lpstr>Reading Text Files</vt:lpstr>
      <vt:lpstr>The StreamReader Class</vt:lpstr>
      <vt:lpstr>StreamReader Methods</vt:lpstr>
      <vt:lpstr>Reading a Text File</vt:lpstr>
      <vt:lpstr>Using StreamReader – Practices</vt:lpstr>
      <vt:lpstr>Reading a Text File – Example</vt:lpstr>
      <vt:lpstr>Reading Text Files</vt:lpstr>
      <vt:lpstr>Writing Text Files</vt:lpstr>
      <vt:lpstr>The StreamWriter Class</vt:lpstr>
      <vt:lpstr>StreamWriter Methods</vt:lpstr>
      <vt:lpstr>Writing to a Text File – Example</vt:lpstr>
      <vt:lpstr>Writing Text Files</vt:lpstr>
      <vt:lpstr>Handling I/O Exceptions</vt:lpstr>
      <vt:lpstr>What is Exception?</vt:lpstr>
      <vt:lpstr>How to Handle Exceptions?</vt:lpstr>
      <vt:lpstr>Catching Exceptions</vt:lpstr>
      <vt:lpstr>Handling Exceptions When Opening a File</vt:lpstr>
      <vt:lpstr>Handling I/O Exceptions</vt:lpstr>
      <vt:lpstr>Reading and Writing Text Files</vt:lpstr>
      <vt:lpstr>Counting Word Occurrences – Example</vt:lpstr>
      <vt:lpstr>Counting Word Occurrences</vt:lpstr>
      <vt:lpstr>Reading Subtitles – Example </vt:lpstr>
      <vt:lpstr>Fixing Subtitles – Example</vt:lpstr>
      <vt:lpstr>Fixing Subtitles – Example</vt:lpstr>
      <vt:lpstr>Fixing Movie Subtitles</vt:lpstr>
      <vt:lpstr>Summary</vt:lpstr>
      <vt:lpstr>Text Files</vt:lpstr>
      <vt:lpstr>Övningar</vt:lpstr>
      <vt:lpstr>Exercises</vt:lpstr>
      <vt:lpstr>Exercises (2)</vt:lpstr>
      <vt:lpstr>Exercises (3)</vt:lpstr>
      <vt:lpstr>Exercises (4)</vt:lpstr>
      <vt:lpstr>Exercises (5)</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Files</dc:title>
  <dc:subject>Telerik Software Academy</dc:subject>
  <dc:creator>Svetlin Nakov</dc:creator>
  <cp:keywords>files, streams, text files, C#, course, C# course, programming, telerik software academy, free courses for developers</cp:keywords>
  <cp:lastModifiedBy>Claes Engelin</cp:lastModifiedBy>
  <cp:revision>313</cp:revision>
  <dcterms:created xsi:type="dcterms:W3CDTF">2007-12-08T16:03:35Z</dcterms:created>
  <dcterms:modified xsi:type="dcterms:W3CDTF">2019-09-29T09:47:11Z</dcterms:modified>
  <cp:category>software engineering</cp:category>
</cp:coreProperties>
</file>