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</p:sldIdLst>
  <p:sldSz cy="5143500" cx="9144000"/>
  <p:notesSz cx="6858000" cy="9144000"/>
  <p:embeddedFontLst>
    <p:embeddedFont>
      <p:font typeface="Lobster"/>
      <p:regular r:id="rId76"/>
    </p:embeddedFont>
    <p:embeddedFont>
      <p:font typeface="Roboto Condensed"/>
      <p:regular r:id="rId77"/>
      <p:bold r:id="rId78"/>
      <p:italic r:id="rId79"/>
      <p:boldItalic r:id="rId80"/>
    </p:embeddedFont>
    <p:embeddedFont>
      <p:font typeface="Pacifico"/>
      <p:regular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Condensed-boldItalic.fntdata"/><Relationship Id="rId81" Type="http://schemas.openxmlformats.org/officeDocument/2006/relationships/font" Target="fonts/Pacific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RobotoCondensed-regular.fntdata"/><Relationship Id="rId32" Type="http://schemas.openxmlformats.org/officeDocument/2006/relationships/slide" Target="slides/slide28.xml"/><Relationship Id="rId76" Type="http://schemas.openxmlformats.org/officeDocument/2006/relationships/font" Target="fonts/Lobster-regular.fntdata"/><Relationship Id="rId35" Type="http://schemas.openxmlformats.org/officeDocument/2006/relationships/slide" Target="slides/slide31.xml"/><Relationship Id="rId79" Type="http://schemas.openxmlformats.org/officeDocument/2006/relationships/font" Target="fonts/RobotoCondensed-italic.fntdata"/><Relationship Id="rId34" Type="http://schemas.openxmlformats.org/officeDocument/2006/relationships/slide" Target="slides/slide30.xml"/><Relationship Id="rId78" Type="http://schemas.openxmlformats.org/officeDocument/2006/relationships/font" Target="fonts/RobotoCondensed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0950d0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0950d0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0950d03a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0950d03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7b51ef91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7b51ef91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Würfel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Beliebige Reihenfolge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0950d03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0950d03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 Würfel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Beliebige Reihenfolge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0950d03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0950d03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7b51ef9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b7b51ef9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7b51ef91_5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7b51ef91_5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c0950d03a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c0950d03a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7b51ef9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7b51ef9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0950d03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0950d03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c0950d0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c0950d0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c0950d03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c0950d03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Interaktiv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0950d03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0950d03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0950d03a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0950d03a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0950d0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0950d0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0950d03a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0950d03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wie bogenschießen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7b51ef91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7b51ef91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7b51ef9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b7b51ef9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b7b51ef91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b7b51ef91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b7b51ef9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b7b51ef9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b7b51ef91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b7b51ef91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50m Reichweite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Höhen möglich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b7b51ef9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b7b51ef9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 es vergleichen zu können: Arc teleporter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c0950d03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c0950d03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c0950d03a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c0950d03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wurfteleporter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b7b51ef91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b7b51ef91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b7b51ef91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b7b51ef91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7b51ef91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7b51ef91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d862982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d862982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maximalreichweite, nicht weit nach oben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b7b51ef91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b7b51ef91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</a:t>
            </a:r>
            <a:r>
              <a:rPr lang="de"/>
              <a:t>0m Reichweite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b7b51ef91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b7b51ef91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0950d03a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0950d03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ziehen wie taucher am seil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b7b51ef91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b7b51ef91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b7b51ef91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b7b51ef91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b7b51ef91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b7b51ef91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maximalreichweite, nicht weit nach oben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b7b51ef91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b7b51ef91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b7b51ef91_3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b7b51ef91_3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350m Reichweite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Höhe möglich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b7b51ef91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b7b51ef91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c0950d03a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c0950d03a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b7b51ef91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b7b51ef91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b7b51ef91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b7b51ef91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b7b51ef91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b7b51ef91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b8267eb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b8267eb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b7b51ef91_5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b7b51ef91_5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c0950d0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c0950d0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0950d03a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0950d03a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b7b51ef91_5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b7b51ef91_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b7b51ef91_5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b7b51ef91_5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 Ergebnisse noch probleme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b7b51ef91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b7b51ef91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b7b51ef91_5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b7b51ef91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b7b51ef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b7b51ef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b7b51ef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b7b51ef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17 verwertbare durchläufe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b7b51ef9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b7b51ef9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17 verwertbare durchläufe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b6c9639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b6c9639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“Boxplot”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d86298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d86298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Freie Auswahl ist langsamer als schnellste Methode für sich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b7b51ef91_3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b7b51ef91_3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zwischen erstem und letztem würfel, schlechtesten 2 und besten 2 ausreißer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Erwähnen, dass man das Fliegen nur einmal aktivieren muss, wohingegen man bei Teleportationen jedes mal aktiviert wird,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exponentielles </a:t>
            </a:r>
            <a:r>
              <a:rPr lang="de"/>
              <a:t>dragging nicht benutzt,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0950d03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0950d03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Vorstellung der Präsentierenden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b6c9639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b6c9639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dieser grafik die besten und schlechtesten 2 ausreißer ausgeschlossen,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“Fliegen” im Idealfall nur ein einziges mal benutzt,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steinwurfteleport meistens korrektur notwendig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4b7b51ef91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4b7b51ef91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b7b51ef9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b7b51ef9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Oft teleportiert für kleine Korrekturen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Fliegen nur einmal aktivieren muss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b7b51ef91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b7b51ef91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diesem speziellen setup mit diesen speziellen implementierungen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b7b51ef91_5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b7b51ef91_5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diesem speziellen setup mit diesen speziellen implementierungen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b7b51ef91_5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b7b51ef91_5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diesem speziellen setup mit diesen speziellen implementierungen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4b7b51ef91_5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4b7b51ef91_5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diesem speziellen setup mit diesen speziellen implementierungen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b7b51ef91_5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b7b51ef91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 diesem speziellen setup mit diesen speziellen implementierungen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b7b51ef91_5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b7b51ef91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b7b51ef91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b7b51ef91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Vorstellung des Präsentationsthemas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b7b51ef91_5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b7b51ef91_5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4b7b51ef91_5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4b7b51ef91_5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0950d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0950d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0950d03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0950d03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772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Char char="●"/>
              <a:defRPr sz="180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Condensed"/>
              <a:buChar char="○"/>
              <a:defRPr sz="160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Char char="■"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Char char="●"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Char char="○"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Char char="■"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Char char="●"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Char char="○"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 Condensed"/>
              <a:buChar char="■"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1FZvR4bjyLQ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youtube.com/watch?v=Esc9T0a1oNU" TargetMode="External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youtube.com/watch?v=psQHCkGoywg" TargetMode="External"/><Relationship Id="rId4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www.youtube.com/watch?v=B4hVdJOTnXQ" TargetMode="External"/><Relationship Id="rId4" Type="http://schemas.openxmlformats.org/officeDocument/2006/relationships/image" Target="../media/image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www.youtube.com/watch?v=didGxVl_RbU" TargetMode="External"/><Relationship Id="rId4" Type="http://schemas.openxmlformats.org/officeDocument/2006/relationships/image" Target="../media/image1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www.youtube.com/watch?v=XK9lLqGHt38" TargetMode="External"/><Relationship Id="rId4" Type="http://schemas.openxmlformats.org/officeDocument/2006/relationships/image" Target="../media/image1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7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1772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Versuchsaufbau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6525" y="0"/>
            <a:ext cx="108761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 title="St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6075" y="0"/>
            <a:ext cx="108761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66075" y="0"/>
            <a:ext cx="108761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/>
        </p:nvSpPr>
        <p:spPr>
          <a:xfrm>
            <a:off x="1857225" y="841963"/>
            <a:ext cx="3272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999999"/>
                </a:solidFill>
              </a:rPr>
              <a:t>1m       </a:t>
            </a:r>
            <a:r>
              <a:rPr lang="de" sz="1800">
                <a:solidFill>
                  <a:srgbClr val="999999"/>
                </a:solidFill>
              </a:rPr>
              <a:t>      </a:t>
            </a:r>
            <a:r>
              <a:rPr b="1" lang="de" sz="1800">
                <a:solidFill>
                  <a:srgbClr val="999999"/>
                </a:solidFill>
              </a:rPr>
              <a:t>0m</a:t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1857225" y="1166613"/>
            <a:ext cx="3272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999999"/>
                </a:solidFill>
              </a:rPr>
              <a:t>9,3</a:t>
            </a:r>
            <a:r>
              <a:rPr b="1" lang="de" sz="1800">
                <a:solidFill>
                  <a:srgbClr val="999999"/>
                </a:solidFill>
              </a:rPr>
              <a:t>m     </a:t>
            </a:r>
            <a:r>
              <a:rPr lang="de" sz="1800">
                <a:solidFill>
                  <a:srgbClr val="999999"/>
                </a:solidFill>
              </a:rPr>
              <a:t>     </a:t>
            </a:r>
            <a:r>
              <a:rPr b="1" lang="de" sz="1800">
                <a:solidFill>
                  <a:srgbClr val="999999"/>
                </a:solidFill>
              </a:rPr>
              <a:t>0m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1857225" y="1484413"/>
            <a:ext cx="3272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999999"/>
                </a:solidFill>
              </a:rPr>
              <a:t>25,3</a:t>
            </a:r>
            <a:r>
              <a:rPr b="1" lang="de" sz="1800">
                <a:solidFill>
                  <a:srgbClr val="999999"/>
                </a:solidFill>
              </a:rPr>
              <a:t>m   </a:t>
            </a:r>
            <a:r>
              <a:rPr lang="de" sz="1800">
                <a:solidFill>
                  <a:srgbClr val="999999"/>
                </a:solidFill>
              </a:rPr>
              <a:t>     </a:t>
            </a:r>
            <a:r>
              <a:rPr b="1" lang="de" sz="1800">
                <a:solidFill>
                  <a:srgbClr val="999999"/>
                </a:solidFill>
              </a:rPr>
              <a:t>0,6m</a:t>
            </a: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1857225" y="1802188"/>
            <a:ext cx="3272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999999"/>
                </a:solidFill>
              </a:rPr>
              <a:t>30,5</a:t>
            </a:r>
            <a:r>
              <a:rPr b="1" lang="de" sz="1800">
                <a:solidFill>
                  <a:srgbClr val="999999"/>
                </a:solidFill>
              </a:rPr>
              <a:t>m   </a:t>
            </a:r>
            <a:r>
              <a:rPr lang="de" sz="1800">
                <a:solidFill>
                  <a:srgbClr val="999999"/>
                </a:solidFill>
              </a:rPr>
              <a:t>     </a:t>
            </a:r>
            <a:r>
              <a:rPr b="1" lang="de" sz="1800">
                <a:solidFill>
                  <a:srgbClr val="999999"/>
                </a:solidFill>
              </a:rPr>
              <a:t>12,1</a:t>
            </a:r>
            <a:r>
              <a:rPr b="1" lang="de" sz="1800">
                <a:solidFill>
                  <a:srgbClr val="999999"/>
                </a:solidFill>
              </a:rPr>
              <a:t>m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857225" y="2133850"/>
            <a:ext cx="3272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999999"/>
                </a:solidFill>
              </a:rPr>
              <a:t>13,9</a:t>
            </a:r>
            <a:r>
              <a:rPr b="1" lang="de" sz="1800">
                <a:solidFill>
                  <a:srgbClr val="999999"/>
                </a:solidFill>
              </a:rPr>
              <a:t>m </a:t>
            </a:r>
            <a:r>
              <a:rPr lang="de" sz="1800">
                <a:solidFill>
                  <a:srgbClr val="999999"/>
                </a:solidFill>
              </a:rPr>
              <a:t>     </a:t>
            </a:r>
            <a:r>
              <a:rPr b="1" lang="de" sz="1800">
                <a:solidFill>
                  <a:srgbClr val="999999"/>
                </a:solidFill>
              </a:rPr>
              <a:t>  </a:t>
            </a:r>
            <a:r>
              <a:rPr b="1" lang="de" sz="1800">
                <a:solidFill>
                  <a:srgbClr val="999999"/>
                </a:solidFill>
              </a:rPr>
              <a:t>6</a:t>
            </a:r>
            <a:r>
              <a:rPr b="1" lang="de" sz="1800">
                <a:solidFill>
                  <a:srgbClr val="999999"/>
                </a:solidFill>
              </a:rPr>
              <a:t>m</a:t>
            </a:r>
            <a:endParaRPr/>
          </a:p>
        </p:txBody>
      </p:sp>
      <p:sp>
        <p:nvSpPr>
          <p:cNvPr id="129" name="Google Shape;129;p26"/>
          <p:cNvSpPr txBox="1"/>
          <p:nvPr/>
        </p:nvSpPr>
        <p:spPr>
          <a:xfrm>
            <a:off x="1857225" y="2465500"/>
            <a:ext cx="3272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999999"/>
                </a:solidFill>
              </a:rPr>
              <a:t>68,9</a:t>
            </a:r>
            <a:r>
              <a:rPr b="1" lang="de" sz="1800">
                <a:solidFill>
                  <a:srgbClr val="999999"/>
                </a:solidFill>
              </a:rPr>
              <a:t>m  </a:t>
            </a:r>
            <a:r>
              <a:rPr lang="de" sz="1800">
                <a:solidFill>
                  <a:srgbClr val="999999"/>
                </a:solidFill>
              </a:rPr>
              <a:t>     </a:t>
            </a:r>
            <a:r>
              <a:rPr b="1" lang="de" sz="1800">
                <a:solidFill>
                  <a:srgbClr val="999999"/>
                </a:solidFill>
              </a:rPr>
              <a:t> </a:t>
            </a:r>
            <a:r>
              <a:rPr b="1" lang="de" sz="1800">
                <a:solidFill>
                  <a:srgbClr val="999999"/>
                </a:solidFill>
              </a:rPr>
              <a:t>18</a:t>
            </a:r>
            <a:r>
              <a:rPr b="1" lang="de" sz="1800">
                <a:solidFill>
                  <a:srgbClr val="999999"/>
                </a:solidFill>
              </a:rPr>
              <a:t>m</a:t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1857225" y="538075"/>
            <a:ext cx="32724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" sz="1800">
                <a:solidFill>
                  <a:srgbClr val="999999"/>
                </a:solidFill>
              </a:rPr>
              <a:t>Distanz</a:t>
            </a:r>
            <a:r>
              <a:rPr b="1" lang="de" sz="1800">
                <a:solidFill>
                  <a:srgbClr val="999999"/>
                </a:solidFill>
              </a:rPr>
              <a:t>      </a:t>
            </a:r>
            <a:r>
              <a:rPr i="1" lang="de" sz="1800">
                <a:solidFill>
                  <a:srgbClr val="999999"/>
                </a:solidFill>
              </a:rPr>
              <a:t>Höhe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Aufgabe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Würfel müssen auf den Tisch gelegt werden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Grüner Würfel zuerst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Restliche Reihenfolge beliebig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Interaktionen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Laufen in der realen Welt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Virtuelles Bewegen anhand der ausgewählten Fortbewegungsmethode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Würfel greifen durch Berühren mit dem Controller und Tastendruck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Versuchsablauf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Aufklärung über Risiken einer Virtuellen Realität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Gewöhnung an die Virtuelle Realität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Versuchsdurchführung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de"/>
              <a:t>1 Teilversuch pro Fortbewegungsmethode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de"/>
              <a:t>1 Teilversuch mit freier Auswahl aller Methoden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Befragung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1772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Messungen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Versuchsteilnehmer können den Versuch abbrechen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Nächster Teilversuch wird erst nach Vervollständigung des Vorherigen gestartet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Abgebrochene Versuche werden nicht gewertet</a:t>
            </a:r>
            <a:endParaRPr/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Messungen: Effektivität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1772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2AA2E8"/>
                </a:solidFill>
              </a:rPr>
              <a:t>Fortbewegung</a:t>
            </a:r>
            <a:r>
              <a:rPr lang="de"/>
              <a:t> in VR?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Priorisiere die Methoden absteigend nach ihrer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Praktikabilität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Ermüdung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Bewegungskrankheit</a:t>
            </a:r>
            <a:endParaRPr/>
          </a:p>
        </p:txBody>
      </p:sp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Messungen: Zufriedenstellung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Messungen: Effizienz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Aufzeichnung folgender </a:t>
            </a:r>
            <a:r>
              <a:rPr b="1" lang="de"/>
              <a:t>Ereignisse mit Zeitstempel: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Greifen und Loslassen eines Würfels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Ablegen und wegnehmen eines Würfels von einer Zielplattform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Ausführen einer der Transportmethoden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Starten jedes Teilversuchs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1772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Untersuchte Methoden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5"/>
          <p:cNvPicPr preferRelativeResize="0"/>
          <p:nvPr/>
        </p:nvPicPr>
        <p:blipFill rotWithShape="1">
          <a:blip r:embed="rId3">
            <a:alphaModFix/>
          </a:blip>
          <a:srcRect b="36544" l="0" r="0" t="0"/>
          <a:stretch/>
        </p:blipFill>
        <p:spPr>
          <a:xfrm>
            <a:off x="1197300" y="1434999"/>
            <a:ext cx="7391473" cy="22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88" y="986075"/>
            <a:ext cx="7581178" cy="30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 title="Teleport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6075" y="0"/>
            <a:ext cx="108761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0"/>
          <p:cNvSpPr/>
          <p:nvPr/>
        </p:nvSpPr>
        <p:spPr>
          <a:xfrm>
            <a:off x="2419175" y="-1759125"/>
            <a:ext cx="6963900" cy="69639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Fortbewegungsmethoden</a:t>
            </a:r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Laufen im realen Raum </a:t>
            </a:r>
            <a:r>
              <a:rPr i="1" lang="de">
                <a:solidFill>
                  <a:srgbClr val="666666"/>
                </a:solidFill>
              </a:rPr>
              <a:t>HTC Vive, Oculus Rift</a:t>
            </a:r>
            <a:endParaRPr i="1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Joystick  </a:t>
            </a:r>
            <a:r>
              <a:rPr i="1" lang="de">
                <a:solidFill>
                  <a:srgbClr val="666666"/>
                </a:solidFill>
              </a:rPr>
              <a:t>PS4, XBOX One</a:t>
            </a:r>
            <a:endParaRPr i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Wurf </a:t>
            </a:r>
            <a:r>
              <a:rPr lang="de"/>
              <a:t>Teleporter  </a:t>
            </a:r>
            <a:r>
              <a:rPr i="1" lang="de">
                <a:solidFill>
                  <a:srgbClr val="666666"/>
                </a:solidFill>
              </a:rPr>
              <a:t>VRTK, Vive Input Utility</a:t>
            </a:r>
            <a:endParaRPr i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Rudern und Fliegen</a:t>
            </a:r>
            <a:r>
              <a:rPr lang="de"/>
              <a:t>  </a:t>
            </a:r>
            <a:r>
              <a:rPr i="1" lang="de">
                <a:solidFill>
                  <a:srgbClr val="666666"/>
                </a:solidFill>
              </a:rPr>
              <a:t>Google Earth VR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525" y="597413"/>
            <a:ext cx="7220098" cy="394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3" title="Teleport 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25" y="470050"/>
            <a:ext cx="7438473" cy="433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6075" y="0"/>
            <a:ext cx="108761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7"/>
          <p:cNvSpPr/>
          <p:nvPr/>
        </p:nvSpPr>
        <p:spPr>
          <a:xfrm>
            <a:off x="3689775" y="-488525"/>
            <a:ext cx="4422600" cy="44226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 b="13763" l="20667" r="21969" t="0"/>
          <a:stretch/>
        </p:blipFill>
        <p:spPr>
          <a:xfrm>
            <a:off x="2476750" y="1218500"/>
            <a:ext cx="5070198" cy="326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0" title="Ziehe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499" y="533775"/>
            <a:ext cx="6844801" cy="39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4">
            <a:alphaModFix/>
          </a:blip>
          <a:srcRect b="0" l="1539" r="54592" t="98377"/>
          <a:stretch/>
        </p:blipFill>
        <p:spPr>
          <a:xfrm>
            <a:off x="5519975" y="1140375"/>
            <a:ext cx="2891675" cy="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6075" y="0"/>
            <a:ext cx="108761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3"/>
          <p:cNvSpPr/>
          <p:nvPr/>
        </p:nvSpPr>
        <p:spPr>
          <a:xfrm>
            <a:off x="2968825" y="-1209475"/>
            <a:ext cx="5864700" cy="58647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5"/>
          <p:cNvPicPr preferRelativeResize="0"/>
          <p:nvPr/>
        </p:nvPicPr>
        <p:blipFill rotWithShape="1">
          <a:blip r:embed="rId3">
            <a:alphaModFix/>
          </a:blip>
          <a:srcRect b="11394" l="17905" r="19071" t="0"/>
          <a:stretch/>
        </p:blipFill>
        <p:spPr>
          <a:xfrm>
            <a:off x="809088" y="1532950"/>
            <a:ext cx="5571123" cy="273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6" title="Fliege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6075" y="0"/>
            <a:ext cx="108761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Teilversuche</a:t>
            </a:r>
            <a:endParaRPr/>
          </a:p>
        </p:txBody>
      </p:sp>
      <p:sp>
        <p:nvSpPr>
          <p:cNvPr id="311" name="Google Shape;31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de"/>
              <a:t>Interaktion mit den Würfeln ohne Fortbewegungswerkzeug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de"/>
              <a:t>Pro Fortbewegungsmethode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lphaLcPeriod"/>
            </a:pPr>
            <a:r>
              <a:rPr lang="de"/>
              <a:t>Tiefenteleport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lphaLcPeriod"/>
            </a:pPr>
            <a:r>
              <a:rPr lang="de"/>
              <a:t>Wurfteleport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lphaLcPeriod"/>
            </a:pPr>
            <a:r>
              <a:rPr lang="de"/>
              <a:t>Ziehen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lphaLcPeriod"/>
            </a:pPr>
            <a:r>
              <a:rPr lang="de"/>
              <a:t>Fliegen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de"/>
              <a:t>Freie Auswahl</a:t>
            </a:r>
            <a:br>
              <a:rPr lang="de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Fragestellung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Wie kann die User Experience der </a:t>
            </a:r>
            <a:br>
              <a:rPr lang="de"/>
            </a:br>
            <a:r>
              <a:rPr lang="de"/>
              <a:t>Fortbewegung im virtuellen Raum</a:t>
            </a:r>
            <a:br>
              <a:rPr lang="de"/>
            </a:br>
            <a:r>
              <a:rPr lang="de"/>
              <a:t>verbessert werden?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62" title="Methoden Auswah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Testgruppe</a:t>
            </a:r>
            <a:endParaRPr/>
          </a:p>
        </p:txBody>
      </p:sp>
      <p:sp>
        <p:nvSpPr>
          <p:cNvPr id="326" name="Google Shape;326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12 Personen, teilweise mehrere Durchläufe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 Frauen, 10 Männer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3 Personen komplett ohne VR Vorerfahrung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7 Personen mit 10 - 45 Minuten Vorerfahrung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2 Entwickler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Bekannte Probleme unserer Implementierungen</a:t>
            </a:r>
            <a:endParaRPr/>
          </a:p>
        </p:txBody>
      </p:sp>
      <p:sp>
        <p:nvSpPr>
          <p:cNvPr id="332" name="Google Shape;33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Ziehen setzt die Höhe beim Deaktivieren des vertikalen Modus wieder zurück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Wurfteleporter erkennt den Boden nicht wenn auf eine Wand gezielt wird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Ziehen und Fliegen erkennt den Boden überhaupt nicht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Knopf zum Aktivieren des vertikalen Modus ist schwer zu drücken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1772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Ergebnisse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3656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9575"/>
            <a:ext cx="8839201" cy="71696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8"/>
          <p:cNvSpPr txBox="1"/>
          <p:nvPr/>
        </p:nvSpPr>
        <p:spPr>
          <a:xfrm>
            <a:off x="61083" y="2125825"/>
            <a:ext cx="1490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| 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Neuer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Teilversuch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startet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9" name="Google Shape;349;p68"/>
          <p:cNvSpPr txBox="1"/>
          <p:nvPr/>
        </p:nvSpPr>
        <p:spPr>
          <a:xfrm>
            <a:off x="1752850" y="2125825"/>
            <a:ext cx="14904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| 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Würfel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wurde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platziert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0" name="Google Shape;350;p68"/>
          <p:cNvSpPr txBox="1"/>
          <p:nvPr/>
        </p:nvSpPr>
        <p:spPr>
          <a:xfrm>
            <a:off x="3826812" y="2125825"/>
            <a:ext cx="1490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5FF5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endParaRPr sz="1800">
              <a:solidFill>
                <a:srgbClr val="F5FF5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5FF5E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Ziehen</a:t>
            </a:r>
            <a:endParaRPr sz="1800">
              <a:solidFill>
                <a:srgbClr val="F5FF5E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1" name="Google Shape;351;p68"/>
          <p:cNvSpPr txBox="1"/>
          <p:nvPr/>
        </p:nvSpPr>
        <p:spPr>
          <a:xfrm>
            <a:off x="5502937" y="2125825"/>
            <a:ext cx="1490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27FF6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|</a:t>
            </a:r>
            <a:endParaRPr sz="1800">
              <a:solidFill>
                <a:srgbClr val="27FF6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27FF6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Fliegen</a:t>
            </a:r>
            <a:endParaRPr sz="1800">
              <a:solidFill>
                <a:srgbClr val="27FF6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52" name="Google Shape;352;p68"/>
          <p:cNvCxnSpPr/>
          <p:nvPr/>
        </p:nvCxnSpPr>
        <p:spPr>
          <a:xfrm>
            <a:off x="7913025" y="2046075"/>
            <a:ext cx="1080600" cy="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68"/>
          <p:cNvSpPr txBox="1"/>
          <p:nvPr/>
        </p:nvSpPr>
        <p:spPr>
          <a:xfrm>
            <a:off x="6747274" y="2135600"/>
            <a:ext cx="23556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|</a:t>
            </a: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   </a:t>
            </a: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| 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Berücksichtigter Zeitraum</a:t>
            </a:r>
            <a:endParaRPr sz="1800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288" y="707900"/>
            <a:ext cx="1282625" cy="3224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69"/>
          <p:cNvSpPr txBox="1"/>
          <p:nvPr/>
        </p:nvSpPr>
        <p:spPr>
          <a:xfrm>
            <a:off x="2809325" y="508950"/>
            <a:ext cx="1131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Maximalwert</a:t>
            </a:r>
            <a:endParaRPr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0" name="Google Shape;360;p69"/>
          <p:cNvSpPr txBox="1"/>
          <p:nvPr/>
        </p:nvSpPr>
        <p:spPr>
          <a:xfrm>
            <a:off x="2658600" y="2745125"/>
            <a:ext cx="1282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Median</a:t>
            </a:r>
            <a:endParaRPr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1" name="Google Shape;361;p69"/>
          <p:cNvSpPr txBox="1"/>
          <p:nvPr/>
        </p:nvSpPr>
        <p:spPr>
          <a:xfrm>
            <a:off x="2521925" y="3717850"/>
            <a:ext cx="1419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Minimalwert</a:t>
            </a:r>
            <a:endParaRPr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69"/>
          <p:cNvSpPr txBox="1"/>
          <p:nvPr/>
        </p:nvSpPr>
        <p:spPr>
          <a:xfrm>
            <a:off x="2658600" y="1508350"/>
            <a:ext cx="1282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75</a:t>
            </a: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3" name="Google Shape;363;p69"/>
          <p:cNvSpPr txBox="1"/>
          <p:nvPr/>
        </p:nvSpPr>
        <p:spPr>
          <a:xfrm>
            <a:off x="2658600" y="3493025"/>
            <a:ext cx="1282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25</a:t>
            </a: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4" name="Google Shape;364;p69"/>
          <p:cNvSpPr txBox="1"/>
          <p:nvPr/>
        </p:nvSpPr>
        <p:spPr>
          <a:xfrm>
            <a:off x="5940950" y="2509025"/>
            <a:ext cx="769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</a:t>
            </a:r>
            <a:r>
              <a:rPr lang="de">
                <a:solidFill>
                  <a:srgbClr val="CCCCC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</a:t>
            </a:r>
            <a:endParaRPr>
              <a:solidFill>
                <a:srgbClr val="CCCCC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5" name="Google Shape;365;p69"/>
          <p:cNvSpPr/>
          <p:nvPr/>
        </p:nvSpPr>
        <p:spPr>
          <a:xfrm>
            <a:off x="5736300" y="1730475"/>
            <a:ext cx="112200" cy="1934400"/>
          </a:xfrm>
          <a:prstGeom prst="rightBrace">
            <a:avLst>
              <a:gd fmla="val 90708" name="adj1"/>
              <a:gd fmla="val 50449" name="adj2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70"/>
          <p:cNvPicPr preferRelativeResize="0"/>
          <p:nvPr/>
        </p:nvPicPr>
        <p:blipFill rotWithShape="1">
          <a:blip r:embed="rId3">
            <a:alphaModFix/>
          </a:blip>
          <a:srcRect b="11753" l="0" r="0" t="9044"/>
          <a:stretch/>
        </p:blipFill>
        <p:spPr>
          <a:xfrm>
            <a:off x="799750" y="904075"/>
            <a:ext cx="6872752" cy="35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7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Vergangene Minuten zwischen erstem und letztem Würfel</a:t>
            </a:r>
            <a:endParaRPr/>
          </a:p>
        </p:txBody>
      </p:sp>
      <p:pic>
        <p:nvPicPr>
          <p:cNvPr id="372" name="Google Shape;372;p70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1762400" y="4411975"/>
            <a:ext cx="51405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71"/>
          <p:cNvPicPr preferRelativeResize="0"/>
          <p:nvPr/>
        </p:nvPicPr>
        <p:blipFill rotWithShape="1">
          <a:blip r:embed="rId3">
            <a:alphaModFix/>
          </a:blip>
          <a:srcRect b="12965" l="0" r="0" t="8405"/>
          <a:stretch/>
        </p:blipFill>
        <p:spPr>
          <a:xfrm>
            <a:off x="631175" y="865325"/>
            <a:ext cx="7046677" cy="354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1"/>
          <p:cNvSpPr txBox="1"/>
          <p:nvPr>
            <p:ph idx="4294967295" type="title"/>
          </p:nvPr>
        </p:nvSpPr>
        <p:spPr>
          <a:xfrm>
            <a:off x="311700" y="292625"/>
            <a:ext cx="84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der Aktionen</a:t>
            </a:r>
            <a:r>
              <a:rPr lang="de"/>
              <a:t> zwischen erstem und letztem Würfel*</a:t>
            </a:r>
            <a:endParaRPr/>
          </a:p>
        </p:txBody>
      </p:sp>
      <p:pic>
        <p:nvPicPr>
          <p:cNvPr id="379" name="Google Shape;379;p71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1762400" y="4411975"/>
            <a:ext cx="51405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72"/>
          <p:cNvPicPr preferRelativeResize="0"/>
          <p:nvPr/>
        </p:nvPicPr>
        <p:blipFill rotWithShape="1">
          <a:blip r:embed="rId3">
            <a:alphaModFix/>
          </a:blip>
          <a:srcRect b="12880" l="0" r="0" t="6669"/>
          <a:stretch/>
        </p:blipFill>
        <p:spPr>
          <a:xfrm>
            <a:off x="792375" y="794125"/>
            <a:ext cx="6974978" cy="36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2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Sekunden</a:t>
            </a:r>
            <a:r>
              <a:rPr lang="de"/>
              <a:t> zwischen aufeinanderfolgenden Aktionen*</a:t>
            </a:r>
            <a:endParaRPr/>
          </a:p>
        </p:txBody>
      </p:sp>
      <p:pic>
        <p:nvPicPr>
          <p:cNvPr id="386" name="Google Shape;386;p7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1762400" y="4411975"/>
            <a:ext cx="51405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175" y="860075"/>
            <a:ext cx="1851626" cy="413194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73"/>
          <p:cNvSpPr txBox="1"/>
          <p:nvPr>
            <p:ph idx="4294967295" type="title"/>
          </p:nvPr>
        </p:nvSpPr>
        <p:spPr>
          <a:xfrm>
            <a:off x="311700" y="292625"/>
            <a:ext cx="814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Sekunden zwischen aufeinanderfolgenden Aktionen*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74"/>
          <p:cNvPicPr preferRelativeResize="0"/>
          <p:nvPr/>
        </p:nvPicPr>
        <p:blipFill rotWithShape="1">
          <a:blip r:embed="rId3">
            <a:alphaModFix/>
          </a:blip>
          <a:srcRect b="12545" l="0" r="-684" t="7645"/>
          <a:stretch/>
        </p:blipFill>
        <p:spPr>
          <a:xfrm>
            <a:off x="494300" y="806350"/>
            <a:ext cx="7251503" cy="360562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4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der Nutzungen in der freien Auswahl</a:t>
            </a:r>
            <a:endParaRPr/>
          </a:p>
        </p:txBody>
      </p:sp>
      <p:pic>
        <p:nvPicPr>
          <p:cNvPr id="399" name="Google Shape;399;p74"/>
          <p:cNvPicPr preferRelativeResize="0"/>
          <p:nvPr/>
        </p:nvPicPr>
        <p:blipFill rotWithShape="1">
          <a:blip r:embed="rId4">
            <a:alphaModFix amt="67000"/>
          </a:blip>
          <a:srcRect b="0" l="0" r="11174" t="0"/>
          <a:stretch/>
        </p:blipFill>
        <p:spPr>
          <a:xfrm>
            <a:off x="1762400" y="4411975"/>
            <a:ext cx="456617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Ergebnisse der Befragung</a:t>
            </a:r>
            <a:endParaRPr/>
          </a:p>
        </p:txBody>
      </p:sp>
      <p:sp>
        <p:nvSpPr>
          <p:cNvPr id="405" name="Google Shape;405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Fehlendes Momentum beim Stoppen vom Fliegen wirkt unangenehm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Beidhändiges Bedienen des Tiefenteleporters ist anstrengend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Dauer des Fliegens schwer einzuschätzen, Korrekturen oft notwendig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Richtungsorientierung nach Teleport schwierig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Ziehen erfordert viele ausladende Bewegungen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Wurfteleport ungenau bei großen Entfernungen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Empfindlichkeit des Ziehens schwer einzuschätzen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Handreihenfolge bei Tiefenteleport schwierig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“Am Praktikabelsten”</a:t>
            </a:r>
            <a:endParaRPr/>
          </a:p>
        </p:txBody>
      </p:sp>
      <p:pic>
        <p:nvPicPr>
          <p:cNvPr id="411" name="Google Shape;411;p76"/>
          <p:cNvPicPr preferRelativeResize="0"/>
          <p:nvPr/>
        </p:nvPicPr>
        <p:blipFill rotWithShape="1">
          <a:blip r:embed="rId3">
            <a:alphaModFix/>
          </a:blip>
          <a:srcRect b="13058" l="4788" r="-2111" t="0"/>
          <a:stretch/>
        </p:blipFill>
        <p:spPr>
          <a:xfrm>
            <a:off x="1595125" y="1170125"/>
            <a:ext cx="6407228" cy="33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76"/>
          <p:cNvPicPr preferRelativeResize="0"/>
          <p:nvPr/>
        </p:nvPicPr>
        <p:blipFill rotWithShape="1">
          <a:blip r:embed="rId4">
            <a:alphaModFix amt="67000"/>
          </a:blip>
          <a:srcRect b="0" l="0" r="11174" t="0"/>
          <a:stretch/>
        </p:blipFill>
        <p:spPr>
          <a:xfrm>
            <a:off x="2317950" y="4492050"/>
            <a:ext cx="4150826" cy="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“Am Ermüdensten”</a:t>
            </a:r>
            <a:endParaRPr/>
          </a:p>
        </p:txBody>
      </p:sp>
      <p:pic>
        <p:nvPicPr>
          <p:cNvPr id="418" name="Google Shape;418;p77"/>
          <p:cNvPicPr preferRelativeResize="0"/>
          <p:nvPr/>
        </p:nvPicPr>
        <p:blipFill rotWithShape="1">
          <a:blip r:embed="rId3">
            <a:alphaModFix/>
          </a:blip>
          <a:srcRect b="13058" l="4700" r="-4699" t="0"/>
          <a:stretch/>
        </p:blipFill>
        <p:spPr>
          <a:xfrm>
            <a:off x="1589700" y="1170100"/>
            <a:ext cx="6583702" cy="332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7"/>
          <p:cNvPicPr preferRelativeResize="0"/>
          <p:nvPr/>
        </p:nvPicPr>
        <p:blipFill rotWithShape="1">
          <a:blip r:embed="rId4">
            <a:alphaModFix amt="67000"/>
          </a:blip>
          <a:srcRect b="0" l="0" r="11174" t="0"/>
          <a:stretch/>
        </p:blipFill>
        <p:spPr>
          <a:xfrm>
            <a:off x="2317950" y="4492050"/>
            <a:ext cx="4150826" cy="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Anzahl “Am Übelkeiterregensten”</a:t>
            </a:r>
            <a:endParaRPr/>
          </a:p>
        </p:txBody>
      </p:sp>
      <p:pic>
        <p:nvPicPr>
          <p:cNvPr id="425" name="Google Shape;425;p78"/>
          <p:cNvPicPr preferRelativeResize="0"/>
          <p:nvPr/>
        </p:nvPicPr>
        <p:blipFill rotWithShape="1">
          <a:blip r:embed="rId3">
            <a:alphaModFix/>
          </a:blip>
          <a:srcRect b="13058" l="4680" r="-3222" t="0"/>
          <a:stretch/>
        </p:blipFill>
        <p:spPr>
          <a:xfrm>
            <a:off x="1588125" y="1170125"/>
            <a:ext cx="6487527" cy="33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8"/>
          <p:cNvPicPr preferRelativeResize="0"/>
          <p:nvPr/>
        </p:nvPicPr>
        <p:blipFill rotWithShape="1">
          <a:blip r:embed="rId4">
            <a:alphaModFix amt="67000"/>
          </a:blip>
          <a:srcRect b="0" l="0" r="11174" t="0"/>
          <a:stretch/>
        </p:blipFill>
        <p:spPr>
          <a:xfrm>
            <a:off x="2317950" y="4492050"/>
            <a:ext cx="4150826" cy="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432" name="Google Shape;432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Wurfteleport am schnellsten und nicht anstrengend, auch für kurze Distanzen,</a:t>
            </a:r>
            <a:br>
              <a:rPr lang="de"/>
            </a:br>
            <a:r>
              <a:rPr lang="de"/>
              <a:t>Tiefenteleport ist genauer aber anstrengender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Ziehen und Fliegen ist das Langsamste, nicht für große Distanzen geeignet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400" y="911273"/>
            <a:ext cx="6072350" cy="33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0"/>
          <p:cNvSpPr txBox="1"/>
          <p:nvPr/>
        </p:nvSpPr>
        <p:spPr>
          <a:xfrm>
            <a:off x="3338100" y="1412200"/>
            <a:ext cx="24678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Winner</a:t>
            </a:r>
            <a:endParaRPr sz="600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Kritik</a:t>
            </a:r>
            <a:endParaRPr/>
          </a:p>
        </p:txBody>
      </p:sp>
      <p:sp>
        <p:nvSpPr>
          <p:cNvPr id="444" name="Google Shape;444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Empfindlichkeiten der Methoden frei gewählt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Reihenfolge der Methoden bei jeder Person identisch,</a:t>
            </a:r>
            <a:br>
              <a:rPr lang="de"/>
            </a:br>
            <a:r>
              <a:rPr lang="de"/>
              <a:t>Lerneffekte zwischen den Methoden nicht ausgeschlossen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Hardware unzuverlässig, Knopfdruck nicht erkannt und teilweise unterbrochen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Implementierungen teilweise nicht umgesetzt wie geplant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Die Befragung nicht sehr präzise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Entwickler teil der Testgruppe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9900"/>
                </a:solidFill>
              </a:rPr>
              <a:t>Fortbewegung</a:t>
            </a:r>
            <a:r>
              <a:rPr lang="de"/>
              <a:t> in VR</a:t>
            </a:r>
            <a:endParaRPr/>
          </a:p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Vier Methoden im Vergleich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758341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82"/>
          <p:cNvSpPr/>
          <p:nvPr/>
        </p:nvSpPr>
        <p:spPr>
          <a:xfrm>
            <a:off x="4061700" y="1905900"/>
            <a:ext cx="1692600" cy="762900"/>
          </a:xfrm>
          <a:prstGeom prst="wedgeRoundRectCallout">
            <a:avLst>
              <a:gd fmla="val -88060" name="adj1"/>
              <a:gd fmla="val 38635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2400">
                <a:solidFill>
                  <a:srgbClr val="FF9900"/>
                </a:solidFill>
                <a:latin typeface="Pacifico"/>
                <a:ea typeface="Pacifico"/>
                <a:cs typeface="Pacifico"/>
                <a:sym typeface="Pacifico"/>
              </a:rPr>
              <a:t>Oh Wow!</a:t>
            </a:r>
            <a:endParaRPr b="1" sz="2400">
              <a:solidFill>
                <a:srgbClr val="FF99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</a:t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Fragestellung</a:t>
            </a:r>
            <a:endParaRPr i="1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Untersuchte Fortbewegungsmethoden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Ergebnisse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Kritik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Fragestellung </a:t>
            </a:r>
            <a:r>
              <a:rPr i="1" lang="de">
                <a:solidFill>
                  <a:srgbClr val="666666"/>
                </a:solidFill>
              </a:rPr>
              <a:t>DIN EN 9241 - 11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Mit welcher unserer vier Methoden kann sich ein Nutzer </a:t>
            </a:r>
            <a:r>
              <a:rPr lang="de">
                <a:solidFill>
                  <a:srgbClr val="FF9900"/>
                </a:solidFill>
              </a:rPr>
              <a:t>mit oder ohne VR Vorerfahrung</a:t>
            </a:r>
            <a:r>
              <a:rPr lang="de"/>
              <a:t> in einem üblichen </a:t>
            </a:r>
            <a:r>
              <a:rPr lang="de">
                <a:solidFill>
                  <a:srgbClr val="FF9900"/>
                </a:solidFill>
              </a:rPr>
              <a:t>HTC-Vive Setup</a:t>
            </a:r>
            <a:r>
              <a:rPr lang="de"/>
              <a:t> am effizientesten und zufriedenstellendsten im virtuellen Raum </a:t>
            </a:r>
            <a:r>
              <a:rPr lang="de">
                <a:solidFill>
                  <a:srgbClr val="FF9900"/>
                </a:solidFill>
              </a:rPr>
              <a:t>zu festgelegten Zielpunkten bewegen</a:t>
            </a:r>
            <a:r>
              <a:rPr lang="de"/>
              <a:t>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Effizient: Zeitmessungen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Effektiv: Vorrausgesetzt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Zufriedenstellend: Nutzerbefragung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