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9" r:id="rId3"/>
    <p:sldId id="258" r:id="rId4"/>
    <p:sldId id="260" r:id="rId5"/>
    <p:sldId id="270" r:id="rId6"/>
    <p:sldId id="271" r:id="rId7"/>
    <p:sldId id="262" r:id="rId8"/>
    <p:sldId id="261" r:id="rId9"/>
    <p:sldId id="268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114" autoAdjust="0"/>
  </p:normalViewPr>
  <p:slideViewPr>
    <p:cSldViewPr>
      <p:cViewPr varScale="1">
        <p:scale>
          <a:sx n="46" d="100"/>
          <a:sy n="46" d="100"/>
        </p:scale>
        <p:origin x="185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66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2469F7-C747-474A-ACBA-DB64E8C5F09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656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31C53AB-EF61-4AE2-BE17-C6A57CF8E32C}" type="slidenum">
              <a:rPr lang="de-DE" sz="1200"/>
              <a:pPr eaLnBrk="1" hangingPunct="1"/>
              <a:t>1</a:t>
            </a:fld>
            <a:endParaRPr lang="de-DE" sz="120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>
                <a:latin typeface="Arial" charset="0"/>
              </a:rPr>
              <a:t>Bild: Quelle: Fotolia - Bild lizensiert!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BBE9319-F6F7-4065-8D9B-BD6274A7C4F2}" type="slidenum">
              <a:rPr lang="de-DE" sz="1200"/>
              <a:pPr eaLnBrk="1" hangingPunct="1"/>
              <a:t>2</a:t>
            </a:fld>
            <a:endParaRPr lang="de-DE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EF90740-FF9E-446C-99D6-09D40A355944}" type="slidenum">
              <a:rPr lang="de-DE" sz="1200"/>
              <a:pPr eaLnBrk="1" hangingPunct="1"/>
              <a:t>3</a:t>
            </a:fld>
            <a:endParaRPr lang="de-DE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6BEC4A8-F8B3-4272-B015-589C12792DD4}" type="slidenum">
              <a:rPr lang="de-DE" sz="1200"/>
              <a:pPr eaLnBrk="1" hangingPunct="1"/>
              <a:t>4</a:t>
            </a:fld>
            <a:endParaRPr lang="de-DE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6BEC4A8-F8B3-4272-B015-589C12792DD4}" type="slidenum">
              <a:rPr lang="de-DE" sz="1200"/>
              <a:pPr eaLnBrk="1" hangingPunct="1"/>
              <a:t>5</a:t>
            </a:fld>
            <a:endParaRPr lang="de-DE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3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6BEC4A8-F8B3-4272-B015-589C12792DD4}" type="slidenum">
              <a:rPr lang="de-DE" sz="1200"/>
              <a:pPr eaLnBrk="1" hangingPunct="1"/>
              <a:t>6</a:t>
            </a:fld>
            <a:endParaRPr lang="de-DE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AT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8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91BA2C-E477-4107-AB1A-7900A779F06A}" type="slidenum">
              <a:rPr lang="de-DE" sz="1200"/>
              <a:pPr eaLnBrk="1" hangingPunct="1"/>
              <a:t>7</a:t>
            </a:fld>
            <a:endParaRPr lang="de-DE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>
                <a:latin typeface="Arial" charset="0"/>
              </a:rPr>
              <a:t>14.03.2014 15:15 - 16:00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14.03.2014 16:15 - 17:45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21.03.2014 17:00 - 17:45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21.03.2014 18:15 - 19:45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21.03.2014 20:00 - 21:30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22.03.2014 11:15 - 12:00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22.03.2014 12:45 - 14:15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22.03.2014 14:30 - 15:15 1,00 C202 ERTL Bernhard </a:t>
            </a:r>
          </a:p>
          <a:p>
            <a:pPr eaLnBrk="1" hangingPunct="1"/>
            <a:r>
              <a:rPr lang="de-DE" b="1" dirty="0">
                <a:latin typeface="Arial" charset="0"/>
              </a:rPr>
              <a:t>06.04.2014 (EL) 08:00 - 11:15 4,00 EL ERTL Bernhard nicht auf die EL Übung vergessen!</a:t>
            </a:r>
          </a:p>
          <a:p>
            <a:pPr eaLnBrk="1" hangingPunct="1"/>
            <a:r>
              <a:rPr lang="de-DE" dirty="0">
                <a:latin typeface="Arial" charset="0"/>
              </a:rPr>
              <a:t>02.05.2014 19:00 - 19:45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02.05.2014 20:00 - 21:30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09.05.2014 17:00 - 17:45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09.05.2014 18:15 - 19:45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09.05.2014 20:00 - 21:30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23.05.2014 15:15 - 16:00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23.05.2014 16:15 - 17:45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23.05.2014 18:15 - 19:00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24.05.2014 12:45 - 14:15 2,00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24.05.2014 14:30 - 15:15 1,00 C202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06.06.2014 (P) 13:45 - 16:00 3,00 C206 ERTL Bernhard </a:t>
            </a:r>
          </a:p>
          <a:p>
            <a:pPr eaLnBrk="1" hangingPunct="1"/>
            <a:r>
              <a:rPr lang="de-DE" dirty="0">
                <a:latin typeface="Arial" charset="0"/>
              </a:rPr>
              <a:t>06.06.2014 13:45 - 16:00 0,00 C208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6E0AFB1-FE01-4B85-8C27-B6F462356F11}" type="slidenum">
              <a:rPr lang="de-DE" sz="1200"/>
              <a:pPr eaLnBrk="1" hangingPunct="1"/>
              <a:t>8</a:t>
            </a:fld>
            <a:endParaRPr lang="de-DE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>
                <a:latin typeface="Arial" charset="0"/>
              </a:rPr>
              <a:t>Quelle: http://www.linksnet.de/linkslog/index.php?itemid=321</a:t>
            </a:r>
          </a:p>
          <a:p>
            <a:pPr eaLnBrk="1" hangingPunct="1"/>
            <a:endParaRPr lang="de-DE" dirty="0">
              <a:latin typeface="Arial" charset="0"/>
            </a:endParaRPr>
          </a:p>
          <a:p>
            <a:pPr eaLnBrk="1" hangingPunct="1"/>
            <a:r>
              <a:rPr lang="de-DE" dirty="0">
                <a:latin typeface="Arial" charset="0"/>
              </a:rPr>
              <a:t>Quelle: http://gettyimages.com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6F0EB28-AD9D-47C4-B39D-92D05E4F5AD4}" type="slidenum">
              <a:rPr lang="de-DE" sz="1200"/>
              <a:pPr eaLnBrk="1" hangingPunct="1"/>
              <a:t>9</a:t>
            </a:fld>
            <a:endParaRPr lang="de-DE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>
                <a:latin typeface="Arial" charset="0"/>
              </a:rPr>
              <a:t>http://www.thinkthrice.de/wp-content/uploads/2008/02/fragen.jpg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AT"/>
              <a:t>Master-Untertitelformat bearbeiten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856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Frutiger 45 Light" pitchFamily="34" charset="0"/>
              </a:defRPr>
            </a:lvl1pPr>
          </a:lstStyle>
          <a:p>
            <a:r>
              <a:rPr lang="de-AT" dirty="0"/>
              <a:t>Interaktive Systeme </a:t>
            </a:r>
            <a:r>
              <a:rPr lang="de-DE" dirty="0"/>
              <a:t>/  Mobile Computing					           </a:t>
            </a:r>
            <a:fld id="{6D5D87B1-187A-4508-9DD9-4CB652E6D975}" type="slidenum">
              <a:rPr lang="de-DE" smtClean="0"/>
              <a:pPr/>
              <a:t>‹#›</a:t>
            </a:fld>
            <a:r>
              <a:rPr lang="de-DE" dirty="0"/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24940416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6D1EAF14-2CC6-46A6-83B9-87F3E1438A8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105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77025" y="404813"/>
            <a:ext cx="2071688" cy="3744912"/>
          </a:xfrm>
        </p:spPr>
        <p:txBody>
          <a:bodyPr vert="eaVert"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67425" cy="3744912"/>
          </a:xfrm>
        </p:spPr>
        <p:txBody>
          <a:bodyPr vert="eaVert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BE037ECD-0A7D-458F-A235-B1C3F9C75B6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6128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5410200" cy="1143000"/>
          </a:xfrm>
        </p:spPr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68313" y="1700213"/>
            <a:ext cx="8280400" cy="2449512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15756447-41CD-431A-AD39-E4D190385B4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443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Rectangle 11"/>
          <p:cNvSpPr txBox="1">
            <a:spLocks noChangeArrowheads="1"/>
          </p:cNvSpPr>
          <p:nvPr userDrawn="1"/>
        </p:nvSpPr>
        <p:spPr bwMode="auto">
          <a:xfrm>
            <a:off x="323528" y="6473651"/>
            <a:ext cx="856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Frutiger 45 Light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r>
              <a:rPr lang="de-DE" dirty="0"/>
              <a:t>DBP / Datenbank Programmierung mit JDBC					           </a:t>
            </a:r>
            <a:fld id="{6D5D87B1-187A-4508-9DD9-4CB652E6D975}" type="slidenum">
              <a:rPr lang="de-DE" smtClean="0"/>
              <a:pPr/>
              <a:t>‹#›</a:t>
            </a:fld>
            <a:r>
              <a:rPr lang="de-DE" dirty="0"/>
              <a:t> 					</a:t>
            </a:r>
          </a:p>
        </p:txBody>
      </p:sp>
    </p:spTree>
    <p:extLst>
      <p:ext uri="{BB962C8B-B14F-4D97-AF65-F5344CB8AC3E}">
        <p14:creationId xmlns:p14="http://schemas.microsoft.com/office/powerpoint/2010/main" val="8860719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90F61D3C-A6B8-4A8F-955B-CAEA1F28D02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313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64000" cy="244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84713" y="1700213"/>
            <a:ext cx="4064000" cy="244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3B17EDA1-2817-4866-A900-19345065856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8439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B45D75BB-555A-4B72-B95D-DDBD47D61402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102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457F2B75-05E2-4349-8D5C-95AE0C697A0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828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C63AA69B-3C34-4A1C-BDFC-13FDB7808474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979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4A266D35-6265-4D74-9A3E-2C72ED70559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97307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/>
              <a:t>Mastertextformat bearbeiten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Mobile Computing - Einführung 						         </a:t>
            </a:r>
            <a:fld id="{313B4413-C677-44A6-91FA-2AC479EB6A7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079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1628775"/>
          </a:xfrm>
          <a:prstGeom prst="rect">
            <a:avLst/>
          </a:prstGeom>
          <a:solidFill>
            <a:srgbClr val="FFFCB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  <p:pic>
        <p:nvPicPr>
          <p:cNvPr id="1027" name="Picture 15" descr="Logo RG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8" y="425450"/>
            <a:ext cx="2735262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381750"/>
            <a:ext cx="9144000" cy="476250"/>
          </a:xfrm>
          <a:prstGeom prst="rect">
            <a:avLst/>
          </a:prstGeom>
          <a:solidFill>
            <a:srgbClr val="FFFCB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541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/>
              <a:t>Mastertitelformat bearbeiten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8040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8569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Frutiger 45 Light" pitchFamily="34" charset="0"/>
              </a:defRPr>
            </a:lvl1pPr>
          </a:lstStyle>
          <a:p>
            <a:r>
              <a:rPr lang="de-AT" dirty="0"/>
              <a:t>Interaktive Systeme </a:t>
            </a:r>
            <a:r>
              <a:rPr lang="de-DE" dirty="0"/>
              <a:t>/  Mobile Computing					           </a:t>
            </a:r>
            <a:fld id="{6D5D87B1-187A-4508-9DD9-4CB652E6D975}" type="slidenum">
              <a:rPr lang="de-DE" smtClean="0"/>
              <a:pPr/>
              <a:t>‹#›</a:t>
            </a:fld>
            <a:r>
              <a:rPr lang="de-DE" dirty="0"/>
              <a:t> 					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6287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pitchFamily="-107" charset="0"/>
              <a:ea typeface="+mn-ea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latin typeface="Arial" pitchFamily="-107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Univers 67 Condensed BoldObliq" pitchFamily="2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-107" charset="0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07" charset="0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creating-and-running-your-first-java-application.html#run_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itetutorial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54102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latin typeface="+mn-lt"/>
              </a:rPr>
              <a:t>DBP</a:t>
            </a:r>
            <a:br>
              <a:rPr lang="en-US" b="1" dirty="0">
                <a:solidFill>
                  <a:schemeClr val="tx1"/>
                </a:solidFill>
                <a:latin typeface="+mn-lt"/>
              </a:rPr>
            </a:b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80400" cy="4198580"/>
          </a:xfrm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/>
          <a:lstStyle/>
          <a:p>
            <a:pPr eaLnBrk="1" hangingPunct="1"/>
            <a:r>
              <a:rPr lang="en-US" sz="5400" b="1" dirty="0" err="1"/>
              <a:t>Datenbank</a:t>
            </a:r>
            <a:r>
              <a:rPr lang="en-US" sz="5400" b="1" dirty="0"/>
              <a:t> </a:t>
            </a:r>
            <a:r>
              <a:rPr lang="en-US" sz="5400" b="1" dirty="0" err="1"/>
              <a:t>Programmierung</a:t>
            </a:r>
            <a:r>
              <a:rPr lang="en-US" sz="5400" b="1" dirty="0"/>
              <a:t> </a:t>
            </a:r>
            <a:r>
              <a:rPr lang="en-US" sz="5400" b="1" dirty="0" err="1"/>
              <a:t>mit</a:t>
            </a:r>
            <a:r>
              <a:rPr lang="en-US" sz="5400" b="1" dirty="0"/>
              <a:t> JDBC</a:t>
            </a:r>
          </a:p>
          <a:p>
            <a:pPr eaLnBrk="1" hangingPunct="1"/>
            <a:endParaRPr lang="en-US" dirty="0"/>
          </a:p>
        </p:txBody>
      </p:sp>
      <p:pic>
        <p:nvPicPr>
          <p:cNvPr id="1026" name="Picture 2" descr="http://cdn3.pcadvisor.co.uk/cmsdata/features/3427788/Apple-iwatch-smar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907" y="87524"/>
            <a:ext cx="2075237" cy="146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4318000" y="4839543"/>
            <a:ext cx="4862512" cy="1540620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7" name="Picture 3" descr="Mit UMSCHALT+EINGABETASTE öffnen Sie das Menü (neues Fenster)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16827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995298" y="4839543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b="1" dirty="0"/>
              <a:t> 2020 - 2 SWS</a:t>
            </a:r>
            <a:endParaRPr lang="de-DE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876425" y="5229200"/>
            <a:ext cx="7267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de-DE" sz="1800" b="1" dirty="0"/>
              <a:t>Johann Grabner</a:t>
            </a:r>
            <a:br>
              <a:rPr lang="de-DE" sz="1800" dirty="0"/>
            </a:br>
            <a:r>
              <a:rPr lang="de-DE" sz="1800" dirty="0"/>
              <a:t>jgrabner@business-tuning.at</a:t>
            </a:r>
            <a:endParaRPr lang="de-AT" sz="220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Arial" pitchFamily="34" charset="0"/>
                <a:cs typeface="Arial" pitchFamily="34" charset="0"/>
              </a:rPr>
              <a:t>Johann Grabner</a:t>
            </a: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76200" y="1606770"/>
            <a:ext cx="7772400" cy="25146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de-DE" sz="2800" b="1" dirty="0">
                <a:latin typeface="Arial" pitchFamily="34" charset="0"/>
                <a:cs typeface="Arial" pitchFamily="34" charset="0"/>
              </a:rPr>
              <a:t>Zertifizierungen / Auszeichnungen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Microsoft Certified Trainer, Certified Java </a:t>
            </a:r>
            <a:r>
              <a:rPr lang="de-DE" sz="2400" dirty="0" err="1">
                <a:latin typeface="Arial" pitchFamily="34" charset="0"/>
                <a:cs typeface="Arial" pitchFamily="34" charset="0"/>
              </a:rPr>
              <a:t>Prog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Oracle Certified Professional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MCPD, MCTS, MCDBA, MCSE</a:t>
            </a:r>
          </a:p>
          <a:p>
            <a:pPr marL="1200150" lvl="2" indent="-28575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Microsoft Most </a:t>
            </a:r>
            <a:r>
              <a:rPr lang="de-DE" sz="2400" dirty="0" err="1">
                <a:latin typeface="Arial" pitchFamily="34" charset="0"/>
                <a:cs typeface="Arial" pitchFamily="34" charset="0"/>
              </a:rPr>
              <a:t>Valuable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Professional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1032"/>
          <p:cNvSpPr>
            <a:spLocks noChangeArrowheads="1"/>
          </p:cNvSpPr>
          <p:nvPr/>
        </p:nvSpPr>
        <p:spPr bwMode="auto">
          <a:xfrm>
            <a:off x="0" y="3805628"/>
            <a:ext cx="7772400" cy="25146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de-DE" sz="2800" b="1" dirty="0">
                <a:latin typeface="Arial" pitchFamily="34" charset="0"/>
                <a:cs typeface="Arial" pitchFamily="34" charset="0"/>
              </a:rPr>
              <a:t>Berufspraxis</a:t>
            </a:r>
            <a:endParaRPr lang="de-DE" sz="2800" dirty="0">
              <a:latin typeface="Arial" pitchFamily="34" charset="0"/>
              <a:cs typeface="Arial" pitchFamily="34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Diverse Consulting- und Trainertätigkeiten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Buchautor – Windows Communication </a:t>
            </a:r>
            <a:r>
              <a:rPr lang="de-DE" sz="2400" dirty="0" err="1">
                <a:latin typeface="Arial" pitchFamily="34" charset="0"/>
                <a:cs typeface="Arial" pitchFamily="34" charset="0"/>
              </a:rPr>
              <a:t>Foundation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Software Design / Entwicklung, Projektleitung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de-DE" sz="2400" dirty="0">
                <a:latin typeface="Arial" pitchFamily="34" charset="0"/>
                <a:cs typeface="Arial" pitchFamily="34" charset="0"/>
              </a:rPr>
              <a:t>Selbstständig </a:t>
            </a:r>
            <a:r>
              <a:rPr lang="de-DE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de-DE" sz="2200" dirty="0" err="1">
                <a:latin typeface="Arial" pitchFamily="34" charset="0"/>
                <a:cs typeface="Arial" pitchFamily="34" charset="0"/>
              </a:rPr>
              <a:t>Micorosoft</a:t>
            </a:r>
            <a:r>
              <a:rPr lang="de-DE" sz="2200" dirty="0">
                <a:latin typeface="Arial" pitchFamily="34" charset="0"/>
                <a:cs typeface="Arial" pitchFamily="34" charset="0"/>
              </a:rPr>
              <a:t> Umfeld)</a:t>
            </a:r>
          </a:p>
        </p:txBody>
      </p:sp>
      <p:pic>
        <p:nvPicPr>
          <p:cNvPr id="5" name="Grafik 4" descr="Ha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1844824"/>
            <a:ext cx="1097222" cy="1656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hteck 5"/>
          <p:cNvSpPr/>
          <p:nvPr/>
        </p:nvSpPr>
        <p:spPr>
          <a:xfrm>
            <a:off x="504056" y="12687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johann.grabner@lv.campus02.at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647243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62000" y="1828800"/>
            <a:ext cx="7562850" cy="3963988"/>
            <a:chOff x="480" y="1152"/>
            <a:chExt cx="4764" cy="2497"/>
          </a:xfrm>
        </p:grpSpPr>
        <p:sp>
          <p:nvSpPr>
            <p:cNvPr id="19466" name="Oval 6"/>
            <p:cNvSpPr>
              <a:spLocks noChangeArrowheads="1"/>
            </p:cNvSpPr>
            <p:nvPr/>
          </p:nvSpPr>
          <p:spPr bwMode="auto">
            <a:xfrm>
              <a:off x="480" y="1152"/>
              <a:ext cx="4764" cy="249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AT" sz="2400"/>
                <a:t>s</a:t>
              </a:r>
            </a:p>
          </p:txBody>
        </p:sp>
        <p:sp>
          <p:nvSpPr>
            <p:cNvPr id="19467" name="Text Box 7"/>
            <p:cNvSpPr txBox="1">
              <a:spLocks noChangeArrowheads="1"/>
            </p:cNvSpPr>
            <p:nvPr/>
          </p:nvSpPr>
          <p:spPr bwMode="auto">
            <a:xfrm>
              <a:off x="2381" y="1241"/>
              <a:ext cx="5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b="1" i="1" dirty="0"/>
                <a:t>Java</a:t>
              </a:r>
            </a:p>
          </p:txBody>
        </p:sp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2743" y="1541"/>
              <a:ext cx="5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b="1" i="1" dirty="0"/>
                <a:t>SQL</a:t>
              </a:r>
            </a:p>
          </p:txBody>
        </p:sp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1644" y="1541"/>
              <a:ext cx="9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de-AT" b="1" i="1" dirty="0"/>
                <a:t>Rel. DBs</a:t>
              </a:r>
              <a:br>
                <a:rPr lang="de-AT" dirty="0"/>
              </a:br>
              <a:endParaRPr lang="de-AT" dirty="0"/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4059" y="2432"/>
              <a:ext cx="8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sz="1800" dirty="0" err="1"/>
                <a:t>Databinding</a:t>
              </a:r>
              <a:endParaRPr lang="de-AT" sz="1800" dirty="0"/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2789" y="3158"/>
              <a:ext cx="9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sz="1800" dirty="0"/>
                <a:t>O/R Mapping</a:t>
              </a:r>
            </a:p>
          </p:txBody>
        </p:sp>
        <p:sp>
          <p:nvSpPr>
            <p:cNvPr id="19473" name="Text Box 11"/>
            <p:cNvSpPr txBox="1">
              <a:spLocks noChangeArrowheads="1"/>
            </p:cNvSpPr>
            <p:nvPr/>
          </p:nvSpPr>
          <p:spPr bwMode="auto">
            <a:xfrm>
              <a:off x="884" y="2750"/>
              <a:ext cx="14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de-AT" b="1" dirty="0"/>
                <a:t>Transaktionen</a:t>
              </a:r>
            </a:p>
          </p:txBody>
        </p:sp>
        <p:sp>
          <p:nvSpPr>
            <p:cNvPr id="19474" name="Text Box 10"/>
            <p:cNvSpPr txBox="1">
              <a:spLocks noChangeArrowheads="1"/>
            </p:cNvSpPr>
            <p:nvPr/>
          </p:nvSpPr>
          <p:spPr bwMode="auto">
            <a:xfrm>
              <a:off x="975" y="1888"/>
              <a:ext cx="6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de-AT" b="1" dirty="0"/>
                <a:t>JDBC</a:t>
              </a:r>
            </a:p>
          </p:txBody>
        </p:sp>
        <p:sp>
          <p:nvSpPr>
            <p:cNvPr id="19475" name="Text Box 42"/>
            <p:cNvSpPr txBox="1">
              <a:spLocks noChangeArrowheads="1"/>
            </p:cNvSpPr>
            <p:nvPr/>
          </p:nvSpPr>
          <p:spPr bwMode="auto">
            <a:xfrm>
              <a:off x="737" y="2309"/>
              <a:ext cx="9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de-AT" b="1" dirty="0"/>
                <a:t>Patterns</a:t>
              </a:r>
            </a:p>
          </p:txBody>
        </p:sp>
      </p:grp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Überblick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2916238" y="3141663"/>
            <a:ext cx="3311525" cy="14398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AT" sz="2400" b="1" dirty="0">
                <a:solidFill>
                  <a:schemeClr val="bg1"/>
                </a:solidFill>
              </a:rPr>
              <a:t>DBP</a:t>
            </a:r>
            <a:endParaRPr lang="de-AT" sz="2400" dirty="0">
              <a:solidFill>
                <a:schemeClr val="bg1"/>
              </a:solidFill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725070" y="3276601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AT" sz="1800" dirty="0"/>
              <a:t>ADO.NET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24128" y="4509120"/>
            <a:ext cx="14542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AT" sz="1800" dirty="0"/>
              <a:t>Frameworks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436096" y="2708920"/>
            <a:ext cx="18261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AT" b="1" dirty="0" err="1"/>
              <a:t>Exceptions</a:t>
            </a:r>
            <a:endParaRPr lang="de-AT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Lernziele 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96300" cy="396081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JDBC Architektur beschreiben können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Verbindung zu einer DB aufbauen können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 err="1">
                <a:latin typeface="Arial" pitchFamily="34" charset="0"/>
                <a:cs typeface="Arial" pitchFamily="34" charset="0"/>
              </a:rPr>
              <a:t>Results</a:t>
            </a:r>
            <a:r>
              <a:rPr lang="de-AT" sz="2400" dirty="0">
                <a:latin typeface="Arial" pitchFamily="34" charset="0"/>
                <a:cs typeface="Arial" pitchFamily="34" charset="0"/>
              </a:rPr>
              <a:t> abrufen können, SQL-Datentypen kennen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DML-Operationen durchführen können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Transaktionen verwenden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Metadaten abrufen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http://openbook.rheinwerk-verlag.de/javainsel9/javainsel_24_003.htm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endParaRPr lang="de-AT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Umgebung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96300" cy="396081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IntelliJ IDEA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hlinkClick r:id="rId3"/>
              </a:rPr>
              <a:t>https://www.jetbrains.com/help/idea/creating-and-running-your-first-java-application.html#run_app</a:t>
            </a:r>
            <a:endParaRPr lang="de-AT" sz="2400" dirty="0">
              <a:latin typeface="Arial" pitchFamily="34" charset="0"/>
              <a:cs typeface="Arial" pitchFamily="34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SQLite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hlinkClick r:id="rId4"/>
              </a:rPr>
              <a:t>https://www.sqlitetutorial.net/</a:t>
            </a:r>
            <a:endParaRPr lang="de-AT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5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Voraussetzunge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52600"/>
            <a:ext cx="8496300" cy="3960813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Java / IntelliJ IDEA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GIT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de-AT" sz="24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829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dirty="0"/>
              <a:t>Termine</a:t>
            </a:r>
          </a:p>
        </p:txBody>
      </p:sp>
      <p:graphicFrame>
        <p:nvGraphicFramePr>
          <p:cNvPr id="12630" name="Group 3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41158"/>
              </p:ext>
            </p:extLst>
          </p:nvPr>
        </p:nvGraphicFramePr>
        <p:xfrm>
          <a:off x="251520" y="1988840"/>
          <a:ext cx="8892479" cy="3219771"/>
        </p:xfrm>
        <a:graphic>
          <a:graphicData uri="http://schemas.openxmlformats.org/drawingml/2006/table">
            <a:tbl>
              <a:tblPr/>
              <a:tblGrid>
                <a:gridCol w="54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AT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Datum</a:t>
                      </a: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Inhalt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1</a:t>
                      </a: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Einführung / Wiederholung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2</a:t>
                      </a: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Verbindung Aufbauen, Daten abfragen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3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NULL-Werte, SQL-Datentypen, DML-Operationen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4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Prepared</a:t>
                      </a: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 </a:t>
                      </a:r>
                      <a:r>
                        <a:rPr kumimoji="0" lang="de-D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Statemensts</a:t>
                      </a: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, Transaktionen, Metadaten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Abschlussbeispiel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Abschlußprojekt</a:t>
                      </a:r>
                      <a:endParaRPr kumimoji="0" lang="de-DE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9" name="Text Box 336"/>
          <p:cNvSpPr txBox="1">
            <a:spLocks noChangeArrowheads="1"/>
          </p:cNvSpPr>
          <p:nvPr/>
        </p:nvSpPr>
        <p:spPr bwMode="auto">
          <a:xfrm>
            <a:off x="0" y="1628800"/>
            <a:ext cx="9144000" cy="3667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sz="1800" b="1" dirty="0">
                <a:solidFill>
                  <a:schemeClr val="bg1"/>
                </a:solidFill>
              </a:rPr>
              <a:t>   2 SWS - ILV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04664"/>
            <a:ext cx="1384341" cy="920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04813"/>
            <a:ext cx="5410200" cy="1143000"/>
          </a:xfrm>
        </p:spPr>
        <p:txBody>
          <a:bodyPr/>
          <a:lstStyle/>
          <a:p>
            <a:pPr eaLnBrk="1" hangingPunct="1"/>
            <a:r>
              <a:rPr lang="de-AT" dirty="0">
                <a:latin typeface="Arial" pitchFamily="34" charset="0"/>
                <a:cs typeface="Arial" pitchFamily="34" charset="0"/>
              </a:rPr>
              <a:t>Leistungsbeurteilung</a:t>
            </a:r>
          </a:p>
        </p:txBody>
      </p:sp>
      <p:graphicFrame>
        <p:nvGraphicFramePr>
          <p:cNvPr id="11567" name="Group 30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623907"/>
              </p:ext>
            </p:extLst>
          </p:nvPr>
        </p:nvGraphicFramePr>
        <p:xfrm>
          <a:off x="38100" y="2173312"/>
          <a:ext cx="7010400" cy="802640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Bezeichnung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Art</a:t>
                      </a: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       Datum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Abschlußprojekt</a:t>
                      </a: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Times New Roman" charset="0"/>
                        </a:rPr>
                        <a:t>praktisch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230688" algn="l"/>
                          <a:tab pos="4591050" algn="l"/>
                          <a:tab pos="4860925" algn="l"/>
                          <a:tab pos="5491163" algn="l"/>
                        </a:tabLst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Times New Roman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27" name="Text Box 304"/>
          <p:cNvSpPr txBox="1">
            <a:spLocks noChangeArrowheads="1"/>
          </p:cNvSpPr>
          <p:nvPr/>
        </p:nvSpPr>
        <p:spPr bwMode="auto">
          <a:xfrm>
            <a:off x="5517704" y="2595586"/>
            <a:ext cx="1705987" cy="3803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de-DE" sz="1800" dirty="0">
                <a:solidFill>
                  <a:schemeClr val="bg1"/>
                </a:solidFill>
              </a:rPr>
              <a:t>27.08.2020</a:t>
            </a:r>
          </a:p>
        </p:txBody>
      </p:sp>
      <p:sp>
        <p:nvSpPr>
          <p:cNvPr id="29725" name="Rectangle 309"/>
          <p:cNvSpPr>
            <a:spLocks noChangeArrowheads="1"/>
          </p:cNvSpPr>
          <p:nvPr/>
        </p:nvSpPr>
        <p:spPr bwMode="auto">
          <a:xfrm>
            <a:off x="4294188" y="1628800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de-AT"/>
          </a:p>
        </p:txBody>
      </p:sp>
      <p:pic>
        <p:nvPicPr>
          <p:cNvPr id="29726" name="Bild 46" descr="Fotolia_12782929_X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502520"/>
            <a:ext cx="2057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34070" y="3801234"/>
            <a:ext cx="6482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dirty="0">
                <a:cs typeface="Times New Roman" charset="0"/>
              </a:rPr>
              <a:t>Der zweite und dritte Antritt ist ebenfalls eine praktische Klausur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Fragen</a:t>
            </a:r>
          </a:p>
        </p:txBody>
      </p:sp>
      <p:pic>
        <p:nvPicPr>
          <p:cNvPr id="35844" name="Bild 4" descr="ques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340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mpus-PPT">
  <a:themeElements>
    <a:clrScheme name="Campus-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pus-PPT">
      <a:majorFont>
        <a:latin typeface="Univers 67 Condensed BoldObliq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mpus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pus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pus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On-screen Show (4:3)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Frutiger 45 Light</vt:lpstr>
      <vt:lpstr>Univers 67 Condensed BoldObliq</vt:lpstr>
      <vt:lpstr>Arial</vt:lpstr>
      <vt:lpstr>Campus-PPT</vt:lpstr>
      <vt:lpstr>DBP </vt:lpstr>
      <vt:lpstr>Johann Grabner</vt:lpstr>
      <vt:lpstr>Überblick</vt:lpstr>
      <vt:lpstr>Lernziele I</vt:lpstr>
      <vt:lpstr>Umgebung</vt:lpstr>
      <vt:lpstr>Voraussetzunge</vt:lpstr>
      <vt:lpstr>Termine</vt:lpstr>
      <vt:lpstr>Leistungsbeurteilung</vt:lpstr>
      <vt:lpstr>Fragen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William B. Gates</dc:creator>
  <cp:lastModifiedBy>Johann Grabner (Ext)</cp:lastModifiedBy>
  <cp:revision>290</cp:revision>
  <dcterms:created xsi:type="dcterms:W3CDTF">2011-03-03T17:02:49Z</dcterms:created>
  <dcterms:modified xsi:type="dcterms:W3CDTF">2020-08-19T05:22:00Z</dcterms:modified>
</cp:coreProperties>
</file>