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500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61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699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301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846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161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2018-12-21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271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2018-12-21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689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2018-12-21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54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936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2018-12-21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234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040D9-D6B8-435D-A8A0-5862BA4C7EDE}" type="datetimeFigureOut">
              <a:rPr lang="sv-SE" smtClean="0"/>
              <a:t>2018-12-21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94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3"/>
          </p:cNvCxnSpPr>
          <p:nvPr/>
        </p:nvCxnSpPr>
        <p:spPr>
          <a:xfrm flipV="1">
            <a:off x="1691680" y="1387198"/>
            <a:ext cx="1128552" cy="1177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799141" y="1264273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>
            <a:off x="1619672" y="249289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1361173" y="270892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(x₁, y₁)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2771800" y="89942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(x₂, y₂)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4113807" y="895127"/>
            <a:ext cx="4577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Avståndet mellan punkterna (x₂, y₂) och (x₁, y₁):</a:t>
            </a:r>
          </a:p>
          <a:p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11960" y="1464193"/>
                <a:ext cx="2546018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smtClean="0"/>
                  <a:t>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v-SE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sv-SE" dirty="0" smtClean="0"/>
                          <m:t>(</m:t>
                        </m:r>
                        <m:r>
                          <m:rPr>
                            <m:nor/>
                          </m:rPr>
                          <a:rPr lang="sv-SE" dirty="0" smtClean="0"/>
                          <m:t>x</m:t>
                        </m:r>
                        <m:r>
                          <m:rPr>
                            <m:nor/>
                          </m:rPr>
                          <a:rPr lang="sv-SE" dirty="0" smtClean="0"/>
                          <m:t>₂ − </m:t>
                        </m:r>
                        <m:r>
                          <m:rPr>
                            <m:nor/>
                          </m:rPr>
                          <a:rPr lang="sv-SE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sv-SE" dirty="0" smtClean="0"/>
                          <m:t>₁</m:t>
                        </m:r>
                        <m:r>
                          <a:rPr lang="sv-SE" b="0" i="1" dirty="0" smtClean="0">
                            <a:latin typeface="Cambria Math"/>
                          </a:rPr>
                          <m:t>)²+</m:t>
                        </m:r>
                        <m:r>
                          <m:rPr>
                            <m:nor/>
                          </m:rPr>
                          <a:rPr lang="sv-SE" dirty="0" smtClean="0"/>
                          <m:t>(</m:t>
                        </m:r>
                        <m:r>
                          <m:rPr>
                            <m:nor/>
                          </m:rPr>
                          <a:rPr lang="sv-SE" b="0" i="0" dirty="0" smtClean="0"/>
                          <m:t>y</m:t>
                        </m:r>
                        <m:r>
                          <m:rPr>
                            <m:nor/>
                          </m:rPr>
                          <a:rPr lang="sv-SE" dirty="0" smtClean="0"/>
                          <m:t>₂</m:t>
                        </m:r>
                        <m:r>
                          <m:rPr>
                            <m:nor/>
                          </m:rPr>
                          <a:rPr lang="sv-SE" b="0" i="0" dirty="0" smtClean="0"/>
                          <m:t> −</m:t>
                        </m:r>
                        <m:r>
                          <m:rPr>
                            <m:nor/>
                          </m:rPr>
                          <a:rPr lang="sv-SE" dirty="0" smtClean="0"/>
                          <m:t> </m:t>
                        </m:r>
                        <m:r>
                          <m:rPr>
                            <m:nor/>
                          </m:rPr>
                          <a:rPr lang="sv-SE" dirty="0" smtClean="0"/>
                          <m:t>y</m:t>
                        </m:r>
                        <m:r>
                          <m:rPr>
                            <m:nor/>
                          </m:rPr>
                          <a:rPr lang="sv-SE" dirty="0" smtClean="0"/>
                          <m:t>₁</m:t>
                        </m:r>
                        <m:r>
                          <a:rPr lang="sv-SE" b="0" i="1" dirty="0" smtClean="0">
                            <a:latin typeface="Cambria Math"/>
                          </a:rPr>
                          <m:t>)²</m:t>
                        </m:r>
                      </m:e>
                    </m:rad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464193"/>
                <a:ext cx="2546018" cy="656013"/>
              </a:xfrm>
              <a:prstGeom prst="rect">
                <a:avLst/>
              </a:prstGeom>
              <a:blipFill rotWithShape="1">
                <a:blip r:embed="rId2"/>
                <a:stretch>
                  <a:fillRect l="-215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71600" y="3645024"/>
            <a:ext cx="23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Feed rate [mm/minute]</a:t>
            </a:r>
            <a:endParaRPr lang="sv-SE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08407"/>
              </p:ext>
            </p:extLst>
          </p:nvPr>
        </p:nvGraphicFramePr>
        <p:xfrm>
          <a:off x="1005020" y="4005064"/>
          <a:ext cx="2486860" cy="13681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430"/>
                <a:gridCol w="1243430"/>
              </a:tblGrid>
              <a:tr h="46272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F [</a:t>
                      </a:r>
                      <a:r>
                        <a:rPr lang="sv-SE" sz="1200" baseline="0" dirty="0" smtClean="0"/>
                        <a:t>mm/minute</a:t>
                      </a:r>
                      <a:r>
                        <a:rPr lang="sv-SE" sz="1200" dirty="0" smtClean="0"/>
                        <a:t>]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[mm/100ms]</a:t>
                      </a:r>
                      <a:endParaRPr lang="sv-SE" sz="1200" dirty="0"/>
                    </a:p>
                  </a:txBody>
                  <a:tcPr/>
                </a:tc>
              </a:tr>
              <a:tr h="30180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400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0.667</a:t>
                      </a:r>
                      <a:endParaRPr lang="sv-SE" sz="1200" dirty="0"/>
                    </a:p>
                  </a:txBody>
                  <a:tcPr/>
                </a:tc>
              </a:tr>
              <a:tr h="30180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200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0.333</a:t>
                      </a:r>
                      <a:endParaRPr lang="sv-SE" sz="1200" dirty="0"/>
                    </a:p>
                  </a:txBody>
                  <a:tcPr/>
                </a:tc>
              </a:tr>
              <a:tr h="30180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100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0.1667</a:t>
                      </a:r>
                      <a:endParaRPr lang="sv-S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211960" y="2281668"/>
                <a:ext cx="3835217" cy="4247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 smtClean="0"/>
                  <a:t>Δ</a:t>
                </a:r>
                <a:r>
                  <a:rPr lang="sv-SE" dirty="0" smtClean="0"/>
                  <a:t>d = förflyttning/100ms</a:t>
                </a:r>
              </a:p>
              <a:p>
                <a:r>
                  <a:rPr lang="sv-SE" dirty="0" smtClean="0"/>
                  <a:t> </a:t>
                </a:r>
              </a:p>
              <a:p>
                <a:r>
                  <a:rPr lang="sv-SE" dirty="0" smtClean="0"/>
                  <a:t>Antal 100ms för att förflytta sig D</a:t>
                </a:r>
              </a:p>
              <a:p>
                <a:r>
                  <a:rPr lang="sv-SE" dirty="0" smtClean="0"/>
                  <a:t>N = D/</a:t>
                </a:r>
                <a:r>
                  <a:rPr lang="el-GR" dirty="0" smtClean="0"/>
                  <a:t>Δ</a:t>
                </a:r>
                <a:r>
                  <a:rPr lang="sv-SE" dirty="0" smtClean="0"/>
                  <a:t>d</a:t>
                </a:r>
              </a:p>
              <a:p>
                <a:endParaRPr lang="sv-SE" dirty="0"/>
              </a:p>
              <a:p>
                <a:r>
                  <a:rPr lang="sv-SE" dirty="0" smtClean="0"/>
                  <a:t>Förflyttning per 100ms:</a:t>
                </a:r>
              </a:p>
              <a:p>
                <a:r>
                  <a:rPr lang="el-GR" dirty="0" smtClean="0"/>
                  <a:t>Δ</a:t>
                </a:r>
                <a:r>
                  <a:rPr lang="sv-SE" dirty="0" smtClean="0"/>
                  <a:t>x</a:t>
                </a:r>
                <a:r>
                  <a:rPr lang="el-GR" dirty="0" smtClean="0"/>
                  <a:t> </a:t>
                </a:r>
                <a:r>
                  <a:rPr lang="sv-SE" dirty="0" smtClean="0"/>
                  <a:t>= 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₂ − </m:t>
                    </m:r>
                    <m:r>
                      <m:rPr>
                        <m:nor/>
                      </m:rPr>
                      <a:rPr lang="sv-SE" b="0" i="0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</m:oMath>
                </a14:m>
                <a:r>
                  <a:rPr lang="sv-SE" dirty="0" smtClean="0"/>
                  <a:t>|/N</a:t>
                </a:r>
              </a:p>
              <a:p>
                <a:r>
                  <a:rPr lang="el-GR" dirty="0" smtClean="0"/>
                  <a:t>Δ</a:t>
                </a:r>
                <a:r>
                  <a:rPr lang="sv-SE" dirty="0" smtClean="0"/>
                  <a:t>y</a:t>
                </a:r>
                <a:r>
                  <a:rPr lang="el-GR" dirty="0" smtClean="0"/>
                  <a:t> </a:t>
                </a:r>
                <a:r>
                  <a:rPr lang="sv-SE" dirty="0" smtClean="0"/>
                  <a:t>= 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b="0" i="0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₂ − </m:t>
                    </m:r>
                    <m:r>
                      <m:rPr>
                        <m:nor/>
                      </m:rPr>
                      <a:rPr lang="sv-SE" b="0" i="0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</m:oMath>
                </a14:m>
                <a:r>
                  <a:rPr lang="sv-SE" dirty="0" smtClean="0"/>
                  <a:t>|/N</a:t>
                </a:r>
              </a:p>
              <a:p>
                <a:endParaRPr lang="sv-SE" dirty="0"/>
              </a:p>
              <a:p>
                <a:r>
                  <a:rPr lang="sv-SE" dirty="0" smtClean="0"/>
                  <a:t>om N inte heltal, gör N+1 förflyttningar</a:t>
                </a:r>
              </a:p>
              <a:p>
                <a:r>
                  <a:rPr lang="sv-SE" dirty="0" smtClean="0"/>
                  <a:t>Med sista punkten i </a:t>
                </a:r>
                <a14:m>
                  <m:oMath xmlns:m="http://schemas.openxmlformats.org/officeDocument/2006/math">
                    <m:r>
                      <a:rPr lang="sv-SE" b="0" i="0" dirty="0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sv-SE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₂</m:t>
                    </m:r>
                  </m:oMath>
                </a14:m>
                <a:r>
                  <a:rPr lang="sv-SE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b="0" i="0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₂</m:t>
                    </m:r>
                    <m:r>
                      <m:rPr>
                        <m:nor/>
                      </m:rPr>
                      <a:rPr lang="sv-SE" b="0" i="0" dirty="0" smtClean="0"/>
                      <m:t>)</m:t>
                    </m:r>
                  </m:oMath>
                </a14:m>
                <a:endParaRPr lang="sv-SE" dirty="0" smtClean="0"/>
              </a:p>
              <a:p>
                <a:endParaRPr lang="sv-SE" dirty="0"/>
              </a:p>
              <a:p>
                <a:r>
                  <a:rPr lang="sv-SE" dirty="0" smtClean="0"/>
                  <a:t>Interpolering:</a:t>
                </a:r>
              </a:p>
              <a:p>
                <a:r>
                  <a:rPr lang="sv-SE" dirty="0"/>
                  <a:t>y</a:t>
                </a:r>
                <a:r>
                  <a:rPr lang="sv-SE" dirty="0" smtClean="0"/>
                  <a:t> = y₁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dirty="0" smtClean="0"/>
                      <m:t>(</m:t>
                    </m:r>
                    <m:r>
                      <m:rPr>
                        <m:nor/>
                      </m:rPr>
                      <a:rPr lang="sv-SE" b="0" i="0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₂</m:t>
                    </m:r>
                    <m:r>
                      <m:rPr>
                        <m:nor/>
                      </m:rPr>
                      <a:rPr lang="sv-SE" b="0" i="0" dirty="0" smtClean="0"/>
                      <m:t> −</m:t>
                    </m:r>
                    <m:r>
                      <m:rPr>
                        <m:nor/>
                      </m:rPr>
                      <a:rPr lang="sv-SE" dirty="0" smtClean="0"/>
                      <m:t> </m:t>
                    </m:r>
                    <m:r>
                      <m:rPr>
                        <m:nor/>
                      </m:rPr>
                      <a:rPr lang="sv-SE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  <m:r>
                      <a:rPr lang="sv-SE" b="0" i="1" dirty="0" smtClean="0">
                        <a:latin typeface="Cambria Math"/>
                      </a:rPr>
                      <m:t>)/</m:t>
                    </m:r>
                    <m:r>
                      <m:rPr>
                        <m:nor/>
                      </m:rPr>
                      <a:rPr lang="sv-SE" dirty="0" smtClean="0"/>
                      <m:t>(</m:t>
                    </m:r>
                    <m:r>
                      <m:rPr>
                        <m:nor/>
                      </m:rPr>
                      <a:rPr lang="sv-SE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₂ − </m:t>
                    </m:r>
                    <m:r>
                      <m:rPr>
                        <m:nor/>
                      </m:rPr>
                      <a:rPr lang="sv-SE" b="0" i="0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  <m:r>
                      <a:rPr lang="sv-SE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dirty="0" smtClean="0"/>
                  <a:t>*(x -</a:t>
                </a:r>
                <a:r>
                  <a:rPr lang="sv-SE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b="0" i="0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</m:oMath>
                </a14:m>
                <a:r>
                  <a:rPr lang="sv-SE" dirty="0" smtClean="0"/>
                  <a:t>)</a:t>
                </a:r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281668"/>
                <a:ext cx="3835217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1431" t="-717" r="-79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1969286" y="2131532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>
            <a:off x="2267744" y="1808820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555776" y="1484784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Left Brace 20"/>
          <p:cNvSpPr/>
          <p:nvPr/>
        </p:nvSpPr>
        <p:spPr>
          <a:xfrm rot="2465617">
            <a:off x="2210241" y="1370169"/>
            <a:ext cx="248596" cy="38814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/>
          <p:cNvSpPr/>
          <p:nvPr/>
        </p:nvSpPr>
        <p:spPr>
          <a:xfrm>
            <a:off x="1903414" y="1172126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Δ</a:t>
            </a:r>
            <a:r>
              <a:rPr lang="sv-SE" dirty="0" smtClean="0"/>
              <a:t>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9771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4932040" y="506074"/>
            <a:ext cx="3312368" cy="515517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376261" y="506074"/>
            <a:ext cx="4104456" cy="51551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835696" y="2305227"/>
            <a:ext cx="129614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Parse line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2929847" y="3699590"/>
            <a:ext cx="129614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Send cmd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630987" y="3722763"/>
            <a:ext cx="129614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Wait for ok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6300192" y="2018448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Handle cmd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6300192" y="3686438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Send ok</a:t>
            </a:r>
            <a:endParaRPr lang="sv-SE" dirty="0"/>
          </a:p>
        </p:txBody>
      </p:sp>
      <p:sp>
        <p:nvSpPr>
          <p:cNvPr id="9" name="Folded Corner 8"/>
          <p:cNvSpPr/>
          <p:nvPr/>
        </p:nvSpPr>
        <p:spPr>
          <a:xfrm rot="10800000">
            <a:off x="755576" y="764704"/>
            <a:ext cx="914400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5" name="Elbow Connector 14"/>
          <p:cNvCxnSpPr>
            <a:stCxn id="9" idx="1"/>
            <a:endCxn id="4" idx="0"/>
          </p:cNvCxnSpPr>
          <p:nvPr/>
        </p:nvCxnSpPr>
        <p:spPr>
          <a:xfrm>
            <a:off x="1669976" y="1221904"/>
            <a:ext cx="813792" cy="108332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00192" y="2846335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Move to ref</a:t>
            </a:r>
            <a:endParaRPr lang="sv-SE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48264" y="23784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48264" y="3206375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4" idx="3"/>
            <a:endCxn id="5" idx="0"/>
          </p:cNvCxnSpPr>
          <p:nvPr/>
        </p:nvCxnSpPr>
        <p:spPr>
          <a:xfrm>
            <a:off x="3131840" y="2485247"/>
            <a:ext cx="446079" cy="121434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5" idx="2"/>
            <a:endCxn id="6" idx="2"/>
          </p:cNvCxnSpPr>
          <p:nvPr/>
        </p:nvCxnSpPr>
        <p:spPr>
          <a:xfrm rot="5400000">
            <a:off x="2416903" y="2921786"/>
            <a:ext cx="23173" cy="2298860"/>
          </a:xfrm>
          <a:prstGeom prst="curvedConnector3">
            <a:avLst>
              <a:gd name="adj1" fmla="val 22195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6" idx="0"/>
            <a:endCxn id="4" idx="1"/>
          </p:cNvCxnSpPr>
          <p:nvPr/>
        </p:nvCxnSpPr>
        <p:spPr>
          <a:xfrm rot="5400000" flipH="1" flipV="1">
            <a:off x="938619" y="2825687"/>
            <a:ext cx="1237516" cy="5566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8" idx="2"/>
            <a:endCxn id="7" idx="0"/>
          </p:cNvCxnSpPr>
          <p:nvPr/>
        </p:nvCxnSpPr>
        <p:spPr>
          <a:xfrm rot="5400000" flipH="1">
            <a:off x="5934249" y="3032463"/>
            <a:ext cx="2028030" cy="12700"/>
          </a:xfrm>
          <a:prstGeom prst="curvedConnector5">
            <a:avLst>
              <a:gd name="adj1" fmla="val -21540"/>
              <a:gd name="adj2" fmla="val 9326693"/>
              <a:gd name="adj3" fmla="val 1331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82496" y="5157192"/>
            <a:ext cx="160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PC – gserver.py</a:t>
            </a:r>
            <a:endParaRPr lang="sv-SE" dirty="0"/>
          </a:p>
        </p:txBody>
      </p:sp>
      <p:sp>
        <p:nvSpPr>
          <p:cNvPr id="57" name="TextBox 56"/>
          <p:cNvSpPr txBox="1"/>
          <p:nvPr/>
        </p:nvSpPr>
        <p:spPr>
          <a:xfrm>
            <a:off x="5364088" y="5157192"/>
            <a:ext cx="213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Arduino – gclient.ino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084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7363</TotalTime>
  <Words>178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Pettersson Johan (4) (Consultant)</dc:creator>
  <cp:lastModifiedBy>Pettersson Johan (4) (Consultant)</cp:lastModifiedBy>
  <cp:revision>13</cp:revision>
  <dcterms:created xsi:type="dcterms:W3CDTF">2018-11-15T07:59:32Z</dcterms:created>
  <dcterms:modified xsi:type="dcterms:W3CDTF">2018-12-21T20:30:31Z</dcterms:modified>
</cp:coreProperties>
</file>