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05008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6192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1699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73017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846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01618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2019-01-03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271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2019-01-03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689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2019-01-03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545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99369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040D9-D6B8-435D-A8A0-5862BA4C7EDE}" type="datetimeFigureOut">
              <a:rPr lang="sv-SE" smtClean="0"/>
              <a:t>2019-01-03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8234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040D9-D6B8-435D-A8A0-5862BA4C7EDE}" type="datetimeFigureOut">
              <a:rPr lang="sv-SE" smtClean="0"/>
              <a:t>2019-01-03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150EA2-DCED-45D4-86A2-47076D3835B3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494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1691680" y="1387198"/>
            <a:ext cx="1128552" cy="1177706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799141" y="1264273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Oval 6"/>
          <p:cNvSpPr/>
          <p:nvPr/>
        </p:nvSpPr>
        <p:spPr>
          <a:xfrm>
            <a:off x="1619672" y="2492896"/>
            <a:ext cx="144016" cy="14401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TextBox 7"/>
          <p:cNvSpPr txBox="1"/>
          <p:nvPr/>
        </p:nvSpPr>
        <p:spPr>
          <a:xfrm>
            <a:off x="1361173" y="2708920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(x₁, y₁)</a:t>
            </a:r>
            <a:endParaRPr lang="sv-SE" dirty="0"/>
          </a:p>
        </p:txBody>
      </p:sp>
      <p:sp>
        <p:nvSpPr>
          <p:cNvPr id="9" name="TextBox 8"/>
          <p:cNvSpPr txBox="1"/>
          <p:nvPr/>
        </p:nvSpPr>
        <p:spPr>
          <a:xfrm>
            <a:off x="2771800" y="899428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(x₂, y₂)</a:t>
            </a:r>
            <a:endParaRPr lang="sv-SE" dirty="0"/>
          </a:p>
        </p:txBody>
      </p:sp>
      <p:sp>
        <p:nvSpPr>
          <p:cNvPr id="11" name="TextBox 10"/>
          <p:cNvSpPr txBox="1"/>
          <p:nvPr/>
        </p:nvSpPr>
        <p:spPr>
          <a:xfrm>
            <a:off x="4113807" y="895127"/>
            <a:ext cx="4577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Avståndet mellan punkterna (x₂, y₂) och (x₁, y₁):</a:t>
            </a:r>
          </a:p>
          <a:p>
            <a:endParaRPr lang="sv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211960" y="1464193"/>
                <a:ext cx="2546018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 smtClean="0"/>
                  <a:t>D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sv-SE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sv-SE" dirty="0" smtClean="0"/>
                          <m:t>(</m:t>
                        </m:r>
                        <m:r>
                          <m:rPr>
                            <m:nor/>
                          </m:rPr>
                          <a:rPr lang="sv-SE" dirty="0" smtClean="0"/>
                          <m:t>x</m:t>
                        </m:r>
                        <m:r>
                          <m:rPr>
                            <m:nor/>
                          </m:rPr>
                          <a:rPr lang="sv-SE" dirty="0" smtClean="0"/>
                          <m:t>₂ − </m:t>
                        </m:r>
                        <m:r>
                          <m:rPr>
                            <m:nor/>
                          </m:rPr>
                          <a:rPr lang="sv-SE" b="0" i="0" dirty="0" smtClean="0"/>
                          <m:t>x</m:t>
                        </m:r>
                        <m:r>
                          <m:rPr>
                            <m:nor/>
                          </m:rPr>
                          <a:rPr lang="sv-SE" dirty="0" smtClean="0"/>
                          <m:t>₁</m:t>
                        </m:r>
                        <m:r>
                          <a:rPr lang="sv-SE" b="0" i="1" dirty="0" smtClean="0">
                            <a:latin typeface="Cambria Math"/>
                          </a:rPr>
                          <m:t>)²+</m:t>
                        </m:r>
                        <m:r>
                          <m:rPr>
                            <m:nor/>
                          </m:rPr>
                          <a:rPr lang="sv-SE" dirty="0" smtClean="0"/>
                          <m:t>(</m:t>
                        </m:r>
                        <m:r>
                          <m:rPr>
                            <m:nor/>
                          </m:rPr>
                          <a:rPr lang="sv-SE" b="0" i="0" dirty="0" smtClean="0"/>
                          <m:t>y</m:t>
                        </m:r>
                        <m:r>
                          <m:rPr>
                            <m:nor/>
                          </m:rPr>
                          <a:rPr lang="sv-SE" dirty="0" smtClean="0"/>
                          <m:t>₂</m:t>
                        </m:r>
                        <m:r>
                          <m:rPr>
                            <m:nor/>
                          </m:rPr>
                          <a:rPr lang="sv-SE" b="0" i="0" dirty="0" smtClean="0"/>
                          <m:t> −</m:t>
                        </m:r>
                        <m:r>
                          <m:rPr>
                            <m:nor/>
                          </m:rPr>
                          <a:rPr lang="sv-SE" dirty="0" smtClean="0"/>
                          <m:t> </m:t>
                        </m:r>
                        <m:r>
                          <m:rPr>
                            <m:nor/>
                          </m:rPr>
                          <a:rPr lang="sv-SE" dirty="0" smtClean="0"/>
                          <m:t>y</m:t>
                        </m:r>
                        <m:r>
                          <m:rPr>
                            <m:nor/>
                          </m:rPr>
                          <a:rPr lang="sv-SE" dirty="0" smtClean="0"/>
                          <m:t>₁</m:t>
                        </m:r>
                        <m:r>
                          <a:rPr lang="sv-SE" b="0" i="1" dirty="0" smtClean="0">
                            <a:latin typeface="Cambria Math"/>
                          </a:rPr>
                          <m:t>)²</m:t>
                        </m:r>
                      </m:e>
                    </m:rad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1464193"/>
                <a:ext cx="2546018" cy="656013"/>
              </a:xfrm>
              <a:prstGeom prst="rect">
                <a:avLst/>
              </a:prstGeom>
              <a:blipFill rotWithShape="1">
                <a:blip r:embed="rId2"/>
                <a:stretch>
                  <a:fillRect l="-2153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30487" y="3645024"/>
            <a:ext cx="2389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Feed rate [mm/minute]</a:t>
            </a:r>
            <a:endParaRPr lang="sv-SE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706368"/>
              </p:ext>
            </p:extLst>
          </p:nvPr>
        </p:nvGraphicFramePr>
        <p:xfrm>
          <a:off x="611561" y="4005064"/>
          <a:ext cx="3168351" cy="13681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56117"/>
                <a:gridCol w="1056117"/>
                <a:gridCol w="1056117"/>
              </a:tblGrid>
              <a:tr h="462728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F [</a:t>
                      </a:r>
                      <a:r>
                        <a:rPr lang="sv-SE" sz="1200" baseline="0" dirty="0" smtClean="0"/>
                        <a:t>mm/minute</a:t>
                      </a:r>
                      <a:r>
                        <a:rPr lang="sv-SE" sz="1200" dirty="0" smtClean="0"/>
                        <a:t>]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[mm/100ms]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10um/100ms</a:t>
                      </a:r>
                      <a:endParaRPr lang="sv-SE" sz="1200" dirty="0"/>
                    </a:p>
                  </a:txBody>
                  <a:tcPr/>
                </a:tc>
              </a:tr>
              <a:tr h="301808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400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0.667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66.7</a:t>
                      </a:r>
                      <a:endParaRPr lang="sv-SE" sz="1200" dirty="0"/>
                    </a:p>
                  </a:txBody>
                  <a:tcPr/>
                </a:tc>
              </a:tr>
              <a:tr h="301808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200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0.333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33.3</a:t>
                      </a:r>
                      <a:endParaRPr lang="sv-SE" sz="1200" dirty="0"/>
                    </a:p>
                  </a:txBody>
                  <a:tcPr/>
                </a:tc>
              </a:tr>
              <a:tr h="301808"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100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0.1667</a:t>
                      </a:r>
                      <a:endParaRPr lang="sv-S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200" dirty="0" smtClean="0"/>
                        <a:t>16.7</a:t>
                      </a:r>
                      <a:endParaRPr lang="sv-SE" sz="1200" dirty="0"/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211960" y="2281668"/>
                <a:ext cx="3835217" cy="42473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dirty="0" smtClean="0"/>
                  <a:t>Δ</a:t>
                </a:r>
                <a:r>
                  <a:rPr lang="sv-SE" dirty="0" smtClean="0"/>
                  <a:t>d = förflyttning/100ms</a:t>
                </a:r>
              </a:p>
              <a:p>
                <a:r>
                  <a:rPr lang="sv-SE" dirty="0" smtClean="0"/>
                  <a:t> </a:t>
                </a:r>
              </a:p>
              <a:p>
                <a:r>
                  <a:rPr lang="sv-SE" dirty="0" smtClean="0"/>
                  <a:t>Antal 100ms för att förflytta sig D</a:t>
                </a:r>
              </a:p>
              <a:p>
                <a:r>
                  <a:rPr lang="sv-SE" dirty="0" smtClean="0"/>
                  <a:t>N = D/</a:t>
                </a:r>
                <a:r>
                  <a:rPr lang="el-GR" dirty="0" smtClean="0"/>
                  <a:t>Δ</a:t>
                </a:r>
                <a:r>
                  <a:rPr lang="sv-SE" dirty="0" smtClean="0"/>
                  <a:t>d</a:t>
                </a:r>
              </a:p>
              <a:p>
                <a:endParaRPr lang="sv-SE" dirty="0"/>
              </a:p>
              <a:p>
                <a:r>
                  <a:rPr lang="sv-SE" dirty="0" smtClean="0"/>
                  <a:t>Förflyttning per 100ms:</a:t>
                </a:r>
              </a:p>
              <a:p>
                <a:r>
                  <a:rPr lang="el-GR" dirty="0" smtClean="0"/>
                  <a:t>Δ</a:t>
                </a:r>
                <a:r>
                  <a:rPr lang="sv-SE" dirty="0" smtClean="0"/>
                  <a:t>x</a:t>
                </a:r>
                <a:r>
                  <a:rPr lang="el-GR" dirty="0" smtClean="0"/>
                  <a:t> </a:t>
                </a:r>
                <a:r>
                  <a:rPr lang="sv-SE" dirty="0" smtClean="0"/>
                  <a:t>= 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sv-SE" dirty="0" smtClean="0"/>
                      <m:t>x</m:t>
                    </m:r>
                    <m:r>
                      <m:rPr>
                        <m:nor/>
                      </m:rPr>
                      <a:rPr lang="sv-SE" dirty="0" smtClean="0"/>
                      <m:t>₂ − </m:t>
                    </m:r>
                    <m:r>
                      <m:rPr>
                        <m:nor/>
                      </m:rPr>
                      <a:rPr lang="sv-SE" b="0" i="0" dirty="0" smtClean="0"/>
                      <m:t>x</m:t>
                    </m:r>
                    <m:r>
                      <m:rPr>
                        <m:nor/>
                      </m:rPr>
                      <a:rPr lang="sv-SE" dirty="0" smtClean="0"/>
                      <m:t>₁</m:t>
                    </m:r>
                  </m:oMath>
                </a14:m>
                <a:r>
                  <a:rPr lang="sv-SE" dirty="0" smtClean="0"/>
                  <a:t>|/N</a:t>
                </a:r>
              </a:p>
              <a:p>
                <a:r>
                  <a:rPr lang="el-GR" dirty="0" smtClean="0"/>
                  <a:t>Δ</a:t>
                </a:r>
                <a:r>
                  <a:rPr lang="sv-SE" dirty="0" smtClean="0"/>
                  <a:t>y</a:t>
                </a:r>
                <a:r>
                  <a:rPr lang="el-GR" dirty="0" smtClean="0"/>
                  <a:t> </a:t>
                </a:r>
                <a:r>
                  <a:rPr lang="sv-SE" dirty="0" smtClean="0"/>
                  <a:t>= |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sv-SE" b="0" i="0" dirty="0" smtClean="0"/>
                      <m:t>y</m:t>
                    </m:r>
                    <m:r>
                      <m:rPr>
                        <m:nor/>
                      </m:rPr>
                      <a:rPr lang="sv-SE" dirty="0" smtClean="0"/>
                      <m:t>₂ − </m:t>
                    </m:r>
                    <m:r>
                      <m:rPr>
                        <m:nor/>
                      </m:rPr>
                      <a:rPr lang="sv-SE" b="0" i="0" dirty="0" smtClean="0"/>
                      <m:t>y</m:t>
                    </m:r>
                    <m:r>
                      <m:rPr>
                        <m:nor/>
                      </m:rPr>
                      <a:rPr lang="sv-SE" dirty="0" smtClean="0"/>
                      <m:t>₁</m:t>
                    </m:r>
                  </m:oMath>
                </a14:m>
                <a:r>
                  <a:rPr lang="sv-SE" dirty="0" smtClean="0"/>
                  <a:t>|/N</a:t>
                </a:r>
              </a:p>
              <a:p>
                <a:endParaRPr lang="sv-SE" dirty="0"/>
              </a:p>
              <a:p>
                <a:r>
                  <a:rPr lang="sv-SE" dirty="0" smtClean="0"/>
                  <a:t>om N inte heltal, gör N+1 förflyttningar</a:t>
                </a:r>
              </a:p>
              <a:p>
                <a:r>
                  <a:rPr lang="sv-SE" dirty="0" smtClean="0"/>
                  <a:t>Med sista punkten i </a:t>
                </a:r>
                <a14:m>
                  <m:oMath xmlns:m="http://schemas.openxmlformats.org/officeDocument/2006/math">
                    <m:r>
                      <a:rPr lang="sv-SE" b="0" i="0" dirty="0" smtClean="0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sv-SE" dirty="0" smtClean="0"/>
                      <m:t>x</m:t>
                    </m:r>
                    <m:r>
                      <m:rPr>
                        <m:nor/>
                      </m:rPr>
                      <a:rPr lang="sv-SE" dirty="0" smtClean="0"/>
                      <m:t>₂</m:t>
                    </m:r>
                  </m:oMath>
                </a14:m>
                <a:r>
                  <a:rPr lang="sv-SE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sv-SE" b="0" i="0" dirty="0" smtClean="0"/>
                      <m:t>y</m:t>
                    </m:r>
                    <m:r>
                      <m:rPr>
                        <m:nor/>
                      </m:rPr>
                      <a:rPr lang="sv-SE" dirty="0" smtClean="0"/>
                      <m:t>₂</m:t>
                    </m:r>
                    <m:r>
                      <m:rPr>
                        <m:nor/>
                      </m:rPr>
                      <a:rPr lang="sv-SE" b="0" i="0" dirty="0" smtClean="0"/>
                      <m:t>)</m:t>
                    </m:r>
                  </m:oMath>
                </a14:m>
                <a:endParaRPr lang="sv-SE" dirty="0" smtClean="0"/>
              </a:p>
              <a:p>
                <a:endParaRPr lang="sv-SE" dirty="0"/>
              </a:p>
              <a:p>
                <a:r>
                  <a:rPr lang="sv-SE" dirty="0" smtClean="0"/>
                  <a:t>Interpolering:</a:t>
                </a:r>
              </a:p>
              <a:p>
                <a:r>
                  <a:rPr lang="sv-SE" dirty="0"/>
                  <a:t>y</a:t>
                </a:r>
                <a:r>
                  <a:rPr lang="sv-SE" dirty="0" smtClean="0"/>
                  <a:t> = y₁ 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sv-SE" dirty="0" smtClean="0"/>
                      <m:t>(</m:t>
                    </m:r>
                    <m:r>
                      <m:rPr>
                        <m:nor/>
                      </m:rPr>
                      <a:rPr lang="sv-SE" b="0" i="0" dirty="0" smtClean="0"/>
                      <m:t>y</m:t>
                    </m:r>
                    <m:r>
                      <m:rPr>
                        <m:nor/>
                      </m:rPr>
                      <a:rPr lang="sv-SE" dirty="0" smtClean="0"/>
                      <m:t>₂</m:t>
                    </m:r>
                    <m:r>
                      <m:rPr>
                        <m:nor/>
                      </m:rPr>
                      <a:rPr lang="sv-SE" b="0" i="0" dirty="0" smtClean="0"/>
                      <m:t> −</m:t>
                    </m:r>
                    <m:r>
                      <m:rPr>
                        <m:nor/>
                      </m:rPr>
                      <a:rPr lang="sv-SE" dirty="0" smtClean="0"/>
                      <m:t> </m:t>
                    </m:r>
                    <m:r>
                      <m:rPr>
                        <m:nor/>
                      </m:rPr>
                      <a:rPr lang="sv-SE" dirty="0" smtClean="0"/>
                      <m:t>y</m:t>
                    </m:r>
                    <m:r>
                      <m:rPr>
                        <m:nor/>
                      </m:rPr>
                      <a:rPr lang="sv-SE" dirty="0" smtClean="0"/>
                      <m:t>₁</m:t>
                    </m:r>
                    <m:r>
                      <a:rPr lang="sv-SE" b="0" i="1" dirty="0" smtClean="0">
                        <a:latin typeface="Cambria Math"/>
                      </a:rPr>
                      <m:t>)/</m:t>
                    </m:r>
                    <m:r>
                      <m:rPr>
                        <m:nor/>
                      </m:rPr>
                      <a:rPr lang="sv-SE" dirty="0" smtClean="0"/>
                      <m:t>(</m:t>
                    </m:r>
                    <m:r>
                      <m:rPr>
                        <m:nor/>
                      </m:rPr>
                      <a:rPr lang="sv-SE" dirty="0" smtClean="0"/>
                      <m:t>x</m:t>
                    </m:r>
                    <m:r>
                      <m:rPr>
                        <m:nor/>
                      </m:rPr>
                      <a:rPr lang="sv-SE" dirty="0" smtClean="0"/>
                      <m:t>₂ − </m:t>
                    </m:r>
                    <m:r>
                      <m:rPr>
                        <m:nor/>
                      </m:rPr>
                      <a:rPr lang="sv-SE" b="0" i="0" dirty="0" smtClean="0"/>
                      <m:t>x</m:t>
                    </m:r>
                    <m:r>
                      <m:rPr>
                        <m:nor/>
                      </m:rPr>
                      <a:rPr lang="sv-SE" dirty="0" smtClean="0"/>
                      <m:t>₁</m:t>
                    </m:r>
                    <m:r>
                      <a:rPr lang="sv-SE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sv-SE" dirty="0" smtClean="0"/>
                  <a:t>*(x -</a:t>
                </a:r>
                <a:r>
                  <a:rPr lang="sv-SE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sv-SE" b="0" i="0" dirty="0" smtClean="0"/>
                      <m:t>x</m:t>
                    </m:r>
                    <m:r>
                      <m:rPr>
                        <m:nor/>
                      </m:rPr>
                      <a:rPr lang="sv-SE" dirty="0" smtClean="0"/>
                      <m:t>₁</m:t>
                    </m:r>
                  </m:oMath>
                </a14:m>
                <a:r>
                  <a:rPr lang="sv-SE" dirty="0" smtClean="0"/>
                  <a:t>)</a:t>
                </a:r>
                <a:endParaRPr lang="sv-SE" dirty="0"/>
              </a:p>
              <a:p>
                <a:endParaRPr lang="sv-SE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281668"/>
                <a:ext cx="3835217" cy="4247317"/>
              </a:xfrm>
              <a:prstGeom prst="rect">
                <a:avLst/>
              </a:prstGeom>
              <a:blipFill rotWithShape="1">
                <a:blip r:embed="rId3"/>
                <a:stretch>
                  <a:fillRect l="-1431" t="-717" r="-795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/>
          <p:cNvSpPr/>
          <p:nvPr/>
        </p:nvSpPr>
        <p:spPr>
          <a:xfrm>
            <a:off x="1969286" y="2131532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8" name="Oval 17"/>
          <p:cNvSpPr/>
          <p:nvPr/>
        </p:nvSpPr>
        <p:spPr>
          <a:xfrm>
            <a:off x="2267744" y="1808820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9" name="Oval 18"/>
          <p:cNvSpPr/>
          <p:nvPr/>
        </p:nvSpPr>
        <p:spPr>
          <a:xfrm>
            <a:off x="2555776" y="1484784"/>
            <a:ext cx="144016" cy="14401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1" name="Left Brace 20"/>
          <p:cNvSpPr/>
          <p:nvPr/>
        </p:nvSpPr>
        <p:spPr>
          <a:xfrm rot="2465617">
            <a:off x="2210241" y="1370169"/>
            <a:ext cx="248596" cy="38814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ectangle 21"/>
          <p:cNvSpPr/>
          <p:nvPr/>
        </p:nvSpPr>
        <p:spPr>
          <a:xfrm>
            <a:off x="1903414" y="1172126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Δ</a:t>
            </a:r>
            <a:r>
              <a:rPr lang="sv-SE" dirty="0" smtClean="0"/>
              <a:t>d</a:t>
            </a:r>
            <a:endParaRPr lang="sv-SE" dirty="0"/>
          </a:p>
        </p:txBody>
      </p:sp>
      <p:sp>
        <p:nvSpPr>
          <p:cNvPr id="23" name="Left Brace 22"/>
          <p:cNvSpPr/>
          <p:nvPr/>
        </p:nvSpPr>
        <p:spPr>
          <a:xfrm rot="16200000">
            <a:off x="2359472" y="1936549"/>
            <a:ext cx="248596" cy="28803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0" name="Straight Connector 19"/>
          <p:cNvCxnSpPr>
            <a:stCxn id="19" idx="4"/>
            <a:endCxn id="23" idx="2"/>
          </p:cNvCxnSpPr>
          <p:nvPr/>
        </p:nvCxnSpPr>
        <p:spPr>
          <a:xfrm>
            <a:off x="2627784" y="1628800"/>
            <a:ext cx="3" cy="327468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e 23"/>
          <p:cNvSpPr/>
          <p:nvPr/>
        </p:nvSpPr>
        <p:spPr>
          <a:xfrm rot="10800000">
            <a:off x="2707765" y="1556791"/>
            <a:ext cx="248596" cy="32403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5" name="Straight Connector 24"/>
          <p:cNvCxnSpPr>
            <a:stCxn id="24" idx="0"/>
            <a:endCxn id="18" idx="6"/>
          </p:cNvCxnSpPr>
          <p:nvPr/>
        </p:nvCxnSpPr>
        <p:spPr>
          <a:xfrm flipH="1">
            <a:off x="2411760" y="1880827"/>
            <a:ext cx="296005" cy="1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2253015" y="2132856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r>
              <a:rPr lang="sv-SE" dirty="0"/>
              <a:t>x</a:t>
            </a:r>
            <a:r>
              <a:rPr lang="el-GR" dirty="0"/>
              <a:t> </a:t>
            </a:r>
            <a:endParaRPr lang="sv-SE" dirty="0"/>
          </a:p>
        </p:txBody>
      </p:sp>
      <p:sp>
        <p:nvSpPr>
          <p:cNvPr id="32" name="Rectangle 31"/>
          <p:cNvSpPr/>
          <p:nvPr/>
        </p:nvSpPr>
        <p:spPr>
          <a:xfrm>
            <a:off x="2881070" y="154750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 smtClean="0"/>
              <a:t>Δ</a:t>
            </a:r>
            <a:r>
              <a:rPr lang="sv-SE" dirty="0" smtClean="0"/>
              <a:t>y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97714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54"/>
          <p:cNvSpPr/>
          <p:nvPr/>
        </p:nvSpPr>
        <p:spPr>
          <a:xfrm>
            <a:off x="4932040" y="506074"/>
            <a:ext cx="3312368" cy="515517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4" name="Rounded Rectangle 53"/>
          <p:cNvSpPr/>
          <p:nvPr/>
        </p:nvSpPr>
        <p:spPr>
          <a:xfrm>
            <a:off x="376261" y="506074"/>
            <a:ext cx="4104456" cy="5155173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" name="Rectangle 3"/>
          <p:cNvSpPr/>
          <p:nvPr/>
        </p:nvSpPr>
        <p:spPr>
          <a:xfrm>
            <a:off x="1835696" y="2305227"/>
            <a:ext cx="129614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Parse line</a:t>
            </a:r>
            <a:endParaRPr lang="sv-SE" dirty="0"/>
          </a:p>
        </p:txBody>
      </p:sp>
      <p:sp>
        <p:nvSpPr>
          <p:cNvPr id="5" name="Rectangle 4"/>
          <p:cNvSpPr/>
          <p:nvPr/>
        </p:nvSpPr>
        <p:spPr>
          <a:xfrm>
            <a:off x="2929847" y="3699590"/>
            <a:ext cx="129614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Send cmd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>
          <a:xfrm>
            <a:off x="630987" y="3722763"/>
            <a:ext cx="1296144" cy="36004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Wait for ok</a:t>
            </a:r>
            <a:endParaRPr lang="sv-SE" dirty="0"/>
          </a:p>
        </p:txBody>
      </p:sp>
      <p:sp>
        <p:nvSpPr>
          <p:cNvPr id="7" name="Rectangle 6"/>
          <p:cNvSpPr/>
          <p:nvPr/>
        </p:nvSpPr>
        <p:spPr>
          <a:xfrm>
            <a:off x="6300192" y="2018448"/>
            <a:ext cx="129614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Handle cmd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6300192" y="3686438"/>
            <a:ext cx="129614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Send ok</a:t>
            </a:r>
            <a:endParaRPr lang="sv-SE" dirty="0"/>
          </a:p>
        </p:txBody>
      </p:sp>
      <p:sp>
        <p:nvSpPr>
          <p:cNvPr id="9" name="Folded Corner 8"/>
          <p:cNvSpPr/>
          <p:nvPr/>
        </p:nvSpPr>
        <p:spPr>
          <a:xfrm rot="10800000">
            <a:off x="755576" y="764704"/>
            <a:ext cx="914400" cy="914400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15" name="Elbow Connector 14"/>
          <p:cNvCxnSpPr>
            <a:stCxn id="9" idx="1"/>
            <a:endCxn id="4" idx="0"/>
          </p:cNvCxnSpPr>
          <p:nvPr/>
        </p:nvCxnSpPr>
        <p:spPr>
          <a:xfrm>
            <a:off x="1669976" y="1221904"/>
            <a:ext cx="813792" cy="108332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300192" y="2846335"/>
            <a:ext cx="1296144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dirty="0" smtClean="0"/>
              <a:t>Move to ref</a:t>
            </a:r>
            <a:endParaRPr lang="sv-SE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948264" y="2378488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948264" y="3206375"/>
            <a:ext cx="0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4" idx="3"/>
            <a:endCxn id="5" idx="0"/>
          </p:cNvCxnSpPr>
          <p:nvPr/>
        </p:nvCxnSpPr>
        <p:spPr>
          <a:xfrm>
            <a:off x="3131840" y="2485247"/>
            <a:ext cx="446079" cy="1214343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5" idx="2"/>
            <a:endCxn id="6" idx="2"/>
          </p:cNvCxnSpPr>
          <p:nvPr/>
        </p:nvCxnSpPr>
        <p:spPr>
          <a:xfrm rot="5400000">
            <a:off x="2416903" y="2921786"/>
            <a:ext cx="23173" cy="2298860"/>
          </a:xfrm>
          <a:prstGeom prst="curvedConnector3">
            <a:avLst>
              <a:gd name="adj1" fmla="val 2219505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6" idx="0"/>
            <a:endCxn id="4" idx="1"/>
          </p:cNvCxnSpPr>
          <p:nvPr/>
        </p:nvCxnSpPr>
        <p:spPr>
          <a:xfrm rot="5400000" flipH="1" flipV="1">
            <a:off x="938619" y="2825687"/>
            <a:ext cx="1237516" cy="556637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urved Connector 44"/>
          <p:cNvCxnSpPr>
            <a:stCxn id="8" idx="2"/>
            <a:endCxn id="7" idx="0"/>
          </p:cNvCxnSpPr>
          <p:nvPr/>
        </p:nvCxnSpPr>
        <p:spPr>
          <a:xfrm rot="5400000" flipH="1">
            <a:off x="5934249" y="3032463"/>
            <a:ext cx="2028030" cy="12700"/>
          </a:xfrm>
          <a:prstGeom prst="curvedConnector5">
            <a:avLst>
              <a:gd name="adj1" fmla="val -21540"/>
              <a:gd name="adj2" fmla="val 9326693"/>
              <a:gd name="adj3" fmla="val 133146"/>
            </a:avLst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882496" y="5157192"/>
            <a:ext cx="160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PC – gserver.py</a:t>
            </a:r>
            <a:endParaRPr lang="sv-SE" dirty="0"/>
          </a:p>
        </p:txBody>
      </p:sp>
      <p:sp>
        <p:nvSpPr>
          <p:cNvPr id="57" name="TextBox 56"/>
          <p:cNvSpPr txBox="1"/>
          <p:nvPr/>
        </p:nvSpPr>
        <p:spPr>
          <a:xfrm>
            <a:off x="5364088" y="5157192"/>
            <a:ext cx="2133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Arduino – gclient.ino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35084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/>
          <p:cNvSpPr/>
          <p:nvPr/>
        </p:nvSpPr>
        <p:spPr>
          <a:xfrm>
            <a:off x="1206683" y="2492896"/>
            <a:ext cx="1422118" cy="1368152"/>
          </a:xfrm>
          <a:prstGeom prst="arc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5" name="Arc 4"/>
          <p:cNvSpPr/>
          <p:nvPr/>
        </p:nvSpPr>
        <p:spPr>
          <a:xfrm>
            <a:off x="1043608" y="2564904"/>
            <a:ext cx="1422118" cy="1512168"/>
          </a:xfrm>
          <a:prstGeom prst="arc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Arc 5"/>
          <p:cNvSpPr/>
          <p:nvPr/>
        </p:nvSpPr>
        <p:spPr>
          <a:xfrm>
            <a:off x="1350699" y="2420888"/>
            <a:ext cx="1422118" cy="1440160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" name="Rectangle 6"/>
          <p:cNvSpPr/>
          <p:nvPr/>
        </p:nvSpPr>
        <p:spPr>
          <a:xfrm>
            <a:off x="5220072" y="404664"/>
            <a:ext cx="2520280" cy="63367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Rectangle 7"/>
          <p:cNvSpPr/>
          <p:nvPr/>
        </p:nvSpPr>
        <p:spPr>
          <a:xfrm>
            <a:off x="2167656" y="3135140"/>
            <a:ext cx="792088" cy="20162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ctangle 8"/>
          <p:cNvSpPr/>
          <p:nvPr/>
        </p:nvSpPr>
        <p:spPr>
          <a:xfrm rot="1417387">
            <a:off x="2721012" y="3047881"/>
            <a:ext cx="209990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Oval 9"/>
          <p:cNvSpPr/>
          <p:nvPr/>
        </p:nvSpPr>
        <p:spPr>
          <a:xfrm>
            <a:off x="2455688" y="4143252"/>
            <a:ext cx="257530" cy="257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11" name="Straight Connector 10"/>
          <p:cNvCxnSpPr>
            <a:stCxn id="9" idx="0"/>
            <a:endCxn id="32" idx="1"/>
          </p:cNvCxnSpPr>
          <p:nvPr/>
        </p:nvCxnSpPr>
        <p:spPr>
          <a:xfrm>
            <a:off x="3100129" y="3105206"/>
            <a:ext cx="2067665" cy="11191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0" idx="2"/>
            <a:endCxn id="32" idx="2"/>
          </p:cNvCxnSpPr>
          <p:nvPr/>
        </p:nvCxnSpPr>
        <p:spPr>
          <a:xfrm flipV="1">
            <a:off x="2455688" y="4272016"/>
            <a:ext cx="2692376" cy="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e 12"/>
          <p:cNvSpPr/>
          <p:nvPr/>
        </p:nvSpPr>
        <p:spPr>
          <a:xfrm rot="20099691">
            <a:off x="2243701" y="3821966"/>
            <a:ext cx="900100" cy="900100"/>
          </a:xfrm>
          <a:prstGeom prst="pie">
            <a:avLst>
              <a:gd name="adj1" fmla="val 19199900"/>
              <a:gd name="adj2" fmla="val 14784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03760" y="3783212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/>
              <a:t>α</a:t>
            </a:r>
            <a:endParaRPr lang="sv-SE" dirty="0"/>
          </a:p>
        </p:txBody>
      </p:sp>
      <p:sp>
        <p:nvSpPr>
          <p:cNvPr id="15" name="TextBox 14"/>
          <p:cNvSpPr txBox="1"/>
          <p:nvPr/>
        </p:nvSpPr>
        <p:spPr>
          <a:xfrm>
            <a:off x="3309862" y="4287268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c</a:t>
            </a:r>
            <a:r>
              <a:rPr lang="sv-SE" dirty="0" smtClean="0"/>
              <a:t> (x-position)</a:t>
            </a:r>
            <a:endParaRPr lang="sv-SE" dirty="0"/>
          </a:p>
        </p:txBody>
      </p:sp>
      <p:sp>
        <p:nvSpPr>
          <p:cNvPr id="16" name="TextBox 15"/>
          <p:cNvSpPr txBox="1"/>
          <p:nvPr/>
        </p:nvSpPr>
        <p:spPr>
          <a:xfrm>
            <a:off x="4725816" y="313514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</a:t>
            </a:r>
            <a:endParaRPr lang="sv-SE" dirty="0"/>
          </a:p>
        </p:txBody>
      </p:sp>
      <p:sp>
        <p:nvSpPr>
          <p:cNvPr id="17" name="TextBox 16"/>
          <p:cNvSpPr txBox="1"/>
          <p:nvPr/>
        </p:nvSpPr>
        <p:spPr>
          <a:xfrm>
            <a:off x="2443228" y="33192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236441" y="5147900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servoX</a:t>
            </a:r>
            <a:endParaRPr lang="sv-SE" dirty="0"/>
          </a:p>
        </p:txBody>
      </p:sp>
      <p:sp>
        <p:nvSpPr>
          <p:cNvPr id="19" name="TextBox 18"/>
          <p:cNvSpPr txBox="1"/>
          <p:nvPr/>
        </p:nvSpPr>
        <p:spPr>
          <a:xfrm>
            <a:off x="2267744" y="5589240"/>
            <a:ext cx="2600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a</a:t>
            </a:r>
            <a:r>
              <a:rPr lang="el-GR" dirty="0" smtClean="0"/>
              <a:t>²</a:t>
            </a:r>
            <a:r>
              <a:rPr lang="sv-SE" dirty="0" smtClean="0"/>
              <a:t> = b</a:t>
            </a:r>
            <a:r>
              <a:rPr lang="el-GR" dirty="0" smtClean="0"/>
              <a:t>²</a:t>
            </a:r>
            <a:r>
              <a:rPr lang="sv-SE" dirty="0" smtClean="0"/>
              <a:t> + c</a:t>
            </a:r>
            <a:r>
              <a:rPr lang="el-GR" dirty="0" smtClean="0"/>
              <a:t>²</a:t>
            </a:r>
            <a:r>
              <a:rPr lang="sv-SE" dirty="0" smtClean="0"/>
              <a:t> - 2bc cos(</a:t>
            </a:r>
            <a:r>
              <a:rPr lang="el-GR" dirty="0" smtClean="0"/>
              <a:t>α</a:t>
            </a:r>
            <a:r>
              <a:rPr lang="sv-SE" dirty="0" smtClean="0"/>
              <a:t>)</a:t>
            </a:r>
          </a:p>
          <a:p>
            <a:r>
              <a:rPr lang="sv-SE" dirty="0" smtClean="0"/>
              <a:t>=&gt;</a:t>
            </a:r>
          </a:p>
          <a:p>
            <a:r>
              <a:rPr lang="sv-SE" dirty="0" smtClean="0"/>
              <a:t>cos(</a:t>
            </a:r>
            <a:r>
              <a:rPr lang="el-GR" dirty="0" smtClean="0"/>
              <a:t>α</a:t>
            </a:r>
            <a:r>
              <a:rPr lang="sv-SE" dirty="0" smtClean="0"/>
              <a:t>) = (c</a:t>
            </a:r>
            <a:r>
              <a:rPr lang="el-GR" dirty="0" smtClean="0"/>
              <a:t>²</a:t>
            </a:r>
            <a:r>
              <a:rPr lang="sv-SE" dirty="0" smtClean="0"/>
              <a:t> + b</a:t>
            </a:r>
            <a:r>
              <a:rPr lang="el-GR" dirty="0" smtClean="0"/>
              <a:t>²</a:t>
            </a:r>
            <a:r>
              <a:rPr lang="sv-SE" dirty="0" smtClean="0"/>
              <a:t> -a</a:t>
            </a:r>
            <a:r>
              <a:rPr lang="el-GR" dirty="0" smtClean="0"/>
              <a:t>²</a:t>
            </a:r>
            <a:r>
              <a:rPr lang="sv-SE" dirty="0" smtClean="0"/>
              <a:t>)/(2bc)</a:t>
            </a:r>
            <a:endParaRPr lang="sv-SE" dirty="0"/>
          </a:p>
        </p:txBody>
      </p:sp>
      <p:sp>
        <p:nvSpPr>
          <p:cNvPr id="20" name="TextBox 19"/>
          <p:cNvSpPr txBox="1"/>
          <p:nvPr/>
        </p:nvSpPr>
        <p:spPr>
          <a:xfrm>
            <a:off x="1613484" y="902892"/>
            <a:ext cx="3126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Servo controls angle with PWM</a:t>
            </a:r>
            <a:endParaRPr lang="sv-SE" dirty="0"/>
          </a:p>
        </p:txBody>
      </p:sp>
      <p:sp>
        <p:nvSpPr>
          <p:cNvPr id="21" name="Arc 20"/>
          <p:cNvSpPr/>
          <p:nvPr/>
        </p:nvSpPr>
        <p:spPr>
          <a:xfrm rot="5400000">
            <a:off x="6767388" y="-525535"/>
            <a:ext cx="1422118" cy="1368152"/>
          </a:xfrm>
          <a:prstGeom prst="arc">
            <a:avLst/>
          </a:prstGeom>
          <a:ln>
            <a:solidFill>
              <a:srgbClr val="FFFF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2" name="Rectangle 21"/>
          <p:cNvSpPr/>
          <p:nvPr/>
        </p:nvSpPr>
        <p:spPr>
          <a:xfrm rot="5400000">
            <a:off x="6110296" y="-12458"/>
            <a:ext cx="792088" cy="20162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3" name="Rectangle 22"/>
          <p:cNvSpPr/>
          <p:nvPr/>
        </p:nvSpPr>
        <p:spPr>
          <a:xfrm rot="6817387">
            <a:off x="6812640" y="573886"/>
            <a:ext cx="209990" cy="13681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4" name="Oval 23"/>
          <p:cNvSpPr/>
          <p:nvPr/>
        </p:nvSpPr>
        <p:spPr>
          <a:xfrm rot="5400000">
            <a:off x="6248810" y="887643"/>
            <a:ext cx="257530" cy="25753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25" name="Straight Connector 24"/>
          <p:cNvCxnSpPr>
            <a:stCxn id="23" idx="0"/>
          </p:cNvCxnSpPr>
          <p:nvPr/>
        </p:nvCxnSpPr>
        <p:spPr>
          <a:xfrm flipH="1">
            <a:off x="6376738" y="1532084"/>
            <a:ext cx="1167648" cy="13121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Arc 25"/>
          <p:cNvSpPr/>
          <p:nvPr/>
        </p:nvSpPr>
        <p:spPr>
          <a:xfrm rot="5400000">
            <a:off x="6839396" y="-228482"/>
            <a:ext cx="1422118" cy="1512168"/>
          </a:xfrm>
          <a:prstGeom prst="arc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7" name="Arc 26"/>
          <p:cNvSpPr/>
          <p:nvPr/>
        </p:nvSpPr>
        <p:spPr>
          <a:xfrm rot="5400000">
            <a:off x="6803392" y="-417523"/>
            <a:ext cx="1422118" cy="1440160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8" name="TextBox 27"/>
          <p:cNvSpPr txBox="1"/>
          <p:nvPr/>
        </p:nvSpPr>
        <p:spPr>
          <a:xfrm>
            <a:off x="5432561" y="1411968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servoY</a:t>
            </a:r>
            <a:endParaRPr lang="sv-SE" dirty="0"/>
          </a:p>
        </p:txBody>
      </p:sp>
      <p:sp>
        <p:nvSpPr>
          <p:cNvPr id="29" name="Rectangle 28"/>
          <p:cNvSpPr/>
          <p:nvPr/>
        </p:nvSpPr>
        <p:spPr>
          <a:xfrm>
            <a:off x="5436096" y="2844194"/>
            <a:ext cx="2117894" cy="187803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cxnSp>
        <p:nvCxnSpPr>
          <p:cNvPr id="30" name="Straight Connector 29"/>
          <p:cNvCxnSpPr/>
          <p:nvPr/>
        </p:nvCxnSpPr>
        <p:spPr>
          <a:xfrm flipH="1" flipV="1">
            <a:off x="6376738" y="1033903"/>
            <a:ext cx="837" cy="1810291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6310213" y="2780928"/>
            <a:ext cx="134724" cy="134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2" name="Oval 31"/>
          <p:cNvSpPr/>
          <p:nvPr/>
        </p:nvSpPr>
        <p:spPr>
          <a:xfrm>
            <a:off x="5148064" y="4204654"/>
            <a:ext cx="134724" cy="13472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680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7609</TotalTime>
  <Words>230</Words>
  <Application>Microsoft Office PowerPoint</Application>
  <PresentationFormat>On-screen Show (4:3)</PresentationFormat>
  <Paragraphs>52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Volvo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Pettersson Johan (4) (Consultant)</dc:creator>
  <cp:lastModifiedBy>Pettersson Johan (4) (Consultant)</cp:lastModifiedBy>
  <cp:revision>16</cp:revision>
  <dcterms:created xsi:type="dcterms:W3CDTF">2018-11-15T07:59:32Z</dcterms:created>
  <dcterms:modified xsi:type="dcterms:W3CDTF">2019-01-03T11:51:22Z</dcterms:modified>
</cp:coreProperties>
</file>