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1" r:id="rId13"/>
    <p:sldId id="260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174" autoAdjust="0"/>
  </p:normalViewPr>
  <p:slideViewPr>
    <p:cSldViewPr snapToGrid="0">
      <p:cViewPr>
        <p:scale>
          <a:sx n="100" d="100"/>
          <a:sy n="100" d="100"/>
        </p:scale>
        <p:origin x="-29" y="-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2C9E8-4002-447B-9157-F4FA4C39506F}" type="datetimeFigureOut">
              <a:rPr lang="es-CO" smtClean="0"/>
              <a:t>15/06/2023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EDDF6-6C85-4E81-A7E2-382EFD40F5F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4153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onos.es/digitalguide/hosting/cuestiones-tecnicas/normalizac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onos.es/digitalguide/hosting/cuestiones-tecnicas/normalizacion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>
                <a:hlinkClick r:id="rId3"/>
              </a:rPr>
              <a:t>Normalización | Bases de datos casi sin redundancias - IONOS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EDDF6-6C85-4E81-A7E2-382EFD40F5FB}" type="slidenum">
              <a:rPr lang="es-CO" smtClean="0"/>
              <a:t>21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0769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>
                <a:hlinkClick r:id="rId3"/>
              </a:rPr>
              <a:t>Normalización | Bases de datos casi sin redundancias - IONOS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EDDF6-6C85-4E81-A7E2-382EFD40F5FB}" type="slidenum">
              <a:rPr lang="es-CO" smtClean="0"/>
              <a:t>22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2169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BB91-CB49-45AC-A6CE-928A703F3995}" type="datetimeFigureOut">
              <a:rPr lang="es-CO" smtClean="0"/>
              <a:t>15/06/2023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3786-6318-45EA-9CE8-EAF48823BD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046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BB91-CB49-45AC-A6CE-928A703F3995}" type="datetimeFigureOut">
              <a:rPr lang="es-CO" smtClean="0"/>
              <a:t>15/06/2023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3786-6318-45EA-9CE8-EAF48823BD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642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BB91-CB49-45AC-A6CE-928A703F3995}" type="datetimeFigureOut">
              <a:rPr lang="es-CO" smtClean="0"/>
              <a:t>15/06/2023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3786-6318-45EA-9CE8-EAF48823BD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343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BB91-CB49-45AC-A6CE-928A703F3995}" type="datetimeFigureOut">
              <a:rPr lang="es-CO" smtClean="0"/>
              <a:t>15/06/2023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3786-6318-45EA-9CE8-EAF48823BD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158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BB91-CB49-45AC-A6CE-928A703F3995}" type="datetimeFigureOut">
              <a:rPr lang="es-CO" smtClean="0"/>
              <a:t>15/06/2023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3786-6318-45EA-9CE8-EAF48823BD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268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BB91-CB49-45AC-A6CE-928A703F3995}" type="datetimeFigureOut">
              <a:rPr lang="es-CO" smtClean="0"/>
              <a:t>15/06/2023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3786-6318-45EA-9CE8-EAF48823BD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438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BB91-CB49-45AC-A6CE-928A703F3995}" type="datetimeFigureOut">
              <a:rPr lang="es-CO" smtClean="0"/>
              <a:t>15/06/2023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3786-6318-45EA-9CE8-EAF48823BD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606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BB91-CB49-45AC-A6CE-928A703F3995}" type="datetimeFigureOut">
              <a:rPr lang="es-CO" smtClean="0"/>
              <a:t>15/06/2023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3786-6318-45EA-9CE8-EAF48823BD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489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BB91-CB49-45AC-A6CE-928A703F3995}" type="datetimeFigureOut">
              <a:rPr lang="es-CO" smtClean="0"/>
              <a:t>15/06/2023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3786-6318-45EA-9CE8-EAF48823BD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51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BB91-CB49-45AC-A6CE-928A703F3995}" type="datetimeFigureOut">
              <a:rPr lang="es-CO" smtClean="0"/>
              <a:t>15/06/2023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3786-6318-45EA-9CE8-EAF48823BD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291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BB91-CB49-45AC-A6CE-928A703F3995}" type="datetimeFigureOut">
              <a:rPr lang="es-CO" smtClean="0"/>
              <a:t>15/06/2023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3786-6318-45EA-9CE8-EAF48823BD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000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3BB91-CB49-45AC-A6CE-928A703F3995}" type="datetimeFigureOut">
              <a:rPr lang="es-CO" smtClean="0"/>
              <a:t>15/06/2023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B3786-6318-45EA-9CE8-EAF48823BD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778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r qué normalizar una base de da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63" y="634483"/>
            <a:ext cx="7125371" cy="571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068" y="2819043"/>
            <a:ext cx="5623249" cy="1788757"/>
          </a:xfrm>
        </p:spPr>
        <p:txBody>
          <a:bodyPr/>
          <a:lstStyle/>
          <a:p>
            <a:r>
              <a:rPr lang="es-MX" b="1" dirty="0" smtClean="0"/>
              <a:t>Normalización de bases de datos</a:t>
            </a:r>
            <a:endParaRPr lang="es-CO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42202" y="5290879"/>
            <a:ext cx="2758751" cy="988623"/>
          </a:xfrm>
        </p:spPr>
        <p:txBody>
          <a:bodyPr>
            <a:normAutofit/>
          </a:bodyPr>
          <a:lstStyle/>
          <a:p>
            <a:pPr>
              <a:lnSpc>
                <a:spcPct val="50000"/>
              </a:lnSpc>
            </a:pPr>
            <a:r>
              <a:rPr lang="es-MX" sz="1600" dirty="0" smtClean="0"/>
              <a:t>Johan Sebastian Piña Duran</a:t>
            </a:r>
          </a:p>
          <a:p>
            <a:pPr>
              <a:lnSpc>
                <a:spcPct val="50000"/>
              </a:lnSpc>
            </a:pPr>
            <a:r>
              <a:rPr lang="es-MX" sz="1600" dirty="0" smtClean="0"/>
              <a:t>IA </a:t>
            </a:r>
            <a:r>
              <a:rPr lang="es-MX" sz="1600" dirty="0" err="1" smtClean="0"/>
              <a:t>developer</a:t>
            </a:r>
            <a:endParaRPr lang="es-MX" sz="1600" dirty="0"/>
          </a:p>
          <a:p>
            <a:pPr>
              <a:lnSpc>
                <a:spcPct val="50000"/>
              </a:lnSpc>
            </a:pPr>
            <a:r>
              <a:rPr lang="es-MX" sz="1600" dirty="0" smtClean="0"/>
              <a:t>Universidad en tu Colegio</a:t>
            </a:r>
          </a:p>
          <a:p>
            <a:pPr>
              <a:lnSpc>
                <a:spcPct val="50000"/>
              </a:lnSpc>
            </a:pPr>
            <a:r>
              <a:rPr lang="es-MX" sz="1600" dirty="0" smtClean="0"/>
              <a:t>2023</a:t>
            </a:r>
            <a:endParaRPr lang="es-CO" sz="1600" dirty="0"/>
          </a:p>
        </p:txBody>
      </p:sp>
      <p:pic>
        <p:nvPicPr>
          <p:cNvPr id="1028" name="Picture 4" descr="Feria virtual de Universidad en tu Colegio 2021 – Micrositio de Educació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28" y="564339"/>
            <a:ext cx="392430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06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8890"/>
          </a:xfrm>
        </p:spPr>
        <p:txBody>
          <a:bodyPr/>
          <a:lstStyle/>
          <a:p>
            <a:r>
              <a:rPr lang="es-MX" dirty="0" smtClean="0"/>
              <a:t>Ejemplo 2…</a:t>
            </a:r>
            <a:endParaRPr lang="es-CO" dirty="0"/>
          </a:p>
        </p:txBody>
      </p:sp>
      <p:pic>
        <p:nvPicPr>
          <p:cNvPr id="4098" name="Picture 2" descr="https://static.platzi.com/media/user_upload/Screen%20Shot%202017-10-25%20at%2016.38.16-b39c941b-3173-4434-8f5e-434974acfc9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874" y="1935106"/>
            <a:ext cx="7910146" cy="179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tatic.platzi.com/media/user_upload/Screen%20Shot%202017-10-26%20at%2009.48.11-d4bc3e5e-aefc-499b-8c64-7cf1d77c0b4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74" y="4312014"/>
            <a:ext cx="11154452" cy="190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64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8890"/>
          </a:xfrm>
        </p:spPr>
        <p:txBody>
          <a:bodyPr/>
          <a:lstStyle/>
          <a:p>
            <a:r>
              <a:rPr lang="es-MX" dirty="0" smtClean="0"/>
              <a:t>Ejemplo 3…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54016"/>
            <a:ext cx="10515600" cy="492369"/>
          </a:xfrm>
        </p:spPr>
        <p:txBody>
          <a:bodyPr/>
          <a:lstStyle/>
          <a:p>
            <a:r>
              <a:rPr lang="es-MX" dirty="0" smtClean="0"/>
              <a:t>Ahora teniendo la siguiente tabla… encuentra su forma normal FN1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153" y="2055883"/>
            <a:ext cx="6040207" cy="168084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153" y="4227582"/>
            <a:ext cx="6044049" cy="227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8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Primera forma normal: Ejercicio.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84860" y="1430421"/>
            <a:ext cx="10515600" cy="520533"/>
          </a:xfrm>
        </p:spPr>
        <p:txBody>
          <a:bodyPr/>
          <a:lstStyle/>
          <a:p>
            <a:r>
              <a:rPr lang="es-MX" dirty="0" smtClean="0"/>
              <a:t>Vamos a determinar la primera forma normal.</a:t>
            </a:r>
            <a:endParaRPr lang="es-CO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497947"/>
              </p:ext>
            </p:extLst>
          </p:nvPr>
        </p:nvGraphicFramePr>
        <p:xfrm>
          <a:off x="605788" y="1950954"/>
          <a:ext cx="10353675" cy="2241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4569">
                  <a:extLst>
                    <a:ext uri="{9D8B030D-6E8A-4147-A177-3AD203B41FA5}">
                      <a16:colId xmlns:a16="http://schemas.microsoft.com/office/drawing/2014/main" val="1389289201"/>
                    </a:ext>
                  </a:extLst>
                </a:gridCol>
                <a:gridCol w="1334569">
                  <a:extLst>
                    <a:ext uri="{9D8B030D-6E8A-4147-A177-3AD203B41FA5}">
                      <a16:colId xmlns:a16="http://schemas.microsoft.com/office/drawing/2014/main" val="1273279766"/>
                    </a:ext>
                  </a:extLst>
                </a:gridCol>
                <a:gridCol w="1334569">
                  <a:extLst>
                    <a:ext uri="{9D8B030D-6E8A-4147-A177-3AD203B41FA5}">
                      <a16:colId xmlns:a16="http://schemas.microsoft.com/office/drawing/2014/main" val="800722517"/>
                    </a:ext>
                  </a:extLst>
                </a:gridCol>
                <a:gridCol w="1334569">
                  <a:extLst>
                    <a:ext uri="{9D8B030D-6E8A-4147-A177-3AD203B41FA5}">
                      <a16:colId xmlns:a16="http://schemas.microsoft.com/office/drawing/2014/main" val="2607601290"/>
                    </a:ext>
                  </a:extLst>
                </a:gridCol>
                <a:gridCol w="2044905">
                  <a:extLst>
                    <a:ext uri="{9D8B030D-6E8A-4147-A177-3AD203B41FA5}">
                      <a16:colId xmlns:a16="http://schemas.microsoft.com/office/drawing/2014/main" val="921614502"/>
                    </a:ext>
                  </a:extLst>
                </a:gridCol>
                <a:gridCol w="1635925">
                  <a:extLst>
                    <a:ext uri="{9D8B030D-6E8A-4147-A177-3AD203B41FA5}">
                      <a16:colId xmlns:a16="http://schemas.microsoft.com/office/drawing/2014/main" val="1750606279"/>
                    </a:ext>
                  </a:extLst>
                </a:gridCol>
                <a:gridCol w="1334569">
                  <a:extLst>
                    <a:ext uri="{9D8B030D-6E8A-4147-A177-3AD203B41FA5}">
                      <a16:colId xmlns:a16="http://schemas.microsoft.com/office/drawing/2014/main" val="3145455325"/>
                    </a:ext>
                  </a:extLst>
                </a:gridCol>
              </a:tblGrid>
              <a:tr h="4483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u="none" strike="noStrike" dirty="0">
                          <a:effectLst/>
                        </a:rPr>
                        <a:t>Matricula</a:t>
                      </a:r>
                      <a:endParaRPr lang="es-CO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u="none" strike="noStrike" dirty="0">
                          <a:effectLst/>
                        </a:rPr>
                        <a:t>Nombre</a:t>
                      </a:r>
                      <a:endParaRPr lang="es-CO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u="none" strike="noStrike" dirty="0">
                          <a:effectLst/>
                        </a:rPr>
                        <a:t>Dirección</a:t>
                      </a:r>
                      <a:endParaRPr lang="es-CO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u="none" strike="noStrike" dirty="0">
                          <a:effectLst/>
                        </a:rPr>
                        <a:t>Teléfono</a:t>
                      </a:r>
                      <a:endParaRPr lang="es-CO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u="none" strike="noStrike" dirty="0">
                          <a:effectLst/>
                        </a:rPr>
                        <a:t>Materia</a:t>
                      </a:r>
                      <a:endParaRPr lang="es-CO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u="none" strike="noStrike" dirty="0" err="1">
                          <a:effectLst/>
                        </a:rPr>
                        <a:t>Num</a:t>
                      </a:r>
                      <a:r>
                        <a:rPr lang="es-CO" sz="1800" b="1" u="none" strike="noStrike" dirty="0">
                          <a:effectLst/>
                        </a:rPr>
                        <a:t> Materia</a:t>
                      </a:r>
                      <a:endParaRPr lang="es-CO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u="none" strike="noStrike" dirty="0">
                          <a:effectLst/>
                        </a:rPr>
                        <a:t>Carrera</a:t>
                      </a:r>
                      <a:endParaRPr lang="es-CO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053625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u="none" strike="noStrike" dirty="0">
                          <a:effectLst/>
                        </a:rPr>
                        <a:t>1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u="none" strike="noStrike" dirty="0">
                          <a:effectLst/>
                        </a:rPr>
                        <a:t>Sergio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u="none" strike="noStrike" dirty="0" err="1">
                          <a:effectLst/>
                        </a:rPr>
                        <a:t>Carr</a:t>
                      </a:r>
                      <a:r>
                        <a:rPr lang="es-CO" sz="1800" b="1" u="none" strike="noStrike" dirty="0">
                          <a:effectLst/>
                        </a:rPr>
                        <a:t> 22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u="none" strike="noStrike" dirty="0">
                          <a:effectLst/>
                        </a:rPr>
                        <a:t>56565655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u="none" strike="noStrike" dirty="0">
                          <a:effectLst/>
                        </a:rPr>
                        <a:t>Base de datos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u="none" strike="noStrike" dirty="0">
                          <a:effectLst/>
                        </a:rPr>
                        <a:t>123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u="none" strike="noStrike" dirty="0">
                          <a:effectLst/>
                        </a:rPr>
                        <a:t>Sistemas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7900263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u="none" strike="noStrike">
                          <a:effectLst/>
                        </a:rPr>
                        <a:t>1</a:t>
                      </a:r>
                      <a:endParaRPr lang="es-CO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u="none" strike="noStrike" dirty="0">
                          <a:effectLst/>
                        </a:rPr>
                        <a:t>Sergio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u="none" strike="noStrike">
                          <a:effectLst/>
                        </a:rPr>
                        <a:t>Carr 22</a:t>
                      </a:r>
                      <a:endParaRPr lang="es-CO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u="none" strike="noStrike" dirty="0">
                          <a:effectLst/>
                        </a:rPr>
                        <a:t>56565655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u="none" strike="noStrike" dirty="0">
                          <a:effectLst/>
                        </a:rPr>
                        <a:t>Programación web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u="none" strike="noStrike" dirty="0">
                          <a:effectLst/>
                        </a:rPr>
                        <a:t>234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u="none" strike="noStrike">
                          <a:effectLst/>
                        </a:rPr>
                        <a:t>Sistemas</a:t>
                      </a:r>
                      <a:endParaRPr lang="es-CO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45991273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u="none" strike="noStrike">
                          <a:effectLst/>
                        </a:rPr>
                        <a:t>1</a:t>
                      </a:r>
                      <a:endParaRPr lang="es-CO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u="none" strike="noStrike">
                          <a:effectLst/>
                        </a:rPr>
                        <a:t>Sergio</a:t>
                      </a:r>
                      <a:endParaRPr lang="es-CO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u="none" strike="noStrike" dirty="0" err="1">
                          <a:effectLst/>
                        </a:rPr>
                        <a:t>Carr</a:t>
                      </a:r>
                      <a:r>
                        <a:rPr lang="es-CO" sz="1800" b="1" u="none" strike="noStrike" dirty="0">
                          <a:effectLst/>
                        </a:rPr>
                        <a:t> 22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u="none" strike="noStrike" dirty="0">
                          <a:effectLst/>
                        </a:rPr>
                        <a:t>56565655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u="none" strike="noStrike" dirty="0">
                          <a:effectLst/>
                        </a:rPr>
                        <a:t>Programación Visual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u="none" strike="noStrike" dirty="0">
                          <a:effectLst/>
                        </a:rPr>
                        <a:t>237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u="none" strike="noStrike" dirty="0">
                          <a:effectLst/>
                        </a:rPr>
                        <a:t>Sistemas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91160761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u="none" strike="noStrike">
                          <a:effectLst/>
                        </a:rPr>
                        <a:t>2</a:t>
                      </a:r>
                      <a:endParaRPr lang="es-CO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u="none" strike="noStrike" dirty="0">
                          <a:effectLst/>
                        </a:rPr>
                        <a:t>Ana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u="none" strike="noStrike">
                          <a:effectLst/>
                        </a:rPr>
                        <a:t>Reforma 1</a:t>
                      </a:r>
                      <a:endParaRPr lang="es-CO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u="none" strike="noStrike">
                          <a:effectLst/>
                        </a:rPr>
                        <a:t>23232312</a:t>
                      </a:r>
                      <a:endParaRPr lang="es-CO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u="none" strike="noStrike">
                          <a:effectLst/>
                        </a:rPr>
                        <a:t>Base de datos</a:t>
                      </a:r>
                      <a:endParaRPr lang="es-CO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u="none" strike="noStrike" dirty="0">
                          <a:effectLst/>
                        </a:rPr>
                        <a:t>123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u="none" strike="noStrike" dirty="0">
                          <a:effectLst/>
                        </a:rPr>
                        <a:t>Sistemas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8360578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892494"/>
              </p:ext>
            </p:extLst>
          </p:nvPr>
        </p:nvGraphicFramePr>
        <p:xfrm>
          <a:off x="605788" y="4453120"/>
          <a:ext cx="4757538" cy="1192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9963">
                  <a:extLst>
                    <a:ext uri="{9D8B030D-6E8A-4147-A177-3AD203B41FA5}">
                      <a16:colId xmlns:a16="http://schemas.microsoft.com/office/drawing/2014/main" val="1394380635"/>
                    </a:ext>
                  </a:extLst>
                </a:gridCol>
                <a:gridCol w="859963">
                  <a:extLst>
                    <a:ext uri="{9D8B030D-6E8A-4147-A177-3AD203B41FA5}">
                      <a16:colId xmlns:a16="http://schemas.microsoft.com/office/drawing/2014/main" val="2780006158"/>
                    </a:ext>
                  </a:extLst>
                </a:gridCol>
                <a:gridCol w="859963">
                  <a:extLst>
                    <a:ext uri="{9D8B030D-6E8A-4147-A177-3AD203B41FA5}">
                      <a16:colId xmlns:a16="http://schemas.microsoft.com/office/drawing/2014/main" val="1838830595"/>
                    </a:ext>
                  </a:extLst>
                </a:gridCol>
                <a:gridCol w="859963">
                  <a:extLst>
                    <a:ext uri="{9D8B030D-6E8A-4147-A177-3AD203B41FA5}">
                      <a16:colId xmlns:a16="http://schemas.microsoft.com/office/drawing/2014/main" val="1452867074"/>
                    </a:ext>
                  </a:extLst>
                </a:gridCol>
                <a:gridCol w="1317686">
                  <a:extLst>
                    <a:ext uri="{9D8B030D-6E8A-4147-A177-3AD203B41FA5}">
                      <a16:colId xmlns:a16="http://schemas.microsoft.com/office/drawing/2014/main" val="971005117"/>
                    </a:ext>
                  </a:extLst>
                </a:gridCol>
              </a:tblGrid>
              <a:tr h="34851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Matricula</a:t>
                      </a:r>
                      <a:endParaRPr lang="es-CO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Nombre</a:t>
                      </a:r>
                      <a:endParaRPr lang="es-CO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Dirección</a:t>
                      </a:r>
                      <a:endParaRPr lang="es-CO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Teléfono</a:t>
                      </a:r>
                      <a:endParaRPr lang="es-CO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Carrera</a:t>
                      </a:r>
                      <a:endParaRPr lang="es-CO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401563"/>
                  </a:ext>
                </a:extLst>
              </a:tr>
              <a:tr h="34851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1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Sergio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 err="1">
                          <a:effectLst/>
                        </a:rPr>
                        <a:t>Carr</a:t>
                      </a:r>
                      <a:r>
                        <a:rPr lang="es-CO" sz="1600" u="none" strike="noStrike" dirty="0">
                          <a:effectLst/>
                        </a:rPr>
                        <a:t> 22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56565655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Sistemas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49014412"/>
                  </a:ext>
                </a:extLst>
              </a:tr>
              <a:tr h="34851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2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Ana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Reforma 1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23232312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Sistemas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3676663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158658"/>
              </p:ext>
            </p:extLst>
          </p:nvPr>
        </p:nvGraphicFramePr>
        <p:xfrm>
          <a:off x="5782624" y="4483400"/>
          <a:ext cx="4275775" cy="1803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7760">
                  <a:extLst>
                    <a:ext uri="{9D8B030D-6E8A-4147-A177-3AD203B41FA5}">
                      <a16:colId xmlns:a16="http://schemas.microsoft.com/office/drawing/2014/main" val="3635553711"/>
                    </a:ext>
                  </a:extLst>
                </a:gridCol>
                <a:gridCol w="1743342">
                  <a:extLst>
                    <a:ext uri="{9D8B030D-6E8A-4147-A177-3AD203B41FA5}">
                      <a16:colId xmlns:a16="http://schemas.microsoft.com/office/drawing/2014/main" val="4015384792"/>
                    </a:ext>
                  </a:extLst>
                </a:gridCol>
                <a:gridCol w="1394673">
                  <a:extLst>
                    <a:ext uri="{9D8B030D-6E8A-4147-A177-3AD203B41FA5}">
                      <a16:colId xmlns:a16="http://schemas.microsoft.com/office/drawing/2014/main" val="3811666739"/>
                    </a:ext>
                  </a:extLst>
                </a:gridCol>
              </a:tblGrid>
              <a:tr h="3606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Matricula</a:t>
                      </a:r>
                      <a:endParaRPr lang="es-CO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Materia</a:t>
                      </a:r>
                      <a:endParaRPr lang="es-CO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 err="1">
                          <a:effectLst/>
                        </a:rPr>
                        <a:t>Num</a:t>
                      </a:r>
                      <a:r>
                        <a:rPr lang="es-CO" sz="1600" b="1" u="none" strike="noStrike" dirty="0">
                          <a:effectLst/>
                        </a:rPr>
                        <a:t> Materia</a:t>
                      </a:r>
                      <a:endParaRPr lang="es-CO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092049"/>
                  </a:ext>
                </a:extLst>
              </a:tr>
              <a:tr h="3606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1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Base de datos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123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2590388"/>
                  </a:ext>
                </a:extLst>
              </a:tr>
              <a:tr h="3606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1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Programación web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234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0278520"/>
                  </a:ext>
                </a:extLst>
              </a:tr>
              <a:tr h="3606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1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Programación Visual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237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2645009"/>
                  </a:ext>
                </a:extLst>
              </a:tr>
              <a:tr h="3606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2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Base de datos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123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44883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35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Segunda forma normal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5038726" cy="50323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MX" dirty="0"/>
              <a:t>Debemos seguir los siguientes pasos:</a:t>
            </a:r>
          </a:p>
          <a:p>
            <a:r>
              <a:rPr lang="es-MX" dirty="0"/>
              <a:t>Tener la 1° forma normal</a:t>
            </a:r>
          </a:p>
          <a:p>
            <a:r>
              <a:rPr lang="es-MX" dirty="0"/>
              <a:t>Crear tablas separadas para aquellos grupos de datos que se aplican a varios registros</a:t>
            </a:r>
          </a:p>
          <a:p>
            <a:r>
              <a:rPr lang="es-MX" dirty="0"/>
              <a:t>Relacionar estas tablas mediante una clave externa</a:t>
            </a:r>
          </a:p>
          <a:p>
            <a:r>
              <a:rPr lang="es-MX" dirty="0"/>
              <a:t>Sabremos si nuestra base de datos tiene en la segunda forma normal si esta previamente cumple con las normas de la Primera forma Normal y </a:t>
            </a:r>
            <a:r>
              <a:rPr lang="es-MX" b="1" dirty="0"/>
              <a:t>si sus atributos no principales dependen de forma completa de la clave principal</a:t>
            </a:r>
            <a:r>
              <a:rPr lang="es-MX" dirty="0"/>
              <a:t>.</a:t>
            </a:r>
          </a:p>
          <a:p>
            <a:r>
              <a:rPr lang="es-MX" dirty="0"/>
              <a:t>Los registros no deben depender de nada que no sea una clave principal de una tabla, una clave compuesta si es necesario</a:t>
            </a:r>
            <a:endParaRPr lang="es-CO" sz="2000" dirty="0"/>
          </a:p>
        </p:txBody>
      </p:sp>
      <p:pic>
        <p:nvPicPr>
          <p:cNvPr id="6146" name="Picture 2" descr="Segunda forma normal en el modelo relacional (2FN) -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416" y="2219604"/>
            <a:ext cx="4970174" cy="331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7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Segunda forma normal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825624"/>
            <a:ext cx="5038726" cy="4451351"/>
          </a:xfrm>
        </p:spPr>
        <p:txBody>
          <a:bodyPr>
            <a:normAutofit/>
          </a:bodyPr>
          <a:lstStyle/>
          <a:p>
            <a:r>
              <a:rPr lang="es-MX" dirty="0"/>
              <a:t>Cree tablas independientes para conjuntos de valores que se apliquen a varios registros.</a:t>
            </a:r>
          </a:p>
          <a:p>
            <a:r>
              <a:rPr lang="es-MX" dirty="0"/>
              <a:t>Relacione estas tablas con una clave externa.</a:t>
            </a:r>
          </a:p>
          <a:p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42894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de Segunda forma normal</a:t>
            </a:r>
            <a:endParaRPr lang="es-CO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3908" y="1499453"/>
            <a:ext cx="6264183" cy="161558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r="19497"/>
          <a:stretch/>
        </p:blipFill>
        <p:spPr>
          <a:xfrm>
            <a:off x="683624" y="3982348"/>
            <a:ext cx="5719275" cy="183868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605" t="66158" r="39091" b="1300"/>
          <a:stretch/>
        </p:blipFill>
        <p:spPr>
          <a:xfrm>
            <a:off x="7229897" y="5382692"/>
            <a:ext cx="4113953" cy="136100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l="393" t="12416" r="37497" b="53563"/>
          <a:stretch/>
        </p:blipFill>
        <p:spPr>
          <a:xfrm>
            <a:off x="7229897" y="3783352"/>
            <a:ext cx="4113953" cy="1381476"/>
          </a:xfrm>
          <a:prstGeom prst="rect">
            <a:avLst/>
          </a:prstGeom>
        </p:spPr>
      </p:pic>
      <p:cxnSp>
        <p:nvCxnSpPr>
          <p:cNvPr id="10" name="Conector recto de flecha 9"/>
          <p:cNvCxnSpPr>
            <a:stCxn id="5" idx="2"/>
            <a:endCxn id="6" idx="0"/>
          </p:cNvCxnSpPr>
          <p:nvPr/>
        </p:nvCxnSpPr>
        <p:spPr>
          <a:xfrm flipH="1">
            <a:off x="3543262" y="3115033"/>
            <a:ext cx="2552738" cy="8673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5" idx="2"/>
            <a:endCxn id="8" idx="0"/>
          </p:cNvCxnSpPr>
          <p:nvPr/>
        </p:nvCxnSpPr>
        <p:spPr>
          <a:xfrm>
            <a:off x="6096000" y="3115033"/>
            <a:ext cx="3190874" cy="6683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526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Retomemos el ejemplo anterior…</a:t>
            </a:r>
            <a:endParaRPr lang="es-CO" dirty="0"/>
          </a:p>
        </p:txBody>
      </p:sp>
      <p:pic>
        <p:nvPicPr>
          <p:cNvPr id="11" name="Picture 2" descr="https://bookdown.org/paranedagarcia/database/images/db-redundancia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0" y="1384320"/>
            <a:ext cx="12138690" cy="547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27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de Segunda forma normal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1577939"/>
            <a:ext cx="9877425" cy="503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18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2 de Segunda forma normal… retomemos otro de los ejemplos.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3" y="1964006"/>
            <a:ext cx="12103954" cy="210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42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2 de Segunda forma normal… retomemos otro de los ejemplos.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3" y="1964006"/>
            <a:ext cx="12103954" cy="210316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72" y="4435743"/>
            <a:ext cx="5899577" cy="206047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951" y="4435742"/>
            <a:ext cx="4343662" cy="20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1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 qué se refiere?...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Proceso de simplificación de los datos</a:t>
            </a:r>
          </a:p>
          <a:p>
            <a:pPr marL="0" indent="0">
              <a:buNone/>
            </a:pPr>
            <a:endParaRPr lang="es-MX" dirty="0"/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Tener almacenado con el menor espacio.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Eliminar datos repetidos.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Eliminar errores lógicos.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Datos ordenados.</a:t>
            </a:r>
          </a:p>
        </p:txBody>
      </p:sp>
      <p:pic>
        <p:nvPicPr>
          <p:cNvPr id="2050" name="Picture 2" descr="Heli Sulbaran: Normalización de Base de Da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017" y="3694922"/>
            <a:ext cx="3828676" cy="278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58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0484" y="0"/>
            <a:ext cx="10515600" cy="1325563"/>
          </a:xfrm>
        </p:spPr>
        <p:txBody>
          <a:bodyPr/>
          <a:lstStyle/>
          <a:p>
            <a:r>
              <a:rPr lang="es-MX" dirty="0" smtClean="0"/>
              <a:t>Normalización FN3</a:t>
            </a:r>
            <a:endParaRPr lang="es-CO" dirty="0"/>
          </a:p>
        </p:txBody>
      </p:sp>
      <p:pic>
        <p:nvPicPr>
          <p:cNvPr id="1026" name="Picture 2" descr="https://bookdown.org/paranedagarcia/database/images/db-redundancia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94" y="1500777"/>
            <a:ext cx="9942532" cy="478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848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2162" y="494522"/>
            <a:ext cx="10515600" cy="1325563"/>
          </a:xfrm>
        </p:spPr>
        <p:txBody>
          <a:bodyPr/>
          <a:lstStyle/>
          <a:p>
            <a:r>
              <a:rPr lang="es-MX" dirty="0" smtClean="0"/>
              <a:t>Normalización FN3</a:t>
            </a:r>
            <a:endParaRPr lang="es-CO" dirty="0"/>
          </a:p>
        </p:txBody>
      </p:sp>
      <p:pic>
        <p:nvPicPr>
          <p:cNvPr id="8194" name="Picture 2" descr="Tercera Forma Normal en el Modelo Relacional (3FN) -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485" y="2200942"/>
            <a:ext cx="5362060" cy="357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202162" y="2498772"/>
            <a:ext cx="589072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273B47"/>
                </a:solidFill>
                <a:latin typeface="lato"/>
              </a:rPr>
              <a:t>Debemos considerar los siguientes puntos</a:t>
            </a:r>
            <a:r>
              <a:rPr lang="es-MX" dirty="0" smtClean="0">
                <a:solidFill>
                  <a:srgbClr val="273B47"/>
                </a:solidFill>
                <a:latin typeface="lato"/>
              </a:rPr>
              <a:t>:</a:t>
            </a:r>
          </a:p>
          <a:p>
            <a:pPr lvl="1"/>
            <a:endParaRPr lang="es-MX" dirty="0">
              <a:solidFill>
                <a:srgbClr val="273B47"/>
              </a:solidFill>
              <a:latin typeface="lato"/>
            </a:endParaRPr>
          </a:p>
          <a:p>
            <a:pPr lvl="1">
              <a:buFont typeface="+mj-lt"/>
              <a:buAutoNum type="arabicPeriod"/>
            </a:pPr>
            <a:r>
              <a:rPr lang="es-MX" dirty="0">
                <a:solidFill>
                  <a:srgbClr val="273B47"/>
                </a:solidFill>
                <a:latin typeface="lato"/>
              </a:rPr>
              <a:t> </a:t>
            </a:r>
            <a:r>
              <a:rPr lang="es-MX" dirty="0" smtClean="0">
                <a:solidFill>
                  <a:srgbClr val="273B47"/>
                </a:solidFill>
                <a:latin typeface="lato"/>
              </a:rPr>
              <a:t>Tener </a:t>
            </a:r>
            <a:r>
              <a:rPr lang="es-MX" dirty="0">
                <a:solidFill>
                  <a:srgbClr val="273B47"/>
                </a:solidFill>
                <a:latin typeface="lato"/>
              </a:rPr>
              <a:t>la 2° forma normal</a:t>
            </a:r>
          </a:p>
          <a:p>
            <a:pPr lvl="1">
              <a:buFont typeface="+mj-lt"/>
              <a:buAutoNum type="arabicPeriod"/>
            </a:pPr>
            <a:r>
              <a:rPr lang="es-MX" dirty="0" smtClean="0">
                <a:solidFill>
                  <a:srgbClr val="273B47"/>
                </a:solidFill>
                <a:latin typeface="lato"/>
              </a:rPr>
              <a:t> Eliminar </a:t>
            </a:r>
            <a:r>
              <a:rPr lang="es-MX" dirty="0">
                <a:solidFill>
                  <a:srgbClr val="273B47"/>
                </a:solidFill>
                <a:latin typeface="lato"/>
              </a:rPr>
              <a:t>aquellos campos que no dependan de la clave</a:t>
            </a:r>
          </a:p>
          <a:p>
            <a:pPr lvl="1">
              <a:buFont typeface="+mj-lt"/>
              <a:buAutoNum type="arabicPeriod"/>
            </a:pPr>
            <a:r>
              <a:rPr lang="es-MX" dirty="0" smtClean="0">
                <a:solidFill>
                  <a:srgbClr val="273B47"/>
                </a:solidFill>
                <a:latin typeface="lato"/>
              </a:rPr>
              <a:t> Ninguna </a:t>
            </a:r>
            <a:r>
              <a:rPr lang="es-MX" dirty="0">
                <a:solidFill>
                  <a:srgbClr val="273B47"/>
                </a:solidFill>
                <a:latin typeface="lato"/>
              </a:rPr>
              <a:t>columna puede depender de una columna que no tenga una clave</a:t>
            </a:r>
          </a:p>
          <a:p>
            <a:pPr lvl="1">
              <a:buFont typeface="+mj-lt"/>
              <a:buAutoNum type="arabicPeriod"/>
            </a:pPr>
            <a:r>
              <a:rPr lang="es-MX" dirty="0" smtClean="0">
                <a:solidFill>
                  <a:srgbClr val="273B47"/>
                </a:solidFill>
                <a:latin typeface="lato"/>
              </a:rPr>
              <a:t> No </a:t>
            </a:r>
            <a:r>
              <a:rPr lang="es-MX" dirty="0">
                <a:solidFill>
                  <a:srgbClr val="273B47"/>
                </a:solidFill>
                <a:latin typeface="lato"/>
              </a:rPr>
              <a:t>puede haber datos derivados</a:t>
            </a:r>
          </a:p>
          <a:p>
            <a:pPr lvl="1"/>
            <a:r>
              <a:rPr lang="es-MX" dirty="0">
                <a:solidFill>
                  <a:srgbClr val="273B47"/>
                </a:solidFill>
                <a:latin typeface="lato"/>
              </a:rPr>
              <a:t>Podemos decir que nuestra tabla se encuentra en tercera normal si previamente estaba en segunda forma normal</a:t>
            </a:r>
            <a:endParaRPr lang="es-MX" b="0" i="0" dirty="0">
              <a:solidFill>
                <a:srgbClr val="273B47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3117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0484" y="0"/>
            <a:ext cx="10515600" cy="1325563"/>
          </a:xfrm>
        </p:spPr>
        <p:txBody>
          <a:bodyPr/>
          <a:lstStyle/>
          <a:p>
            <a:r>
              <a:rPr lang="es-MX" dirty="0" smtClean="0"/>
              <a:t>Normalización FN3</a:t>
            </a:r>
            <a:endParaRPr lang="es-CO" dirty="0"/>
          </a:p>
        </p:txBody>
      </p:sp>
      <p:pic>
        <p:nvPicPr>
          <p:cNvPr id="2050" name="Picture 2" descr="https://static.platzi.com/media/user_upload/Screen%20Shot%202017-10-26%20at%2010.12.59-e1de6e23-e0be-48ea-aa61-e5b0938d9a5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20" y="1594339"/>
            <a:ext cx="10671629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238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Qué es la tercera forma normal? (Bases de dato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10" y="2497428"/>
            <a:ext cx="4111690" cy="267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¿Para qué se normalizan las DB?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8992" y="2142865"/>
            <a:ext cx="7820608" cy="4351338"/>
          </a:xfrm>
        </p:spPr>
        <p:txBody>
          <a:bodyPr/>
          <a:lstStyle/>
          <a:p>
            <a:r>
              <a:rPr lang="es-MX" dirty="0"/>
              <a:t>Las bases de datos relacionales se normalizan para:</a:t>
            </a:r>
          </a:p>
          <a:p>
            <a:pPr lvl="1"/>
            <a:r>
              <a:rPr lang="es-MX" dirty="0"/>
              <a:t>Evitar la redundancia de los datos.</a:t>
            </a:r>
          </a:p>
          <a:p>
            <a:pPr lvl="1"/>
            <a:r>
              <a:rPr lang="es-MX" dirty="0"/>
              <a:t>Disminuir problemas de actualización de los datos en las tablas.</a:t>
            </a:r>
          </a:p>
          <a:p>
            <a:pPr lvl="1"/>
            <a:r>
              <a:rPr lang="es-MX" dirty="0"/>
              <a:t>Proteger la integridad de los datos.</a:t>
            </a:r>
          </a:p>
          <a:p>
            <a:pPr lvl="1"/>
            <a:r>
              <a:rPr lang="es-MX" dirty="0"/>
              <a:t>Facilitar el acceso e interpretación de los datos.</a:t>
            </a:r>
          </a:p>
          <a:p>
            <a:pPr lvl="1"/>
            <a:r>
              <a:rPr lang="es-MX" dirty="0"/>
              <a:t>Reducir el tiempo y complejidad de revisión de las bases de datos.</a:t>
            </a:r>
          </a:p>
          <a:p>
            <a:pPr lvl="1"/>
            <a:r>
              <a:rPr lang="es-MX" dirty="0"/>
              <a:t>Optimizar el espacio de almacenamiento.</a:t>
            </a:r>
          </a:p>
          <a:p>
            <a:pPr lvl="1"/>
            <a:r>
              <a:rPr lang="es-MX" dirty="0"/>
              <a:t>Prevenir borrados indeseados de datos.</a:t>
            </a:r>
          </a:p>
        </p:txBody>
      </p:sp>
    </p:spTree>
    <p:extLst>
      <p:ext uri="{BB962C8B-B14F-4D97-AF65-F5344CB8AC3E}">
        <p14:creationId xmlns:p14="http://schemas.microsoft.com/office/powerpoint/2010/main" val="182530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AS REGLAS DE NORMALIZACIÓN EXPLICADAS FACILMENTE – VIDELCLO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05544"/>
            <a:ext cx="5981699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Niveles de normalización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Primera forma normal</a:t>
            </a:r>
          </a:p>
          <a:p>
            <a:r>
              <a:rPr lang="es-MX" dirty="0" smtClean="0"/>
              <a:t>Segunda forma normal</a:t>
            </a:r>
          </a:p>
          <a:p>
            <a:r>
              <a:rPr lang="es-MX" dirty="0" smtClean="0"/>
              <a:t>Tercer forma normal</a:t>
            </a:r>
          </a:p>
          <a:p>
            <a:r>
              <a:rPr lang="es-MX" dirty="0" smtClean="0"/>
              <a:t>Forma normal </a:t>
            </a:r>
            <a:r>
              <a:rPr lang="es-MX" dirty="0" err="1" smtClean="0"/>
              <a:t>Boyce</a:t>
            </a:r>
            <a:r>
              <a:rPr lang="es-MX" dirty="0" smtClean="0"/>
              <a:t> </a:t>
            </a:r>
            <a:r>
              <a:rPr lang="es-MX" dirty="0" err="1" smtClean="0"/>
              <a:t>Codd</a:t>
            </a:r>
            <a:endParaRPr lang="es-MX" dirty="0" smtClean="0"/>
          </a:p>
          <a:p>
            <a:r>
              <a:rPr lang="es-MX" dirty="0" smtClean="0"/>
              <a:t>Cuarta forma normal</a:t>
            </a:r>
          </a:p>
          <a:p>
            <a:r>
              <a:rPr lang="es-MX" dirty="0" smtClean="0"/>
              <a:t>Quinta forma normal</a:t>
            </a:r>
            <a:endParaRPr lang="es-MX" dirty="0"/>
          </a:p>
        </p:txBody>
      </p:sp>
      <p:cxnSp>
        <p:nvCxnSpPr>
          <p:cNvPr id="5" name="Conector recto de flecha 4"/>
          <p:cNvCxnSpPr/>
          <p:nvPr/>
        </p:nvCxnSpPr>
        <p:spPr>
          <a:xfrm flipH="1">
            <a:off x="4642340" y="3086100"/>
            <a:ext cx="20310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05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Primera forma normal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58282" y="2180237"/>
            <a:ext cx="6108032" cy="2842628"/>
          </a:xfrm>
        </p:spPr>
        <p:txBody>
          <a:bodyPr>
            <a:normAutofit/>
          </a:bodyPr>
          <a:lstStyle/>
          <a:p>
            <a:r>
              <a:rPr lang="es-MX" dirty="0"/>
              <a:t>Elimine los grupos repetidos de las tablas individuales.</a:t>
            </a:r>
          </a:p>
          <a:p>
            <a:r>
              <a:rPr lang="es-MX" dirty="0"/>
              <a:t>Cree una tabla independiente para cada conjunto de datos relacionados.</a:t>
            </a:r>
          </a:p>
          <a:p>
            <a:r>
              <a:rPr lang="es-MX" dirty="0"/>
              <a:t>Identifique cada conjunto de datos relacionados con una clave principal.</a:t>
            </a:r>
          </a:p>
        </p:txBody>
      </p:sp>
      <p:pic>
        <p:nvPicPr>
          <p:cNvPr id="5122" name="Picture 2" descr="Ejemplos de Primera forma normal del modelo relacional 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056" y="2357543"/>
            <a:ext cx="4888153" cy="248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79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Primera forma normal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5057" y="1905292"/>
            <a:ext cx="7230980" cy="4783723"/>
          </a:xfrm>
        </p:spPr>
        <p:txBody>
          <a:bodyPr>
            <a:normAutofit fontScale="85000" lnSpcReduction="20000"/>
          </a:bodyPr>
          <a:lstStyle/>
          <a:p>
            <a:r>
              <a:rPr lang="es-MX" dirty="0"/>
              <a:t>Todos los atributos llave están definidos.</a:t>
            </a:r>
          </a:p>
          <a:p>
            <a:r>
              <a:rPr lang="es-MX" dirty="0"/>
              <a:t>No hay grupos repetidos en la tabla. Cada fila/columna contiene un solo valor, no un conjunto de ellos.</a:t>
            </a:r>
          </a:p>
          <a:p>
            <a:r>
              <a:rPr lang="es-MX" dirty="0"/>
              <a:t>Todos los atributos son dependientes de la llave primaria.</a:t>
            </a:r>
          </a:p>
          <a:p>
            <a:r>
              <a:rPr lang="es-MX" dirty="0"/>
              <a:t>Todos los atributos son atómicos. Un atributo es atómico si los elementos del dominio son simples e indivisibles.</a:t>
            </a:r>
          </a:p>
          <a:p>
            <a:r>
              <a:rPr lang="es-MX" dirty="0"/>
              <a:t>No debe existir variación en el número de columnas.</a:t>
            </a:r>
          </a:p>
          <a:p>
            <a:r>
              <a:rPr lang="es-MX" dirty="0"/>
              <a:t>Los campos no clave deben identificarse por la clave (dependencia funcional).</a:t>
            </a:r>
          </a:p>
          <a:p>
            <a:r>
              <a:rPr lang="es-MX" dirty="0"/>
              <a:t>Debe existir una independencia del orden tanto de las filas como de las columnas; es decir, si los datos cambian de orden no deben cambiar sus significados.</a:t>
            </a:r>
          </a:p>
          <a:p>
            <a:endParaRPr lang="es-MX" dirty="0"/>
          </a:p>
        </p:txBody>
      </p:sp>
      <p:pic>
        <p:nvPicPr>
          <p:cNvPr id="4" name="Picture 2" descr="Ejemplos de Primera forma normal del modelo relacional 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132" y="2786752"/>
            <a:ext cx="4332367" cy="220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99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Ejemplo…</a:t>
            </a:r>
            <a:endParaRPr lang="es-CO" dirty="0"/>
          </a:p>
        </p:txBody>
      </p:sp>
      <p:pic>
        <p:nvPicPr>
          <p:cNvPr id="1026" name="Picture 2" descr="https://bookdown.org/paranedagarcia/database/images/db-redundancia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51" y="1597382"/>
            <a:ext cx="11958298" cy="384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32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Ejemplo…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2050" name="Picture 2" descr="https://bookdown.org/paranedagarcia/database/images/db-redundancia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70" y="1280160"/>
            <a:ext cx="11908341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0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Ejemplo…</a:t>
            </a:r>
            <a:endParaRPr lang="es-CO" dirty="0"/>
          </a:p>
        </p:txBody>
      </p:sp>
      <p:pic>
        <p:nvPicPr>
          <p:cNvPr id="3074" name="Picture 2" descr="https://bookdown.org/paranedagarcia/database/images/db-redundancia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0" y="1384320"/>
            <a:ext cx="12138690" cy="547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14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3598</TotalTime>
  <Words>627</Words>
  <Application>Microsoft Office PowerPoint</Application>
  <PresentationFormat>Panorámica</PresentationFormat>
  <Paragraphs>142</Paragraphs>
  <Slides>22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lato</vt:lpstr>
      <vt:lpstr>Tema de Office</vt:lpstr>
      <vt:lpstr>Normalización de bases de datos</vt:lpstr>
      <vt:lpstr>A qué se refiere?...</vt:lpstr>
      <vt:lpstr>¿Para qué se normalizan las DB?</vt:lpstr>
      <vt:lpstr>Niveles de normalización</vt:lpstr>
      <vt:lpstr>Primera forma normal</vt:lpstr>
      <vt:lpstr>Primera forma normal</vt:lpstr>
      <vt:lpstr>Ejemplo…</vt:lpstr>
      <vt:lpstr>Ejemplo…</vt:lpstr>
      <vt:lpstr>Ejemplo…</vt:lpstr>
      <vt:lpstr>Ejemplo 2…</vt:lpstr>
      <vt:lpstr>Ejemplo 3…</vt:lpstr>
      <vt:lpstr>Primera forma normal: Ejercicio.</vt:lpstr>
      <vt:lpstr>Segunda forma normal</vt:lpstr>
      <vt:lpstr>Segunda forma normal</vt:lpstr>
      <vt:lpstr>Ejemplo de Segunda forma normal</vt:lpstr>
      <vt:lpstr>Retomemos el ejemplo anterior…</vt:lpstr>
      <vt:lpstr>Ejemplo de Segunda forma normal</vt:lpstr>
      <vt:lpstr>Ejemplo 2 de Segunda forma normal… retomemos otro de los ejemplos.</vt:lpstr>
      <vt:lpstr>Ejemplo 2 de Segunda forma normal… retomemos otro de los ejemplos.</vt:lpstr>
      <vt:lpstr>Normalización FN3</vt:lpstr>
      <vt:lpstr>Normalización FN3</vt:lpstr>
      <vt:lpstr>Normalización FN3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Normalización de bases de datos</dc:title>
  <dc:creator>Johan Sebastian Piña Duran</dc:creator>
  <cp:lastModifiedBy>Johan Sebastian Piña Duran</cp:lastModifiedBy>
  <cp:revision>32</cp:revision>
  <dcterms:created xsi:type="dcterms:W3CDTF">2023-06-01T14:20:24Z</dcterms:created>
  <dcterms:modified xsi:type="dcterms:W3CDTF">2023-06-15T22:31:40Z</dcterms:modified>
</cp:coreProperties>
</file>