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3" r:id="rId1"/>
  </p:sldMasterIdLst>
  <p:notesMasterIdLst>
    <p:notesMasterId r:id="rId11"/>
  </p:notesMasterIdLst>
  <p:sldIdLst>
    <p:sldId id="256" r:id="rId2"/>
    <p:sldId id="262" r:id="rId3"/>
    <p:sldId id="260" r:id="rId4"/>
    <p:sldId id="257" r:id="rId5"/>
    <p:sldId id="258" r:id="rId6"/>
    <p:sldId id="259" r:id="rId7"/>
    <p:sldId id="264"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blo Arevalo Escobar" initials="PAE" lastIdx="2" clrIdx="0">
    <p:extLst>
      <p:ext uri="{19B8F6BF-5375-455C-9EA6-DF929625EA0E}">
        <p15:presenceInfo xmlns:p15="http://schemas.microsoft.com/office/powerpoint/2012/main" userId="36af614438e533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CF58D-9E35-AE45-8EA9-FA5CAFD53BDB}" v="507" dt="2021-02-21T17:46:28.546"/>
    <p1510:client id="{DB836624-0A35-4B06-8E48-25D265EE0FFF}" v="787" dt="2021-02-21T02:32:3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5625"/>
  </p:normalViewPr>
  <p:slideViewPr>
    <p:cSldViewPr snapToGrid="0" snapToObjects="1">
      <p:cViewPr varScale="1">
        <p:scale>
          <a:sx n="72" d="100"/>
          <a:sy n="72" d="100"/>
        </p:scale>
        <p:origin x="2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5659C-8E78-AE4F-9F0F-5E3AEEC669EC}" type="datetimeFigureOut">
              <a:rPr lang="en-AE" smtClean="0"/>
              <a:t>21/02/2021</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E261C-C885-584E-82B4-3A1B54DB963A}" type="slidenum">
              <a:rPr lang="en-AE" smtClean="0"/>
              <a:t>‹#›</a:t>
            </a:fld>
            <a:endParaRPr lang="en-AE"/>
          </a:p>
        </p:txBody>
      </p:sp>
    </p:spTree>
    <p:extLst>
      <p:ext uri="{BB962C8B-B14F-4D97-AF65-F5344CB8AC3E}">
        <p14:creationId xmlns:p14="http://schemas.microsoft.com/office/powerpoint/2010/main" val="240764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mzn.to/2CF5atj"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E" dirty="0"/>
              <a:t>SPACE COMPLEXITY – SPARSE MATRICES </a:t>
            </a:r>
          </a:p>
          <a:p>
            <a:pPr fontAlgn="base"/>
            <a:r>
              <a:rPr lang="en-AE" dirty="0"/>
              <a:t>“</a:t>
            </a:r>
            <a:r>
              <a:rPr lang="en-GB" sz="1200" b="0" i="0" u="none" strike="noStrike" kern="1200" dirty="0">
                <a:solidFill>
                  <a:schemeClr val="tx1"/>
                </a:solidFill>
                <a:effectLst/>
                <a:latin typeface="+mn-lt"/>
                <a:ea typeface="+mn-ea"/>
                <a:cs typeface="+mn-cs"/>
              </a:rPr>
              <a:t>In both cases, the matrix contained is sparse with many more zero values than data values. The problem with representing these sparse matrices as dense matrices is that memory is required and must be allocated for each 32-bit or even 64-bit zero value in the matrix. This is clearly a waste of memory resources as those zero values do not contain any information.”</a:t>
            </a:r>
          </a:p>
          <a:p>
            <a:pPr fontAlgn="base"/>
            <a:r>
              <a:rPr lang="en-GB" sz="1200" b="0" i="0" u="none" strike="noStrike" kern="1200" dirty="0">
                <a:solidFill>
                  <a:schemeClr val="tx1"/>
                </a:solidFill>
                <a:effectLst/>
                <a:latin typeface="+mn-lt"/>
                <a:ea typeface="+mn-ea"/>
                <a:cs typeface="+mn-cs"/>
              </a:rPr>
              <a:t>FROM https://</a:t>
            </a:r>
            <a:r>
              <a:rPr lang="en-GB" sz="1200" b="0" i="0" u="none" strike="noStrike" kern="1200" dirty="0" err="1">
                <a:solidFill>
                  <a:schemeClr val="tx1"/>
                </a:solidFill>
                <a:effectLst/>
                <a:latin typeface="+mn-lt"/>
                <a:ea typeface="+mn-ea"/>
                <a:cs typeface="+mn-cs"/>
              </a:rPr>
              <a:t>machinelearningmastery.com</a:t>
            </a:r>
            <a:r>
              <a:rPr lang="en-GB" sz="1200" b="0" i="0" u="none" strike="noStrike" kern="1200" dirty="0">
                <a:solidFill>
                  <a:schemeClr val="tx1"/>
                </a:solidFill>
                <a:effectLst/>
                <a:latin typeface="+mn-lt"/>
                <a:ea typeface="+mn-ea"/>
                <a:cs typeface="+mn-cs"/>
              </a:rPr>
              <a:t>/sparse-matrices-for-machine-learning/</a:t>
            </a:r>
          </a:p>
          <a:p>
            <a:pPr fontAlgn="base"/>
            <a:endParaRPr lang="en-GB" sz="1200" b="0" i="0" u="none" strike="noStrike" kern="1200" dirty="0">
              <a:solidFill>
                <a:schemeClr val="tx1"/>
              </a:solidFill>
              <a:effectLst/>
              <a:latin typeface="+mn-lt"/>
              <a:ea typeface="+mn-ea"/>
              <a:cs typeface="+mn-cs"/>
            </a:endParaRPr>
          </a:p>
          <a:p>
            <a:r>
              <a:rPr lang="en-AE" dirty="0"/>
              <a:t>TIME COMPLEXITY – SPARSE MATRICES</a:t>
            </a:r>
          </a:p>
          <a:p>
            <a:pPr fontAlgn="base"/>
            <a:r>
              <a:rPr lang="en-GB" sz="1200" b="0" i="0" kern="1200" dirty="0">
                <a:solidFill>
                  <a:schemeClr val="tx1"/>
                </a:solidFill>
                <a:effectLst/>
                <a:latin typeface="+mn-lt"/>
                <a:ea typeface="+mn-ea"/>
                <a:cs typeface="+mn-cs"/>
              </a:rPr>
              <a:t>“Simply, if the matrix contains mostly zero-values, i.e. no data, then performing operations across this matrix may take a long time where the bulk of the computation performed will involve adding or multiplying zero values together.”</a:t>
            </a: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FROM https://</a:t>
            </a:r>
            <a:r>
              <a:rPr lang="en-GB" sz="1200" b="0" i="0" u="none" strike="noStrike" kern="1200" dirty="0" err="1">
                <a:solidFill>
                  <a:schemeClr val="tx1"/>
                </a:solidFill>
                <a:effectLst/>
                <a:latin typeface="+mn-lt"/>
                <a:ea typeface="+mn-ea"/>
                <a:cs typeface="+mn-cs"/>
              </a:rPr>
              <a:t>machinelearningmastery.com</a:t>
            </a:r>
            <a:r>
              <a:rPr lang="en-GB" sz="1200" b="0" i="0" u="none" strike="noStrike" kern="1200" dirty="0">
                <a:solidFill>
                  <a:schemeClr val="tx1"/>
                </a:solidFill>
                <a:effectLst/>
                <a:latin typeface="+mn-lt"/>
                <a:ea typeface="+mn-ea"/>
                <a:cs typeface="+mn-cs"/>
              </a:rPr>
              <a:t>/sparse-matrices-for-machine-learning/</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t>
            </a:r>
            <a:r>
              <a:rPr lang="en-GB" sz="1200" b="0" i="1" u="none" strike="noStrike" kern="1200" dirty="0">
                <a:solidFill>
                  <a:schemeClr val="tx1"/>
                </a:solidFill>
                <a:effectLst/>
                <a:latin typeface="+mn-lt"/>
                <a:ea typeface="+mn-ea"/>
                <a:cs typeface="+mn-cs"/>
              </a:rPr>
              <a:t>It is wasteful to use general methods of linear algebra on such problems, because most of the O(N^3) arithmetic operations devoted to solving the set of equations or inverting the matrix involve zero operands.” </a:t>
            </a:r>
            <a:r>
              <a:rPr lang="en-GB" sz="1200" b="0" i="0" u="none" strike="noStrike" kern="1200" dirty="0">
                <a:solidFill>
                  <a:schemeClr val="tx1"/>
                </a:solidFill>
                <a:effectLst/>
                <a:latin typeface="+mn-lt"/>
                <a:ea typeface="+mn-ea"/>
                <a:cs typeface="+mn-cs"/>
              </a:rPr>
              <a:t>Page 75, </a:t>
            </a:r>
            <a:r>
              <a:rPr lang="en-GB" sz="1200" b="0" i="0" u="none" strike="noStrike" kern="1200" dirty="0">
                <a:solidFill>
                  <a:schemeClr val="tx1"/>
                </a:solidFill>
                <a:effectLst/>
                <a:latin typeface="+mn-lt"/>
                <a:ea typeface="+mn-ea"/>
                <a:cs typeface="+mn-cs"/>
                <a:hlinkClick r:id="rId3"/>
              </a:rPr>
              <a:t>Numerical Recipes: The Art of Scientific Computing</a:t>
            </a:r>
            <a:r>
              <a:rPr lang="en-GB" sz="1200" b="0" i="0" u="none" strike="noStrike" kern="1200" dirty="0">
                <a:solidFill>
                  <a:schemeClr val="tx1"/>
                </a:solidFill>
                <a:effectLst/>
                <a:latin typeface="+mn-lt"/>
                <a:ea typeface="+mn-ea"/>
                <a:cs typeface="+mn-cs"/>
              </a:rPr>
              <a:t>, Third Edition, 2007.</a:t>
            </a:r>
          </a:p>
          <a:p>
            <a:pPr fontAlgn="base"/>
            <a:endParaRPr lang="en-GB" sz="1200" b="0" i="0" u="none" strike="noStrike" kern="1200" dirty="0">
              <a:solidFill>
                <a:schemeClr val="tx1"/>
              </a:solidFill>
              <a:effectLst/>
              <a:latin typeface="+mn-lt"/>
              <a:ea typeface="+mn-ea"/>
              <a:cs typeface="+mn-cs"/>
            </a:endParaRPr>
          </a:p>
          <a:p>
            <a:pPr fontAlgn="base"/>
            <a:endParaRPr lang="en-GB" sz="1200" b="0" i="0" kern="1200" dirty="0">
              <a:solidFill>
                <a:schemeClr val="tx1"/>
              </a:solidFill>
              <a:effectLst/>
              <a:latin typeface="+mn-lt"/>
              <a:ea typeface="+mn-ea"/>
              <a:cs typeface="+mn-cs"/>
            </a:endParaRPr>
          </a:p>
          <a:p>
            <a:br>
              <a:rPr lang="en-GB" dirty="0"/>
            </a:br>
            <a:endParaRPr lang="en-AE" dirty="0"/>
          </a:p>
        </p:txBody>
      </p:sp>
      <p:sp>
        <p:nvSpPr>
          <p:cNvPr id="4" name="Slide Number Placeholder 3"/>
          <p:cNvSpPr>
            <a:spLocks noGrp="1"/>
          </p:cNvSpPr>
          <p:nvPr>
            <p:ph type="sldNum" sz="quarter" idx="5"/>
          </p:nvPr>
        </p:nvSpPr>
        <p:spPr/>
        <p:txBody>
          <a:bodyPr/>
          <a:lstStyle/>
          <a:p>
            <a:fld id="{AB6E261C-C885-584E-82B4-3A1B54DB963A}" type="slidenum">
              <a:rPr lang="en-AE" smtClean="0"/>
              <a:t>2</a:t>
            </a:fld>
            <a:endParaRPr lang="en-AE"/>
          </a:p>
        </p:txBody>
      </p:sp>
    </p:spTree>
    <p:extLst>
      <p:ext uri="{BB962C8B-B14F-4D97-AF65-F5344CB8AC3E}">
        <p14:creationId xmlns:p14="http://schemas.microsoft.com/office/powerpoint/2010/main" val="130382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dirty="0"/>
              <a:t>Explained Variance Graph:</a:t>
            </a:r>
          </a:p>
          <a:p>
            <a:r>
              <a:rPr lang="en-AE" dirty="0"/>
              <a:t>	(1): It can be immediately seen that with number_of_components = 500 we get an explained variance of  over 80%.</a:t>
            </a:r>
          </a:p>
          <a:p>
            <a:r>
              <a:rPr lang="en-AE" dirty="0"/>
              <a:t>	       Therefore, 500 features explain over 80% of our data (a bit under 90)</a:t>
            </a:r>
          </a:p>
          <a:p>
            <a:r>
              <a:rPr lang="en-AE" dirty="0"/>
              <a:t>	(2) By with number_of_components = 3000 we get an explained variance of almost 100%. Therefore,  the 3000 most frequent</a:t>
            </a:r>
          </a:p>
          <a:p>
            <a:r>
              <a:rPr lang="en-AE" dirty="0"/>
              <a:t>	      features explain almost all of our data </a:t>
            </a:r>
          </a:p>
        </p:txBody>
      </p:sp>
      <p:sp>
        <p:nvSpPr>
          <p:cNvPr id="4" name="Slide Number Placeholder 3"/>
          <p:cNvSpPr>
            <a:spLocks noGrp="1"/>
          </p:cNvSpPr>
          <p:nvPr>
            <p:ph type="sldNum" sz="quarter" idx="5"/>
          </p:nvPr>
        </p:nvSpPr>
        <p:spPr/>
        <p:txBody>
          <a:bodyPr/>
          <a:lstStyle/>
          <a:p>
            <a:fld id="{AB6E261C-C885-584E-82B4-3A1B54DB963A}" type="slidenum">
              <a:rPr lang="en-AE" smtClean="0"/>
              <a:t>3</a:t>
            </a:fld>
            <a:endParaRPr lang="en-AE"/>
          </a:p>
        </p:txBody>
      </p:sp>
    </p:spTree>
    <p:extLst>
      <p:ext uri="{BB962C8B-B14F-4D97-AF65-F5344CB8AC3E}">
        <p14:creationId xmlns:p14="http://schemas.microsoft.com/office/powerpoint/2010/main" val="72899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AB6E261C-C885-584E-82B4-3A1B54DB963A}" type="slidenum">
              <a:rPr lang="en-AE" smtClean="0"/>
              <a:t>4</a:t>
            </a:fld>
            <a:endParaRPr lang="en-AE"/>
          </a:p>
        </p:txBody>
      </p:sp>
    </p:spTree>
    <p:extLst>
      <p:ext uri="{BB962C8B-B14F-4D97-AF65-F5344CB8AC3E}">
        <p14:creationId xmlns:p14="http://schemas.microsoft.com/office/powerpoint/2010/main" val="194505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dirty="0"/>
              <a:t>Plot showing how the model performance (calculated as the average of all the metrics) varies depending on the number of features in the model</a:t>
            </a:r>
          </a:p>
        </p:txBody>
      </p:sp>
      <p:sp>
        <p:nvSpPr>
          <p:cNvPr id="4" name="Slide Number Placeholder 3"/>
          <p:cNvSpPr>
            <a:spLocks noGrp="1"/>
          </p:cNvSpPr>
          <p:nvPr>
            <p:ph type="sldNum" sz="quarter" idx="5"/>
          </p:nvPr>
        </p:nvSpPr>
        <p:spPr/>
        <p:txBody>
          <a:bodyPr/>
          <a:lstStyle/>
          <a:p>
            <a:fld id="{AB6E261C-C885-584E-82B4-3A1B54DB963A}" type="slidenum">
              <a:rPr lang="en-AE" smtClean="0"/>
              <a:t>7</a:t>
            </a:fld>
            <a:endParaRPr lang="en-AE"/>
          </a:p>
        </p:txBody>
      </p:sp>
    </p:spTree>
    <p:extLst>
      <p:ext uri="{BB962C8B-B14F-4D97-AF65-F5344CB8AC3E}">
        <p14:creationId xmlns:p14="http://schemas.microsoft.com/office/powerpoint/2010/main" val="66869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83B5916-4219-A54E-BC26-C8EADF83BCA3}" type="datetimeFigureOut">
              <a:rPr lang="en-AE" smtClean="0"/>
              <a:t>21/02/2021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206203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3B5916-4219-A54E-BC26-C8EADF83BCA3}" type="datetimeFigureOut">
              <a:rPr lang="en-AE" smtClean="0"/>
              <a:t>21/02/2021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400989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3B5916-4219-A54E-BC26-C8EADF83BCA3}" type="datetimeFigureOut">
              <a:rPr lang="en-AE" smtClean="0"/>
              <a:t>21/02/2021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176344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3B5916-4219-A54E-BC26-C8EADF83BCA3}" type="datetimeFigureOut">
              <a:rPr lang="en-AE" smtClean="0"/>
              <a:t>21/02/2021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84317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3B5916-4219-A54E-BC26-C8EADF83BCA3}" type="datetimeFigureOut">
              <a:rPr lang="en-AE" smtClean="0"/>
              <a:t>21/02/2021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311126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3B5916-4219-A54E-BC26-C8EADF83BCA3}" type="datetimeFigureOut">
              <a:rPr lang="en-AE" smtClean="0"/>
              <a:t>21/02/2021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29264952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3B5916-4219-A54E-BC26-C8EADF83BCA3}" type="datetimeFigureOut">
              <a:rPr lang="en-AE" smtClean="0"/>
              <a:t>21/02/2021</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21407712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3B5916-4219-A54E-BC26-C8EADF83BCA3}" type="datetimeFigureOut">
              <a:rPr lang="en-AE" smtClean="0"/>
              <a:t>21/02/2021</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428322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B5916-4219-A54E-BC26-C8EADF83BCA3}" type="datetimeFigureOut">
              <a:rPr lang="en-AE" smtClean="0"/>
              <a:t>21/02/2021</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404375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83B5916-4219-A54E-BC26-C8EADF83BCA3}" type="datetimeFigureOut">
              <a:rPr lang="en-AE" smtClean="0"/>
              <a:t>21/02/2021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13136643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83B5916-4219-A54E-BC26-C8EADF83BCA3}" type="datetimeFigureOut">
              <a:rPr lang="en-AE" smtClean="0"/>
              <a:t>21/02/2021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2957FD68-3414-B64B-875B-3BE4F2A75C60}" type="slidenum">
              <a:rPr lang="en-AE" smtClean="0"/>
              <a:t>‹#›</a:t>
            </a:fld>
            <a:endParaRPr lang="en-AE"/>
          </a:p>
        </p:txBody>
      </p:sp>
    </p:spTree>
    <p:extLst>
      <p:ext uri="{BB962C8B-B14F-4D97-AF65-F5344CB8AC3E}">
        <p14:creationId xmlns:p14="http://schemas.microsoft.com/office/powerpoint/2010/main" val="253093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5916-4219-A54E-BC26-C8EADF83BCA3}" type="datetimeFigureOut">
              <a:rPr lang="en-AE" smtClean="0"/>
              <a:t>21/02/2021</a:t>
            </a:fld>
            <a:endParaRPr lang="en-A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7FD68-3414-B64B-875B-3BE4F2A75C60}" type="slidenum">
              <a:rPr lang="en-AE" smtClean="0"/>
              <a:t>‹#›</a:t>
            </a:fld>
            <a:endParaRPr lang="en-AE"/>
          </a:p>
        </p:txBody>
      </p:sp>
    </p:spTree>
    <p:extLst>
      <p:ext uri="{BB962C8B-B14F-4D97-AF65-F5344CB8AC3E}">
        <p14:creationId xmlns:p14="http://schemas.microsoft.com/office/powerpoint/2010/main" val="1420632293"/>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amzn.to/2C4LhM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truncated-singular-value-decomposition-svd-using-amazon-food-reviews-891d97af5d8d" TargetMode="External"/><Relationship Id="rId2" Type="http://schemas.openxmlformats.org/officeDocument/2006/relationships/hyperlink" Target="https://machinelearningmastery.com/sparse-matrices-for-machine-learning/" TargetMode="External"/><Relationship Id="rId1" Type="http://schemas.openxmlformats.org/officeDocument/2006/relationships/slideLayout" Target="../slideLayouts/slideLayout2.xml"/><Relationship Id="rId4" Type="http://schemas.openxmlformats.org/officeDocument/2006/relationships/hyperlink" Target="https://github.com/johansonfelix/COMP472_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363D-25E6-8841-98EB-33A9D4849288}"/>
              </a:ext>
            </a:extLst>
          </p:cNvPr>
          <p:cNvSpPr>
            <a:spLocks noGrp="1"/>
          </p:cNvSpPr>
          <p:nvPr>
            <p:ph type="ctrTitle"/>
          </p:nvPr>
        </p:nvSpPr>
        <p:spPr/>
        <p:txBody>
          <a:bodyPr>
            <a:normAutofit fontScale="90000"/>
          </a:bodyPr>
          <a:lstStyle/>
          <a:p>
            <a:r>
              <a:rPr lang="en-AE" dirty="0"/>
              <a:t>Comparing Na</a:t>
            </a:r>
            <a:r>
              <a:rPr lang="en-GB" dirty="0" err="1"/>
              <a:t>ï</a:t>
            </a:r>
            <a:r>
              <a:rPr lang="en-AE" dirty="0"/>
              <a:t>ve Bayes and Decision Tree Models in Python</a:t>
            </a:r>
          </a:p>
        </p:txBody>
      </p:sp>
      <p:sp>
        <p:nvSpPr>
          <p:cNvPr id="3" name="Subtitle 2">
            <a:extLst>
              <a:ext uri="{FF2B5EF4-FFF2-40B4-BE49-F238E27FC236}">
                <a16:creationId xmlns:a16="http://schemas.microsoft.com/office/drawing/2014/main" id="{A630F02F-820B-A343-B2E9-DF4183D507CC}"/>
              </a:ext>
            </a:extLst>
          </p:cNvPr>
          <p:cNvSpPr>
            <a:spLocks noGrp="1"/>
          </p:cNvSpPr>
          <p:nvPr>
            <p:ph type="subTitle" idx="1"/>
          </p:nvPr>
        </p:nvSpPr>
        <p:spPr/>
        <p:txBody>
          <a:bodyPr vert="horz" lIns="91440" tIns="45720" rIns="91440" bIns="45720" rtlCol="0" anchor="t">
            <a:normAutofit/>
          </a:bodyPr>
          <a:lstStyle/>
          <a:p>
            <a:r>
              <a:rPr lang="en-AE" dirty="0"/>
              <a:t>By Pablo Arevalo Escobar, </a:t>
            </a:r>
            <a:r>
              <a:rPr lang="en-AE"/>
              <a:t>Johanson Felix</a:t>
            </a:r>
            <a:r>
              <a:rPr lang="en-AE" dirty="0"/>
              <a:t>, </a:t>
            </a:r>
            <a:r>
              <a:rPr lang="en-AE"/>
              <a:t>Giovanni Gebran</a:t>
            </a:r>
            <a:endParaRPr lang="en-AE" dirty="0"/>
          </a:p>
        </p:txBody>
      </p:sp>
    </p:spTree>
    <p:extLst>
      <p:ext uri="{BB962C8B-B14F-4D97-AF65-F5344CB8AC3E}">
        <p14:creationId xmlns:p14="http://schemas.microsoft.com/office/powerpoint/2010/main" val="229250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3FC0-4FF2-264B-B664-8611B07D94C6}"/>
              </a:ext>
            </a:extLst>
          </p:cNvPr>
          <p:cNvSpPr>
            <a:spLocks noGrp="1"/>
          </p:cNvSpPr>
          <p:nvPr>
            <p:ph type="title"/>
          </p:nvPr>
        </p:nvSpPr>
        <p:spPr>
          <a:xfrm>
            <a:off x="838200" y="127619"/>
            <a:ext cx="10515600" cy="1325563"/>
          </a:xfrm>
        </p:spPr>
        <p:txBody>
          <a:bodyPr/>
          <a:lstStyle/>
          <a:p>
            <a:pPr algn="ctr"/>
            <a:r>
              <a:rPr lang="en-AE" dirty="0"/>
              <a:t>Analysis of the dataset</a:t>
            </a:r>
          </a:p>
        </p:txBody>
      </p:sp>
      <p:sp>
        <p:nvSpPr>
          <p:cNvPr id="3" name="Content Placeholder 2">
            <a:extLst>
              <a:ext uri="{FF2B5EF4-FFF2-40B4-BE49-F238E27FC236}">
                <a16:creationId xmlns:a16="http://schemas.microsoft.com/office/drawing/2014/main" id="{7765AAA0-7F14-804B-B4C0-548D14B08BAE}"/>
              </a:ext>
            </a:extLst>
          </p:cNvPr>
          <p:cNvSpPr>
            <a:spLocks noGrp="1"/>
          </p:cNvSpPr>
          <p:nvPr>
            <p:ph idx="1"/>
          </p:nvPr>
        </p:nvSpPr>
        <p:spPr>
          <a:xfrm>
            <a:off x="280060" y="1258784"/>
            <a:ext cx="6120740" cy="5471597"/>
          </a:xfrm>
        </p:spPr>
        <p:txBody>
          <a:bodyPr vert="horz" lIns="91440" tIns="45720" rIns="91440" bIns="45720" rtlCol="0" anchor="t">
            <a:normAutofit fontScale="92500" lnSpcReduction="20000"/>
          </a:bodyPr>
          <a:lstStyle/>
          <a:p>
            <a:pPr marL="0" indent="0">
              <a:buNone/>
            </a:pPr>
            <a:r>
              <a:rPr lang="en-AE" sz="2400" dirty="0"/>
              <a:t>Conversion of data using </a:t>
            </a:r>
            <a:r>
              <a:rPr lang="en-AE" sz="2400" err="1"/>
              <a:t>CountVectorizer</a:t>
            </a:r>
            <a:r>
              <a:rPr lang="en-AE" sz="2400" dirty="0"/>
              <a:t> resulted in a sparse matrix</a:t>
            </a:r>
          </a:p>
          <a:p>
            <a:pPr lvl="1"/>
            <a:r>
              <a:rPr lang="en-AE" dirty="0"/>
              <a:t>These are matrices that are mostly composed of zero values </a:t>
            </a:r>
            <a:endParaRPr lang="en-AE">
              <a:cs typeface="Calibri"/>
            </a:endParaRPr>
          </a:p>
          <a:p>
            <a:pPr marL="457200" lvl="1" indent="0">
              <a:buNone/>
            </a:pPr>
            <a:endParaRPr lang="en-AE" sz="2000" dirty="0"/>
          </a:p>
          <a:p>
            <a:pPr marL="0" indent="0">
              <a:buNone/>
            </a:pPr>
            <a:r>
              <a:rPr lang="en-AE" sz="2400" dirty="0"/>
              <a:t>Sparse matrices cause issues with regards to space and time complexity </a:t>
            </a:r>
            <a:endParaRPr lang="en-AE" sz="2400">
              <a:cs typeface="Calibri"/>
            </a:endParaRPr>
          </a:p>
          <a:p>
            <a:pPr lvl="1"/>
            <a:r>
              <a:rPr lang="en-AE" sz="2000" dirty="0"/>
              <a:t>In terms of space complexity, memory is wasted storing zero values as they don’t contain any information</a:t>
            </a:r>
            <a:endParaRPr lang="en-AE" sz="2000">
              <a:cs typeface="Calibri"/>
            </a:endParaRPr>
          </a:p>
          <a:p>
            <a:pPr lvl="1"/>
            <a:r>
              <a:rPr lang="en-AE" sz="2000" dirty="0"/>
              <a:t>In terms of time complexity, performing operations across the matrix may take a long time </a:t>
            </a:r>
            <a:r>
              <a:rPr lang="en-AE" sz="2000"/>
              <a:t>even though </a:t>
            </a:r>
            <a:r>
              <a:rPr lang="en-AE" sz="2000" dirty="0"/>
              <a:t>most of the operations involve adding or multiplying zero values</a:t>
            </a:r>
            <a:endParaRPr lang="en-AE" sz="2000">
              <a:cs typeface="Calibri"/>
            </a:endParaRPr>
          </a:p>
          <a:p>
            <a:pPr lvl="1"/>
            <a:endParaRPr lang="en-AE" sz="2400" dirty="0"/>
          </a:p>
          <a:p>
            <a:pPr marL="0" indent="0">
              <a:buNone/>
            </a:pPr>
            <a:r>
              <a:rPr lang="en-AE" sz="2400" dirty="0"/>
              <a:t>Why did we get a sparse matrix?</a:t>
            </a:r>
            <a:endParaRPr lang="en-AE" sz="2400">
              <a:cs typeface="Calibri"/>
            </a:endParaRPr>
          </a:p>
          <a:p>
            <a:pPr lvl="1"/>
            <a:r>
              <a:rPr lang="en-AE" sz="2000" dirty="0"/>
              <a:t>Sparse matrices are a common occur</a:t>
            </a:r>
            <a:r>
              <a:rPr lang="en-GB" sz="2000" dirty="0"/>
              <a:t>r</a:t>
            </a:r>
            <a:r>
              <a:rPr lang="en-AE" sz="2000" err="1"/>
              <a:t>ence</a:t>
            </a:r>
            <a:r>
              <a:rPr lang="en-AE" sz="2000" dirty="0"/>
              <a:t> in specific types of data. For example, when the data is composed of  observations that record the frequency (count) of an activity</a:t>
            </a:r>
            <a:endParaRPr lang="en-AE" sz="2000">
              <a:cs typeface="Calibri"/>
            </a:endParaRPr>
          </a:p>
          <a:p>
            <a:pPr marL="457200" lvl="1" indent="0">
              <a:buNone/>
            </a:pPr>
            <a:endParaRPr lang="en-AE" dirty="0"/>
          </a:p>
        </p:txBody>
      </p:sp>
      <p:sp>
        <p:nvSpPr>
          <p:cNvPr id="4" name="TextBox 3">
            <a:extLst>
              <a:ext uri="{FF2B5EF4-FFF2-40B4-BE49-F238E27FC236}">
                <a16:creationId xmlns:a16="http://schemas.microsoft.com/office/drawing/2014/main" id="{F0420C7F-CB72-4E44-8CFB-D4FD6CE5E09B}"/>
              </a:ext>
            </a:extLst>
          </p:cNvPr>
          <p:cNvSpPr txBox="1"/>
          <p:nvPr/>
        </p:nvSpPr>
        <p:spPr>
          <a:xfrm>
            <a:off x="7505700" y="1690255"/>
            <a:ext cx="4242955" cy="1477328"/>
          </a:xfrm>
          <a:prstGeom prst="rect">
            <a:avLst/>
          </a:prstGeom>
          <a:noFill/>
        </p:spPr>
        <p:txBody>
          <a:bodyPr wrap="square" rtlCol="0">
            <a:spAutoFit/>
          </a:bodyPr>
          <a:lstStyle/>
          <a:p>
            <a:r>
              <a:rPr lang="en-GB" i="1" dirty="0"/>
              <a:t>“If there are 100,000 words in the language model, then the feature vector has length 100,000, but for a short email message almost all the features will have count zero.”</a:t>
            </a:r>
            <a:endParaRPr lang="en-AE" dirty="0"/>
          </a:p>
        </p:txBody>
      </p:sp>
      <p:sp>
        <p:nvSpPr>
          <p:cNvPr id="5" name="TextBox 4">
            <a:extLst>
              <a:ext uri="{FF2B5EF4-FFF2-40B4-BE49-F238E27FC236}">
                <a16:creationId xmlns:a16="http://schemas.microsoft.com/office/drawing/2014/main" id="{47824E49-EB50-D941-8F23-3BEF42914891}"/>
              </a:ext>
            </a:extLst>
          </p:cNvPr>
          <p:cNvSpPr txBox="1"/>
          <p:nvPr/>
        </p:nvSpPr>
        <p:spPr>
          <a:xfrm>
            <a:off x="7062849" y="3453333"/>
            <a:ext cx="4849091" cy="646331"/>
          </a:xfrm>
          <a:prstGeom prst="rect">
            <a:avLst/>
          </a:prstGeom>
          <a:noFill/>
        </p:spPr>
        <p:txBody>
          <a:bodyPr wrap="square" rtlCol="0">
            <a:spAutoFit/>
          </a:bodyPr>
          <a:lstStyle/>
          <a:p>
            <a:r>
              <a:rPr lang="en-GB" dirty="0"/>
              <a:t>Page 866, </a:t>
            </a:r>
            <a:r>
              <a:rPr lang="en-GB" dirty="0">
                <a:hlinkClick r:id="rId3"/>
              </a:rPr>
              <a:t>Artificial Intelligence: A Modern Approach</a:t>
            </a:r>
            <a:r>
              <a:rPr lang="en-GB" dirty="0"/>
              <a:t>, Third Edition, 2009.</a:t>
            </a:r>
            <a:endParaRPr lang="en-AE" dirty="0"/>
          </a:p>
        </p:txBody>
      </p:sp>
      <p:sp>
        <p:nvSpPr>
          <p:cNvPr id="6" name="TextBox 5">
            <a:extLst>
              <a:ext uri="{FF2B5EF4-FFF2-40B4-BE49-F238E27FC236}">
                <a16:creationId xmlns:a16="http://schemas.microsoft.com/office/drawing/2014/main" id="{CAB072D0-E00E-4C8D-ADF0-050D4858624C}"/>
              </a:ext>
            </a:extLst>
          </p:cNvPr>
          <p:cNvSpPr txBox="1"/>
          <p:nvPr/>
        </p:nvSpPr>
        <p:spPr>
          <a:xfrm>
            <a:off x="6481073" y="4503362"/>
            <a:ext cx="57795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Dataset Pitfalls: </a:t>
            </a:r>
          </a:p>
          <a:p>
            <a:pPr marL="742950" lvl="1" indent="-285750">
              <a:buFont typeface="Arial"/>
              <a:buChar char="•"/>
            </a:pPr>
            <a:r>
              <a:rPr lang="en-US">
                <a:cs typeface="Calibri"/>
              </a:rPr>
              <a:t>Comparisons (</a:t>
            </a:r>
            <a:r>
              <a:rPr lang="en-US" err="1">
                <a:cs typeface="Calibri"/>
              </a:rPr>
              <a:t>eg.</a:t>
            </a:r>
            <a:r>
              <a:rPr lang="en-US">
                <a:cs typeface="Calibri"/>
              </a:rPr>
              <a:t> Document 9541)</a:t>
            </a:r>
          </a:p>
          <a:p>
            <a:pPr marL="742950" lvl="1" indent="-285750">
              <a:buFont typeface="Arial"/>
              <a:buChar char="•"/>
            </a:pPr>
            <a:r>
              <a:rPr lang="en-US">
                <a:cs typeface="Calibri"/>
              </a:rPr>
              <a:t>Irony/Sarcasm (</a:t>
            </a:r>
            <a:r>
              <a:rPr lang="en-US" err="1">
                <a:cs typeface="Calibri"/>
              </a:rPr>
              <a:t>eg.</a:t>
            </a:r>
            <a:r>
              <a:rPr lang="en-US">
                <a:cs typeface="Calibri"/>
              </a:rPr>
              <a:t> Document 10384) </a:t>
            </a:r>
          </a:p>
          <a:p>
            <a:pPr marL="742950" lvl="1" indent="-285750">
              <a:buFont typeface="Arial"/>
              <a:buChar char="•"/>
            </a:pPr>
            <a:r>
              <a:rPr lang="en-US">
                <a:cs typeface="Calibri"/>
              </a:rPr>
              <a:t>Multipolarity/Mixed Reviews (</a:t>
            </a:r>
            <a:r>
              <a:rPr lang="en-US" err="1">
                <a:cs typeface="Calibri"/>
              </a:rPr>
              <a:t>eg.</a:t>
            </a:r>
            <a:r>
              <a:rPr lang="en-US">
                <a:cs typeface="Calibri"/>
              </a:rPr>
              <a:t> 9642, 9548, 9996)</a:t>
            </a:r>
          </a:p>
          <a:p>
            <a:pPr marL="742950" lvl="1" indent="-285750">
              <a:buFont typeface="Arial"/>
              <a:buChar char="•"/>
            </a:pPr>
            <a:r>
              <a:rPr lang="en-US">
                <a:cs typeface="Calibri"/>
              </a:rPr>
              <a:t>Incorrectly labeled documents (</a:t>
            </a:r>
            <a:r>
              <a:rPr lang="en-US" err="1">
                <a:cs typeface="Calibri"/>
              </a:rPr>
              <a:t>eg.</a:t>
            </a:r>
            <a:r>
              <a:rPr lang="en-US">
                <a:cs typeface="Calibri"/>
              </a:rPr>
              <a:t> 9628)</a:t>
            </a:r>
          </a:p>
        </p:txBody>
      </p:sp>
    </p:spTree>
    <p:extLst>
      <p:ext uri="{BB962C8B-B14F-4D97-AF65-F5344CB8AC3E}">
        <p14:creationId xmlns:p14="http://schemas.microsoft.com/office/powerpoint/2010/main" val="312650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61A0-B210-7544-90F9-F7B181D7C528}"/>
              </a:ext>
            </a:extLst>
          </p:cNvPr>
          <p:cNvSpPr>
            <a:spLocks noGrp="1"/>
          </p:cNvSpPr>
          <p:nvPr>
            <p:ph type="title"/>
          </p:nvPr>
        </p:nvSpPr>
        <p:spPr/>
        <p:txBody>
          <a:bodyPr/>
          <a:lstStyle/>
          <a:p>
            <a:pPr algn="ctr"/>
            <a:r>
              <a:rPr lang="en-AE" dirty="0"/>
              <a:t>Analysis of the dataset </a:t>
            </a:r>
          </a:p>
        </p:txBody>
      </p:sp>
      <p:pic>
        <p:nvPicPr>
          <p:cNvPr id="5" name="Picture 4">
            <a:extLst>
              <a:ext uri="{FF2B5EF4-FFF2-40B4-BE49-F238E27FC236}">
                <a16:creationId xmlns:a16="http://schemas.microsoft.com/office/drawing/2014/main" id="{E6B77335-635A-F640-8DE4-0C2DE1244974}"/>
              </a:ext>
            </a:extLst>
          </p:cNvPr>
          <p:cNvPicPr>
            <a:picLocks noChangeAspect="1"/>
          </p:cNvPicPr>
          <p:nvPr/>
        </p:nvPicPr>
        <p:blipFill>
          <a:blip r:embed="rId3"/>
          <a:stretch>
            <a:fillRect/>
          </a:stretch>
        </p:blipFill>
        <p:spPr>
          <a:xfrm>
            <a:off x="2078182" y="1260332"/>
            <a:ext cx="7460198" cy="5399662"/>
          </a:xfrm>
          <a:prstGeom prst="rect">
            <a:avLst/>
          </a:prstGeom>
        </p:spPr>
      </p:pic>
    </p:spTree>
    <p:extLst>
      <p:ext uri="{BB962C8B-B14F-4D97-AF65-F5344CB8AC3E}">
        <p14:creationId xmlns:p14="http://schemas.microsoft.com/office/powerpoint/2010/main" val="417754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002-497F-014A-A540-BB1E9D45D15C}"/>
              </a:ext>
            </a:extLst>
          </p:cNvPr>
          <p:cNvSpPr>
            <a:spLocks noGrp="1"/>
          </p:cNvSpPr>
          <p:nvPr>
            <p:ph type="title"/>
          </p:nvPr>
        </p:nvSpPr>
        <p:spPr/>
        <p:txBody>
          <a:bodyPr/>
          <a:lstStyle/>
          <a:p>
            <a:r>
              <a:rPr lang="en-AE"/>
              <a:t>Performance Review – Na</a:t>
            </a:r>
            <a:r>
              <a:rPr lang="en-GB" err="1"/>
              <a:t>ï</a:t>
            </a:r>
            <a:r>
              <a:rPr lang="en-AE"/>
              <a:t>ve Bayes </a:t>
            </a:r>
          </a:p>
        </p:txBody>
      </p:sp>
      <p:sp>
        <p:nvSpPr>
          <p:cNvPr id="5" name="TextBox 4">
            <a:extLst>
              <a:ext uri="{FF2B5EF4-FFF2-40B4-BE49-F238E27FC236}">
                <a16:creationId xmlns:a16="http://schemas.microsoft.com/office/drawing/2014/main" id="{8EDED1ED-0FCF-824F-8F47-8760DDE77BF3}"/>
              </a:ext>
            </a:extLst>
          </p:cNvPr>
          <p:cNvSpPr txBox="1"/>
          <p:nvPr/>
        </p:nvSpPr>
        <p:spPr>
          <a:xfrm>
            <a:off x="446314" y="1460665"/>
            <a:ext cx="2890653"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a:t>Confusion Matrix: </a:t>
            </a:r>
          </a:p>
          <a:p>
            <a:endParaRPr lang="en-GB"/>
          </a:p>
          <a:p>
            <a:r>
              <a:rPr lang="en-GB"/>
              <a:t>               Model Prediction</a:t>
            </a:r>
          </a:p>
          <a:p>
            <a:r>
              <a:rPr lang="en-GB"/>
              <a:t>                                pos neg</a:t>
            </a:r>
          </a:p>
          <a:p>
            <a:r>
              <a:rPr lang="en-GB"/>
              <a:t>Actual label: pos [944 209]</a:t>
            </a:r>
          </a:p>
          <a:p>
            <a:r>
              <a:rPr lang="en-GB"/>
              <a:t>Actual label: neg [222 1008]</a:t>
            </a:r>
          </a:p>
          <a:p>
            <a:endParaRPr lang="en-GB"/>
          </a:p>
          <a:p>
            <a:r>
              <a:rPr lang="en-GB"/>
              <a:t>Recall: </a:t>
            </a:r>
          </a:p>
          <a:p>
            <a:r>
              <a:rPr lang="en-GB"/>
              <a:t>0.8191355434326479</a:t>
            </a:r>
          </a:p>
          <a:p>
            <a:r>
              <a:rPr lang="en-GB"/>
              <a:t>Precision: 0.8192373435226762</a:t>
            </a:r>
          </a:p>
          <a:p>
            <a:r>
              <a:rPr lang="en-GB"/>
              <a:t>F1 Measure: 0.8191620614979724</a:t>
            </a:r>
          </a:p>
          <a:p>
            <a:r>
              <a:rPr lang="en-GB"/>
              <a:t>Accuracy: 0.8191355434326479</a:t>
            </a:r>
          </a:p>
          <a:p>
            <a:endParaRPr lang="en-AE"/>
          </a:p>
        </p:txBody>
      </p:sp>
      <p:sp>
        <p:nvSpPr>
          <p:cNvPr id="6" name="TextBox 5">
            <a:extLst>
              <a:ext uri="{FF2B5EF4-FFF2-40B4-BE49-F238E27FC236}">
                <a16:creationId xmlns:a16="http://schemas.microsoft.com/office/drawing/2014/main" id="{6098638D-85FD-724D-AC99-45E6E99DC9E1}"/>
              </a:ext>
            </a:extLst>
          </p:cNvPr>
          <p:cNvSpPr txBox="1"/>
          <p:nvPr/>
        </p:nvSpPr>
        <p:spPr>
          <a:xfrm>
            <a:off x="4493818" y="1322163"/>
            <a:ext cx="2890653"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a:t>Confusion Matrix: </a:t>
            </a:r>
          </a:p>
          <a:p>
            <a:endParaRPr lang="en-GB"/>
          </a:p>
          <a:p>
            <a:r>
              <a:rPr lang="en-GB"/>
              <a:t>               Model Prediction</a:t>
            </a:r>
            <a:endParaRPr lang="en-GB">
              <a:cs typeface="Calibri"/>
            </a:endParaRPr>
          </a:p>
          <a:p>
            <a:r>
              <a:rPr lang="en-GB"/>
              <a:t>                                </a:t>
            </a:r>
            <a:r>
              <a:rPr lang="en-GB" err="1"/>
              <a:t>pos</a:t>
            </a:r>
            <a:r>
              <a:rPr lang="en-GB"/>
              <a:t> neg</a:t>
            </a:r>
            <a:endParaRPr lang="en-GB">
              <a:cs typeface="Calibri"/>
            </a:endParaRPr>
          </a:p>
          <a:p>
            <a:r>
              <a:rPr lang="en-GB"/>
              <a:t>Actual label: </a:t>
            </a:r>
            <a:r>
              <a:rPr lang="en-GB" err="1"/>
              <a:t>pos</a:t>
            </a:r>
            <a:r>
              <a:rPr lang="en-GB"/>
              <a:t> [957 196]</a:t>
            </a:r>
            <a:endParaRPr lang="en-GB">
              <a:cs typeface="Calibri"/>
            </a:endParaRPr>
          </a:p>
          <a:p>
            <a:r>
              <a:rPr lang="en-GB"/>
              <a:t>Actual label: neg [207 1023]</a:t>
            </a:r>
            <a:endParaRPr lang="en-GB">
              <a:cs typeface="Calibri"/>
            </a:endParaRPr>
          </a:p>
          <a:p>
            <a:endParaRPr lang="en-GB"/>
          </a:p>
          <a:p>
            <a:r>
              <a:rPr lang="en-GB"/>
              <a:t>Recall: </a:t>
            </a:r>
            <a:endParaRPr lang="en-GB">
              <a:cs typeface="Calibri"/>
            </a:endParaRPr>
          </a:p>
          <a:p>
            <a:r>
              <a:rPr lang="en-GB">
                <a:latin typeface="Consolas"/>
                <a:cs typeface="Calibri"/>
              </a:rPr>
              <a:t>0.83 </a:t>
            </a:r>
            <a:endParaRPr lang="en-GB">
              <a:cs typeface="Calibri"/>
            </a:endParaRPr>
          </a:p>
          <a:p>
            <a:r>
              <a:rPr lang="en-GB"/>
              <a:t>Precision: </a:t>
            </a:r>
            <a:endParaRPr lang="en-GB">
              <a:cs typeface="Calibri"/>
            </a:endParaRPr>
          </a:p>
          <a:p>
            <a:r>
              <a:rPr lang="en-GB">
                <a:latin typeface="Consolas"/>
              </a:rPr>
              <a:t>0.83 </a:t>
            </a:r>
            <a:endParaRPr lang="en-GB"/>
          </a:p>
          <a:p>
            <a:r>
              <a:rPr lang="en-GB"/>
              <a:t>F1 Measure: </a:t>
            </a:r>
            <a:endParaRPr lang="en-GB">
              <a:cs typeface="Calibri"/>
            </a:endParaRPr>
          </a:p>
          <a:p>
            <a:r>
              <a:rPr lang="en-GB">
                <a:latin typeface="Consolas"/>
                <a:cs typeface="Calibri"/>
              </a:rPr>
              <a:t>0.83</a:t>
            </a:r>
            <a:endParaRPr lang="en-GB"/>
          </a:p>
          <a:p>
            <a:r>
              <a:rPr lang="en-GB"/>
              <a:t>Accuracy: </a:t>
            </a:r>
            <a:endParaRPr lang="en-GB">
              <a:cs typeface="Calibri"/>
            </a:endParaRPr>
          </a:p>
          <a:p>
            <a:r>
              <a:rPr lang="en-GB">
                <a:latin typeface="Consolas"/>
                <a:cs typeface="Calibri"/>
              </a:rPr>
              <a:t>0.83</a:t>
            </a:r>
            <a:endParaRPr lang="en-GB"/>
          </a:p>
          <a:p>
            <a:endParaRPr lang="en-AE"/>
          </a:p>
        </p:txBody>
      </p:sp>
      <p:sp>
        <p:nvSpPr>
          <p:cNvPr id="7" name="TextBox 6">
            <a:extLst>
              <a:ext uri="{FF2B5EF4-FFF2-40B4-BE49-F238E27FC236}">
                <a16:creationId xmlns:a16="http://schemas.microsoft.com/office/drawing/2014/main" id="{36ABC78E-DA52-2240-A6B2-BC740594CAE7}"/>
              </a:ext>
            </a:extLst>
          </p:cNvPr>
          <p:cNvSpPr txBox="1"/>
          <p:nvPr/>
        </p:nvSpPr>
        <p:spPr>
          <a:xfrm>
            <a:off x="8066315" y="1460663"/>
            <a:ext cx="3522516"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a:t>Confusion Matrix:</a:t>
            </a:r>
          </a:p>
          <a:p>
            <a:r>
              <a:rPr lang="en-GB"/>
              <a:t>			Model Prediction</a:t>
            </a:r>
          </a:p>
          <a:p>
            <a:r>
              <a:rPr lang="en-GB"/>
              <a:t>			      pos     neg</a:t>
            </a:r>
          </a:p>
          <a:p>
            <a:r>
              <a:rPr lang="en-GB"/>
              <a:t>Actual label: pos  [[1030  200]</a:t>
            </a:r>
          </a:p>
          <a:p>
            <a:r>
              <a:rPr lang="en-GB"/>
              <a:t>Actual label: neg [ 230  923]]</a:t>
            </a:r>
          </a:p>
          <a:p>
            <a:endParaRPr lang="en-GB"/>
          </a:p>
          <a:p>
            <a:r>
              <a:rPr lang="en-GB"/>
              <a:t>Recall : </a:t>
            </a:r>
          </a:p>
          <a:p>
            <a:r>
              <a:rPr lang="en-GB"/>
              <a:t>0.819555182543013</a:t>
            </a:r>
          </a:p>
          <a:p>
            <a:r>
              <a:rPr lang="en-GB"/>
              <a:t>Precision :</a:t>
            </a:r>
          </a:p>
          <a:p>
            <a:r>
              <a:rPr lang="en-GB"/>
              <a:t> 0.8196111451008766</a:t>
            </a:r>
          </a:p>
          <a:p>
            <a:r>
              <a:rPr lang="en-GB"/>
              <a:t>f1-measure:</a:t>
            </a:r>
          </a:p>
          <a:p>
            <a:r>
              <a:rPr lang="en-GB"/>
              <a:t> 0.819452976202001</a:t>
            </a:r>
          </a:p>
          <a:p>
            <a:r>
              <a:rPr lang="en-GB"/>
              <a:t>Accuracy :</a:t>
            </a:r>
          </a:p>
          <a:p>
            <a:r>
              <a:rPr lang="en-GB"/>
              <a:t> 0.819555182543013</a:t>
            </a:r>
          </a:p>
        </p:txBody>
      </p:sp>
      <p:sp>
        <p:nvSpPr>
          <p:cNvPr id="8" name="TextBox 7">
            <a:extLst>
              <a:ext uri="{FF2B5EF4-FFF2-40B4-BE49-F238E27FC236}">
                <a16:creationId xmlns:a16="http://schemas.microsoft.com/office/drawing/2014/main" id="{07166753-CF5B-1243-AF21-52171091E7F3}"/>
              </a:ext>
            </a:extLst>
          </p:cNvPr>
          <p:cNvSpPr txBox="1"/>
          <p:nvPr/>
        </p:nvSpPr>
        <p:spPr>
          <a:xfrm>
            <a:off x="581891" y="6068291"/>
            <a:ext cx="2576945" cy="369332"/>
          </a:xfrm>
          <a:prstGeom prst="rect">
            <a:avLst/>
          </a:prstGeom>
          <a:noFill/>
        </p:spPr>
        <p:txBody>
          <a:bodyPr wrap="square" rtlCol="0">
            <a:spAutoFit/>
          </a:bodyPr>
          <a:lstStyle/>
          <a:p>
            <a:r>
              <a:rPr lang="en-AE"/>
              <a:t>Pablo Arevalo Escobar</a:t>
            </a:r>
          </a:p>
        </p:txBody>
      </p:sp>
      <p:sp>
        <p:nvSpPr>
          <p:cNvPr id="10" name="TextBox 9">
            <a:extLst>
              <a:ext uri="{FF2B5EF4-FFF2-40B4-BE49-F238E27FC236}">
                <a16:creationId xmlns:a16="http://schemas.microsoft.com/office/drawing/2014/main" id="{F1D9F242-6AE3-2749-8CF5-2A0293F42DAE}"/>
              </a:ext>
            </a:extLst>
          </p:cNvPr>
          <p:cNvSpPr txBox="1"/>
          <p:nvPr/>
        </p:nvSpPr>
        <p:spPr>
          <a:xfrm>
            <a:off x="4807526" y="6068291"/>
            <a:ext cx="2576945" cy="369332"/>
          </a:xfrm>
          <a:prstGeom prst="rect">
            <a:avLst/>
          </a:prstGeom>
          <a:noFill/>
        </p:spPr>
        <p:txBody>
          <a:bodyPr wrap="square" rtlCol="0">
            <a:spAutoFit/>
          </a:bodyPr>
          <a:lstStyle/>
          <a:p>
            <a:r>
              <a:rPr lang="en-AE"/>
              <a:t>Johanson</a:t>
            </a:r>
          </a:p>
        </p:txBody>
      </p:sp>
      <p:sp>
        <p:nvSpPr>
          <p:cNvPr id="11" name="TextBox 10">
            <a:extLst>
              <a:ext uri="{FF2B5EF4-FFF2-40B4-BE49-F238E27FC236}">
                <a16:creationId xmlns:a16="http://schemas.microsoft.com/office/drawing/2014/main" id="{5AC3E0C4-4F1A-1E43-8918-A15AE02C045F}"/>
              </a:ext>
            </a:extLst>
          </p:cNvPr>
          <p:cNvSpPr txBox="1"/>
          <p:nvPr/>
        </p:nvSpPr>
        <p:spPr>
          <a:xfrm>
            <a:off x="9011885" y="6068291"/>
            <a:ext cx="2576945" cy="369332"/>
          </a:xfrm>
          <a:prstGeom prst="rect">
            <a:avLst/>
          </a:prstGeom>
          <a:noFill/>
        </p:spPr>
        <p:txBody>
          <a:bodyPr wrap="square" rtlCol="0">
            <a:spAutoFit/>
          </a:bodyPr>
          <a:lstStyle/>
          <a:p>
            <a:r>
              <a:rPr lang="en-AE"/>
              <a:t>Giovanni</a:t>
            </a:r>
          </a:p>
        </p:txBody>
      </p:sp>
    </p:spTree>
    <p:extLst>
      <p:ext uri="{BB962C8B-B14F-4D97-AF65-F5344CB8AC3E}">
        <p14:creationId xmlns:p14="http://schemas.microsoft.com/office/powerpoint/2010/main" val="388609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BA83-4EB2-B94E-AB8B-747E6439EDFB}"/>
              </a:ext>
            </a:extLst>
          </p:cNvPr>
          <p:cNvSpPr>
            <a:spLocks noGrp="1"/>
          </p:cNvSpPr>
          <p:nvPr>
            <p:ph type="title"/>
          </p:nvPr>
        </p:nvSpPr>
        <p:spPr/>
        <p:txBody>
          <a:bodyPr/>
          <a:lstStyle/>
          <a:p>
            <a:r>
              <a:rPr lang="en-AE" dirty="0"/>
              <a:t>Performance Review – </a:t>
            </a:r>
            <a:r>
              <a:rPr lang="en-US" dirty="0"/>
              <a:t>DT BASE</a:t>
            </a:r>
            <a:endParaRPr lang="en-AE" dirty="0"/>
          </a:p>
        </p:txBody>
      </p:sp>
      <p:sp>
        <p:nvSpPr>
          <p:cNvPr id="4" name="TextBox 3">
            <a:extLst>
              <a:ext uri="{FF2B5EF4-FFF2-40B4-BE49-F238E27FC236}">
                <a16:creationId xmlns:a16="http://schemas.microsoft.com/office/drawing/2014/main" id="{7F7D40B0-6314-3247-B9FD-A9950D5D208B}"/>
              </a:ext>
            </a:extLst>
          </p:cNvPr>
          <p:cNvSpPr txBox="1"/>
          <p:nvPr/>
        </p:nvSpPr>
        <p:spPr>
          <a:xfrm>
            <a:off x="446314" y="1460665"/>
            <a:ext cx="2890653"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Confusion Matrix: </a:t>
            </a:r>
          </a:p>
          <a:p>
            <a:endParaRPr lang="en-GB" dirty="0"/>
          </a:p>
          <a:p>
            <a:r>
              <a:rPr lang="en-GB" dirty="0"/>
              <a:t>               Model Prediction</a:t>
            </a:r>
          </a:p>
          <a:p>
            <a:r>
              <a:rPr lang="en-GB" dirty="0"/>
              <a:t>                             pos neg</a:t>
            </a:r>
          </a:p>
          <a:p>
            <a:r>
              <a:rPr lang="en-GB" dirty="0"/>
              <a:t>Actual label: pos [797 356]</a:t>
            </a:r>
          </a:p>
          <a:p>
            <a:r>
              <a:rPr lang="en-GB" dirty="0"/>
              <a:t>Actual label: neg [407 823]</a:t>
            </a:r>
          </a:p>
          <a:p>
            <a:endParaRPr lang="en-GB" dirty="0"/>
          </a:p>
          <a:p>
            <a:r>
              <a:rPr lang="en-GB" dirty="0"/>
              <a:t>Recall: </a:t>
            </a:r>
          </a:p>
          <a:p>
            <a:r>
              <a:rPr lang="en-GB" dirty="0"/>
              <a:t>0.6798153587914394</a:t>
            </a:r>
          </a:p>
          <a:p>
            <a:r>
              <a:rPr lang="en-GB" dirty="0"/>
              <a:t>Precision: 0.680587722252809</a:t>
            </a:r>
          </a:p>
          <a:p>
            <a:r>
              <a:rPr lang="en-GB" dirty="0"/>
              <a:t>F1 Measure: 0.6798901322789679</a:t>
            </a:r>
          </a:p>
          <a:p>
            <a:r>
              <a:rPr lang="en-GB" dirty="0"/>
              <a:t>Accuracy:</a:t>
            </a:r>
          </a:p>
          <a:p>
            <a:r>
              <a:rPr lang="en-GB" dirty="0"/>
              <a:t>0.6798153587914394</a:t>
            </a:r>
            <a:endParaRPr lang="en-AE" dirty="0"/>
          </a:p>
        </p:txBody>
      </p:sp>
      <p:sp>
        <p:nvSpPr>
          <p:cNvPr id="5" name="TextBox 4">
            <a:extLst>
              <a:ext uri="{FF2B5EF4-FFF2-40B4-BE49-F238E27FC236}">
                <a16:creationId xmlns:a16="http://schemas.microsoft.com/office/drawing/2014/main" id="{345B4781-E91F-F344-AA74-5AB1C97BCB9E}"/>
              </a:ext>
            </a:extLst>
          </p:cNvPr>
          <p:cNvSpPr txBox="1"/>
          <p:nvPr/>
        </p:nvSpPr>
        <p:spPr>
          <a:xfrm>
            <a:off x="4650673" y="1460664"/>
            <a:ext cx="2890653"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dirty="0"/>
              <a:t>Confusion Matrix: </a:t>
            </a:r>
          </a:p>
          <a:p>
            <a:endParaRPr lang="en-GB" dirty="0"/>
          </a:p>
          <a:p>
            <a:r>
              <a:rPr lang="en-GB" dirty="0"/>
              <a:t>               Model Prediction</a:t>
            </a:r>
            <a:endParaRPr lang="en-GB">
              <a:cs typeface="Calibri"/>
            </a:endParaRPr>
          </a:p>
          <a:p>
            <a:r>
              <a:rPr lang="en-GB" dirty="0"/>
              <a:t>                                </a:t>
            </a:r>
            <a:r>
              <a:rPr lang="en-GB" err="1"/>
              <a:t>pos</a:t>
            </a:r>
            <a:r>
              <a:rPr lang="en-GB" dirty="0"/>
              <a:t> neg</a:t>
            </a:r>
            <a:endParaRPr lang="en-GB">
              <a:cs typeface="Calibri"/>
            </a:endParaRPr>
          </a:p>
          <a:p>
            <a:r>
              <a:rPr lang="en-GB" dirty="0"/>
              <a:t>Actual label: </a:t>
            </a:r>
            <a:r>
              <a:rPr lang="en-GB" err="1"/>
              <a:t>pos</a:t>
            </a:r>
            <a:r>
              <a:rPr lang="en-GB" dirty="0"/>
              <a:t> [</a:t>
            </a:r>
            <a:r>
              <a:rPr lang="en-GB"/>
              <a:t>798 355</a:t>
            </a:r>
            <a:r>
              <a:rPr lang="en-GB" dirty="0"/>
              <a:t>]</a:t>
            </a:r>
            <a:endParaRPr lang="en-GB">
              <a:cs typeface="Calibri"/>
            </a:endParaRPr>
          </a:p>
          <a:p>
            <a:r>
              <a:rPr lang="en-GB" dirty="0"/>
              <a:t>Actual label: neg [</a:t>
            </a:r>
            <a:r>
              <a:rPr lang="en-GB"/>
              <a:t>386 844</a:t>
            </a:r>
            <a:r>
              <a:rPr lang="en-GB" dirty="0"/>
              <a:t>]</a:t>
            </a:r>
            <a:endParaRPr lang="en-GB">
              <a:cs typeface="Calibri"/>
            </a:endParaRPr>
          </a:p>
          <a:p>
            <a:endParaRPr lang="en-GB" dirty="0"/>
          </a:p>
          <a:p>
            <a:r>
              <a:rPr lang="en-GB" dirty="0"/>
              <a:t>Recall: </a:t>
            </a:r>
            <a:endParaRPr lang="en-GB">
              <a:cs typeface="Calibri"/>
            </a:endParaRPr>
          </a:p>
          <a:p>
            <a:r>
              <a:rPr lang="en-GB"/>
              <a:t>0.69</a:t>
            </a:r>
            <a:endParaRPr lang="en-GB">
              <a:cs typeface="Calibri"/>
            </a:endParaRPr>
          </a:p>
          <a:p>
            <a:r>
              <a:rPr lang="en-GB" dirty="0"/>
              <a:t>Precision: </a:t>
            </a:r>
            <a:endParaRPr lang="en-GB">
              <a:cs typeface="Calibri"/>
            </a:endParaRPr>
          </a:p>
          <a:p>
            <a:r>
              <a:rPr lang="en-GB">
                <a:cs typeface="Calibri"/>
              </a:rPr>
              <a:t>0.69</a:t>
            </a:r>
          </a:p>
          <a:p>
            <a:r>
              <a:rPr lang="en-GB" dirty="0"/>
              <a:t>F1 Measure: </a:t>
            </a:r>
            <a:endParaRPr lang="en-GB">
              <a:cs typeface="Calibri"/>
            </a:endParaRPr>
          </a:p>
          <a:p>
            <a:r>
              <a:rPr lang="en-GB">
                <a:cs typeface="Calibri"/>
              </a:rPr>
              <a:t>0.69</a:t>
            </a:r>
          </a:p>
          <a:p>
            <a:r>
              <a:rPr lang="en-GB" dirty="0"/>
              <a:t>Accuracy: </a:t>
            </a:r>
            <a:endParaRPr lang="en-GB">
              <a:cs typeface="Calibri"/>
            </a:endParaRPr>
          </a:p>
          <a:p>
            <a:r>
              <a:rPr lang="en-GB">
                <a:cs typeface="Calibri"/>
              </a:rPr>
              <a:t>0.69</a:t>
            </a:r>
          </a:p>
          <a:p>
            <a:endParaRPr lang="en-AE" dirty="0"/>
          </a:p>
        </p:txBody>
      </p:sp>
      <p:sp>
        <p:nvSpPr>
          <p:cNvPr id="6" name="TextBox 5">
            <a:extLst>
              <a:ext uri="{FF2B5EF4-FFF2-40B4-BE49-F238E27FC236}">
                <a16:creationId xmlns:a16="http://schemas.microsoft.com/office/drawing/2014/main" id="{0311BDDB-C665-924B-BD75-1988FA6C2FFD}"/>
              </a:ext>
            </a:extLst>
          </p:cNvPr>
          <p:cNvSpPr txBox="1"/>
          <p:nvPr/>
        </p:nvSpPr>
        <p:spPr>
          <a:xfrm>
            <a:off x="8855032" y="1460663"/>
            <a:ext cx="2890653"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Confusion Matrix: </a:t>
            </a:r>
          </a:p>
          <a:p>
            <a:endParaRPr lang="en-GB" dirty="0"/>
          </a:p>
          <a:p>
            <a:r>
              <a:rPr lang="en-GB" dirty="0"/>
              <a:t>               Model Prediction</a:t>
            </a:r>
          </a:p>
          <a:p>
            <a:r>
              <a:rPr lang="en-GB" dirty="0"/>
              <a:t>                   	     pos neg</a:t>
            </a:r>
          </a:p>
          <a:p>
            <a:r>
              <a:rPr lang="en-GB" dirty="0"/>
              <a:t>Actual label: pos [827 403]</a:t>
            </a:r>
          </a:p>
          <a:p>
            <a:r>
              <a:rPr lang="en-GB" dirty="0"/>
              <a:t>Actual label: neg [348 805]</a:t>
            </a:r>
          </a:p>
          <a:p>
            <a:endParaRPr lang="en-GB" dirty="0"/>
          </a:p>
          <a:p>
            <a:r>
              <a:rPr lang="en-GB" dirty="0"/>
              <a:t>Recall: </a:t>
            </a:r>
          </a:p>
          <a:p>
            <a:r>
              <a:rPr lang="en-GB" dirty="0"/>
              <a:t>0.6848510281158204</a:t>
            </a:r>
          </a:p>
          <a:p>
            <a:r>
              <a:rPr lang="en-GB" dirty="0"/>
              <a:t>Precision: 0.6857151272478587</a:t>
            </a:r>
          </a:p>
          <a:p>
            <a:r>
              <a:rPr lang="en-GB" dirty="0"/>
              <a:t>F1-measure: 0.684918184947245</a:t>
            </a:r>
          </a:p>
          <a:p>
            <a:r>
              <a:rPr lang="en-GB" dirty="0"/>
              <a:t>Accuracy: 0.6848510281158204</a:t>
            </a:r>
          </a:p>
        </p:txBody>
      </p:sp>
      <p:sp>
        <p:nvSpPr>
          <p:cNvPr id="7" name="TextBox 6">
            <a:extLst>
              <a:ext uri="{FF2B5EF4-FFF2-40B4-BE49-F238E27FC236}">
                <a16:creationId xmlns:a16="http://schemas.microsoft.com/office/drawing/2014/main" id="{C92B1777-2531-9846-9D1F-4D00FBD2FB0A}"/>
              </a:ext>
            </a:extLst>
          </p:cNvPr>
          <p:cNvSpPr txBox="1"/>
          <p:nvPr/>
        </p:nvSpPr>
        <p:spPr>
          <a:xfrm>
            <a:off x="581891" y="6068291"/>
            <a:ext cx="2576945" cy="369332"/>
          </a:xfrm>
          <a:prstGeom prst="rect">
            <a:avLst/>
          </a:prstGeom>
          <a:noFill/>
        </p:spPr>
        <p:txBody>
          <a:bodyPr wrap="square" rtlCol="0">
            <a:spAutoFit/>
          </a:bodyPr>
          <a:lstStyle/>
          <a:p>
            <a:r>
              <a:rPr lang="en-AE" dirty="0"/>
              <a:t>Pablo Arevalo Escobar</a:t>
            </a:r>
          </a:p>
        </p:txBody>
      </p:sp>
      <p:sp>
        <p:nvSpPr>
          <p:cNvPr id="8" name="TextBox 7">
            <a:extLst>
              <a:ext uri="{FF2B5EF4-FFF2-40B4-BE49-F238E27FC236}">
                <a16:creationId xmlns:a16="http://schemas.microsoft.com/office/drawing/2014/main" id="{9D29FFE1-37B7-4E4C-B5BA-CAA13053A073}"/>
              </a:ext>
            </a:extLst>
          </p:cNvPr>
          <p:cNvSpPr txBox="1"/>
          <p:nvPr/>
        </p:nvSpPr>
        <p:spPr>
          <a:xfrm>
            <a:off x="4807526" y="6068291"/>
            <a:ext cx="2576945" cy="369332"/>
          </a:xfrm>
          <a:prstGeom prst="rect">
            <a:avLst/>
          </a:prstGeom>
          <a:noFill/>
        </p:spPr>
        <p:txBody>
          <a:bodyPr wrap="square" rtlCol="0">
            <a:spAutoFit/>
          </a:bodyPr>
          <a:lstStyle/>
          <a:p>
            <a:r>
              <a:rPr lang="en-AE" dirty="0"/>
              <a:t>Johanson</a:t>
            </a:r>
          </a:p>
        </p:txBody>
      </p:sp>
      <p:sp>
        <p:nvSpPr>
          <p:cNvPr id="9" name="TextBox 8">
            <a:extLst>
              <a:ext uri="{FF2B5EF4-FFF2-40B4-BE49-F238E27FC236}">
                <a16:creationId xmlns:a16="http://schemas.microsoft.com/office/drawing/2014/main" id="{11E0EFBA-A1FA-1E45-A066-0B6A60853578}"/>
              </a:ext>
            </a:extLst>
          </p:cNvPr>
          <p:cNvSpPr txBox="1"/>
          <p:nvPr/>
        </p:nvSpPr>
        <p:spPr>
          <a:xfrm>
            <a:off x="9011885" y="6068291"/>
            <a:ext cx="2576945" cy="369332"/>
          </a:xfrm>
          <a:prstGeom prst="rect">
            <a:avLst/>
          </a:prstGeom>
          <a:noFill/>
        </p:spPr>
        <p:txBody>
          <a:bodyPr wrap="square" rtlCol="0">
            <a:spAutoFit/>
          </a:bodyPr>
          <a:lstStyle/>
          <a:p>
            <a:r>
              <a:rPr lang="en-AE" dirty="0"/>
              <a:t>Giovanni</a:t>
            </a:r>
          </a:p>
        </p:txBody>
      </p:sp>
    </p:spTree>
    <p:extLst>
      <p:ext uri="{BB962C8B-B14F-4D97-AF65-F5344CB8AC3E}">
        <p14:creationId xmlns:p14="http://schemas.microsoft.com/office/powerpoint/2010/main" val="418759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AF80-C92B-B64B-9838-8429955F9897}"/>
              </a:ext>
            </a:extLst>
          </p:cNvPr>
          <p:cNvSpPr>
            <a:spLocks noGrp="1"/>
          </p:cNvSpPr>
          <p:nvPr>
            <p:ph type="title"/>
          </p:nvPr>
        </p:nvSpPr>
        <p:spPr/>
        <p:txBody>
          <a:bodyPr/>
          <a:lstStyle/>
          <a:p>
            <a:r>
              <a:rPr lang="en-AE" dirty="0"/>
              <a:t>Performance Review – DT BEST</a:t>
            </a:r>
          </a:p>
        </p:txBody>
      </p:sp>
      <p:sp>
        <p:nvSpPr>
          <p:cNvPr id="5" name="TextBox 4">
            <a:extLst>
              <a:ext uri="{FF2B5EF4-FFF2-40B4-BE49-F238E27FC236}">
                <a16:creationId xmlns:a16="http://schemas.microsoft.com/office/drawing/2014/main" id="{C81D4627-5F64-A84E-B597-9D4EB497F527}"/>
              </a:ext>
            </a:extLst>
          </p:cNvPr>
          <p:cNvSpPr txBox="1"/>
          <p:nvPr/>
        </p:nvSpPr>
        <p:spPr>
          <a:xfrm>
            <a:off x="446314" y="1460665"/>
            <a:ext cx="2890653"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Confusion Matrix: </a:t>
            </a:r>
          </a:p>
          <a:p>
            <a:endParaRPr lang="en-GB" dirty="0"/>
          </a:p>
          <a:p>
            <a:r>
              <a:rPr lang="en-GB" dirty="0"/>
              <a:t>               Model Prediction</a:t>
            </a:r>
          </a:p>
          <a:p>
            <a:r>
              <a:rPr lang="en-GB" dirty="0"/>
              <a:t>                               pos neg</a:t>
            </a:r>
          </a:p>
          <a:p>
            <a:r>
              <a:rPr lang="en-GB" dirty="0"/>
              <a:t>Actual label: pos [832 321]</a:t>
            </a:r>
          </a:p>
          <a:p>
            <a:r>
              <a:rPr lang="en-GB" dirty="0"/>
              <a:t>Actual label: neg [348 882]</a:t>
            </a:r>
          </a:p>
          <a:p>
            <a:endParaRPr lang="en-GB" dirty="0"/>
          </a:p>
          <a:p>
            <a:r>
              <a:rPr lang="en-GB" dirty="0"/>
              <a:t>Recall:</a:t>
            </a:r>
          </a:p>
          <a:p>
            <a:r>
              <a:rPr lang="en-GB" dirty="0"/>
              <a:t> 0.7192614351657575</a:t>
            </a:r>
          </a:p>
          <a:p>
            <a:r>
              <a:rPr lang="en-GB" dirty="0"/>
              <a:t>Precision: 0.7195796152271724</a:t>
            </a:r>
          </a:p>
          <a:p>
            <a:r>
              <a:rPr lang="en-GB" dirty="0"/>
              <a:t>F1 Measure: 0.7193282047998422</a:t>
            </a:r>
          </a:p>
          <a:p>
            <a:r>
              <a:rPr lang="en-GB" dirty="0"/>
              <a:t>Accuracy:</a:t>
            </a:r>
          </a:p>
          <a:p>
            <a:r>
              <a:rPr lang="en-GB" dirty="0"/>
              <a:t>0.7192614351657575</a:t>
            </a:r>
          </a:p>
        </p:txBody>
      </p:sp>
      <p:sp>
        <p:nvSpPr>
          <p:cNvPr id="6" name="TextBox 5">
            <a:extLst>
              <a:ext uri="{FF2B5EF4-FFF2-40B4-BE49-F238E27FC236}">
                <a16:creationId xmlns:a16="http://schemas.microsoft.com/office/drawing/2014/main" id="{93AE98CA-D5E6-A14A-84BA-4007CBD3E326}"/>
              </a:ext>
            </a:extLst>
          </p:cNvPr>
          <p:cNvSpPr txBox="1"/>
          <p:nvPr/>
        </p:nvSpPr>
        <p:spPr>
          <a:xfrm>
            <a:off x="4650673" y="1460664"/>
            <a:ext cx="2890653" cy="424731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dirty="0"/>
              <a:t>Confusion Matrix: </a:t>
            </a:r>
          </a:p>
          <a:p>
            <a:endParaRPr lang="en-GB" dirty="0"/>
          </a:p>
          <a:p>
            <a:r>
              <a:rPr lang="en-GB" dirty="0"/>
              <a:t>               Model Prediction</a:t>
            </a:r>
            <a:endParaRPr lang="en-GB">
              <a:cs typeface="Calibri"/>
            </a:endParaRPr>
          </a:p>
          <a:p>
            <a:r>
              <a:rPr lang="en-GB" dirty="0"/>
              <a:t>                                </a:t>
            </a:r>
            <a:r>
              <a:rPr lang="en-GB" err="1"/>
              <a:t>pos</a:t>
            </a:r>
            <a:r>
              <a:rPr lang="en-GB" dirty="0"/>
              <a:t> neg</a:t>
            </a:r>
            <a:endParaRPr lang="en-GB">
              <a:cs typeface="Calibri"/>
            </a:endParaRPr>
          </a:p>
          <a:p>
            <a:r>
              <a:rPr lang="en-GB" dirty="0"/>
              <a:t>Actual label: </a:t>
            </a:r>
            <a:r>
              <a:rPr lang="en-GB" err="1"/>
              <a:t>pos</a:t>
            </a:r>
            <a:r>
              <a:rPr lang="en-GB" dirty="0"/>
              <a:t> [</a:t>
            </a:r>
            <a:r>
              <a:rPr lang="en-GB"/>
              <a:t>816 337</a:t>
            </a:r>
            <a:r>
              <a:rPr lang="en-GB" dirty="0"/>
              <a:t>]</a:t>
            </a:r>
            <a:endParaRPr lang="en-GB">
              <a:cs typeface="Calibri"/>
            </a:endParaRPr>
          </a:p>
          <a:p>
            <a:r>
              <a:rPr lang="en-GB" dirty="0"/>
              <a:t>Actual label: neg [</a:t>
            </a:r>
            <a:r>
              <a:rPr lang="en-GB"/>
              <a:t>383 847</a:t>
            </a:r>
            <a:r>
              <a:rPr lang="en-GB" dirty="0"/>
              <a:t>]</a:t>
            </a:r>
            <a:endParaRPr lang="en-GB">
              <a:cs typeface="Calibri"/>
            </a:endParaRPr>
          </a:p>
          <a:p>
            <a:endParaRPr lang="en-GB" dirty="0"/>
          </a:p>
          <a:p>
            <a:r>
              <a:rPr lang="en-GB" dirty="0"/>
              <a:t>Recall: </a:t>
            </a:r>
            <a:endParaRPr lang="en-GB">
              <a:cs typeface="Calibri"/>
            </a:endParaRPr>
          </a:p>
          <a:p>
            <a:r>
              <a:rPr lang="en-GB">
                <a:cs typeface="Calibri"/>
              </a:rPr>
              <a:t>0.70</a:t>
            </a:r>
          </a:p>
          <a:p>
            <a:r>
              <a:rPr lang="en-GB" dirty="0"/>
              <a:t>Precision: </a:t>
            </a:r>
            <a:endParaRPr lang="en-GB">
              <a:cs typeface="Calibri"/>
            </a:endParaRPr>
          </a:p>
          <a:p>
            <a:r>
              <a:rPr lang="en-GB"/>
              <a:t>0.70</a:t>
            </a:r>
            <a:endParaRPr lang="en-GB">
              <a:cs typeface="Calibri"/>
            </a:endParaRPr>
          </a:p>
          <a:p>
            <a:r>
              <a:rPr lang="en-GB" dirty="0"/>
              <a:t>F1 Measure: </a:t>
            </a:r>
            <a:endParaRPr lang="en-GB">
              <a:cs typeface="Calibri"/>
            </a:endParaRPr>
          </a:p>
          <a:p>
            <a:r>
              <a:rPr lang="en-GB"/>
              <a:t>0.70</a:t>
            </a:r>
            <a:endParaRPr lang="en-GB">
              <a:cs typeface="Calibri"/>
            </a:endParaRPr>
          </a:p>
          <a:p>
            <a:r>
              <a:rPr lang="en-GB" dirty="0"/>
              <a:t>Accuracy: </a:t>
            </a:r>
            <a:endParaRPr lang="en-GB">
              <a:cs typeface="Calibri"/>
            </a:endParaRPr>
          </a:p>
          <a:p>
            <a:r>
              <a:rPr lang="en-GB"/>
              <a:t>0.70</a:t>
            </a:r>
            <a:endParaRPr lang="en-GB">
              <a:cs typeface="Calibri"/>
            </a:endParaRPr>
          </a:p>
        </p:txBody>
      </p:sp>
      <p:sp>
        <p:nvSpPr>
          <p:cNvPr id="7" name="TextBox 6">
            <a:extLst>
              <a:ext uri="{FF2B5EF4-FFF2-40B4-BE49-F238E27FC236}">
                <a16:creationId xmlns:a16="http://schemas.microsoft.com/office/drawing/2014/main" id="{8E3D6F16-9956-3242-BB46-D3F9B08B6428}"/>
              </a:ext>
            </a:extLst>
          </p:cNvPr>
          <p:cNvSpPr txBox="1"/>
          <p:nvPr/>
        </p:nvSpPr>
        <p:spPr>
          <a:xfrm>
            <a:off x="8855032" y="1460663"/>
            <a:ext cx="2890653"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Confusion Matrix: </a:t>
            </a:r>
          </a:p>
          <a:p>
            <a:endParaRPr lang="en-GB" dirty="0"/>
          </a:p>
          <a:p>
            <a:r>
              <a:rPr lang="en-GB" dirty="0"/>
              <a:t>               Model Prediction</a:t>
            </a:r>
          </a:p>
          <a:p>
            <a:r>
              <a:rPr lang="en-GB" dirty="0"/>
              <a:t>                                pos neg</a:t>
            </a:r>
          </a:p>
          <a:p>
            <a:r>
              <a:rPr lang="en-GB" dirty="0"/>
              <a:t>Actual label: pos [856 374]</a:t>
            </a:r>
          </a:p>
          <a:p>
            <a:r>
              <a:rPr lang="en-GB" dirty="0"/>
              <a:t>Actual label: neg [335 818]</a:t>
            </a:r>
          </a:p>
          <a:p>
            <a:endParaRPr lang="en-GB" dirty="0"/>
          </a:p>
          <a:p>
            <a:r>
              <a:rPr lang="en-GB" dirty="0"/>
              <a:t>Recall: </a:t>
            </a:r>
          </a:p>
          <a:p>
            <a:r>
              <a:rPr lang="en-GB" dirty="0"/>
              <a:t>0.702475870751154</a:t>
            </a:r>
          </a:p>
          <a:p>
            <a:r>
              <a:rPr lang="en-GB" dirty="0"/>
              <a:t>Precision: </a:t>
            </a:r>
          </a:p>
          <a:p>
            <a:r>
              <a:rPr lang="en-GB" dirty="0"/>
              <a:t>0.7030074712049769</a:t>
            </a:r>
          </a:p>
          <a:p>
            <a:r>
              <a:rPr lang="en-GB" dirty="0"/>
              <a:t>F1 Measure: </a:t>
            </a:r>
          </a:p>
          <a:p>
            <a:r>
              <a:rPr lang="en-GB" dirty="0"/>
              <a:t>0.7025535370769066</a:t>
            </a:r>
          </a:p>
          <a:p>
            <a:r>
              <a:rPr lang="en-GB" dirty="0"/>
              <a:t>Accuracy: </a:t>
            </a:r>
          </a:p>
          <a:p>
            <a:r>
              <a:rPr lang="en-GB" dirty="0"/>
              <a:t>0.702475870751154</a:t>
            </a:r>
          </a:p>
        </p:txBody>
      </p:sp>
      <p:sp>
        <p:nvSpPr>
          <p:cNvPr id="8" name="TextBox 7">
            <a:extLst>
              <a:ext uri="{FF2B5EF4-FFF2-40B4-BE49-F238E27FC236}">
                <a16:creationId xmlns:a16="http://schemas.microsoft.com/office/drawing/2014/main" id="{B3BFF042-3DC5-D041-AB69-4CD515F17CF4}"/>
              </a:ext>
            </a:extLst>
          </p:cNvPr>
          <p:cNvSpPr txBox="1"/>
          <p:nvPr/>
        </p:nvSpPr>
        <p:spPr>
          <a:xfrm>
            <a:off x="581891" y="6068291"/>
            <a:ext cx="2576945" cy="369332"/>
          </a:xfrm>
          <a:prstGeom prst="rect">
            <a:avLst/>
          </a:prstGeom>
          <a:noFill/>
        </p:spPr>
        <p:txBody>
          <a:bodyPr wrap="square" rtlCol="0">
            <a:spAutoFit/>
          </a:bodyPr>
          <a:lstStyle/>
          <a:p>
            <a:r>
              <a:rPr lang="en-AE" dirty="0"/>
              <a:t>Pablo Arevalo Escobar</a:t>
            </a:r>
          </a:p>
        </p:txBody>
      </p:sp>
      <p:sp>
        <p:nvSpPr>
          <p:cNvPr id="9" name="TextBox 8">
            <a:extLst>
              <a:ext uri="{FF2B5EF4-FFF2-40B4-BE49-F238E27FC236}">
                <a16:creationId xmlns:a16="http://schemas.microsoft.com/office/drawing/2014/main" id="{D191392B-E7D2-BB4E-B5F1-9D148735DB32}"/>
              </a:ext>
            </a:extLst>
          </p:cNvPr>
          <p:cNvSpPr txBox="1"/>
          <p:nvPr/>
        </p:nvSpPr>
        <p:spPr>
          <a:xfrm>
            <a:off x="4807526" y="6068291"/>
            <a:ext cx="2576945" cy="369332"/>
          </a:xfrm>
          <a:prstGeom prst="rect">
            <a:avLst/>
          </a:prstGeom>
          <a:noFill/>
        </p:spPr>
        <p:txBody>
          <a:bodyPr wrap="square" rtlCol="0">
            <a:spAutoFit/>
          </a:bodyPr>
          <a:lstStyle/>
          <a:p>
            <a:r>
              <a:rPr lang="en-AE" dirty="0"/>
              <a:t>Johanson</a:t>
            </a:r>
          </a:p>
        </p:txBody>
      </p:sp>
      <p:sp>
        <p:nvSpPr>
          <p:cNvPr id="10" name="TextBox 9">
            <a:extLst>
              <a:ext uri="{FF2B5EF4-FFF2-40B4-BE49-F238E27FC236}">
                <a16:creationId xmlns:a16="http://schemas.microsoft.com/office/drawing/2014/main" id="{B649A986-AF90-0244-8B80-2F8B5EE458E9}"/>
              </a:ext>
            </a:extLst>
          </p:cNvPr>
          <p:cNvSpPr txBox="1"/>
          <p:nvPr/>
        </p:nvSpPr>
        <p:spPr>
          <a:xfrm>
            <a:off x="9011885" y="6068291"/>
            <a:ext cx="2576945" cy="369332"/>
          </a:xfrm>
          <a:prstGeom prst="rect">
            <a:avLst/>
          </a:prstGeom>
          <a:noFill/>
        </p:spPr>
        <p:txBody>
          <a:bodyPr wrap="square" rtlCol="0">
            <a:spAutoFit/>
          </a:bodyPr>
          <a:lstStyle/>
          <a:p>
            <a:r>
              <a:rPr lang="en-AE" dirty="0"/>
              <a:t>Giovanni</a:t>
            </a:r>
          </a:p>
        </p:txBody>
      </p:sp>
    </p:spTree>
    <p:extLst>
      <p:ext uri="{BB962C8B-B14F-4D97-AF65-F5344CB8AC3E}">
        <p14:creationId xmlns:p14="http://schemas.microsoft.com/office/powerpoint/2010/main" val="163217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1E91-0BC3-3A4D-B103-EA2BA98D56B9}"/>
              </a:ext>
            </a:extLst>
          </p:cNvPr>
          <p:cNvSpPr>
            <a:spLocks noGrp="1"/>
          </p:cNvSpPr>
          <p:nvPr>
            <p:ph type="title"/>
          </p:nvPr>
        </p:nvSpPr>
        <p:spPr/>
        <p:txBody>
          <a:bodyPr/>
          <a:lstStyle/>
          <a:p>
            <a:pPr algn="ctr"/>
            <a:r>
              <a:rPr lang="en-AE" dirty="0"/>
              <a:t>Performance Analysis: Number of features</a:t>
            </a:r>
          </a:p>
        </p:txBody>
      </p:sp>
      <p:pic>
        <p:nvPicPr>
          <p:cNvPr id="5" name="Picture 4">
            <a:extLst>
              <a:ext uri="{FF2B5EF4-FFF2-40B4-BE49-F238E27FC236}">
                <a16:creationId xmlns:a16="http://schemas.microsoft.com/office/drawing/2014/main" id="{EC90C34C-9372-304F-ACEF-CDC51700DD47}"/>
              </a:ext>
            </a:extLst>
          </p:cNvPr>
          <p:cNvPicPr>
            <a:picLocks noChangeAspect="1"/>
          </p:cNvPicPr>
          <p:nvPr/>
        </p:nvPicPr>
        <p:blipFill>
          <a:blip r:embed="rId3"/>
          <a:stretch>
            <a:fillRect/>
          </a:stretch>
        </p:blipFill>
        <p:spPr>
          <a:xfrm>
            <a:off x="218440" y="1690688"/>
            <a:ext cx="5500751" cy="3676523"/>
          </a:xfrm>
          <a:prstGeom prst="rect">
            <a:avLst/>
          </a:prstGeom>
        </p:spPr>
      </p:pic>
      <p:pic>
        <p:nvPicPr>
          <p:cNvPr id="7" name="Picture 6">
            <a:extLst>
              <a:ext uri="{FF2B5EF4-FFF2-40B4-BE49-F238E27FC236}">
                <a16:creationId xmlns:a16="http://schemas.microsoft.com/office/drawing/2014/main" id="{10B3070C-79D3-2D48-B741-00AA4DBA5691}"/>
              </a:ext>
            </a:extLst>
          </p:cNvPr>
          <p:cNvPicPr>
            <a:picLocks noChangeAspect="1"/>
          </p:cNvPicPr>
          <p:nvPr/>
        </p:nvPicPr>
        <p:blipFill>
          <a:blip r:embed="rId4"/>
          <a:stretch>
            <a:fillRect/>
          </a:stretch>
        </p:blipFill>
        <p:spPr>
          <a:xfrm>
            <a:off x="6096000" y="1732293"/>
            <a:ext cx="5500751" cy="3634918"/>
          </a:xfrm>
          <a:prstGeom prst="rect">
            <a:avLst/>
          </a:prstGeom>
        </p:spPr>
      </p:pic>
      <p:sp>
        <p:nvSpPr>
          <p:cNvPr id="8" name="TextBox 7">
            <a:extLst>
              <a:ext uri="{FF2B5EF4-FFF2-40B4-BE49-F238E27FC236}">
                <a16:creationId xmlns:a16="http://schemas.microsoft.com/office/drawing/2014/main" id="{9B52892C-8BFB-7F45-A606-6FC97A2D8F34}"/>
              </a:ext>
            </a:extLst>
          </p:cNvPr>
          <p:cNvSpPr txBox="1"/>
          <p:nvPr/>
        </p:nvSpPr>
        <p:spPr>
          <a:xfrm>
            <a:off x="838199" y="5596128"/>
            <a:ext cx="4880991" cy="1200329"/>
          </a:xfrm>
          <a:prstGeom prst="rect">
            <a:avLst/>
          </a:prstGeom>
          <a:noFill/>
        </p:spPr>
        <p:txBody>
          <a:bodyPr wrap="square" rtlCol="0">
            <a:spAutoFit/>
          </a:bodyPr>
          <a:lstStyle/>
          <a:p>
            <a:pPr algn="ctr"/>
            <a:r>
              <a:rPr lang="en-AE" b="1" dirty="0"/>
              <a:t>Na</a:t>
            </a:r>
            <a:r>
              <a:rPr lang="en-GB" b="1" dirty="0" err="1"/>
              <a:t>ï</a:t>
            </a:r>
            <a:r>
              <a:rPr lang="en-AE" b="1" dirty="0"/>
              <a:t>ve bayes </a:t>
            </a:r>
          </a:p>
          <a:p>
            <a:r>
              <a:rPr lang="en-AE" dirty="0"/>
              <a:t>Optimal number of features = 7000</a:t>
            </a:r>
          </a:p>
          <a:p>
            <a:r>
              <a:rPr lang="en-AE" dirty="0"/>
              <a:t>Optimal performance value = 0.8196 </a:t>
            </a:r>
          </a:p>
        </p:txBody>
      </p:sp>
      <p:sp>
        <p:nvSpPr>
          <p:cNvPr id="11" name="TextBox 10">
            <a:extLst>
              <a:ext uri="{FF2B5EF4-FFF2-40B4-BE49-F238E27FC236}">
                <a16:creationId xmlns:a16="http://schemas.microsoft.com/office/drawing/2014/main" id="{B5801EF9-5B70-E74A-A988-47028504C57F}"/>
              </a:ext>
            </a:extLst>
          </p:cNvPr>
          <p:cNvSpPr txBox="1"/>
          <p:nvPr/>
        </p:nvSpPr>
        <p:spPr>
          <a:xfrm>
            <a:off x="6472812" y="5596127"/>
            <a:ext cx="4880991" cy="923330"/>
          </a:xfrm>
          <a:prstGeom prst="rect">
            <a:avLst/>
          </a:prstGeom>
          <a:noFill/>
        </p:spPr>
        <p:txBody>
          <a:bodyPr wrap="square" rtlCol="0">
            <a:spAutoFit/>
          </a:bodyPr>
          <a:lstStyle/>
          <a:p>
            <a:pPr algn="ctr"/>
            <a:r>
              <a:rPr lang="en-US" b="1" dirty="0"/>
              <a:t>Base DT</a:t>
            </a:r>
            <a:endParaRPr lang="en-AE" b="1" dirty="0"/>
          </a:p>
          <a:p>
            <a:r>
              <a:rPr lang="en-AE" dirty="0"/>
              <a:t>Optimal number of features = 53500</a:t>
            </a:r>
          </a:p>
          <a:p>
            <a:r>
              <a:rPr lang="en-AE" dirty="0"/>
              <a:t>Optimal performance value = 0.7040</a:t>
            </a:r>
          </a:p>
        </p:txBody>
      </p:sp>
    </p:spTree>
    <p:extLst>
      <p:ext uri="{BB962C8B-B14F-4D97-AF65-F5344CB8AC3E}">
        <p14:creationId xmlns:p14="http://schemas.microsoft.com/office/powerpoint/2010/main" val="142683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59AA-8EF9-E441-BE13-59CA0CFFEC8B}"/>
              </a:ext>
            </a:extLst>
          </p:cNvPr>
          <p:cNvSpPr>
            <a:spLocks noGrp="1"/>
          </p:cNvSpPr>
          <p:nvPr>
            <p:ph type="title"/>
          </p:nvPr>
        </p:nvSpPr>
        <p:spPr/>
        <p:txBody>
          <a:bodyPr/>
          <a:lstStyle/>
          <a:p>
            <a:r>
              <a:rPr lang="en-AE" dirty="0"/>
              <a:t>Description of team member responsibilities </a:t>
            </a:r>
          </a:p>
        </p:txBody>
      </p:sp>
      <p:sp>
        <p:nvSpPr>
          <p:cNvPr id="3" name="Content Placeholder 2">
            <a:extLst>
              <a:ext uri="{FF2B5EF4-FFF2-40B4-BE49-F238E27FC236}">
                <a16:creationId xmlns:a16="http://schemas.microsoft.com/office/drawing/2014/main" id="{BDB7FBC7-C803-D54F-970C-F2BD88803F4C}"/>
              </a:ext>
            </a:extLst>
          </p:cNvPr>
          <p:cNvSpPr>
            <a:spLocks noGrp="1"/>
          </p:cNvSpPr>
          <p:nvPr>
            <p:ph idx="1"/>
          </p:nvPr>
        </p:nvSpPr>
        <p:spPr>
          <a:xfrm>
            <a:off x="838200" y="1825625"/>
            <a:ext cx="5550408" cy="4351338"/>
          </a:xfrm>
        </p:spPr>
        <p:txBody>
          <a:bodyPr>
            <a:normAutofit lnSpcReduction="10000"/>
          </a:bodyPr>
          <a:lstStyle/>
          <a:p>
            <a:pPr marL="0" indent="0">
              <a:buNone/>
            </a:pPr>
            <a:r>
              <a:rPr lang="en-AE" dirty="0"/>
              <a:t>Every team member, individually, performed the following tasks:</a:t>
            </a:r>
          </a:p>
          <a:p>
            <a:pPr marL="514350" indent="-514350">
              <a:buFont typeface="+mj-lt"/>
              <a:buAutoNum type="arabicPeriod"/>
            </a:pPr>
            <a:r>
              <a:rPr lang="en-AE" dirty="0"/>
              <a:t>Plot of the distribution</a:t>
            </a:r>
          </a:p>
          <a:p>
            <a:pPr marL="514350" indent="-514350">
              <a:buFont typeface="+mj-lt"/>
              <a:buAutoNum type="arabicPeriod"/>
            </a:pPr>
            <a:r>
              <a:rPr lang="en-AE" dirty="0"/>
              <a:t>Running of the following machine learning models</a:t>
            </a:r>
          </a:p>
          <a:p>
            <a:pPr marL="971550" lvl="1" indent="-514350">
              <a:buFont typeface="+mj-lt"/>
              <a:buAutoNum type="arabicPeriod"/>
            </a:pPr>
            <a:r>
              <a:rPr lang="en-AE" dirty="0"/>
              <a:t>Na</a:t>
            </a:r>
            <a:r>
              <a:rPr lang="en-GB" dirty="0" err="1"/>
              <a:t>ï</a:t>
            </a:r>
            <a:r>
              <a:rPr lang="en-AE" dirty="0"/>
              <a:t>ve bayes</a:t>
            </a:r>
          </a:p>
          <a:p>
            <a:pPr marL="971550" lvl="1" indent="-514350">
              <a:buFont typeface="+mj-lt"/>
              <a:buAutoNum type="arabicPeriod"/>
            </a:pPr>
            <a:r>
              <a:rPr lang="en-AE" dirty="0"/>
              <a:t>Base decision tree</a:t>
            </a:r>
          </a:p>
          <a:p>
            <a:pPr marL="971550" lvl="1" indent="-514350">
              <a:buFont typeface="+mj-lt"/>
              <a:buAutoNum type="arabicPeriod"/>
            </a:pPr>
            <a:r>
              <a:rPr lang="en-AE" dirty="0"/>
              <a:t>Best decision tree</a:t>
            </a:r>
          </a:p>
          <a:p>
            <a:pPr marL="514350" indent="-514350">
              <a:buFont typeface="+mj-lt"/>
              <a:buAutoNum type="arabicPeriod"/>
            </a:pPr>
            <a:r>
              <a:rPr lang="en-AE" dirty="0"/>
              <a:t>Generation of output file</a:t>
            </a:r>
          </a:p>
          <a:p>
            <a:pPr marL="514350" indent="-514350">
              <a:buFont typeface="+mj-lt"/>
              <a:buAutoNum type="arabicPeriod"/>
            </a:pPr>
            <a:r>
              <a:rPr lang="en-AE" dirty="0"/>
              <a:t>Error analysis</a:t>
            </a:r>
          </a:p>
          <a:p>
            <a:pPr marL="0" indent="0">
              <a:buNone/>
            </a:pPr>
            <a:endParaRPr lang="en-AE" dirty="0"/>
          </a:p>
          <a:p>
            <a:pPr marL="457200" lvl="1" indent="0">
              <a:buNone/>
            </a:pPr>
            <a:endParaRPr lang="en-AE" dirty="0"/>
          </a:p>
          <a:p>
            <a:pPr marL="971550" lvl="1" indent="-514350">
              <a:buFont typeface="+mj-lt"/>
              <a:buAutoNum type="arabicPeriod"/>
            </a:pPr>
            <a:endParaRPr lang="en-AE" dirty="0"/>
          </a:p>
          <a:p>
            <a:pPr marL="971550" lvl="1" indent="-514350">
              <a:buFont typeface="+mj-lt"/>
              <a:buAutoNum type="arabicPeriod"/>
            </a:pPr>
            <a:endParaRPr lang="en-AE" dirty="0"/>
          </a:p>
          <a:p>
            <a:endParaRPr lang="en-AE" dirty="0"/>
          </a:p>
        </p:txBody>
      </p:sp>
      <p:sp>
        <p:nvSpPr>
          <p:cNvPr id="4" name="TextBox 3">
            <a:extLst>
              <a:ext uri="{FF2B5EF4-FFF2-40B4-BE49-F238E27FC236}">
                <a16:creationId xmlns:a16="http://schemas.microsoft.com/office/drawing/2014/main" id="{A31CEF7E-8F1B-5F41-86B7-0FE38FDF37FB}"/>
              </a:ext>
            </a:extLst>
          </p:cNvPr>
          <p:cNvSpPr txBox="1"/>
          <p:nvPr/>
        </p:nvSpPr>
        <p:spPr>
          <a:xfrm>
            <a:off x="6754368" y="1825625"/>
            <a:ext cx="3938016" cy="3970318"/>
          </a:xfrm>
          <a:prstGeom prst="rect">
            <a:avLst/>
          </a:prstGeom>
          <a:noFill/>
        </p:spPr>
        <p:txBody>
          <a:bodyPr wrap="square" rtlCol="0">
            <a:spAutoFit/>
          </a:bodyPr>
          <a:lstStyle/>
          <a:p>
            <a:pPr algn="ctr"/>
            <a:r>
              <a:rPr lang="en-AE" dirty="0"/>
              <a:t>Additional Work</a:t>
            </a:r>
            <a:endParaRPr lang="en-AE" b="1" dirty="0"/>
          </a:p>
          <a:p>
            <a:r>
              <a:rPr lang="en-AE" b="1" dirty="0"/>
              <a:t>Pablo:</a:t>
            </a:r>
          </a:p>
          <a:p>
            <a:r>
              <a:rPr lang="en-AE" dirty="0"/>
              <a:t>Responsible for coding and adding the graphs</a:t>
            </a:r>
          </a:p>
          <a:p>
            <a:pPr marL="742950" lvl="1" indent="-285750">
              <a:buFont typeface="Arial" panose="020B0604020202020204" pitchFamily="34" charset="0"/>
              <a:buChar char="•"/>
            </a:pPr>
            <a:r>
              <a:rPr lang="en-GB" dirty="0"/>
              <a:t>E</a:t>
            </a:r>
            <a:r>
              <a:rPr lang="en-AE" dirty="0"/>
              <a:t>xplained variance graph</a:t>
            </a:r>
          </a:p>
          <a:p>
            <a:pPr marL="742950" lvl="1" indent="-285750">
              <a:buFont typeface="Arial" panose="020B0604020202020204" pitchFamily="34" charset="0"/>
              <a:buChar char="•"/>
            </a:pPr>
            <a:r>
              <a:rPr lang="en-GB" dirty="0" err="1"/>
              <a:t>Naï</a:t>
            </a:r>
            <a:r>
              <a:rPr lang="en-AE" dirty="0"/>
              <a:t>ve bayes + DT base graphs of number of features against model performance </a:t>
            </a:r>
          </a:p>
          <a:p>
            <a:endParaRPr lang="en-AE" b="1" dirty="0"/>
          </a:p>
          <a:p>
            <a:r>
              <a:rPr lang="en-AE" b="1" dirty="0"/>
              <a:t>Giovanni:</a:t>
            </a:r>
          </a:p>
          <a:p>
            <a:endParaRPr lang="en-AE" b="1" dirty="0"/>
          </a:p>
          <a:p>
            <a:r>
              <a:rPr lang="en-AE" b="1" dirty="0"/>
              <a:t>Johanson:</a:t>
            </a:r>
          </a:p>
          <a:p>
            <a:pPr marL="742950" lvl="1" indent="-285750">
              <a:buFont typeface="Arial" panose="020B0604020202020204" pitchFamily="34" charset="0"/>
              <a:buChar char="•"/>
            </a:pPr>
            <a:endParaRPr lang="en-AE" dirty="0"/>
          </a:p>
          <a:p>
            <a:endParaRPr lang="en-AE" dirty="0"/>
          </a:p>
        </p:txBody>
      </p:sp>
    </p:spTree>
    <p:extLst>
      <p:ext uri="{BB962C8B-B14F-4D97-AF65-F5344CB8AC3E}">
        <p14:creationId xmlns:p14="http://schemas.microsoft.com/office/powerpoint/2010/main" val="52094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D88E-752D-5F4D-B517-A244A9DEDE1F}"/>
              </a:ext>
            </a:extLst>
          </p:cNvPr>
          <p:cNvSpPr>
            <a:spLocks noGrp="1"/>
          </p:cNvSpPr>
          <p:nvPr>
            <p:ph type="title"/>
          </p:nvPr>
        </p:nvSpPr>
        <p:spPr/>
        <p:txBody>
          <a:bodyPr/>
          <a:lstStyle/>
          <a:p>
            <a:r>
              <a:rPr lang="en-AE" dirty="0"/>
              <a:t>Bibliography </a:t>
            </a:r>
          </a:p>
        </p:txBody>
      </p:sp>
      <p:sp>
        <p:nvSpPr>
          <p:cNvPr id="3" name="Content Placeholder 2">
            <a:extLst>
              <a:ext uri="{FF2B5EF4-FFF2-40B4-BE49-F238E27FC236}">
                <a16:creationId xmlns:a16="http://schemas.microsoft.com/office/drawing/2014/main" id="{3FCAA66B-C0C1-824A-BB0B-339957040B54}"/>
              </a:ext>
            </a:extLst>
          </p:cNvPr>
          <p:cNvSpPr>
            <a:spLocks noGrp="1"/>
          </p:cNvSpPr>
          <p:nvPr>
            <p:ph idx="1"/>
          </p:nvPr>
        </p:nvSpPr>
        <p:spPr/>
        <p:txBody>
          <a:bodyPr vert="horz" lIns="91440" tIns="45720" rIns="91440" bIns="45720" rtlCol="0" anchor="t">
            <a:normAutofit/>
          </a:bodyPr>
          <a:lstStyle/>
          <a:p>
            <a:pPr marL="0" indent="0">
              <a:buNone/>
            </a:pPr>
            <a:r>
              <a:rPr lang="en-GB" dirty="0">
                <a:hlinkClick r:id="rId2"/>
              </a:rPr>
              <a:t>https://machinelearningmastery.com/sparse-matrices-for-machine-learning/</a:t>
            </a:r>
            <a:endParaRPr lang="en-GB" dirty="0"/>
          </a:p>
          <a:p>
            <a:pPr lvl="1"/>
            <a:r>
              <a:rPr lang="en-GB" dirty="0"/>
              <a:t>Used for information in slide 2</a:t>
            </a:r>
            <a:endParaRPr lang="en-GB" dirty="0">
              <a:cs typeface="Calibri"/>
            </a:endParaRPr>
          </a:p>
          <a:p>
            <a:pPr marL="0" indent="0">
              <a:buNone/>
            </a:pPr>
            <a:r>
              <a:rPr lang="en-GB" dirty="0">
                <a:hlinkClick r:id="rId3"/>
              </a:rPr>
              <a:t>https://medium.com/swlh/truncated-singular-value-decomposition-svd-using-amazon-food-reviews-891d97af5d8d</a:t>
            </a:r>
            <a:endParaRPr lang="en-GB" dirty="0"/>
          </a:p>
          <a:p>
            <a:pPr lvl="1"/>
            <a:r>
              <a:rPr lang="en-GB" dirty="0"/>
              <a:t>Used for guidance in coding the graph on slide 3</a:t>
            </a:r>
            <a:endParaRPr lang="en-GB" dirty="0">
              <a:cs typeface="Calibri"/>
            </a:endParaRPr>
          </a:p>
          <a:p>
            <a:pPr marL="0" indent="0">
              <a:buNone/>
            </a:pPr>
            <a:endParaRPr lang="en-GB" dirty="0"/>
          </a:p>
          <a:p>
            <a:pPr marL="0" indent="0">
              <a:buNone/>
            </a:pPr>
            <a:r>
              <a:rPr lang="en-GB" dirty="0" err="1">
                <a:cs typeface="Calibri" panose="020F0502020204030204"/>
              </a:rPr>
              <a:t>Github</a:t>
            </a:r>
            <a:r>
              <a:rPr lang="en-GB" dirty="0">
                <a:cs typeface="Calibri" panose="020F0502020204030204"/>
              </a:rPr>
              <a:t>: </a:t>
            </a:r>
          </a:p>
          <a:p>
            <a:pPr marL="0" indent="0">
              <a:buNone/>
            </a:pPr>
            <a:r>
              <a:rPr lang="en-GB" dirty="0">
                <a:ea typeface="+mn-lt"/>
                <a:cs typeface="+mn-lt"/>
                <a:hlinkClick r:id="rId4"/>
              </a:rPr>
              <a:t>https://github.com/johansonfelix/COMP472_A1</a:t>
            </a: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p:txBody>
      </p:sp>
    </p:spTree>
    <p:extLst>
      <p:ext uri="{BB962C8B-B14F-4D97-AF65-F5344CB8AC3E}">
        <p14:creationId xmlns:p14="http://schemas.microsoft.com/office/powerpoint/2010/main" val="2340293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1444</TotalTime>
  <Words>1139</Words>
  <Application>Microsoft Macintosh PowerPoint</Application>
  <PresentationFormat>Widescreen</PresentationFormat>
  <Paragraphs>214</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Comparing Naïve Bayes and Decision Tree Models in Python</vt:lpstr>
      <vt:lpstr>Analysis of the dataset</vt:lpstr>
      <vt:lpstr>Analysis of the dataset </vt:lpstr>
      <vt:lpstr>Performance Review – Naïve Bayes </vt:lpstr>
      <vt:lpstr>Performance Review – DT BASE</vt:lpstr>
      <vt:lpstr>Performance Review – DT BEST</vt:lpstr>
      <vt:lpstr>Performance Analysis: Number of features</vt:lpstr>
      <vt:lpstr>Description of team member responsibilities </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and Decision Trees in Python</dc:title>
  <dc:creator>Pablo Arevalo Escobar</dc:creator>
  <cp:lastModifiedBy>Pablo Arevalo Escobar</cp:lastModifiedBy>
  <cp:revision>12</cp:revision>
  <dcterms:created xsi:type="dcterms:W3CDTF">2021-02-20T17:42:27Z</dcterms:created>
  <dcterms:modified xsi:type="dcterms:W3CDTF">2021-02-21T18:23:54Z</dcterms:modified>
</cp:coreProperties>
</file>