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1.xml" ContentType="application/vnd.openxmlformats-officedocument.presentationml.comments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yair ivgi" initials="y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comments" Target="comments/comment1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9-03T17:32:15.135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entury Schoolbook"/>
      </a:defRPr>
    </a:lvl1pPr>
    <a:lvl2pPr indent="228600" defTabSz="457200" latinLnBrk="0">
      <a:defRPr sz="1200">
        <a:latin typeface="+mn-lt"/>
        <a:ea typeface="+mn-ea"/>
        <a:cs typeface="+mn-cs"/>
        <a:sym typeface="Century Schoolbook"/>
      </a:defRPr>
    </a:lvl2pPr>
    <a:lvl3pPr indent="457200" defTabSz="457200" latinLnBrk="0">
      <a:defRPr sz="1200">
        <a:latin typeface="+mn-lt"/>
        <a:ea typeface="+mn-ea"/>
        <a:cs typeface="+mn-cs"/>
        <a:sym typeface="Century Schoolbook"/>
      </a:defRPr>
    </a:lvl3pPr>
    <a:lvl4pPr indent="685800" defTabSz="457200" latinLnBrk="0">
      <a:defRPr sz="1200">
        <a:latin typeface="+mn-lt"/>
        <a:ea typeface="+mn-ea"/>
        <a:cs typeface="+mn-cs"/>
        <a:sym typeface="Century Schoolbook"/>
      </a:defRPr>
    </a:lvl4pPr>
    <a:lvl5pPr indent="914400" defTabSz="457200" latinLnBrk="0">
      <a:defRPr sz="1200">
        <a:latin typeface="+mn-lt"/>
        <a:ea typeface="+mn-ea"/>
        <a:cs typeface="+mn-cs"/>
        <a:sym typeface="Century Schoolbook"/>
      </a:defRPr>
    </a:lvl5pPr>
    <a:lvl6pPr indent="1143000" defTabSz="457200" latinLnBrk="0">
      <a:defRPr sz="1200">
        <a:latin typeface="+mn-lt"/>
        <a:ea typeface="+mn-ea"/>
        <a:cs typeface="+mn-cs"/>
        <a:sym typeface="Century Schoolbook"/>
      </a:defRPr>
    </a:lvl6pPr>
    <a:lvl7pPr indent="1371600" defTabSz="457200" latinLnBrk="0">
      <a:defRPr sz="1200">
        <a:latin typeface="+mn-lt"/>
        <a:ea typeface="+mn-ea"/>
        <a:cs typeface="+mn-cs"/>
        <a:sym typeface="Century Schoolbook"/>
      </a:defRPr>
    </a:lvl7pPr>
    <a:lvl8pPr indent="1600200" defTabSz="457200" latinLnBrk="0">
      <a:defRPr sz="1200">
        <a:latin typeface="+mn-lt"/>
        <a:ea typeface="+mn-ea"/>
        <a:cs typeface="+mn-cs"/>
        <a:sym typeface="Century Schoolbook"/>
      </a:defRPr>
    </a:lvl8pPr>
    <a:lvl9pPr indent="1828800" defTabSz="457200" latinLnBrk="0">
      <a:defRPr sz="1200">
        <a:latin typeface="+mn-lt"/>
        <a:ea typeface="+mn-ea"/>
        <a:cs typeface="+mn-cs"/>
        <a:sym typeface="Century School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שקופית כותרת">
    <p:bg>
      <p:bgPr>
        <a:solidFill>
          <a:srgbClr val="696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e du titre"/>
          <p:cNvSpPr txBox="1"/>
          <p:nvPr>
            <p:ph type="title"/>
          </p:nvPr>
        </p:nvSpPr>
        <p:spPr>
          <a:xfrm>
            <a:off x="1261872" y="758951"/>
            <a:ext cx="9418320" cy="4041649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pc="-50" sz="72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pc="30" sz="2200">
                <a:solidFill>
                  <a:srgbClr val="BFBFBF"/>
                </a:solidFill>
              </a:defRPr>
            </a:lvl1pPr>
            <a:lvl2pPr marL="0" indent="457200">
              <a:buClrTx/>
              <a:buSzTx/>
              <a:buFontTx/>
              <a:buNone/>
              <a:defRPr spc="30" sz="2200">
                <a:solidFill>
                  <a:srgbClr val="BFBFBF"/>
                </a:solidFill>
              </a:defRPr>
            </a:lvl2pPr>
            <a:lvl3pPr marL="0" indent="914400">
              <a:buClrTx/>
              <a:buSzTx/>
              <a:buFontTx/>
              <a:buNone/>
              <a:defRPr spc="30" sz="2200">
                <a:solidFill>
                  <a:srgbClr val="BFBFBF"/>
                </a:solidFill>
              </a:defRPr>
            </a:lvl3pPr>
            <a:lvl4pPr marL="0" indent="1371600">
              <a:buClrTx/>
              <a:buSzTx/>
              <a:buFontTx/>
              <a:buNone/>
              <a:defRPr spc="30" sz="2200">
                <a:solidFill>
                  <a:srgbClr val="BFBFBF"/>
                </a:solidFill>
              </a:defRPr>
            </a:lvl4pPr>
            <a:lvl5pPr marL="0" indent="1828800">
              <a:buClrTx/>
              <a:buSzTx/>
              <a:buFontTx/>
              <a:buNone/>
              <a:defRPr spc="30" sz="2200">
                <a:solidFill>
                  <a:srgbClr val="BFBFB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Rectangle 7"/>
          <p:cNvSpPr/>
          <p:nvPr/>
        </p:nvSpPr>
        <p:spPr>
          <a:xfrm>
            <a:off x="-1" y="5105400"/>
            <a:ext cx="11292842" cy="1752600"/>
          </a:xfrm>
          <a:prstGeom prst="rect">
            <a:avLst/>
          </a:prstGeom>
          <a:solidFill>
            <a:srgbClr val="6964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exte du titre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</p:spPr>
        <p:txBody>
          <a:bodyPr/>
          <a:lstStyle>
            <a:lvl1pPr>
              <a:defRPr spc="-50" sz="28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99" name="Picture Placeholder 2"/>
          <p:cNvSpPr/>
          <p:nvPr>
            <p:ph type="pic" idx="13"/>
          </p:nvPr>
        </p:nvSpPr>
        <p:spPr>
          <a:xfrm>
            <a:off x="0" y="0"/>
            <a:ext cx="11292841" cy="51289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Texte niveau 1…"/>
          <p:cNvSpPr txBox="1"/>
          <p:nvPr>
            <p:ph type="body" sz="quarter" idx="1"/>
          </p:nvPr>
        </p:nvSpPr>
        <p:spPr>
          <a:xfrm>
            <a:off x="914400" y="6108589"/>
            <a:ext cx="9982200" cy="59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pc="10" sz="1400">
                <a:solidFill>
                  <a:srgbClr val="BFBFB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pc="10" sz="1400">
                <a:solidFill>
                  <a:srgbClr val="BFBFB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pc="10" sz="1400">
                <a:solidFill>
                  <a:srgbClr val="BFBFB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pc="10" sz="1400">
                <a:solidFill>
                  <a:srgbClr val="BFBFB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pc="10" sz="1400">
                <a:solidFill>
                  <a:srgbClr val="BFBFB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e du titre"/>
          <p:cNvSpPr txBox="1"/>
          <p:nvPr>
            <p:ph type="title"/>
          </p:nvPr>
        </p:nvSpPr>
        <p:spPr>
          <a:xfrm>
            <a:off x="1261872" y="294198"/>
            <a:ext cx="9692641" cy="13971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9" name="Texte niveau 1…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e du titre"/>
          <p:cNvSpPr txBox="1"/>
          <p:nvPr>
            <p:ph type="title"/>
          </p:nvPr>
        </p:nvSpPr>
        <p:spPr>
          <a:xfrm>
            <a:off x="8648700" y="381000"/>
            <a:ext cx="2476500" cy="5897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18" name="Texte niveau 1…"/>
          <p:cNvSpPr txBox="1"/>
          <p:nvPr>
            <p:ph type="body" idx="1"/>
          </p:nvPr>
        </p:nvSpPr>
        <p:spPr>
          <a:xfrm>
            <a:off x="762000" y="381000"/>
            <a:ext cx="7734300" cy="589756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שקופית כותרת 0">
    <p:bg>
      <p:bgPr>
        <a:solidFill>
          <a:srgbClr val="EAE5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Texte du titre"/>
          <p:cNvSpPr txBox="1"/>
          <p:nvPr>
            <p:ph type="title"/>
          </p:nvPr>
        </p:nvSpPr>
        <p:spPr>
          <a:xfrm>
            <a:off x="1261872" y="758951"/>
            <a:ext cx="9418320" cy="4041649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pc="-50" sz="72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4" name="Texte niveau 1…"/>
          <p:cNvSpPr txBox="1"/>
          <p:nvPr>
            <p:ph type="body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pc="30" sz="22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pc="30" sz="22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pc="30" sz="22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pc="30" sz="22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pc="30" sz="22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2EFE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e du titre"/>
          <p:cNvSpPr txBox="1"/>
          <p:nvPr>
            <p:ph type="title"/>
          </p:nvPr>
        </p:nvSpPr>
        <p:spPr>
          <a:xfrm>
            <a:off x="1261872" y="294198"/>
            <a:ext cx="9692641" cy="13971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4" name="Texte niveau 1…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e du titre"/>
          <p:cNvSpPr txBox="1"/>
          <p:nvPr>
            <p:ph type="title"/>
          </p:nvPr>
        </p:nvSpPr>
        <p:spPr>
          <a:xfrm>
            <a:off x="1261872" y="758951"/>
            <a:ext cx="9418320" cy="4041649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pc="-50" sz="7200"/>
            </a:lvl1pPr>
          </a:lstStyle>
          <a:p>
            <a:pPr/>
            <a:r>
              <a:t>Texte du titre</a:t>
            </a:r>
          </a:p>
        </p:txBody>
      </p:sp>
      <p:sp>
        <p:nvSpPr>
          <p:cNvPr id="43" name="Texte niveau 1…"/>
          <p:cNvSpPr txBox="1"/>
          <p:nvPr>
            <p:ph type="body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pc="30" sz="22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pc="30" sz="22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pc="30" sz="22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pc="30" sz="22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pc="30" sz="2200">
                <a:solidFill>
                  <a:srgbClr val="80808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e du titre"/>
          <p:cNvSpPr txBox="1"/>
          <p:nvPr>
            <p:ph type="title"/>
          </p:nvPr>
        </p:nvSpPr>
        <p:spPr>
          <a:xfrm>
            <a:off x="1261872" y="294198"/>
            <a:ext cx="9692641" cy="13971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2" name="Texte niveau 1…"/>
          <p:cNvSpPr txBox="1"/>
          <p:nvPr>
            <p:ph type="body" sz="half" idx="1"/>
          </p:nvPr>
        </p:nvSpPr>
        <p:spPr>
          <a:xfrm>
            <a:off x="1261872" y="1828800"/>
            <a:ext cx="448056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du titre"/>
          <p:cNvSpPr txBox="1"/>
          <p:nvPr>
            <p:ph type="title"/>
          </p:nvPr>
        </p:nvSpPr>
        <p:spPr>
          <a:xfrm>
            <a:off x="1261872" y="294198"/>
            <a:ext cx="9692641" cy="13971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1" name="Texte niveau 1…"/>
          <p:cNvSpPr txBox="1"/>
          <p:nvPr>
            <p:ph type="body" sz="quarter" idx="1"/>
          </p:nvPr>
        </p:nvSpPr>
        <p:spPr>
          <a:xfrm>
            <a:off x="1261872" y="1713655"/>
            <a:ext cx="4480560" cy="7315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6126479" y="1713655"/>
            <a:ext cx="4480561" cy="731521"/>
          </a:xfrm>
          <a:prstGeom prst="rect">
            <a:avLst/>
          </a:prstGeom>
        </p:spPr>
        <p:txBody>
          <a:bodyPr anchor="b"/>
          <a:lstStyle/>
          <a:p>
            <a:pPr marL="0" indent="0" rtl="0">
              <a:lnSpc>
                <a:spcPct val="90000"/>
              </a:lnSpc>
              <a:spcBef>
                <a:spcPts val="2000"/>
              </a:spcBef>
              <a:buClrTx/>
              <a:buSzTx/>
              <a:buFontTx/>
              <a:buNone/>
              <a:defRPr spc="0">
                <a:solidFill>
                  <a:srgbClr val="696464"/>
                </a:solidFill>
              </a:defRPr>
            </a:pPr>
          </a:p>
        </p:txBody>
      </p:sp>
      <p:sp>
        <p:nvSpPr>
          <p:cNvPr id="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e du titre"/>
          <p:cNvSpPr txBox="1"/>
          <p:nvPr>
            <p:ph type="title"/>
          </p:nvPr>
        </p:nvSpPr>
        <p:spPr>
          <a:xfrm>
            <a:off x="1261872" y="294198"/>
            <a:ext cx="9692641" cy="13971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exte du titre"/>
          <p:cNvSpPr txBox="1"/>
          <p:nvPr>
            <p:ph type="title"/>
          </p:nvPr>
        </p:nvSpPr>
        <p:spPr>
          <a:xfrm>
            <a:off x="841247" y="457200"/>
            <a:ext cx="3200401" cy="1600197"/>
          </a:xfrm>
          <a:prstGeom prst="rect">
            <a:avLst/>
          </a:prstGeom>
        </p:spPr>
        <p:txBody>
          <a:bodyPr/>
          <a:lstStyle>
            <a:lvl1pPr>
              <a:defRPr spc="-50" sz="2800"/>
            </a:lvl1pPr>
          </a:lstStyle>
          <a:p>
            <a:pPr/>
            <a:r>
              <a:t>Texte du titre</a:t>
            </a:r>
          </a:p>
        </p:txBody>
      </p:sp>
      <p:sp>
        <p:nvSpPr>
          <p:cNvPr id="87" name="Texte niveau 1…"/>
          <p:cNvSpPr txBox="1"/>
          <p:nvPr>
            <p:ph type="body" sz="half" idx="1"/>
          </p:nvPr>
        </p:nvSpPr>
        <p:spPr>
          <a:xfrm>
            <a:off x="4504266" y="685800"/>
            <a:ext cx="6079068" cy="54864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841247" y="2099734"/>
            <a:ext cx="3200401" cy="3810002"/>
          </a:xfrm>
          <a:prstGeom prst="rect">
            <a:avLst/>
          </a:prstGeom>
        </p:spPr>
        <p:txBody>
          <a:bodyPr/>
          <a:lstStyle/>
          <a:p>
            <a:pPr marL="0" indent="0" rtl="0">
              <a:lnSpc>
                <a:spcPct val="114000"/>
              </a:lnSpc>
              <a:spcBef>
                <a:spcPts val="800"/>
              </a:spcBef>
              <a:buClrTx/>
              <a:buSzTx/>
              <a:buFontTx/>
              <a:buNone/>
              <a:defRPr spc="0" sz="1400"/>
            </a:pPr>
          </a:p>
        </p:txBody>
      </p:sp>
      <p:sp>
        <p:nvSpPr>
          <p:cNvPr id="8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6A1A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432" tIns="27432" rIns="27432" bIns="27432" anchor="b">
            <a:normAutofit fontScale="100000" lnSpcReduction="0"/>
          </a:bodyPr>
          <a:lstStyle>
            <a:lvl1pPr rtl="1">
              <a:defRPr/>
            </a:lvl1pPr>
          </a:lstStyle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rtl="1">
              <a:defRPr/>
            </a:lvl1pPr>
            <a:lvl2pPr rtl="1">
              <a:defRPr/>
            </a:lvl2pPr>
            <a:lvl3pPr rtl="1">
              <a:defRPr/>
            </a:lvl3pPr>
            <a:lvl4pPr rtl="1">
              <a:defRPr/>
            </a:lvl4pPr>
            <a:lvl5pPr rtl="1">
              <a:defRPr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443697" y="6150292"/>
            <a:ext cx="612687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3600">
                <a:solidFill>
                  <a:srgbClr val="EF8C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entury Schoolbook"/>
        </a:defRPr>
      </a:lvl9pPr>
    </p:titleStyle>
    <p:bodyStyle>
      <a:lvl1pPr marL="182879" marR="0" indent="-182879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1pPr>
      <a:lvl2pPr marL="477519" marR="0" indent="-203199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2pPr>
      <a:lvl3pPr marL="777239" marR="0" indent="-228600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3pPr>
      <a:lvl4pPr marL="1084217" marR="0" indent="-261257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4pPr>
      <a:lvl5pPr marL="1358537" marR="0" indent="-261257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5pPr>
      <a:lvl6pPr marL="1697971" marR="0" indent="-32657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6pPr>
      <a:lvl7pPr marL="1997971" marR="0" indent="-32657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7pPr>
      <a:lvl8pPr marL="2297971" marR="0" indent="-32657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8pPr>
      <a:lvl9pPr marL="2597971" marR="0" indent="-32657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9" strike="noStrike" sz="20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entury Schoolbook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Relationship Id="rId3" Type="http://schemas.openxmlformats.org/officeDocument/2006/relationships/image" Target="../media/image1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כותרת 1"/>
          <p:cNvSpPr txBox="1"/>
          <p:nvPr>
            <p:ph type="title"/>
          </p:nvPr>
        </p:nvSpPr>
        <p:spPr>
          <a:xfrm>
            <a:off x="1068403" y="965198"/>
            <a:ext cx="10078264" cy="4927603"/>
          </a:xfrm>
          <a:prstGeom prst="rect">
            <a:avLst/>
          </a:prstGeom>
        </p:spPr>
        <p:txBody>
          <a:bodyPr anchor="ctr"/>
          <a:lstStyle/>
          <a:p>
            <a:pPr algn="ctr" rtl="0">
              <a:defRPr spc="-100" sz="4800">
                <a:latin typeface="Century Schoolbook (כותרות)"/>
                <a:ea typeface="Century Schoolbook (כותרות)"/>
                <a:cs typeface="Century Schoolbook (כותרות)"/>
                <a:sym typeface="Century Schoolbook (כותרות)"/>
              </a:defRPr>
            </a:pPr>
            <a:r>
              <a:t>Classifier System for </a:t>
            </a:r>
            <a:br/>
            <a:r>
              <a:t>application-level Mobile Traffic</a:t>
            </a:r>
            <a:br/>
            <a:br/>
            <a:r>
              <a:t>Project defance</a:t>
            </a:r>
            <a:br/>
            <a:br/>
            <a:r>
              <a:rPr sz="2200"/>
              <a:t>Yair Ivgi and Johann Thuillier</a:t>
            </a:r>
            <a:br>
              <a:rPr sz="2200"/>
            </a:br>
            <a:r>
              <a:rPr sz="2200"/>
              <a:t>Supervisor : Dr. Dvir Amit</a:t>
            </a:r>
            <a:br>
              <a:rPr sz="2200"/>
            </a:br>
            <a:r>
              <a:rPr sz="2200"/>
              <a:t>Department of Computer Science</a:t>
            </a:r>
            <a:br>
              <a:rPr sz="2200"/>
            </a:br>
            <a:r>
              <a:rPr sz="2200"/>
              <a:t>Ariel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9"/>
          <p:cNvSpPr/>
          <p:nvPr/>
        </p:nvSpPr>
        <p:spPr>
          <a:xfrm>
            <a:off x="-1" y="-1"/>
            <a:ext cx="12207242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7" name="תמונה 4" descr="תמונה 4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8488" t="0" r="15955" b="0"/>
          <a:stretch>
            <a:fillRect/>
          </a:stretch>
        </p:blipFill>
        <p:spPr>
          <a:xfrm>
            <a:off x="2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/>
            <a:r>
              <a:t>From features extraction to datasets</a:t>
            </a:r>
          </a:p>
        </p:txBody>
      </p:sp>
      <p:sp>
        <p:nvSpPr>
          <p:cNvPr id="199" name="Rectangle 11"/>
          <p:cNvSpPr/>
          <p:nvPr/>
        </p:nvSpPr>
        <p:spPr>
          <a:xfrm>
            <a:off x="2350" y="0"/>
            <a:ext cx="457201" cy="6858000"/>
          </a:xfrm>
          <a:prstGeom prst="rect">
            <a:avLst/>
          </a:prstGeom>
          <a:solidFill>
            <a:srgbClr val="A6A1A1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מציין מיקום תוכן 2"/>
          <p:cNvSpPr txBox="1"/>
          <p:nvPr>
            <p:ph type="body" sz="half" idx="1"/>
          </p:nvPr>
        </p:nvSpPr>
        <p:spPr>
          <a:xfrm>
            <a:off x="1261872" y="1932643"/>
            <a:ext cx="9226296" cy="2992714"/>
          </a:xfrm>
          <a:prstGeom prst="rect">
            <a:avLst/>
          </a:prstGeom>
        </p:spPr>
        <p:txBody>
          <a:bodyPr/>
          <a:lstStyle/>
          <a:p>
            <a:pPr rtl="0">
              <a:defRPr spc="0" sz="2200"/>
            </a:pPr>
            <a:r>
              <a:t>The analysis of the each Pcap file (session) manifested</a:t>
            </a:r>
            <a:r>
              <a:t> </a:t>
            </a:r>
            <a:r>
              <a:t> by extracting different features from the TCP layer of the packets. </a:t>
            </a:r>
          </a:p>
          <a:p>
            <a:pPr rtl="0">
              <a:defRPr spc="0" sz="2200"/>
            </a:pPr>
            <a:r>
              <a:t>For each session we created a vector of the computed features</a:t>
            </a:r>
          </a:p>
          <a:p>
            <a:pPr rtl="0">
              <a:defRPr spc="0" sz="2200"/>
            </a:pPr>
            <a:r>
              <a:t>The SNI – server name indicator is used to label each vector’ session with the corresponding Application.</a:t>
            </a:r>
          </a:p>
          <a:p>
            <a:pPr rtl="0">
              <a:defRPr spc="0" sz="2200"/>
            </a:pPr>
            <a:r>
              <a:t>All vectors are added to a CSV file that build our dataset.</a:t>
            </a:r>
          </a:p>
        </p:txBody>
      </p:sp>
      <p:sp>
        <p:nvSpPr>
          <p:cNvPr id="201" name="Rectangle 13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מציין מיקום תוכן 2"/>
          <p:cNvSpPr txBox="1"/>
          <p:nvPr/>
        </p:nvSpPr>
        <p:spPr>
          <a:xfrm>
            <a:off x="1261872" y="5166677"/>
            <a:ext cx="6594614" cy="15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2879" indent="-182879" defTabSz="914400">
              <a:lnSpc>
                <a:spcPct val="95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Arial"/>
              <a:buChar char="•"/>
              <a:defRPr sz="2200"/>
            </a:pPr>
            <a:r>
              <a:t>We build two features set: type A and type B.</a:t>
            </a:r>
          </a:p>
          <a:p>
            <a:pPr marL="182879" indent="-182879" defTabSz="914400">
              <a:lnSpc>
                <a:spcPct val="95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Arial"/>
              <a:buChar char="•"/>
              <a:defRPr sz="2200"/>
            </a:pPr>
            <a:r>
              <a:t>We create 4 different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9"/>
          <p:cNvSpPr/>
          <p:nvPr/>
        </p:nvSpPr>
        <p:spPr>
          <a:xfrm>
            <a:off x="-1" y="-1"/>
            <a:ext cx="12207242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תמונה 4" descr="תמונה 4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8488" t="0" r="15955" b="0"/>
          <a:stretch>
            <a:fillRect/>
          </a:stretch>
        </p:blipFill>
        <p:spPr>
          <a:xfrm>
            <a:off x="2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כותרת 1"/>
          <p:cNvSpPr txBox="1"/>
          <p:nvPr>
            <p:ph type="title"/>
          </p:nvPr>
        </p:nvSpPr>
        <p:spPr>
          <a:xfrm>
            <a:off x="906271" y="281497"/>
            <a:ext cx="9692642" cy="804839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/>
            <a:r>
              <a:t>Features Extraction </a:t>
            </a:r>
          </a:p>
        </p:txBody>
      </p:sp>
      <p:sp>
        <p:nvSpPr>
          <p:cNvPr id="207" name="Rectangle 11"/>
          <p:cNvSpPr/>
          <p:nvPr/>
        </p:nvSpPr>
        <p:spPr>
          <a:xfrm>
            <a:off x="2350" y="0"/>
            <a:ext cx="457201" cy="6858000"/>
          </a:xfrm>
          <a:prstGeom prst="rect">
            <a:avLst/>
          </a:prstGeom>
          <a:solidFill>
            <a:srgbClr val="A6A1A1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Rectangle 13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2" name="Groupe"/>
          <p:cNvGrpSpPr/>
          <p:nvPr/>
        </p:nvGrpSpPr>
        <p:grpSpPr>
          <a:xfrm>
            <a:off x="1256792" y="2400300"/>
            <a:ext cx="9008344" cy="5134868"/>
            <a:chOff x="25400" y="25400"/>
            <a:chExt cx="9008343" cy="5134867"/>
          </a:xfrm>
        </p:grpSpPr>
        <p:graphicFrame>
          <p:nvGraphicFramePr>
            <p:cNvPr id="209" name="creation of  2 different features sets"/>
            <p:cNvGraphicFramePr/>
            <p:nvPr/>
          </p:nvGraphicFramePr>
          <p:xfrm>
            <a:off x="25400" y="25400"/>
            <a:ext cx="9008344" cy="513486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270000"/>
                  <a:gridCol w="3862821"/>
                  <a:gridCol w="3862821"/>
                </a:tblGrid>
                <a:tr h="342900">
                  <a:tc gridSpan="3">
                    <a:txBody>
                      <a:bodyPr/>
                      <a:lstStyle/>
                      <a:p>
                        <a:pPr algn="ctr" defTabSz="914400"/>
                        <a:r>
                          <a:rPr sz="2200"/>
                          <a:t>creation of  2 different features sets</a:t>
                        </a:r>
                      </a:p>
                    </a:txBody>
                    <a:tcPr marL="0" marR="0" marT="0" marB="0" anchor="t" anchorCtr="0" horzOverflow="overflow">
                      <a:lnL/>
                      <a:lnR/>
                      <a:lnT/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  <a:tr h="955853"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Type: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EFCEC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 A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EFCEC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B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EFCECA"/>
                      </a:solidFill>
                    </a:tcPr>
                  </a:tc>
                </a:tr>
                <a:tr h="955853"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Tool: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7E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Pcap4J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7E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/>
                        <a:r>
                          <a:rPr sz="2200"/>
                          <a:t>T-Shark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7E8E7"/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210" name="תמונה 6" descr="תמונה 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06153" y="1361405"/>
              <a:ext cx="804839" cy="804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TSHARK-Field-Extraction-Blog-Banner.png" descr="TSHARK-Field-Extraction-Blog-Banner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89315" y="1361405"/>
              <a:ext cx="1430823" cy="804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9"/>
          <p:cNvSpPr/>
          <p:nvPr/>
        </p:nvSpPr>
        <p:spPr>
          <a:xfrm>
            <a:off x="-1" y="-1"/>
            <a:ext cx="12207242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5" name="תמונה 4" descr="תמונה 4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8488" t="0" r="15955" b="0"/>
          <a:stretch>
            <a:fillRect/>
          </a:stretch>
        </p:blipFill>
        <p:spPr>
          <a:xfrm>
            <a:off x="2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ctangle 11"/>
          <p:cNvSpPr/>
          <p:nvPr/>
        </p:nvSpPr>
        <p:spPr>
          <a:xfrm>
            <a:off x="2350" y="0"/>
            <a:ext cx="457201" cy="6858000"/>
          </a:xfrm>
          <a:prstGeom prst="rect">
            <a:avLst/>
          </a:prstGeom>
          <a:solidFill>
            <a:srgbClr val="A6A1A1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217" name="Features set A"/>
          <p:cNvGraphicFramePr/>
          <p:nvPr/>
        </p:nvGraphicFramePr>
        <p:xfrm>
          <a:off x="1554903" y="292397"/>
          <a:ext cx="3696795" cy="37205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84094"/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Features set A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428404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session_id_length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comp_methods_length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extension_len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cipher_suites_length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handshake_version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ip_ttl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window_size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mss_val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wscale_shift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flags_ack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flags_syn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flags_reset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Features set B"/>
          <p:cNvGraphicFramePr/>
          <p:nvPr/>
        </p:nvGraphicFramePr>
        <p:xfrm>
          <a:off x="6761903" y="250718"/>
          <a:ext cx="5262368" cy="636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249667"/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Features set B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070653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Total number of packets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Mean of packet size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Variance of packet size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Max packet size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Min packet size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Packets in forward direction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Packets in backward direction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Bytes in forward direction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Bytes in backward direction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Min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Min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Max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Max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Standard deviation of forward inter- arrival times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Standard deviation of backward inter- arrival times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Mean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Mean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Min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Min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Max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Max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Std deviation of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Std deviation of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Mean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600"/>
                      </a:pPr>
                      <a:r>
                        <a:t>Mean backward packet length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>
                        <a:satOff val="-3614"/>
                        <a:lumOff val="27843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Statistics computed for each one"/>
          <p:cNvGraphicFramePr/>
          <p:nvPr/>
        </p:nvGraphicFramePr>
        <p:xfrm>
          <a:off x="1554903" y="4019064"/>
          <a:ext cx="3696795" cy="1729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84094"/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Statistics computed for each one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437332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Mean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Variance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Standard Deviation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Skew</a:t>
                      </a:r>
                    </a:p>
                    <a:p>
                      <a:pPr marL="240631" indent="-240631" algn="l">
                        <a:buSzPct val="100000"/>
                        <a:buAutoNum type="arabicPeriod" startAt="1"/>
                        <a:defRPr sz="1800"/>
                      </a:pPr>
                      <a:r>
                        <a:t>Kurtosis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otal features by session:"/>
          <p:cNvGraphicFramePr/>
          <p:nvPr/>
        </p:nvGraphicFramePr>
        <p:xfrm>
          <a:off x="1554903" y="5797064"/>
          <a:ext cx="3696795" cy="7427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84094"/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Total features by session: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5064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60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כותרת 1"/>
          <p:cNvSpPr txBox="1"/>
          <p:nvPr>
            <p:ph type="title"/>
          </p:nvPr>
        </p:nvSpPr>
        <p:spPr>
          <a:xfrm>
            <a:off x="1249679" y="151243"/>
            <a:ext cx="9692642" cy="955483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/>
            <a:r>
              <a:t>4 Datasets Overview (csv)</a:t>
            </a:r>
          </a:p>
        </p:txBody>
      </p:sp>
      <p:graphicFrame>
        <p:nvGraphicFramePr>
          <p:cNvPr id="223" name="Tableau"/>
          <p:cNvGraphicFramePr/>
          <p:nvPr/>
        </p:nvGraphicFramePr>
        <p:xfrm>
          <a:off x="1355219" y="1689370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400"/>
                        <a:t>Features Set 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12225"/>
                        <a:lumOff val="2705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au"/>
          <p:cNvGraphicFramePr/>
          <p:nvPr/>
        </p:nvGraphicFramePr>
        <p:xfrm>
          <a:off x="6801780" y="1689370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400"/>
                        <a:t>Features Set 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lumOff val="2372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OnePlus dataset"/>
          <p:cNvGraphicFramePr/>
          <p:nvPr/>
        </p:nvGraphicFramePr>
        <p:xfrm>
          <a:off x="1355219" y="3803609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3429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200"/>
                        <a:t>OnePlus dataset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/>
                        <a:t>450 labeled vectors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>
                        <a:satOff val="-12225"/>
                        <a:lumOff val="2705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Iphone dataset"/>
          <p:cNvGraphicFramePr/>
          <p:nvPr/>
        </p:nvGraphicFramePr>
        <p:xfrm>
          <a:off x="5029146" y="3193174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3429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200"/>
                        <a:t>Iphone dataset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/>
                        <a:t>1855 labeled vectors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2372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OnePlus data set"/>
          <p:cNvGraphicFramePr/>
          <p:nvPr/>
        </p:nvGraphicFramePr>
        <p:xfrm>
          <a:off x="8164168" y="3201119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3429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200"/>
                        <a:t>OnePlus data set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/>
                        <a:t>705 labeled vectors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2372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All data dataset"/>
          <p:cNvGraphicFramePr/>
          <p:nvPr/>
        </p:nvGraphicFramePr>
        <p:xfrm>
          <a:off x="6642871" y="4841528"/>
          <a:ext cx="2477559" cy="512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64858"/>
              </a:tblGrid>
              <a:tr h="3429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2200"/>
                        <a:t>All data dataset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02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/>
                        <a:t>2560 labeled vectors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237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9" name="Ligne"/>
          <p:cNvSpPr/>
          <p:nvPr/>
        </p:nvSpPr>
        <p:spPr>
          <a:xfrm flipH="1">
            <a:off x="6266845" y="2219780"/>
            <a:ext cx="1710264" cy="949334"/>
          </a:xfrm>
          <a:prstGeom prst="line">
            <a:avLst/>
          </a:prstGeom>
          <a:ln w="38100">
            <a:solidFill>
              <a:srgbClr val="4F8F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Ligne"/>
          <p:cNvSpPr/>
          <p:nvPr/>
        </p:nvSpPr>
        <p:spPr>
          <a:xfrm>
            <a:off x="7977108" y="2219780"/>
            <a:ext cx="1321821" cy="850069"/>
          </a:xfrm>
          <a:prstGeom prst="line">
            <a:avLst/>
          </a:prstGeom>
          <a:ln w="38100">
            <a:solidFill>
              <a:srgbClr val="4F8F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gne"/>
          <p:cNvSpPr/>
          <p:nvPr/>
        </p:nvSpPr>
        <p:spPr>
          <a:xfrm flipH="1">
            <a:off x="8624882" y="4183559"/>
            <a:ext cx="851094" cy="851094"/>
          </a:xfrm>
          <a:prstGeom prst="line">
            <a:avLst/>
          </a:prstGeom>
          <a:ln w="38100">
            <a:solidFill>
              <a:srgbClr val="4F8F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gne"/>
          <p:cNvSpPr/>
          <p:nvPr/>
        </p:nvSpPr>
        <p:spPr>
          <a:xfrm>
            <a:off x="5686555" y="4186269"/>
            <a:ext cx="845674" cy="845674"/>
          </a:xfrm>
          <a:prstGeom prst="line">
            <a:avLst/>
          </a:prstGeom>
          <a:ln w="38100">
            <a:solidFill>
              <a:srgbClr val="4F8F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gne"/>
          <p:cNvSpPr/>
          <p:nvPr/>
        </p:nvSpPr>
        <p:spPr>
          <a:xfrm flipH="1">
            <a:off x="2425537" y="2271026"/>
            <a:ext cx="1" cy="1451170"/>
          </a:xfrm>
          <a:prstGeom prst="line">
            <a:avLst/>
          </a:prstGeom>
          <a:ln w="38100">
            <a:solidFill>
              <a:srgbClr val="4F8F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  <a:br/>
            <a:r>
              <a:t> </a:t>
            </a:r>
            <a:br/>
          </a:p>
        </p:txBody>
      </p:sp>
      <p:sp>
        <p:nvSpPr>
          <p:cNvPr id="236" name="Global classifiers comparison (Scikit-learn)"/>
          <p:cNvSpPr txBox="1"/>
          <p:nvPr/>
        </p:nvSpPr>
        <p:spPr>
          <a:xfrm>
            <a:off x="1207890" y="863456"/>
            <a:ext cx="83021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pc="-50" sz="2800"/>
            </a:lvl1pPr>
          </a:lstStyle>
          <a:p>
            <a:pPr/>
            <a:r>
              <a:t>Global classifiers comparison (Scikit-learn)</a:t>
            </a:r>
          </a:p>
        </p:txBody>
      </p:sp>
      <p:sp>
        <p:nvSpPr>
          <p:cNvPr id="237" name="Texte"/>
          <p:cNvSpPr txBox="1"/>
          <p:nvPr/>
        </p:nvSpPr>
        <p:spPr>
          <a:xfrm>
            <a:off x="3260114" y="3072034"/>
            <a:ext cx="69696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238" name="Nearest Neighbors score :: 0.7594339622641509…"/>
          <p:cNvSpPr txBox="1"/>
          <p:nvPr/>
        </p:nvSpPr>
        <p:spPr>
          <a:xfrm>
            <a:off x="1043644" y="2721996"/>
            <a:ext cx="7115682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Nearest Neighbors score :: 0.7594339622641509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RBF SVM score :: 0.5707547169811321</a:t>
            </a:r>
          </a:p>
          <a:p>
            <a:pPr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Decision Tree score :: 0.9056603773584906</a:t>
            </a:r>
          </a:p>
          <a:p>
            <a:pPr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Random Forest score :: 0.8160377358490566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Neural Net score :: 0.23113207547169812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AdaBoost score :: 0.7028301886792453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Naive Bayes score :: 0.5801886792452831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QDA score :: 0.3443396226415094</a:t>
            </a:r>
          </a:p>
        </p:txBody>
      </p:sp>
      <p:sp>
        <p:nvSpPr>
          <p:cNvPr id="239" name="*classifier are tuned on default parameters"/>
          <p:cNvSpPr txBox="1"/>
          <p:nvPr/>
        </p:nvSpPr>
        <p:spPr>
          <a:xfrm>
            <a:off x="1044322" y="5420676"/>
            <a:ext cx="83021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5000"/>
              </a:lnSpc>
              <a:spcBef>
                <a:spcPts val="1400"/>
              </a:spcBef>
              <a:defRPr i="1" spc="30" sz="2200"/>
            </a:lvl1pPr>
          </a:lstStyle>
          <a:p>
            <a:pPr/>
            <a:r>
              <a:t>*classifier are tuned on default parameters</a:t>
            </a:r>
          </a:p>
        </p:txBody>
      </p:sp>
      <p:sp>
        <p:nvSpPr>
          <p:cNvPr id="240" name="dataset = all data…"/>
          <p:cNvSpPr txBox="1"/>
          <p:nvPr/>
        </p:nvSpPr>
        <p:spPr>
          <a:xfrm>
            <a:off x="1044322" y="1640661"/>
            <a:ext cx="830217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400"/>
              </a:spcBef>
              <a:defRPr spc="30" sz="2200"/>
            </a:pPr>
            <a:r>
              <a:t>dataset = all data</a:t>
            </a:r>
          </a:p>
          <a:p>
            <a:pPr defTabSz="914400">
              <a:spcBef>
                <a:spcPts val="1400"/>
              </a:spcBef>
              <a:defRPr spc="30" sz="2200"/>
            </a:pPr>
            <a:r>
              <a:t>train size = 0.7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</a:p>
          <a:p>
            <a:pPr defTabSz="384047" rtl="0">
              <a:lnSpc>
                <a:spcPct val="85000"/>
              </a:lnSpc>
              <a:defRPr spc="-21" sz="3024"/>
            </a:pPr>
            <a:br/>
          </a:p>
        </p:txBody>
      </p:sp>
      <p:graphicFrame>
        <p:nvGraphicFramePr>
          <p:cNvPr id="243" name="Pros and cons of three best classifiers"/>
          <p:cNvGraphicFramePr/>
          <p:nvPr/>
        </p:nvGraphicFramePr>
        <p:xfrm>
          <a:off x="1191683" y="1757016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2158"/>
                <a:gridCol w="2452158"/>
                <a:gridCol w="2452158"/>
                <a:gridCol w="2452158"/>
              </a:tblGrid>
              <a:tr h="279400">
                <a:tc gridSpan="4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Pros and cons of three best classifiers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KNN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Random Forest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Decision-Tree
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Pros</a:t>
                      </a:r>
                    </a:p>
                  </a:txBody>
                  <a:tcPr marL="0" marR="0" marT="0" marB="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intuitive and simple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b="1" sz="1800"/>
                      </a:pPr>
                      <a:r>
                        <a:t>easy to implement for multi-class problem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for Classification and Regression</a:t>
                      </a:r>
                    </a:p>
                  </a:txBody>
                  <a:tcPr marL="0" marR="0" marT="0" marB="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extremely flexible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b="1"/>
                        <a:t>high accuracy</a:t>
                      </a:r>
                      <a:r>
                        <a:t>.</a:t>
                      </a:r>
                    </a:p>
                  </a:txBody>
                  <a:tcPr marL="0" marR="0" marT="0" marB="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interpretable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for both regression and </a:t>
                      </a:r>
                      <a:r>
                        <a:rPr b="1"/>
                        <a:t>classification problems</a:t>
                      </a:r>
                    </a:p>
                  </a:txBody>
                  <a:tcPr marL="0" marR="0" marT="0" marB="0" anchor="t" anchorCtr="0" horzOverflow="overflow">
                    <a:solidFill>
                      <a:srgbClr val="F7E8E7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Cons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b="1" sz="1800"/>
                      </a:pPr>
                      <a:r>
                        <a:t>slow algorithm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Optimal number of neighbors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Imbalanced data causes problems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SzPct val="100000"/>
                        <a:buChar char="•"/>
                        <a:defRPr b="1" sz="1800"/>
                      </a:pPr>
                      <a:r>
                        <a:t>complexity</a:t>
                      </a:r>
                    </a:p>
                    <a:p>
                      <a:pPr marL="228600" indent="-228600" algn="l">
                        <a:buSzPct val="100000"/>
                        <a:buChar char="•"/>
                        <a:defRPr sz="1800"/>
                      </a:pPr>
                      <a:r>
                        <a:t>less intuitive</a:t>
                      </a:r>
                    </a:p>
                    <a:p>
                      <a:pPr marL="228600" indent="-228600" algn="l">
                        <a:buSzPct val="100000"/>
                        <a:buChar char="•"/>
                        <a:defRPr sz="1800"/>
                      </a:pPr>
                      <a:r>
                        <a:t>time-consuming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b="1" sz="1800"/>
                      </a:pPr>
                      <a:r>
                        <a:t>unstable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t>tends to overfit</a:t>
                      </a:r>
                    </a:p>
                  </a:txBody>
                  <a:tcPr marL="0" marR="0" marT="0" marB="0" anchor="t" anchorCtr="0" horzOverflow="overflow"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</a:p>
          <a:p>
            <a:pPr defTabSz="384047" rtl="0">
              <a:lnSpc>
                <a:spcPct val="85000"/>
              </a:lnSpc>
              <a:defRPr spc="-21" sz="3024"/>
            </a:pPr>
            <a:br/>
          </a:p>
        </p:txBody>
      </p:sp>
      <p:sp>
        <p:nvSpPr>
          <p:cNvPr id="246" name="Knn (Scikit-learn)"/>
          <p:cNvSpPr txBox="1"/>
          <p:nvPr/>
        </p:nvSpPr>
        <p:spPr>
          <a:xfrm>
            <a:off x="1207890" y="863456"/>
            <a:ext cx="83021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pc="-50" sz="2800"/>
            </a:lvl1pPr>
          </a:lstStyle>
          <a:p>
            <a:pPr/>
            <a:r>
              <a:t>Knn (Scikit-learn)</a:t>
            </a:r>
          </a:p>
        </p:txBody>
      </p:sp>
      <p:pic>
        <p:nvPicPr>
          <p:cNvPr id="247" name="neighbors.png" descr="neighb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6770" y="1817950"/>
            <a:ext cx="50165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best test accuracy ::  0.7594339622641509…"/>
          <p:cNvSpPr txBox="1"/>
          <p:nvPr/>
        </p:nvSpPr>
        <p:spPr>
          <a:xfrm>
            <a:off x="3163101" y="5507489"/>
            <a:ext cx="58657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best test accuracy ::  0.7594339622641509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neighbors :: 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</a:p>
          <a:p>
            <a:pPr defTabSz="384047" rtl="0">
              <a:lnSpc>
                <a:spcPct val="85000"/>
              </a:lnSpc>
              <a:defRPr spc="-21" sz="3024"/>
            </a:pPr>
            <a:br/>
          </a:p>
        </p:txBody>
      </p:sp>
      <p:sp>
        <p:nvSpPr>
          <p:cNvPr id="251" name="Random-forest (Scikit-learn)"/>
          <p:cNvSpPr txBox="1"/>
          <p:nvPr/>
        </p:nvSpPr>
        <p:spPr>
          <a:xfrm>
            <a:off x="1207890" y="863456"/>
            <a:ext cx="83021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pc="-50" sz="2800"/>
            </a:lvl1pPr>
          </a:lstStyle>
          <a:p>
            <a:pPr/>
            <a:r>
              <a:t>Random-forest (Scikit-learn)</a:t>
            </a:r>
          </a:p>
        </p:txBody>
      </p:sp>
      <p:sp>
        <p:nvSpPr>
          <p:cNvPr id="252" name="best test accuracy ::  0.9622641509433962…"/>
          <p:cNvSpPr txBox="1"/>
          <p:nvPr/>
        </p:nvSpPr>
        <p:spPr>
          <a:xfrm>
            <a:off x="3163101" y="5507489"/>
            <a:ext cx="586579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best test accuracy ::  0.9622641509433962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min sample split ::  4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estimators ::  16</a:t>
            </a:r>
          </a:p>
        </p:txBody>
      </p:sp>
      <p:pic>
        <p:nvPicPr>
          <p:cNvPr id="253" name="Estimators.png" descr="Estimat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753" y="1481664"/>
            <a:ext cx="51054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min_sample_split.png" descr="min_sample_spl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247" y="1481664"/>
            <a:ext cx="5016501" cy="339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</a:p>
          <a:p>
            <a:pPr defTabSz="384047" rtl="0">
              <a:lnSpc>
                <a:spcPct val="85000"/>
              </a:lnSpc>
              <a:defRPr spc="-21" sz="3024"/>
            </a:pPr>
            <a:br/>
          </a:p>
        </p:txBody>
      </p:sp>
      <p:sp>
        <p:nvSpPr>
          <p:cNvPr id="257" name="Decision-Tree (Scikit-learn)"/>
          <p:cNvSpPr txBox="1"/>
          <p:nvPr/>
        </p:nvSpPr>
        <p:spPr>
          <a:xfrm>
            <a:off x="1207890" y="863456"/>
            <a:ext cx="83021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pc="-50" sz="2800"/>
            </a:lvl1pPr>
          </a:lstStyle>
          <a:p>
            <a:pPr/>
            <a:r>
              <a:t>Decision-Tree (Scikit-learn)</a:t>
            </a:r>
          </a:p>
        </p:txBody>
      </p:sp>
      <p:sp>
        <p:nvSpPr>
          <p:cNvPr id="258" name="best test accuracy ::  0.9481132075471698…"/>
          <p:cNvSpPr txBox="1"/>
          <p:nvPr/>
        </p:nvSpPr>
        <p:spPr>
          <a:xfrm>
            <a:off x="3163101" y="5507489"/>
            <a:ext cx="58657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best test accuracy ::  0.9481132075471698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max depth ::  23</a:t>
            </a:r>
          </a:p>
        </p:txBody>
      </p:sp>
      <p:pic>
        <p:nvPicPr>
          <p:cNvPr id="259" name="max_depth.png" descr="max_dep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8529" y="1909231"/>
            <a:ext cx="5016501" cy="339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Classifier</a:t>
            </a:r>
          </a:p>
          <a:p>
            <a:pPr defTabSz="384047" rtl="0">
              <a:lnSpc>
                <a:spcPct val="85000"/>
              </a:lnSpc>
              <a:defRPr spc="-21" sz="3024"/>
            </a:pPr>
            <a:br/>
          </a:p>
        </p:txBody>
      </p:sp>
      <p:sp>
        <p:nvSpPr>
          <p:cNvPr id="262" name="Final Results - accuracy"/>
          <p:cNvSpPr txBox="1"/>
          <p:nvPr/>
        </p:nvSpPr>
        <p:spPr>
          <a:xfrm>
            <a:off x="1207890" y="863456"/>
            <a:ext cx="83021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pc="-50" sz="2800"/>
            </a:lvl1pPr>
          </a:lstStyle>
          <a:p>
            <a:pPr/>
            <a:r>
              <a:t>Final Results - accuracy</a:t>
            </a:r>
          </a:p>
        </p:txBody>
      </p:sp>
      <p:graphicFrame>
        <p:nvGraphicFramePr>
          <p:cNvPr id="263" name="Tableau"/>
          <p:cNvGraphicFramePr/>
          <p:nvPr/>
        </p:nvGraphicFramePr>
        <p:xfrm>
          <a:off x="1203875" y="19939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452158"/>
                <a:gridCol w="2452158"/>
                <a:gridCol w="2452158"/>
                <a:gridCol w="2452158"/>
              </a:tblGrid>
              <a:tr h="101346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Dataset / Classifier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Decision tree</a:t>
                      </a:r>
                    </a:p>
                  </a:txBody>
                  <a:tcPr marL="0" marR="0" marT="0" marB="0" anchor="t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Iphone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0.89</a:t>
                      </a:r>
                      <a:r>
                        <a:t>40754039497307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0.98</a:t>
                      </a:r>
                      <a:r>
                        <a:t>56373429084381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0.97</a:t>
                      </a:r>
                      <a:r>
                        <a:t>30700179533214</a:t>
                      </a:r>
                    </a:p>
                  </a:txBody>
                  <a:tcPr marL="0" marR="0" marT="0" marB="0" anchor="t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Oneplus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0.75</a:t>
                      </a:r>
                      <a:r>
                        <a:t>94339622641509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0.96</a:t>
                      </a:r>
                      <a:r>
                        <a:t>22641509433962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0.94</a:t>
                      </a:r>
                      <a:r>
                        <a:t>81132075471698</a:t>
                      </a:r>
                    </a:p>
                  </a:txBody>
                  <a:tcPr marL="0" marR="0" marT="0" marB="0" anchor="t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0.86</a:t>
                      </a:r>
                      <a:r>
                        <a:t>45833333333334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0.97</a:t>
                      </a:r>
                      <a:r>
                        <a:t>52604166666666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0.95</a:t>
                      </a:r>
                      <a:r>
                        <a:t>3125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כותרת 1"/>
          <p:cNvSpPr txBox="1"/>
          <p:nvPr>
            <p:ph type="title"/>
          </p:nvPr>
        </p:nvSpPr>
        <p:spPr>
          <a:xfrm>
            <a:off x="795865" y="836023"/>
            <a:ext cx="2996489" cy="5183777"/>
          </a:xfrm>
          <a:prstGeom prst="rect">
            <a:avLst/>
          </a:prstGeom>
        </p:spPr>
        <p:txBody>
          <a:bodyPr anchor="ctr"/>
          <a:lstStyle/>
          <a:p>
            <a:pPr rtl="0">
              <a:defRPr b="0" sz="3200"/>
            </a:pPr>
            <a:r>
              <a:t>Table of contents</a:t>
            </a:r>
            <a:br/>
            <a:r>
              <a:rPr b="1"/>
              <a:t> </a:t>
            </a:r>
          </a:p>
        </p:txBody>
      </p:sp>
      <p:grpSp>
        <p:nvGrpSpPr>
          <p:cNvPr id="145" name="מציין מיקום תוכן 2"/>
          <p:cNvGrpSpPr/>
          <p:nvPr/>
        </p:nvGrpSpPr>
        <p:grpSpPr>
          <a:xfrm>
            <a:off x="4658814" y="680186"/>
            <a:ext cx="5990137" cy="5322032"/>
            <a:chOff x="0" y="0"/>
            <a:chExt cx="5990135" cy="5322031"/>
          </a:xfrm>
        </p:grpSpPr>
        <p:sp>
          <p:nvSpPr>
            <p:cNvPr id="131" name="Ligne"/>
            <p:cNvSpPr/>
            <p:nvPr/>
          </p:nvSpPr>
          <p:spPr>
            <a:xfrm>
              <a:off x="0" y="0"/>
              <a:ext cx="5990136" cy="0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1. Background"/>
            <p:cNvSpPr txBox="1"/>
            <p:nvPr/>
          </p:nvSpPr>
          <p:spPr>
            <a:xfrm>
              <a:off x="0" y="0"/>
              <a:ext cx="5990136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1. Background</a:t>
              </a:r>
            </a:p>
          </p:txBody>
        </p:sp>
        <p:sp>
          <p:nvSpPr>
            <p:cNvPr id="133" name="Ligne"/>
            <p:cNvSpPr/>
            <p:nvPr/>
          </p:nvSpPr>
          <p:spPr>
            <a:xfrm>
              <a:off x="0" y="751537"/>
              <a:ext cx="5990136" cy="1"/>
            </a:xfrm>
            <a:prstGeom prst="line">
              <a:avLst/>
            </a:prstGeom>
            <a:solidFill>
              <a:srgbClr val="9F4029"/>
            </a:solidFill>
            <a:ln w="13970" cap="flat">
              <a:solidFill>
                <a:srgbClr val="9F402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2. Objectives"/>
            <p:cNvSpPr txBox="1"/>
            <p:nvPr/>
          </p:nvSpPr>
          <p:spPr>
            <a:xfrm>
              <a:off x="0" y="751537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2. Objectives</a:t>
              </a:r>
            </a:p>
          </p:txBody>
        </p:sp>
        <p:sp>
          <p:nvSpPr>
            <p:cNvPr id="135" name="Ligne"/>
            <p:cNvSpPr/>
            <p:nvPr/>
          </p:nvSpPr>
          <p:spPr>
            <a:xfrm>
              <a:off x="0" y="1503076"/>
              <a:ext cx="5990136" cy="1"/>
            </a:xfrm>
            <a:prstGeom prst="line">
              <a:avLst/>
            </a:prstGeom>
            <a:solidFill>
              <a:srgbClr val="A25333"/>
            </a:solidFill>
            <a:ln w="13970" cap="flat">
              <a:solidFill>
                <a:srgbClr val="A25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3. System Architecture"/>
            <p:cNvSpPr txBox="1"/>
            <p:nvPr/>
          </p:nvSpPr>
          <p:spPr>
            <a:xfrm>
              <a:off x="0" y="1503076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3. System Architecture</a:t>
              </a:r>
            </a:p>
          </p:txBody>
        </p:sp>
        <p:sp>
          <p:nvSpPr>
            <p:cNvPr id="137" name="Ligne"/>
            <p:cNvSpPr/>
            <p:nvPr/>
          </p:nvSpPr>
          <p:spPr>
            <a:xfrm>
              <a:off x="0" y="2254614"/>
              <a:ext cx="5990136" cy="1"/>
            </a:xfrm>
            <a:prstGeom prst="line">
              <a:avLst/>
            </a:prstGeom>
            <a:solidFill>
              <a:srgbClr val="A4653F"/>
            </a:solidFill>
            <a:ln w="13970" cap="flat">
              <a:solidFill>
                <a:srgbClr val="A4653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4. Results"/>
            <p:cNvSpPr txBox="1"/>
            <p:nvPr/>
          </p:nvSpPr>
          <p:spPr>
            <a:xfrm>
              <a:off x="0" y="2254614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4. Results</a:t>
              </a:r>
            </a:p>
          </p:txBody>
        </p:sp>
        <p:sp>
          <p:nvSpPr>
            <p:cNvPr id="139" name="Ligne"/>
            <p:cNvSpPr/>
            <p:nvPr/>
          </p:nvSpPr>
          <p:spPr>
            <a:xfrm>
              <a:off x="0" y="3006153"/>
              <a:ext cx="5990136" cy="1"/>
            </a:xfrm>
            <a:prstGeom prst="line">
              <a:avLst/>
            </a:prstGeom>
            <a:solidFill>
              <a:srgbClr val="A6754B"/>
            </a:solidFill>
            <a:ln w="13970" cap="flat">
              <a:solidFill>
                <a:srgbClr val="A6754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5. Difficulties"/>
            <p:cNvSpPr txBox="1"/>
            <p:nvPr/>
          </p:nvSpPr>
          <p:spPr>
            <a:xfrm>
              <a:off x="0" y="3006153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5. Difficulties</a:t>
              </a:r>
            </a:p>
          </p:txBody>
        </p:sp>
        <p:sp>
          <p:nvSpPr>
            <p:cNvPr id="141" name="Ligne"/>
            <p:cNvSpPr/>
            <p:nvPr/>
          </p:nvSpPr>
          <p:spPr>
            <a:xfrm>
              <a:off x="0" y="3757692"/>
              <a:ext cx="5990136" cy="1"/>
            </a:xfrm>
            <a:prstGeom prst="line">
              <a:avLst/>
            </a:prstGeom>
            <a:solidFill>
              <a:srgbClr val="A68359"/>
            </a:solidFill>
            <a:ln w="13970" cap="flat">
              <a:solidFill>
                <a:srgbClr val="A683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6. Conclusions"/>
            <p:cNvSpPr txBox="1"/>
            <p:nvPr/>
          </p:nvSpPr>
          <p:spPr>
            <a:xfrm>
              <a:off x="0" y="3757692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6. Conclusions</a:t>
              </a:r>
            </a:p>
          </p:txBody>
        </p:sp>
        <p:sp>
          <p:nvSpPr>
            <p:cNvPr id="143" name="Ligne"/>
            <p:cNvSpPr/>
            <p:nvPr/>
          </p:nvSpPr>
          <p:spPr>
            <a:xfrm>
              <a:off x="0" y="4509231"/>
              <a:ext cx="5990136" cy="1"/>
            </a:xfrm>
            <a:prstGeom prst="line">
              <a:avLst/>
            </a:prstGeom>
            <a:solidFill>
              <a:schemeClr val="accent3"/>
            </a:solidFill>
            <a:ln w="1397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7. Future Developments"/>
            <p:cNvSpPr txBox="1"/>
            <p:nvPr/>
          </p:nvSpPr>
          <p:spPr>
            <a:xfrm>
              <a:off x="0" y="4509231"/>
              <a:ext cx="599013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7. Future Developments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כותרת 1"/>
          <p:cNvSpPr txBox="1"/>
          <p:nvPr>
            <p:ph type="title"/>
          </p:nvPr>
        </p:nvSpPr>
        <p:spPr>
          <a:xfrm>
            <a:off x="1261871" y="294198"/>
            <a:ext cx="9692642" cy="1332013"/>
          </a:xfrm>
          <a:prstGeom prst="rect">
            <a:avLst/>
          </a:prstGeom>
        </p:spPr>
        <p:txBody>
          <a:bodyPr/>
          <a:lstStyle/>
          <a:p>
            <a:pPr defTabSz="384047" rtl="0">
              <a:lnSpc>
                <a:spcPct val="85000"/>
              </a:lnSpc>
              <a:defRPr spc="-21" sz="3024"/>
            </a:pPr>
            <a:r>
              <a:t>Machine Learning algorithms</a:t>
            </a:r>
            <a:br/>
            <a:r>
              <a:t> </a:t>
            </a:r>
            <a:br/>
          </a:p>
        </p:txBody>
      </p:sp>
      <p:sp>
        <p:nvSpPr>
          <p:cNvPr id="266" name="מציין מיקום תוכן 2"/>
          <p:cNvSpPr txBox="1"/>
          <p:nvPr>
            <p:ph type="body" idx="1"/>
          </p:nvPr>
        </p:nvSpPr>
        <p:spPr>
          <a:xfrm>
            <a:off x="1104622" y="1253331"/>
            <a:ext cx="8595361" cy="4351338"/>
          </a:xfrm>
          <a:prstGeom prst="rect">
            <a:avLst/>
          </a:prstGeom>
        </p:spPr>
        <p:txBody>
          <a:bodyPr/>
          <a:lstStyle/>
          <a:p>
            <a:pPr rtl="0">
              <a:defRPr spc="0"/>
            </a:pPr>
            <a:r>
              <a:t>After we created the CSV file containing the vectors, we used the JAVA-ML open source library.</a:t>
            </a:r>
          </a:p>
          <a:p>
            <a:pPr rtl="0">
              <a:defRPr spc="0"/>
            </a:pPr>
            <a:r>
              <a:t>The algorithm we used is the </a:t>
            </a:r>
            <a:r>
              <a:rPr b="1" i="1"/>
              <a:t>k</a:t>
            </a:r>
            <a:r>
              <a:rPr b="1"/>
              <a:t>-Nearest Neighbors algorithm.  “</a:t>
            </a:r>
            <a:r>
              <a:t>The Knn algorithm output is a class membership. An object is classified by a plurality vote of its neighbors, with the object being assigned to the class most common among its </a:t>
            </a:r>
            <a:r>
              <a:rPr i="1"/>
              <a:t>k </a:t>
            </a:r>
            <a:r>
              <a:t>nearest neighbors” (Wikipedia).</a:t>
            </a:r>
          </a:p>
          <a:p>
            <a:pPr rtl="0">
              <a:defRPr spc="0"/>
            </a:pPr>
            <a:r>
              <a:t>Another way to validate our results is using </a:t>
            </a:r>
            <a:r>
              <a:rPr b="1"/>
              <a:t>Cross-validation </a:t>
            </a:r>
            <a:r>
              <a:t>also provided by the JAVA-ML library.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Results</a:t>
            </a:r>
            <a:br/>
          </a:p>
        </p:txBody>
      </p:sp>
      <p:sp>
        <p:nvSpPr>
          <p:cNvPr id="269" name="מציין מיקום תוכן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 marL="0" indent="0" rtl="0">
              <a:buSzTx/>
              <a:buNone/>
              <a:defRPr spc="0"/>
            </a:pPr>
            <a:r>
              <a:t>For this stage we tested three application:</a:t>
            </a:r>
          </a:p>
          <a:p>
            <a:pPr rtl="0">
              <a:defRPr spc="0"/>
            </a:pPr>
            <a:r>
              <a:t>Facebook</a:t>
            </a:r>
          </a:p>
          <a:p>
            <a:pPr rtl="0">
              <a:defRPr spc="0"/>
            </a:pPr>
            <a:r>
              <a:t>Amazon</a:t>
            </a:r>
          </a:p>
          <a:p>
            <a:pPr rtl="0">
              <a:defRPr spc="0"/>
            </a:pPr>
            <a:r>
              <a:t>CNN</a:t>
            </a:r>
          </a:p>
          <a:p>
            <a:pPr marL="0" indent="0" rtl="0">
              <a:buSzTx/>
              <a:buNone/>
              <a:defRPr spc="0"/>
            </a:pPr>
            <a:r>
              <a:t>The recordings was scattered over several dates in different times and both on Android and IOS.</a:t>
            </a:r>
          </a:p>
          <a:p>
            <a:pPr marL="0" indent="0" rtl="0">
              <a:buSzTx/>
              <a:buNone/>
              <a:defRPr spc="0"/>
            </a:pPr>
            <a:r>
              <a:t>The objectives was to identify the application at 70% accuracy .  </a:t>
            </a:r>
          </a:p>
          <a:p>
            <a:pPr marL="0" indent="0" rtl="0">
              <a:buSzTx/>
              <a:buNone/>
              <a:defRPr spc="0"/>
            </a:pPr>
            <a:r>
              <a:t>We succeeded  to reach our goals both in the java version and in the python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כותרת 1"/>
          <p:cNvSpPr txBox="1"/>
          <p:nvPr>
            <p:ph type="title"/>
          </p:nvPr>
        </p:nvSpPr>
        <p:spPr>
          <a:xfrm>
            <a:off x="1261871" y="294197"/>
            <a:ext cx="9692642" cy="1119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rtl="0">
              <a:defRPr/>
            </a:pPr>
            <a:r>
              <a:t>Results from JAVA-ML</a:t>
            </a:r>
          </a:p>
        </p:txBody>
      </p:sp>
      <p:sp>
        <p:nvSpPr>
          <p:cNvPr id="272" name="מציין מיקום תוכן 5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pc="0"/>
            </a:lvl1pPr>
          </a:lstStyle>
          <a:p>
            <a:pPr rtl="0">
              <a:defRPr/>
            </a:pPr>
            <a:r>
              <a:t>Total session 2417 tested.</a:t>
            </a:r>
          </a:p>
        </p:txBody>
      </p:sp>
      <p:pic>
        <p:nvPicPr>
          <p:cNvPr id="273" name="תמונה 7" descr="תמונה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914" y="2685993"/>
            <a:ext cx="10251286" cy="3410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כותרת 1"/>
          <p:cNvSpPr txBox="1"/>
          <p:nvPr>
            <p:ph type="title"/>
          </p:nvPr>
        </p:nvSpPr>
        <p:spPr>
          <a:xfrm>
            <a:off x="1261871" y="294198"/>
            <a:ext cx="9692642" cy="6879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rtl="0">
              <a:defRPr/>
            </a:pPr>
            <a:r>
              <a:t>Results using python</a:t>
            </a:r>
          </a:p>
        </p:txBody>
      </p:sp>
      <p:sp>
        <p:nvSpPr>
          <p:cNvPr id="276" name="מציין מיקום תוכן 2"/>
          <p:cNvSpPr txBox="1"/>
          <p:nvPr>
            <p:ph type="body" idx="1"/>
          </p:nvPr>
        </p:nvSpPr>
        <p:spPr>
          <a:xfrm>
            <a:off x="1261872" y="1049867"/>
            <a:ext cx="8595360" cy="5130272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Difficulties</a:t>
            </a:r>
            <a:br/>
          </a:p>
        </p:txBody>
      </p:sp>
      <p:sp>
        <p:nvSpPr>
          <p:cNvPr id="279" name="מציין מיקום תוכן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 marL="0" indent="0" rtl="0">
              <a:buSzTx/>
              <a:buNone/>
              <a:defRPr spc="0"/>
            </a:pPr>
            <a:r>
              <a:t>In this project we had, and we still have several difficulties.</a:t>
            </a:r>
          </a:p>
          <a:p>
            <a:pPr rtl="0">
              <a:defRPr spc="0"/>
            </a:pPr>
            <a:r>
              <a:t>The first difficulty was regarding to the recording of the data, at first, we recorded using Wi-Fi and it didn’t gave us the requested results, the solution was the cooperation with Flash Networks.</a:t>
            </a:r>
          </a:p>
          <a:p>
            <a:pPr rtl="0">
              <a:defRPr spc="0"/>
            </a:pPr>
            <a:r>
              <a:t>That resulted a second problem, we had to manually use the apps, so the data set it is not large enough in scale. </a:t>
            </a:r>
          </a:p>
          <a:p>
            <a:pPr rtl="0">
              <a:defRPr spc="0"/>
            </a:pPr>
            <a:r>
              <a:t>The Pcap4j library retrieve only data up to the TCP layer, so we had to analyze manually that layer (by binary manipulation).</a:t>
            </a:r>
          </a:p>
          <a:p>
            <a:pPr rtl="0">
              <a:defRPr spc="0"/>
            </a:pPr>
            <a:r>
              <a:t>Currently the system run time is not fast enough to run-in real-time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Conclusions</a:t>
            </a:r>
            <a:br/>
          </a:p>
        </p:txBody>
      </p:sp>
      <p:sp>
        <p:nvSpPr>
          <p:cNvPr id="282" name="מציין מיקום תוכן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Future Developments</a:t>
            </a:r>
            <a:br/>
          </a:p>
        </p:txBody>
      </p:sp>
      <p:sp>
        <p:nvSpPr>
          <p:cNvPr id="285" name="מציין מיקום תוכן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כותרת 1"/>
          <p:cNvSpPr txBox="1"/>
          <p:nvPr>
            <p:ph type="title"/>
          </p:nvPr>
        </p:nvSpPr>
        <p:spPr>
          <a:xfrm>
            <a:off x="643830" y="254000"/>
            <a:ext cx="4266838" cy="949157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/>
            <a:r>
              <a:t>Background</a:t>
            </a:r>
          </a:p>
        </p:txBody>
      </p:sp>
      <p:sp>
        <p:nvSpPr>
          <p:cNvPr id="148" name="מציין מיקום תוכן 2"/>
          <p:cNvSpPr txBox="1"/>
          <p:nvPr>
            <p:ph type="body" sz="half" idx="1"/>
          </p:nvPr>
        </p:nvSpPr>
        <p:spPr>
          <a:xfrm>
            <a:off x="643830" y="1713296"/>
            <a:ext cx="6372988" cy="4495529"/>
          </a:xfrm>
          <a:prstGeom prst="rect">
            <a:avLst/>
          </a:prstGeom>
        </p:spPr>
        <p:txBody>
          <a:bodyPr/>
          <a:lstStyle/>
          <a:p>
            <a:pPr marL="0" indent="0" rtl="0">
              <a:lnSpc>
                <a:spcPct val="76000"/>
              </a:lnSpc>
              <a:buSzTx/>
              <a:buNone/>
              <a:defRPr spc="0" sz="2400"/>
            </a:pPr>
            <a:r>
              <a:t>With the increasing proliferation of smartphones, the amount of sensitive data increased drastically.</a:t>
            </a:r>
            <a:endParaRPr spc="9" sz="500"/>
          </a:p>
          <a:p>
            <a:pPr marL="0" indent="0" rtl="0">
              <a:lnSpc>
                <a:spcPct val="76000"/>
              </a:lnSpc>
              <a:buSzTx/>
              <a:buNone/>
              <a:defRPr spc="0" sz="2400"/>
            </a:pPr>
            <a:r>
              <a:t>Numerous studies have shown that encryption isn’t enough to protect entirely confidentiality. In fact, Machine Learning techniques can classify user’s parameter like OS, browser and application.</a:t>
            </a:r>
            <a:endParaRPr spc="9" sz="500"/>
          </a:p>
          <a:p>
            <a:pPr marL="0" indent="0" rtl="0">
              <a:lnSpc>
                <a:spcPct val="76000"/>
              </a:lnSpc>
              <a:buSzTx/>
              <a:buNone/>
              <a:defRPr spc="0" sz="2400"/>
            </a:pPr>
            <a:r>
              <a:t>However, most of these studies deals with Computer traffic. This, raises a fairly critical question:</a:t>
            </a:r>
            <a:endParaRPr spc="9" sz="500"/>
          </a:p>
          <a:p>
            <a:pPr marL="0" indent="0" rtl="0">
              <a:lnSpc>
                <a:spcPct val="76000"/>
              </a:lnSpc>
              <a:buSzTx/>
              <a:buNone/>
              <a:defRPr i="1" spc="0" sz="2400"/>
            </a:pPr>
            <a:r>
              <a:t>“What about Mobile traffic Classification?”</a:t>
            </a:r>
          </a:p>
        </p:txBody>
      </p:sp>
      <p:pic>
        <p:nvPicPr>
          <p:cNvPr id="149" name="Graphic 37" descr="Graphic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694" y="1203157"/>
            <a:ext cx="3759655" cy="4138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tent Placeholder 8"/>
          <p:cNvSpPr txBox="1"/>
          <p:nvPr>
            <p:ph type="body" sz="quarter" idx="1"/>
          </p:nvPr>
        </p:nvSpPr>
        <p:spPr>
          <a:xfrm>
            <a:off x="643831" y="1936955"/>
            <a:ext cx="3690425" cy="4243183"/>
          </a:xfrm>
          <a:prstGeom prst="rect">
            <a:avLst/>
          </a:prstGeom>
        </p:spPr>
        <p:txBody>
          <a:bodyPr/>
          <a:lstStyle/>
          <a:p>
            <a:pPr marL="0" indent="0" rtl="0">
              <a:buSzTx/>
              <a:buNone/>
              <a:defRPr spc="0" sz="2400"/>
            </a:pPr>
            <a:r>
              <a:t>We present a system to identify the user’s application. </a:t>
            </a:r>
            <a:br/>
            <a:r>
              <a:t>To achieve this goal, we offer an automated classifier system for</a:t>
            </a:r>
            <a:br/>
            <a:r>
              <a:t>application-level mobile traffic that is using only the features that remain intact after encryption.</a:t>
            </a:r>
          </a:p>
        </p:txBody>
      </p:sp>
      <p:pic>
        <p:nvPicPr>
          <p:cNvPr id="152" name="מציין מיקום תוכן 4" descr="מציין מיקום תוכן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296" y="1587409"/>
            <a:ext cx="6155737" cy="369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כותרת 1"/>
          <p:cNvSpPr txBox="1"/>
          <p:nvPr>
            <p:ph type="title"/>
          </p:nvPr>
        </p:nvSpPr>
        <p:spPr>
          <a:xfrm>
            <a:off x="965197" y="643465"/>
            <a:ext cx="3092719" cy="552873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rtl="0">
              <a:defRPr/>
            </a:pPr>
            <a:r>
              <a:t>Related Work</a:t>
            </a:r>
          </a:p>
        </p:txBody>
      </p:sp>
      <p:sp>
        <p:nvSpPr>
          <p:cNvPr id="155" name="מציין מיקום תוכן 2"/>
          <p:cNvSpPr txBox="1"/>
          <p:nvPr>
            <p:ph type="body" idx="1"/>
          </p:nvPr>
        </p:nvSpPr>
        <p:spPr>
          <a:xfrm>
            <a:off x="2695075" y="1145405"/>
            <a:ext cx="7954296" cy="5069128"/>
          </a:xfrm>
          <a:prstGeom prst="rect">
            <a:avLst/>
          </a:prstGeom>
        </p:spPr>
        <p:txBody>
          <a:bodyPr/>
          <a:lstStyle/>
          <a:p>
            <a:pPr rtl="0">
              <a:defRPr spc="0" sz="2200"/>
            </a:pPr>
            <a:r>
              <a:t>Robust Smartphone App Identification Via Encrypted Network Traffic Analysis. </a:t>
            </a:r>
          </a:p>
          <a:p>
            <a:pPr lvl="1" marL="0" indent="274320" rtl="0">
              <a:lnSpc>
                <a:spcPct val="90000"/>
              </a:lnSpc>
              <a:spcBef>
                <a:spcPts val="300"/>
              </a:spcBef>
              <a:buSzTx/>
              <a:buNone/>
              <a:defRPr spc="0"/>
            </a:pPr>
            <a:r>
              <a:t>by </a:t>
            </a:r>
            <a:r>
              <a:t>Vincent F. Taylor, Riccardo Spolaor, Mauro Conti and Ivan Martinovic.</a:t>
            </a:r>
            <a:endParaRPr sz="1800"/>
          </a:p>
          <a:p>
            <a:pPr rtl="0">
              <a:defRPr spc="0" sz="2200"/>
            </a:pPr>
            <a:r>
              <a:t>Upgraded AppScanner it is a highly-scalable and extensible framework for the fingerprinting and identification of apps from their network traffic.</a:t>
            </a:r>
          </a:p>
          <a:p>
            <a:pPr rtl="0">
              <a:defRPr spc="0" sz="2200"/>
            </a:pPr>
            <a:r>
              <a:t>The Dark Side(-Channel) of Mobile Devices: A Survey on Network Traffic Analysis.</a:t>
            </a:r>
          </a:p>
          <a:p>
            <a:pPr lvl="1" marL="0" indent="274320" rtl="0">
              <a:lnSpc>
                <a:spcPct val="90000"/>
              </a:lnSpc>
              <a:spcBef>
                <a:spcPts val="300"/>
              </a:spcBef>
              <a:buSzTx/>
              <a:buNone/>
              <a:defRPr spc="0"/>
            </a:pPr>
            <a:r>
              <a:t>by </a:t>
            </a:r>
            <a:r>
              <a:t>Mauro Conti, QianQian Li, Alberto Maragno, and Riccardo Spolaor.</a:t>
            </a:r>
            <a:endParaRPr sz="1800"/>
          </a:p>
          <a:p>
            <a:pPr rtl="0">
              <a:defRPr spc="0" sz="2200"/>
            </a:pPr>
            <a:r>
              <a:t>They review the works that contributed to the state of the art of network traffic analysis targeting mobile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כותרת 1"/>
          <p:cNvSpPr txBox="1"/>
          <p:nvPr>
            <p:ph type="title"/>
          </p:nvPr>
        </p:nvSpPr>
        <p:spPr>
          <a:xfrm>
            <a:off x="1261871" y="294198"/>
            <a:ext cx="9692642" cy="955482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pPr/>
            <a:r>
              <a:t>Objectives</a:t>
            </a:r>
          </a:p>
        </p:txBody>
      </p:sp>
      <p:sp>
        <p:nvSpPr>
          <p:cNvPr id="158" name="מציין מיקום תוכן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 rtl="0">
              <a:defRPr/>
            </a:pPr>
            <a:r>
              <a:t>The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8"/>
          <p:cNvSpPr/>
          <p:nvPr/>
        </p:nvSpPr>
        <p:spPr>
          <a:xfrm>
            <a:off x="-1" y="-1"/>
            <a:ext cx="12207242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defTabSz="493776" rtl="0">
              <a:defRPr spc="-54" sz="2376"/>
            </a:pPr>
            <a:br/>
            <a:br/>
            <a:r>
              <a:t>System Architecture</a:t>
            </a:r>
            <a:br/>
          </a:p>
        </p:txBody>
      </p:sp>
      <p:sp>
        <p:nvSpPr>
          <p:cNvPr id="162" name="Rectangle 20"/>
          <p:cNvSpPr/>
          <p:nvPr/>
        </p:nvSpPr>
        <p:spPr>
          <a:xfrm>
            <a:off x="2350" y="0"/>
            <a:ext cx="457201" cy="6858000"/>
          </a:xfrm>
          <a:prstGeom prst="rect">
            <a:avLst/>
          </a:prstGeom>
          <a:solidFill>
            <a:srgbClr val="A6A1A1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Rectangle 22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4" name="מציין מיקום תוכן 2"/>
          <p:cNvGrpSpPr/>
          <p:nvPr/>
        </p:nvGrpSpPr>
        <p:grpSpPr>
          <a:xfrm>
            <a:off x="1261872" y="1803399"/>
            <a:ext cx="8595361" cy="4339232"/>
            <a:chOff x="0" y="0"/>
            <a:chExt cx="8595360" cy="4339230"/>
          </a:xfrm>
        </p:grpSpPr>
        <p:sp>
          <p:nvSpPr>
            <p:cNvPr id="164" name="Ligne"/>
            <p:cNvSpPr/>
            <p:nvPr/>
          </p:nvSpPr>
          <p:spPr>
            <a:xfrm>
              <a:off x="0" y="0"/>
              <a:ext cx="8595360" cy="0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The system consist of four main parts:"/>
            <p:cNvSpPr txBox="1"/>
            <p:nvPr/>
          </p:nvSpPr>
          <p:spPr>
            <a:xfrm>
              <a:off x="0" y="0"/>
              <a:ext cx="1719073" cy="3270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3350" tIns="133350" rIns="133350" bIns="133350" numCol="1" anchor="t">
              <a:spAutoFit/>
            </a:bodyPr>
            <a:lstStyle>
              <a:lvl1pPr defTabSz="1555750">
                <a:lnSpc>
                  <a:spcPct val="90000"/>
                </a:lnSpc>
                <a:spcBef>
                  <a:spcPts val="1400"/>
                </a:spcBef>
                <a:defRPr spc="10" sz="3500">
                  <a:solidFill>
                    <a:srgbClr val="595959"/>
                  </a:solidFill>
                </a:defRPr>
              </a:lvl1pPr>
            </a:lstStyle>
            <a:p>
              <a:pPr/>
              <a:r>
                <a:t>The system consist of four main parts:</a:t>
              </a:r>
            </a:p>
          </p:txBody>
        </p:sp>
        <p:sp>
          <p:nvSpPr>
            <p:cNvPr id="166" name="Network trace capture."/>
            <p:cNvSpPr txBox="1"/>
            <p:nvPr/>
          </p:nvSpPr>
          <p:spPr>
            <a:xfrm>
              <a:off x="1848001" y="51151"/>
              <a:ext cx="6747359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0489" tIns="110489" rIns="110489" bIns="110489" numCol="1" anchor="t">
              <a:spAutoFit/>
            </a:bodyPr>
            <a:lstStyle>
              <a:lvl1pPr defTabSz="1289050">
                <a:lnSpc>
                  <a:spcPct val="90000"/>
                </a:lnSpc>
                <a:spcBef>
                  <a:spcPts val="1200"/>
                </a:spcBef>
                <a:defRPr spc="10" sz="2900">
                  <a:solidFill>
                    <a:srgbClr val="595959"/>
                  </a:solidFill>
                </a:defRPr>
              </a:lvl1pPr>
            </a:lstStyle>
            <a:p>
              <a:pPr/>
              <a:r>
                <a:t>Network trace capture.</a:t>
              </a:r>
            </a:p>
          </p:txBody>
        </p:sp>
        <p:sp>
          <p:nvSpPr>
            <p:cNvPr id="167" name="Ligne"/>
            <p:cNvSpPr/>
            <p:nvPr/>
          </p:nvSpPr>
          <p:spPr>
            <a:xfrm>
              <a:off x="1719072" y="1074182"/>
              <a:ext cx="6876289" cy="1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>
                  <a:hueOff val="-259240"/>
                  <a:satOff val="-43897"/>
                  <a:lumOff val="41776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Dissecting the data to sessions."/>
            <p:cNvSpPr txBox="1"/>
            <p:nvPr/>
          </p:nvSpPr>
          <p:spPr>
            <a:xfrm>
              <a:off x="1848001" y="1125334"/>
              <a:ext cx="6747359" cy="665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0489" tIns="110489" rIns="110489" bIns="110489" numCol="1" anchor="t">
              <a:spAutoFit/>
            </a:bodyPr>
            <a:lstStyle>
              <a:lvl1pPr defTabSz="1289050">
                <a:lnSpc>
                  <a:spcPct val="90000"/>
                </a:lnSpc>
                <a:spcBef>
                  <a:spcPts val="1200"/>
                </a:spcBef>
                <a:defRPr spc="10" sz="2900">
                  <a:solidFill>
                    <a:srgbClr val="595959"/>
                  </a:solidFill>
                </a:defRPr>
              </a:lvl1pPr>
            </a:lstStyle>
            <a:p>
              <a:pPr/>
              <a:r>
                <a:t>Dissecting the data to sessions.</a:t>
              </a:r>
            </a:p>
          </p:txBody>
        </p:sp>
        <p:sp>
          <p:nvSpPr>
            <p:cNvPr id="169" name="Ligne"/>
            <p:cNvSpPr/>
            <p:nvPr/>
          </p:nvSpPr>
          <p:spPr>
            <a:xfrm>
              <a:off x="1719072" y="2148365"/>
              <a:ext cx="6876289" cy="1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>
                  <a:hueOff val="-259240"/>
                  <a:satOff val="-43897"/>
                  <a:lumOff val="41776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eatures extraction, creating CSV files with labeled vectors"/>
            <p:cNvSpPr txBox="1"/>
            <p:nvPr/>
          </p:nvSpPr>
          <p:spPr>
            <a:xfrm>
              <a:off x="1848001" y="2199516"/>
              <a:ext cx="6747359" cy="1065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0489" tIns="110489" rIns="110489" bIns="110489" numCol="1" anchor="t">
              <a:spAutoFit/>
            </a:bodyPr>
            <a:lstStyle>
              <a:lvl1pPr defTabSz="1289050">
                <a:lnSpc>
                  <a:spcPct val="90000"/>
                </a:lnSpc>
                <a:spcBef>
                  <a:spcPts val="1200"/>
                </a:spcBef>
                <a:defRPr spc="10" sz="2900">
                  <a:solidFill>
                    <a:srgbClr val="595959"/>
                  </a:solidFill>
                </a:defRPr>
              </a:lvl1pPr>
            </a:lstStyle>
            <a:p>
              <a:pPr/>
              <a:r>
                <a:t>Features extraction, creating CSV files with labeled vectors</a:t>
              </a:r>
            </a:p>
          </p:txBody>
        </p:sp>
        <p:sp>
          <p:nvSpPr>
            <p:cNvPr id="171" name="Ligne"/>
            <p:cNvSpPr/>
            <p:nvPr/>
          </p:nvSpPr>
          <p:spPr>
            <a:xfrm>
              <a:off x="1719072" y="3222549"/>
              <a:ext cx="6876289" cy="1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>
                  <a:hueOff val="-259240"/>
                  <a:satOff val="-43897"/>
                  <a:lumOff val="41776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Running different Machine Learning algorithms"/>
            <p:cNvSpPr txBox="1"/>
            <p:nvPr/>
          </p:nvSpPr>
          <p:spPr>
            <a:xfrm>
              <a:off x="1848001" y="3273700"/>
              <a:ext cx="6747359" cy="1065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0489" tIns="110489" rIns="110489" bIns="110489" numCol="1" anchor="t">
              <a:spAutoFit/>
            </a:bodyPr>
            <a:lstStyle>
              <a:lvl1pPr defTabSz="1289050">
                <a:lnSpc>
                  <a:spcPct val="90000"/>
                </a:lnSpc>
                <a:spcBef>
                  <a:spcPts val="1200"/>
                </a:spcBef>
                <a:defRPr spc="10" sz="2900">
                  <a:solidFill>
                    <a:srgbClr val="595959"/>
                  </a:solidFill>
                </a:defRPr>
              </a:lvl1pPr>
            </a:lstStyle>
            <a:p>
              <a:pPr/>
              <a:r>
                <a:t>Running different Machine Learning algorithms</a:t>
              </a:r>
            </a:p>
          </p:txBody>
        </p:sp>
        <p:sp>
          <p:nvSpPr>
            <p:cNvPr id="173" name="Ligne"/>
            <p:cNvSpPr/>
            <p:nvPr/>
          </p:nvSpPr>
          <p:spPr>
            <a:xfrm>
              <a:off x="1719072" y="4296731"/>
              <a:ext cx="6876289" cy="1"/>
            </a:xfrm>
            <a:prstGeom prst="line">
              <a:avLst/>
            </a:prstGeom>
            <a:solidFill>
              <a:schemeClr val="accent2"/>
            </a:solidFill>
            <a:ln w="13970" cap="flat">
              <a:solidFill>
                <a:schemeClr val="accent2">
                  <a:hueOff val="-259240"/>
                  <a:satOff val="-43897"/>
                  <a:lumOff val="41776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 sz="3200"/>
            </a:pPr>
            <a:r>
              <a:t>Network trace capture</a:t>
            </a:r>
            <a:br/>
          </a:p>
        </p:txBody>
      </p:sp>
      <p:sp>
        <p:nvSpPr>
          <p:cNvPr id="177" name="מציין מיקום תוכן 2"/>
          <p:cNvSpPr txBox="1"/>
          <p:nvPr>
            <p:ph type="body" sz="half" idx="1"/>
          </p:nvPr>
        </p:nvSpPr>
        <p:spPr>
          <a:xfrm>
            <a:off x="1261870" y="1404594"/>
            <a:ext cx="6373841" cy="4775544"/>
          </a:xfrm>
          <a:prstGeom prst="rect">
            <a:avLst/>
          </a:prstGeom>
        </p:spPr>
        <p:txBody>
          <a:bodyPr/>
          <a:lstStyle/>
          <a:p>
            <a:pPr marL="0" indent="0" rtl="0">
              <a:lnSpc>
                <a:spcPct val="76000"/>
              </a:lnSpc>
              <a:buSzTx/>
              <a:buNone/>
              <a:defRPr spc="10" sz="1500"/>
            </a:pPr>
          </a:p>
          <a:p>
            <a:pPr rtl="0">
              <a:lnSpc>
                <a:spcPct val="76000"/>
              </a:lnSpc>
              <a:defRPr spc="0" sz="2100"/>
            </a:pPr>
            <a:r>
              <a:t>The main feature that distinct our project from previous works is the recording method.</a:t>
            </a:r>
            <a:endParaRPr spc="10" sz="1500"/>
          </a:p>
          <a:p>
            <a:pPr rtl="0">
              <a:lnSpc>
                <a:spcPct val="76000"/>
              </a:lnSpc>
              <a:defRPr spc="0" sz="2100"/>
            </a:pPr>
            <a:r>
              <a:t>We used iPhone 7 and OnePlus 6 to see the results also for IOS and Android devices.</a:t>
            </a:r>
            <a:endParaRPr spc="10" sz="1500"/>
          </a:p>
          <a:p>
            <a:pPr rtl="0">
              <a:lnSpc>
                <a:spcPct val="76000"/>
              </a:lnSpc>
              <a:defRPr spc="0" sz="2100"/>
            </a:pPr>
            <a:r>
              <a:t>We recorded around 2.7 GB of traffic data as Pcap files.</a:t>
            </a:r>
            <a:endParaRPr spc="10" sz="1500"/>
          </a:p>
          <a:p>
            <a:pPr rtl="0">
              <a:lnSpc>
                <a:spcPct val="76000"/>
              </a:lnSpc>
              <a:defRPr spc="0" sz="2100"/>
            </a:pPr>
            <a:r>
              <a:t>The recording was mad by using the support of Flash Networks Inc.</a:t>
            </a:r>
            <a:endParaRPr spc="10" sz="1500"/>
          </a:p>
          <a:p>
            <a:pPr marL="0" indent="0" rtl="0">
              <a:lnSpc>
                <a:spcPct val="76000"/>
              </a:lnSpc>
              <a:buSzTx/>
              <a:buNone/>
              <a:defRPr spc="0"/>
            </a:pPr>
            <a:r>
              <a:t>Flash Networks has the largest market share in the mobile Internet optimization and monetization market with hundreds of deployments, and they provided us their servers and software for research</a:t>
            </a:r>
            <a:r>
              <a:t> </a:t>
            </a:r>
          </a:p>
        </p:txBody>
      </p:sp>
      <p:pic>
        <p:nvPicPr>
          <p:cNvPr id="178" name="תמונה 4" descr="תמונה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9057" y="161212"/>
            <a:ext cx="1951036" cy="19510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" name="Data"/>
          <p:cNvGraphicFramePr/>
          <p:nvPr/>
        </p:nvGraphicFramePr>
        <p:xfrm>
          <a:off x="8238195" y="2132475"/>
          <a:ext cx="9821335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2158"/>
              </a:tblGrid>
              <a:tr h="279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Data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1.Iphone 7</a:t>
                      </a:r>
                    </a:p>
                    <a:p>
                      <a:pPr algn="l" defTabSz="914400">
                        <a:defRPr i="1" sz="1800"/>
                      </a:pPr>
                      <a:r>
                        <a:t>1.3 gb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EFCECA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2.OnePlus 6 </a:t>
                      </a:r>
                    </a:p>
                    <a:p>
                      <a:pPr algn="l" defTabSz="914400">
                        <a:defRPr i="1" sz="1800"/>
                      </a:pPr>
                      <a:r>
                        <a:t>1.4 gb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7E8E7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3. All Data
2.7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כותרת 1"/>
          <p:cNvSpPr txBox="1"/>
          <p:nvPr>
            <p:ph type="title"/>
          </p:nvPr>
        </p:nvSpPr>
        <p:spPr>
          <a:xfrm>
            <a:off x="1261871" y="294198"/>
            <a:ext cx="9692642" cy="1397125"/>
          </a:xfrm>
          <a:prstGeom prst="rect">
            <a:avLst/>
          </a:prstGeom>
        </p:spPr>
        <p:txBody>
          <a:bodyPr/>
          <a:lstStyle/>
          <a:p>
            <a:pPr rtl="0">
              <a:defRPr sz="3200"/>
            </a:pPr>
            <a:r>
              <a:t>Dissecting the data to sessions.</a:t>
            </a:r>
            <a:br/>
          </a:p>
        </p:txBody>
      </p:sp>
      <p:grpSp>
        <p:nvGrpSpPr>
          <p:cNvPr id="194" name="מציין מיקום תוכן 2"/>
          <p:cNvGrpSpPr/>
          <p:nvPr/>
        </p:nvGrpSpPr>
        <p:grpSpPr>
          <a:xfrm>
            <a:off x="1262062" y="1548155"/>
            <a:ext cx="9237291" cy="5199276"/>
            <a:chOff x="0" y="0"/>
            <a:chExt cx="9237289" cy="5199275"/>
          </a:xfrm>
        </p:grpSpPr>
        <p:sp>
          <p:nvSpPr>
            <p:cNvPr id="182" name="Rectangle aux angles arrondis"/>
            <p:cNvSpPr/>
            <p:nvPr/>
          </p:nvSpPr>
          <p:spPr>
            <a:xfrm>
              <a:off x="0" y="0"/>
              <a:ext cx="9237290" cy="109458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83" name="Carré"/>
            <p:cNvSpPr/>
            <p:nvPr/>
          </p:nvSpPr>
          <p:spPr>
            <a:xfrm>
              <a:off x="331110" y="246281"/>
              <a:ext cx="602022" cy="602022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84" name="We used open source Pcap file splitter named SplitCap."/>
            <p:cNvSpPr txBox="1"/>
            <p:nvPr/>
          </p:nvSpPr>
          <p:spPr>
            <a:xfrm>
              <a:off x="1264245" y="279047"/>
              <a:ext cx="7973045" cy="53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5843" tIns="115843" rIns="115843" bIns="115843" numCol="1" anchor="ctr">
              <a:spAutoFit/>
            </a:bodyPr>
            <a:lstStyle>
              <a:lvl1pPr defTabSz="889000">
                <a:lnSpc>
                  <a:spcPct val="90000"/>
                </a:lnSpc>
                <a:spcBef>
                  <a:spcPts val="800"/>
                </a:spcBef>
                <a:defRPr spc="9" sz="2000">
                  <a:solidFill>
                    <a:srgbClr val="595959"/>
                  </a:solidFill>
                </a:defRPr>
              </a:lvl1pPr>
            </a:lstStyle>
            <a:p>
              <a:pPr/>
              <a:r>
                <a:t>We used open source Pcap file splitter named SplitCap.</a:t>
              </a:r>
            </a:p>
          </p:txBody>
        </p:sp>
        <p:sp>
          <p:nvSpPr>
            <p:cNvPr id="185" name="Rectangle aux angles arrondis"/>
            <p:cNvSpPr/>
            <p:nvPr/>
          </p:nvSpPr>
          <p:spPr>
            <a:xfrm>
              <a:off x="0" y="1368231"/>
              <a:ext cx="9237290" cy="109458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86" name="Carré"/>
            <p:cNvSpPr/>
            <p:nvPr/>
          </p:nvSpPr>
          <p:spPr>
            <a:xfrm>
              <a:off x="331110" y="1614512"/>
              <a:ext cx="602022" cy="60202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87" name="Each Pcap file was dissected to TCP and UDP sessions, the packets was grouped by five parameters and it’s bi-directional (both direction are considered part of the same session)  :"/>
            <p:cNvSpPr txBox="1"/>
            <p:nvPr/>
          </p:nvSpPr>
          <p:spPr>
            <a:xfrm>
              <a:off x="1264245" y="1372958"/>
              <a:ext cx="7973045" cy="1085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5843" tIns="115843" rIns="115843" bIns="115843" numCol="1" anchor="ctr">
              <a:spAutoFit/>
            </a:bodyPr>
            <a:lstStyle>
              <a:lvl1pPr defTabSz="889000">
                <a:lnSpc>
                  <a:spcPct val="90000"/>
                </a:lnSpc>
                <a:spcBef>
                  <a:spcPts val="800"/>
                </a:spcBef>
                <a:defRPr spc="9" sz="2000">
                  <a:solidFill>
                    <a:srgbClr val="595959"/>
                  </a:solidFill>
                </a:defRPr>
              </a:lvl1pPr>
            </a:lstStyle>
            <a:p>
              <a:pPr/>
              <a:r>
                <a:t>Each Pcap file was dissected to TCP and UDP sessions, the packets was grouped by five parameters and it’s bi-directional (both direction are considered part of the same session)  :</a:t>
              </a:r>
            </a:p>
          </p:txBody>
        </p:sp>
        <p:sp>
          <p:nvSpPr>
            <p:cNvPr id="188" name="Rectangle aux angles arrondis"/>
            <p:cNvSpPr/>
            <p:nvPr/>
          </p:nvSpPr>
          <p:spPr>
            <a:xfrm>
              <a:off x="0" y="2736462"/>
              <a:ext cx="9237290" cy="109458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89" name="Carré"/>
            <p:cNvSpPr/>
            <p:nvPr/>
          </p:nvSpPr>
          <p:spPr>
            <a:xfrm>
              <a:off x="331110" y="2982742"/>
              <a:ext cx="602022" cy="60202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90" name="Source ip , Destination ip , source port , destination port and protocol."/>
            <p:cNvSpPr txBox="1"/>
            <p:nvPr/>
          </p:nvSpPr>
          <p:spPr>
            <a:xfrm>
              <a:off x="1264245" y="2878349"/>
              <a:ext cx="7973045" cy="81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5843" tIns="115843" rIns="115843" bIns="115843" numCol="1" anchor="ctr">
              <a:spAutoFit/>
            </a:bodyPr>
            <a:lstStyle>
              <a:lvl1pPr defTabSz="889000">
                <a:lnSpc>
                  <a:spcPct val="90000"/>
                </a:lnSpc>
                <a:spcBef>
                  <a:spcPts val="800"/>
                </a:spcBef>
                <a:defRPr spc="9" sz="2000">
                  <a:solidFill>
                    <a:srgbClr val="595959"/>
                  </a:solidFill>
                </a:defRPr>
              </a:lvl1pPr>
            </a:lstStyle>
            <a:p>
              <a:pPr/>
              <a:r>
                <a:t>Source ip , Destination ip , source port , destination port and protocol.</a:t>
              </a:r>
            </a:p>
          </p:txBody>
        </p:sp>
        <p:sp>
          <p:nvSpPr>
            <p:cNvPr id="191" name="Rectangle aux angles arrondis"/>
            <p:cNvSpPr/>
            <p:nvPr/>
          </p:nvSpPr>
          <p:spPr>
            <a:xfrm>
              <a:off x="0" y="4104691"/>
              <a:ext cx="9237290" cy="109458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92" name="Carré"/>
            <p:cNvSpPr/>
            <p:nvPr/>
          </p:nvSpPr>
          <p:spPr>
            <a:xfrm>
              <a:off x="331110" y="4350973"/>
              <a:ext cx="602022" cy="60202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5000"/>
                </a:lnSpc>
                <a:spcBef>
                  <a:spcPts val="1400"/>
                </a:spcBef>
                <a:defRPr spc="9" sz="20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93" name="Each session was saved as a separate Pcap file."/>
            <p:cNvSpPr txBox="1"/>
            <p:nvPr/>
          </p:nvSpPr>
          <p:spPr>
            <a:xfrm>
              <a:off x="1264245" y="4383739"/>
              <a:ext cx="7973045" cy="53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5843" tIns="115843" rIns="115843" bIns="115843" numCol="1" anchor="ctr">
              <a:spAutoFit/>
            </a:bodyPr>
            <a:lstStyle>
              <a:lvl1pPr defTabSz="889000">
                <a:lnSpc>
                  <a:spcPct val="90000"/>
                </a:lnSpc>
                <a:spcBef>
                  <a:spcPts val="800"/>
                </a:spcBef>
                <a:defRPr spc="9" sz="2000">
                  <a:solidFill>
                    <a:srgbClr val="595959"/>
                  </a:solidFill>
                </a:defRPr>
              </a:lvl1pPr>
            </a:lstStyle>
            <a:p>
              <a:pPr/>
              <a:r>
                <a:t>Each session was saved as a separate Pcap file.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נוף">
  <a:themeElements>
    <a:clrScheme name="נוף">
      <a:dk1>
        <a:srgbClr val="000000"/>
      </a:dk1>
      <a:lt1>
        <a:srgbClr val="EAE5DB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נוף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נו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397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24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397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נוף">
  <a:themeElements>
    <a:clrScheme name="נוף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נוף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נו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397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24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397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