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74" r:id="rId10"/>
    <p:sldId id="275"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618" y="2290234"/>
            <a:ext cx="8614833" cy="1646302"/>
          </a:xfrm>
        </p:spPr>
        <p:txBody>
          <a:bodyPr/>
          <a:lstStyle/>
          <a:p>
            <a:pPr algn="ctr"/>
            <a:r>
              <a:rPr lang="id-ID" sz="4000" b="1" dirty="0">
                <a:solidFill>
                  <a:schemeClr val="tx1">
                    <a:lumMod val="95000"/>
                    <a:lumOff val="5000"/>
                  </a:schemeClr>
                </a:solidFill>
              </a:rPr>
              <a:t>Sistem Peringatan Bencana Gunung Merapi Berbasis Android </a:t>
            </a:r>
            <a:br>
              <a:rPr lang="id-ID" sz="4000" b="1" dirty="0">
                <a:solidFill>
                  <a:schemeClr val="tx1">
                    <a:lumMod val="95000"/>
                    <a:lumOff val="5000"/>
                  </a:schemeClr>
                </a:solidFill>
              </a:rPr>
            </a:br>
            <a:endParaRPr lang="id-ID" sz="4000" dirty="0">
              <a:solidFill>
                <a:schemeClr val="tx1">
                  <a:lumMod val="95000"/>
                  <a:lumOff val="5000"/>
                </a:schemeClr>
              </a:solidFill>
            </a:endParaRPr>
          </a:p>
        </p:txBody>
      </p:sp>
      <p:sp>
        <p:nvSpPr>
          <p:cNvPr id="3" name="Subtitle 2"/>
          <p:cNvSpPr>
            <a:spLocks noGrp="1"/>
          </p:cNvSpPr>
          <p:nvPr>
            <p:ph type="subTitle" idx="1"/>
          </p:nvPr>
        </p:nvSpPr>
        <p:spPr>
          <a:xfrm>
            <a:off x="2502515" y="3936536"/>
            <a:ext cx="7766936" cy="432267"/>
          </a:xfrm>
        </p:spPr>
        <p:txBody>
          <a:bodyPr/>
          <a:lstStyle/>
          <a:p>
            <a:r>
              <a:rPr lang="id-ID" dirty="0" smtClean="0"/>
              <a:t>15523236 / Johar Putra Adek Artemi</a:t>
            </a:r>
            <a:endParaRPr lang="id-ID" dirty="0"/>
          </a:p>
        </p:txBody>
      </p:sp>
    </p:spTree>
    <p:extLst>
      <p:ext uri="{BB962C8B-B14F-4D97-AF65-F5344CB8AC3E}">
        <p14:creationId xmlns:p14="http://schemas.microsoft.com/office/powerpoint/2010/main" val="455998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Mockup</a:t>
            </a:r>
            <a:endParaRPr lang="id-ID" dirty="0"/>
          </a:p>
        </p:txBody>
      </p:sp>
      <p:sp>
        <p:nvSpPr>
          <p:cNvPr id="3" name="Content Placeholder 2"/>
          <p:cNvSpPr>
            <a:spLocks noGrp="1"/>
          </p:cNvSpPr>
          <p:nvPr>
            <p:ph idx="1"/>
          </p:nvPr>
        </p:nvSpPr>
        <p:spPr/>
        <p:txBody>
          <a:bodyPr/>
          <a:lstStyle/>
          <a:p>
            <a:pPr marL="0" indent="0">
              <a:buNone/>
            </a:pPr>
            <a:r>
              <a:rPr lang="id-ID" dirty="0" smtClean="0"/>
              <a:t>Demo dan Penejelasan sistem</a:t>
            </a:r>
            <a:endParaRPr lang="id-ID" dirty="0"/>
          </a:p>
        </p:txBody>
      </p:sp>
    </p:spTree>
    <p:extLst>
      <p:ext uri="{BB962C8B-B14F-4D97-AF65-F5344CB8AC3E}">
        <p14:creationId xmlns:p14="http://schemas.microsoft.com/office/powerpoint/2010/main" val="1849249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117" y="1789044"/>
            <a:ext cx="8596668" cy="1320800"/>
          </a:xfrm>
        </p:spPr>
        <p:txBody>
          <a:bodyPr/>
          <a:lstStyle/>
          <a:p>
            <a:pPr algn="ctr"/>
            <a:r>
              <a:rPr lang="id-ID" sz="4800" dirty="0" smtClean="0"/>
              <a:t>Terimakasih</a:t>
            </a:r>
            <a:endParaRPr lang="id-ID" sz="4800" dirty="0"/>
          </a:p>
        </p:txBody>
      </p:sp>
      <p:sp>
        <p:nvSpPr>
          <p:cNvPr id="3" name="Content Placeholder 2"/>
          <p:cNvSpPr>
            <a:spLocks noGrp="1"/>
          </p:cNvSpPr>
          <p:nvPr>
            <p:ph idx="1"/>
          </p:nvPr>
        </p:nvSpPr>
        <p:spPr/>
        <p:txBody>
          <a:bodyPr/>
          <a:lstStyle/>
          <a:p>
            <a:pPr marL="0" indent="0">
              <a:buNone/>
            </a:pPr>
            <a:endParaRPr lang="id-ID" dirty="0"/>
          </a:p>
        </p:txBody>
      </p:sp>
    </p:spTree>
    <p:extLst>
      <p:ext uri="{BB962C8B-B14F-4D97-AF65-F5344CB8AC3E}">
        <p14:creationId xmlns:p14="http://schemas.microsoft.com/office/powerpoint/2010/main" val="2759797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7200"/>
            <a:ext cx="8596668" cy="609600"/>
          </a:xfrm>
        </p:spPr>
        <p:txBody>
          <a:bodyPr>
            <a:normAutofit fontScale="90000"/>
          </a:bodyPr>
          <a:lstStyle/>
          <a:p>
            <a:r>
              <a:rPr lang="id-ID" b="1" dirty="0" smtClean="0"/>
              <a:t>Latar Belakang</a:t>
            </a:r>
            <a:endParaRPr lang="id-ID" dirty="0">
              <a:solidFill>
                <a:schemeClr val="tx1">
                  <a:lumMod val="95000"/>
                  <a:lumOff val="5000"/>
                </a:schemeClr>
              </a:solidFill>
            </a:endParaRPr>
          </a:p>
        </p:txBody>
      </p:sp>
      <p:sp>
        <p:nvSpPr>
          <p:cNvPr id="3" name="Content Placeholder 2"/>
          <p:cNvSpPr>
            <a:spLocks noGrp="1"/>
          </p:cNvSpPr>
          <p:nvPr>
            <p:ph idx="1"/>
          </p:nvPr>
        </p:nvSpPr>
        <p:spPr>
          <a:xfrm>
            <a:off x="677334" y="1182689"/>
            <a:ext cx="10612966" cy="5484811"/>
          </a:xfrm>
        </p:spPr>
        <p:txBody>
          <a:bodyPr>
            <a:normAutofit fontScale="85000" lnSpcReduction="10000"/>
          </a:bodyPr>
          <a:lstStyle/>
          <a:p>
            <a:pPr marL="0" indent="0" algn="just">
              <a:lnSpc>
                <a:spcPct val="160000"/>
              </a:lnSpc>
              <a:buNone/>
            </a:pPr>
            <a:r>
              <a:rPr lang="id-ID" dirty="0" smtClean="0"/>
              <a:t>	Bencana </a:t>
            </a:r>
            <a:r>
              <a:rPr lang="id-ID" dirty="0"/>
              <a:t>alam merupakan suatu fenomena alam yang terjadi secara langsung maupun tidak langsung mengganggu kehidupan manusia. Dalam hal ini, bencana alam dapat menyebabkan kerugian bagi manusia baik secara materi, non materi bahkan </a:t>
            </a:r>
            <a:r>
              <a:rPr lang="id-ID" dirty="0" smtClean="0"/>
              <a:t>jiwa. </a:t>
            </a:r>
            <a:r>
              <a:rPr lang="id-ID" dirty="0"/>
              <a:t>Daerah Istimewa Yogyakarta terdapat sebuah gunung aktif yaitu gunung Merapi yang sewaktu – waktu dapat terjadi erupsi yang dapat memimbulkan korban jiwa dan kerusakan lingkungan</a:t>
            </a:r>
            <a:r>
              <a:rPr lang="id-ID" dirty="0" smtClean="0"/>
              <a:t>.</a:t>
            </a:r>
          </a:p>
          <a:p>
            <a:pPr marL="0" indent="0" algn="just">
              <a:lnSpc>
                <a:spcPct val="160000"/>
              </a:lnSpc>
              <a:buNone/>
            </a:pPr>
            <a:r>
              <a:rPr lang="id-ID" dirty="0"/>
              <a:t>	Oleh karena itu diperlukan suatu sistem </a:t>
            </a:r>
            <a:r>
              <a:rPr lang="id-ID" dirty="0" smtClean="0"/>
              <a:t>berbasis </a:t>
            </a:r>
            <a:r>
              <a:rPr lang="id-ID" dirty="0"/>
              <a:t>teknologi yang dapat memberikan informasi secara akurat mengenai daerah yang terkena </a:t>
            </a:r>
            <a:r>
              <a:rPr lang="id-ID" dirty="0" smtClean="0"/>
              <a:t>bencana. </a:t>
            </a:r>
            <a:r>
              <a:rPr lang="id-ID" dirty="0"/>
              <a:t>Informasi kesiapsiagaan bencana dapat disampaikan secara cepat, tepat dan mudah dipahami agar masyarakat yang berada di daerah rawan bencana dapat mengetahui titik daerah yang terkena bencana. </a:t>
            </a:r>
            <a:endParaRPr lang="id-ID" dirty="0" smtClean="0"/>
          </a:p>
          <a:p>
            <a:pPr marL="0" indent="0" algn="just">
              <a:lnSpc>
                <a:spcPct val="160000"/>
              </a:lnSpc>
              <a:buNone/>
            </a:pPr>
            <a:r>
              <a:rPr lang="id-ID" dirty="0"/>
              <a:t>	 Salah satu teknologi yang dibutuhkan untuk membuat sistem tersebut yaitu </a:t>
            </a:r>
            <a:r>
              <a:rPr lang="id-ID" i="1" dirty="0"/>
              <a:t>Geofencing </a:t>
            </a:r>
            <a:r>
              <a:rPr lang="id-ID" dirty="0"/>
              <a:t>yang dapat di implementasikan di piranti bergerak. Geofencing menggunakan </a:t>
            </a:r>
            <a:r>
              <a:rPr lang="id-ID" i="1" dirty="0"/>
              <a:t>Global Positioning System(GPS) </a:t>
            </a:r>
            <a:r>
              <a:rPr lang="id-ID" dirty="0"/>
              <a:t>untuk menentukan batasan geografis secara virtual, teknik geofencing melibatkan layanan seperti </a:t>
            </a:r>
            <a:r>
              <a:rPr lang="id-ID" i="1" dirty="0"/>
              <a:t>google maps</a:t>
            </a:r>
            <a:r>
              <a:rPr lang="id-ID" dirty="0"/>
              <a:t> yang terkoneksi dengan internet. Keunggulan teknik geofencing adalah dapat mengetahui lokasi pengguna dan memberikan sebuah informasi bahwa seseorang tersebut berada di daerah aman atau rawan bencana. Geofencing dapat menyediakan sebuah area lingkaran dan memberikan suatu notifikasi di </a:t>
            </a:r>
            <a:r>
              <a:rPr lang="id-ID" i="1" dirty="0"/>
              <a:t>Smartphone</a:t>
            </a:r>
            <a:r>
              <a:rPr lang="id-ID" dirty="0"/>
              <a:t> jika pengguna berada di area tersebut.</a:t>
            </a:r>
          </a:p>
          <a:p>
            <a:pPr marL="0" indent="0" algn="just">
              <a:buNone/>
            </a:pPr>
            <a:endParaRPr lang="id-ID" dirty="0"/>
          </a:p>
        </p:txBody>
      </p:sp>
    </p:spTree>
    <p:extLst>
      <p:ext uri="{BB962C8B-B14F-4D97-AF65-F5344CB8AC3E}">
        <p14:creationId xmlns:p14="http://schemas.microsoft.com/office/powerpoint/2010/main" val="1772653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Rumusan Masalah</a:t>
            </a:r>
            <a:endParaRPr lang="id-ID" dirty="0">
              <a:solidFill>
                <a:schemeClr val="tx1">
                  <a:lumMod val="95000"/>
                  <a:lumOff val="5000"/>
                </a:schemeClr>
              </a:solidFill>
            </a:endParaRPr>
          </a:p>
        </p:txBody>
      </p:sp>
      <p:sp>
        <p:nvSpPr>
          <p:cNvPr id="3" name="Content Placeholder 2"/>
          <p:cNvSpPr>
            <a:spLocks noGrp="1"/>
          </p:cNvSpPr>
          <p:nvPr>
            <p:ph idx="1"/>
          </p:nvPr>
        </p:nvSpPr>
        <p:spPr>
          <a:xfrm>
            <a:off x="677334" y="1525589"/>
            <a:ext cx="8885766" cy="3880773"/>
          </a:xfrm>
        </p:spPr>
        <p:txBody>
          <a:bodyPr/>
          <a:lstStyle/>
          <a:p>
            <a:pPr marL="0" indent="0" algn="just">
              <a:lnSpc>
                <a:spcPct val="150000"/>
              </a:lnSpc>
              <a:buNone/>
            </a:pPr>
            <a:r>
              <a:rPr lang="id-ID" dirty="0" smtClean="0"/>
              <a:t>	Berdasarkan </a:t>
            </a:r>
            <a:r>
              <a:rPr lang="id-ID" dirty="0"/>
              <a:t>masalah yang terdapat pada latar belakang penelitian ini, maka dari itu dapat diangkat bahwa rumusan masalah yaitu </a:t>
            </a:r>
            <a:r>
              <a:rPr lang="id-ID" dirty="0" smtClean="0"/>
              <a:t>bagaimana mengembangkan </a:t>
            </a:r>
            <a:r>
              <a:rPr lang="id-ID" dirty="0"/>
              <a:t>sistem Peringatan bencana Gunung Merapi berbasis Android sebagai bentuk kesiapsiagaan untuk meminimalisir risiko bencana yang terjadi.</a:t>
            </a:r>
          </a:p>
          <a:p>
            <a:pPr algn="just"/>
            <a:endParaRPr lang="id-ID" dirty="0"/>
          </a:p>
        </p:txBody>
      </p:sp>
    </p:spTree>
    <p:extLst>
      <p:ext uri="{BB962C8B-B14F-4D97-AF65-F5344CB8AC3E}">
        <p14:creationId xmlns:p14="http://schemas.microsoft.com/office/powerpoint/2010/main" val="1813894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Batasan Masalah</a:t>
            </a:r>
            <a:br>
              <a:rPr lang="id-ID" b="1" dirty="0"/>
            </a:br>
            <a:endParaRPr lang="id-ID" dirty="0"/>
          </a:p>
        </p:txBody>
      </p:sp>
      <p:sp>
        <p:nvSpPr>
          <p:cNvPr id="3" name="Content Placeholder 2"/>
          <p:cNvSpPr>
            <a:spLocks noGrp="1"/>
          </p:cNvSpPr>
          <p:nvPr>
            <p:ph idx="1"/>
          </p:nvPr>
        </p:nvSpPr>
        <p:spPr>
          <a:xfrm>
            <a:off x="677334" y="1525589"/>
            <a:ext cx="8596668" cy="3880773"/>
          </a:xfrm>
        </p:spPr>
        <p:txBody>
          <a:bodyPr/>
          <a:lstStyle/>
          <a:p>
            <a:pPr marL="0" indent="0" algn="just">
              <a:buNone/>
            </a:pPr>
            <a:r>
              <a:rPr lang="id-ID" dirty="0" smtClean="0"/>
              <a:t>Terdapat </a:t>
            </a:r>
            <a:r>
              <a:rPr lang="id-ID" dirty="0"/>
              <a:t>beberapa batasan masalah yang diambil untuk membatasi sasaran utama dalam tugas akhir ini. Batasan masalah tersebut antara lain sebagai berikut </a:t>
            </a:r>
            <a:r>
              <a:rPr lang="id-ID" dirty="0" smtClean="0"/>
              <a:t>:</a:t>
            </a:r>
            <a:endParaRPr lang="id-ID" dirty="0"/>
          </a:p>
          <a:p>
            <a:pPr algn="just"/>
            <a:r>
              <a:rPr lang="id-ID" dirty="0"/>
              <a:t>Sistem hanya dapat digunakan di </a:t>
            </a:r>
            <a:r>
              <a:rPr lang="id-ID" i="1" dirty="0"/>
              <a:t>platfom </a:t>
            </a:r>
            <a:r>
              <a:rPr lang="id-ID" dirty="0"/>
              <a:t>Android</a:t>
            </a:r>
          </a:p>
          <a:p>
            <a:pPr algn="just"/>
            <a:r>
              <a:rPr lang="id-ID" dirty="0"/>
              <a:t>Pembuatan area bencana hanya dapat digunakan dengan bentuk area lingkaran</a:t>
            </a:r>
          </a:p>
          <a:p>
            <a:pPr algn="just"/>
            <a:endParaRPr lang="id-ID" dirty="0"/>
          </a:p>
        </p:txBody>
      </p:sp>
    </p:spTree>
    <p:extLst>
      <p:ext uri="{BB962C8B-B14F-4D97-AF65-F5344CB8AC3E}">
        <p14:creationId xmlns:p14="http://schemas.microsoft.com/office/powerpoint/2010/main" val="963715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Penelitian</a:t>
            </a:r>
            <a:endParaRPr lang="id-ID" dirty="0"/>
          </a:p>
        </p:txBody>
      </p:sp>
      <p:sp>
        <p:nvSpPr>
          <p:cNvPr id="3" name="Content Placeholder 2"/>
          <p:cNvSpPr>
            <a:spLocks noGrp="1"/>
          </p:cNvSpPr>
          <p:nvPr>
            <p:ph idx="1"/>
          </p:nvPr>
        </p:nvSpPr>
        <p:spPr>
          <a:xfrm>
            <a:off x="677334" y="1449389"/>
            <a:ext cx="8596668" cy="3880773"/>
          </a:xfrm>
        </p:spPr>
        <p:txBody>
          <a:bodyPr/>
          <a:lstStyle/>
          <a:p>
            <a:pPr marL="0" indent="0" algn="just">
              <a:lnSpc>
                <a:spcPct val="150000"/>
              </a:lnSpc>
              <a:buNone/>
            </a:pPr>
            <a:r>
              <a:rPr lang="id-ID" dirty="0" smtClean="0"/>
              <a:t>	Tujuan </a:t>
            </a:r>
            <a:r>
              <a:rPr lang="id-ID" dirty="0"/>
              <a:t>penelitian ini adalah untuk mengembangkan sistem peringatan bencana sebagai bentuk kesiapsiagaan terhadap bencana Gunung Merapi berbasis Android menggunakan teknik </a:t>
            </a:r>
            <a:r>
              <a:rPr lang="id-ID" i="1" dirty="0"/>
              <a:t>geofencing</a:t>
            </a:r>
            <a:r>
              <a:rPr lang="id-ID" dirty="0"/>
              <a:t> untuk memberikan informasi dari bencana alam yang digunakan di piranti bergerak</a:t>
            </a:r>
          </a:p>
        </p:txBody>
      </p:sp>
    </p:spTree>
    <p:extLst>
      <p:ext uri="{BB962C8B-B14F-4D97-AF65-F5344CB8AC3E}">
        <p14:creationId xmlns:p14="http://schemas.microsoft.com/office/powerpoint/2010/main" val="2381596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Manfaat Penelitian</a:t>
            </a:r>
            <a:endParaRPr lang="id-ID" dirty="0"/>
          </a:p>
        </p:txBody>
      </p:sp>
      <p:sp>
        <p:nvSpPr>
          <p:cNvPr id="3" name="Content Placeholder 2"/>
          <p:cNvSpPr>
            <a:spLocks noGrp="1"/>
          </p:cNvSpPr>
          <p:nvPr>
            <p:ph idx="1"/>
          </p:nvPr>
        </p:nvSpPr>
        <p:spPr>
          <a:xfrm>
            <a:off x="677334" y="1471476"/>
            <a:ext cx="8596668" cy="3880773"/>
          </a:xfrm>
        </p:spPr>
        <p:txBody>
          <a:bodyPr/>
          <a:lstStyle/>
          <a:p>
            <a:pPr marL="0" indent="0" algn="just">
              <a:lnSpc>
                <a:spcPct val="150000"/>
              </a:lnSpc>
              <a:buNone/>
            </a:pPr>
            <a:r>
              <a:rPr lang="id-ID" dirty="0" smtClean="0"/>
              <a:t>	Adapun </a:t>
            </a:r>
            <a:r>
              <a:rPr lang="id-ID" dirty="0"/>
              <a:t>manfaat dari penelitian ini adalah pengguna dapat memperoleh informasi tentang kesiapsiagaan menghadapi bencana Gunung Merapi seperti mengetahui area berbahaya, notifikasi jika berada di zona berbahaya, mengetahui zona evakuasi dan mengetahui rute menuju zona evakuasi.</a:t>
            </a:r>
          </a:p>
          <a:p>
            <a:pPr marL="0" indent="0">
              <a:buNone/>
            </a:pPr>
            <a:endParaRPr lang="id-ID" dirty="0"/>
          </a:p>
        </p:txBody>
      </p:sp>
    </p:spTree>
    <p:extLst>
      <p:ext uri="{BB962C8B-B14F-4D97-AF65-F5344CB8AC3E}">
        <p14:creationId xmlns:p14="http://schemas.microsoft.com/office/powerpoint/2010/main" val="2245381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lstStyle/>
          <a:p>
            <a:r>
              <a:rPr lang="id-ID" dirty="0" smtClean="0"/>
              <a:t>Metode Penelitian</a:t>
            </a:r>
            <a:endParaRPr lang="id-ID" dirty="0"/>
          </a:p>
        </p:txBody>
      </p:sp>
      <p:sp>
        <p:nvSpPr>
          <p:cNvPr id="3" name="Content Placeholder 2"/>
          <p:cNvSpPr>
            <a:spLocks noGrp="1"/>
          </p:cNvSpPr>
          <p:nvPr>
            <p:ph idx="1"/>
          </p:nvPr>
        </p:nvSpPr>
        <p:spPr>
          <a:xfrm>
            <a:off x="1074899" y="1449389"/>
            <a:ext cx="8596668" cy="3880773"/>
          </a:xfrm>
        </p:spPr>
        <p:txBody>
          <a:bodyPr>
            <a:noAutofit/>
          </a:bodyPr>
          <a:lstStyle/>
          <a:p>
            <a:pPr marL="0" indent="0">
              <a:lnSpc>
                <a:spcPct val="120000"/>
              </a:lnSpc>
              <a:buNone/>
            </a:pPr>
            <a:r>
              <a:rPr lang="id-ID" sz="1400" dirty="0" smtClean="0"/>
              <a:t>	Metode </a:t>
            </a:r>
            <a:r>
              <a:rPr lang="id-ID" sz="1400" dirty="0"/>
              <a:t>penelitian yang digunakan pada penelitian ini menggunakan metode </a:t>
            </a:r>
            <a:r>
              <a:rPr lang="id-ID" sz="1400" i="1" dirty="0"/>
              <a:t>Waterfall </a:t>
            </a:r>
            <a:r>
              <a:rPr lang="id-ID" sz="1400" dirty="0"/>
              <a:t>yang terbagi menjadi beberapan tahapan yaitu :</a:t>
            </a:r>
          </a:p>
          <a:p>
            <a:pPr lvl="0">
              <a:lnSpc>
                <a:spcPct val="120000"/>
              </a:lnSpc>
            </a:pPr>
            <a:r>
              <a:rPr lang="id-ID" sz="1400" dirty="0" smtClean="0"/>
              <a:t>  Analisis</a:t>
            </a:r>
            <a:endParaRPr lang="id-ID" sz="1400" dirty="0"/>
          </a:p>
          <a:p>
            <a:pPr marL="0" indent="0">
              <a:lnSpc>
                <a:spcPct val="120000"/>
              </a:lnSpc>
              <a:buNone/>
            </a:pPr>
            <a:r>
              <a:rPr lang="id-ID" sz="1400" dirty="0"/>
              <a:t>	</a:t>
            </a:r>
            <a:r>
              <a:rPr lang="id-ID" sz="1400" dirty="0" smtClean="0"/>
              <a:t>Pada </a:t>
            </a:r>
            <a:r>
              <a:rPr lang="id-ID" sz="1400" dirty="0"/>
              <a:t>tahapan ini dilakukan analisis permasalahan yang terdapat pada penelitian tersebut  </a:t>
            </a:r>
            <a:r>
              <a:rPr lang="id-ID" sz="1400" dirty="0" smtClean="0"/>
              <a:t>	dan 	mengumpulkan </a:t>
            </a:r>
            <a:r>
              <a:rPr lang="id-ID" sz="1400" dirty="0"/>
              <a:t>informasi tentang permasalahan tersebut</a:t>
            </a:r>
            <a:r>
              <a:rPr lang="id-ID" sz="1400" dirty="0" smtClean="0"/>
              <a:t>.</a:t>
            </a:r>
            <a:endParaRPr lang="id-ID" sz="1400" dirty="0"/>
          </a:p>
          <a:p>
            <a:pPr lvl="0">
              <a:lnSpc>
                <a:spcPct val="120000"/>
              </a:lnSpc>
            </a:pPr>
            <a:r>
              <a:rPr lang="id-ID" sz="1400" dirty="0" smtClean="0"/>
              <a:t>  Desain</a:t>
            </a:r>
            <a:endParaRPr lang="id-ID" sz="1400" dirty="0"/>
          </a:p>
          <a:p>
            <a:pPr marL="0" indent="0">
              <a:lnSpc>
                <a:spcPct val="120000"/>
              </a:lnSpc>
              <a:buNone/>
            </a:pPr>
            <a:r>
              <a:rPr lang="id-ID" sz="1400" dirty="0" smtClean="0"/>
              <a:t>	Pada </a:t>
            </a:r>
            <a:r>
              <a:rPr lang="id-ID" sz="1400" dirty="0"/>
              <a:t>tahapan ini dilakukan proses perancangan sesuai dengan kebutuhan sistem untuk </a:t>
            </a:r>
            <a:r>
              <a:rPr lang="id-ID" sz="1400" dirty="0" smtClean="0"/>
              <a:t>	mempermudah </a:t>
            </a:r>
            <a:r>
              <a:rPr lang="id-ID" sz="1400" dirty="0"/>
              <a:t>tahapan selanjutnya. Perancangan sistem mengacu dari informasi yang sudah </a:t>
            </a:r>
            <a:r>
              <a:rPr lang="id-ID" sz="1400" dirty="0" smtClean="0"/>
              <a:t>	dibuat </a:t>
            </a:r>
            <a:r>
              <a:rPr lang="id-ID" sz="1400" dirty="0"/>
              <a:t>pada tahapan sebelumnya.</a:t>
            </a:r>
          </a:p>
          <a:p>
            <a:pPr lvl="0">
              <a:lnSpc>
                <a:spcPct val="120000"/>
              </a:lnSpc>
            </a:pPr>
            <a:r>
              <a:rPr lang="id-ID" sz="1400" dirty="0" smtClean="0"/>
              <a:t>  Implementasi</a:t>
            </a:r>
            <a:endParaRPr lang="id-ID" sz="1400" dirty="0"/>
          </a:p>
          <a:p>
            <a:pPr marL="0" indent="0">
              <a:lnSpc>
                <a:spcPct val="120000"/>
              </a:lnSpc>
              <a:buNone/>
            </a:pPr>
            <a:r>
              <a:rPr lang="id-ID" sz="1400" dirty="0" smtClean="0"/>
              <a:t>	Tahapan </a:t>
            </a:r>
            <a:r>
              <a:rPr lang="id-ID" sz="1400" dirty="0"/>
              <a:t>ini merupakan pengimplementasian desain sistem yang telah dibuat pada tahapan </a:t>
            </a:r>
            <a:r>
              <a:rPr lang="id-ID" sz="1400" dirty="0" smtClean="0"/>
              <a:t>	sebelumnya</a:t>
            </a:r>
            <a:r>
              <a:rPr lang="id-ID" sz="1400" dirty="0"/>
              <a:t>.</a:t>
            </a:r>
          </a:p>
          <a:p>
            <a:pPr lvl="0">
              <a:lnSpc>
                <a:spcPct val="120000"/>
              </a:lnSpc>
            </a:pPr>
            <a:r>
              <a:rPr lang="id-ID" sz="1400" dirty="0" smtClean="0"/>
              <a:t>  Pengujian </a:t>
            </a:r>
            <a:endParaRPr lang="id-ID" sz="1400" dirty="0"/>
          </a:p>
          <a:p>
            <a:pPr marL="0" indent="0">
              <a:lnSpc>
                <a:spcPct val="120000"/>
              </a:lnSpc>
              <a:buNone/>
            </a:pPr>
            <a:r>
              <a:rPr lang="id-ID" sz="1400" dirty="0" smtClean="0"/>
              <a:t>	Tahapan </a:t>
            </a:r>
            <a:r>
              <a:rPr lang="id-ID" sz="1400" dirty="0"/>
              <a:t>ini merupakan tahapan untuk menguji fungsionalitas sistem dan memastikan sistem </a:t>
            </a:r>
            <a:r>
              <a:rPr lang="id-ID" sz="1400" dirty="0" smtClean="0"/>
              <a:t>	sudah </a:t>
            </a:r>
            <a:r>
              <a:rPr lang="id-ID" sz="1400" dirty="0"/>
              <a:t>berjalan dengan baik untuk memenuhi kebutuhan pengguna</a:t>
            </a:r>
          </a:p>
        </p:txBody>
      </p:sp>
    </p:spTree>
    <p:extLst>
      <p:ext uri="{BB962C8B-B14F-4D97-AF65-F5344CB8AC3E}">
        <p14:creationId xmlns:p14="http://schemas.microsoft.com/office/powerpoint/2010/main" val="586337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9357"/>
          </a:xfrm>
        </p:spPr>
        <p:txBody>
          <a:bodyPr/>
          <a:lstStyle/>
          <a:p>
            <a:r>
              <a:rPr lang="id-ID" dirty="0" smtClean="0"/>
              <a:t>Use case diagram</a:t>
            </a:r>
            <a:endParaRPr lang="id-ID" dirty="0"/>
          </a:p>
        </p:txBody>
      </p:sp>
      <p:pic>
        <p:nvPicPr>
          <p:cNvPr id="4" name="Content Placeholder 3" descr="D:\SKRIPSI\source\use case\use cas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690" y="1501054"/>
            <a:ext cx="9685510" cy="4435920"/>
          </a:xfrm>
          <a:prstGeom prst="rect">
            <a:avLst/>
          </a:prstGeom>
          <a:noFill/>
          <a:ln>
            <a:noFill/>
          </a:ln>
        </p:spPr>
      </p:pic>
    </p:spTree>
    <p:extLst>
      <p:ext uri="{BB962C8B-B14F-4D97-AF65-F5344CB8AC3E}">
        <p14:creationId xmlns:p14="http://schemas.microsoft.com/office/powerpoint/2010/main" val="3384520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Arsitektur Sistem</a:t>
            </a:r>
            <a:endParaRPr lang="id-ID"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05411" y="1376017"/>
            <a:ext cx="8969824" cy="4534452"/>
          </a:xfrm>
          <a:prstGeom prst="rect">
            <a:avLst/>
          </a:prstGeom>
        </p:spPr>
      </p:pic>
    </p:spTree>
    <p:extLst>
      <p:ext uri="{BB962C8B-B14F-4D97-AF65-F5344CB8AC3E}">
        <p14:creationId xmlns:p14="http://schemas.microsoft.com/office/powerpoint/2010/main" val="4252184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566</TotalTime>
  <Words>76</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Sistem Peringatan Bencana Gunung Merapi Berbasis Android  </vt:lpstr>
      <vt:lpstr>Latar Belakang</vt:lpstr>
      <vt:lpstr>Rumusan Masalah</vt:lpstr>
      <vt:lpstr>Batasan Masalah </vt:lpstr>
      <vt:lpstr>Tujuan Penelitian</vt:lpstr>
      <vt:lpstr>Manfaat Penelitian</vt:lpstr>
      <vt:lpstr>Metode Penelitian</vt:lpstr>
      <vt:lpstr>Use case diagram</vt:lpstr>
      <vt:lpstr>Arsitektur Sistem</vt:lpstr>
      <vt:lpstr>Mockup</vt:lpstr>
      <vt:lpstr>Terimakasih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Peringatan Bencana Gunung Merapi Berbasis Android</dc:title>
  <dc:creator>ASUS</dc:creator>
  <cp:lastModifiedBy>ASUS</cp:lastModifiedBy>
  <cp:revision>9</cp:revision>
  <dcterms:created xsi:type="dcterms:W3CDTF">2019-11-19T01:37:21Z</dcterms:created>
  <dcterms:modified xsi:type="dcterms:W3CDTF">2019-12-16T05:52:40Z</dcterms:modified>
</cp:coreProperties>
</file>