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_rels/presentation.xml.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1.xml.rels" ContentType="application/vnd.openxmlformats-package.relationships+xml"/>
  <Override PartName="/ppt/slideLayouts/slideLayout1.xml" ContentType="application/vnd.openxmlformats-officedocument.presentationml.slideLayout+xml"/>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CB389B0-6E22-45A3-80B7-076A9790E437}" type="slidenum">
              <a:t>&lt;#&gt;</a:t>
            </a:fld>
          </a:p>
        </p:txBody>
      </p:sp>
      <p:sp>
        <p:nvSpPr>
          <p:cNvPr id="6" name="PlaceHolder 5"/>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3447360" y="5165280"/>
            <a:ext cx="3193560" cy="3891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7227360" y="5165280"/>
            <a:ext cx="2346840" cy="38916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8115EA6B-0FCF-40CB-A401-D00E102094B6}"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3" name="PlaceHolder 4"/>
          <p:cNvSpPr>
            <a:spLocks noGrp="1"/>
          </p:cNvSpPr>
          <p:nvPr>
            <p:ph type="dt" idx="3"/>
          </p:nvPr>
        </p:nvSpPr>
        <p:spPr>
          <a:xfrm>
            <a:off x="504000" y="5165280"/>
            <a:ext cx="2346840" cy="38916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s/_rels/slide1.xml.rels><?xml version="1.0" encoding="UTF-8"?>
<Relationships xmlns="http://schemas.openxmlformats.org/package/2006/relationships"><Relationship Id="rId1" Type="http://schemas.openxmlformats.org/officeDocument/2006/relationships/hyperlink" Target="https://tika.apache.org/" TargetMode="External"/><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pdfium.googlesource.com/pdfium/" TargetMode="External"/><Relationship Id="rId2" Type="http://schemas.openxmlformats.org/officeDocument/2006/relationships/hyperlink" Target="https://poppler.freedesktop.org/" TargetMode="External"/><Relationship Id="rId3" Type="http://schemas.openxmlformats.org/officeDocument/2006/relationships/hyperlink" Target="https://mupdf.com/" TargetMode="External"/><Relationship Id="rId4" Type="http://schemas.openxmlformats.org/officeDocument/2006/relationships/hyperlink" Target="https://github.com/tesseract-ocr/" TargetMode="External"/><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US" sz="2200" spc="-1" strike="noStrike">
                <a:solidFill>
                  <a:srgbClr val="000000"/>
                </a:solidFill>
                <a:latin typeface="Arial"/>
              </a:rPr>
              <a:t>text-extraction-service</a:t>
            </a:r>
            <a:endParaRPr b="0" lang="en-US" sz="2200" spc="-1" strike="noStrike">
              <a:solidFill>
                <a:srgbClr val="000000"/>
              </a:solidFill>
              <a:latin typeface="Arial"/>
            </a:endParaRPr>
          </a:p>
        </p:txBody>
      </p:sp>
      <p:sp>
        <p:nvSpPr>
          <p:cNvPr id="8" name="PlaceHolder 2"/>
          <p:cNvSpPr>
            <a:spLocks noGrp="1"/>
          </p:cNvSpPr>
          <p:nvPr>
            <p:ph type="subTitle"/>
          </p:nvPr>
        </p:nvSpPr>
        <p:spPr>
          <a:xfrm>
            <a:off x="504000" y="1326600"/>
            <a:ext cx="9070200" cy="328680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0" lang="en-US" sz="1000" spc="-1" strike="noStrike">
                <a:solidFill>
                  <a:srgbClr val="000000"/>
                </a:solidFill>
                <a:latin typeface="Arial"/>
              </a:rPr>
              <a:t>TES is a simple Go service for extracting and storing textual content from PDF, RTF and legacy MS Word (.doc) documents.</a:t>
            </a:r>
            <a:endParaRPr b="0" lang="en-US" sz="1000" spc="-1" strike="noStrike">
              <a:solidFill>
                <a:srgbClr val="000000"/>
              </a:solidFill>
              <a:latin typeface="Arial"/>
            </a:endParaRPr>
          </a:p>
          <a:p>
            <a:pPr indent="0">
              <a:lnSpc>
                <a:spcPct val="100000"/>
              </a:lnSpc>
              <a:spcBef>
                <a:spcPts val="1191"/>
              </a:spcBef>
              <a:spcAft>
                <a:spcPts val="992"/>
              </a:spcAft>
              <a:buNone/>
              <a:tabLst>
                <a:tab algn="l" pos="0"/>
              </a:tabLst>
            </a:pPr>
            <a:r>
              <a:rPr b="1" lang="en-US" sz="1600" spc="-1" strike="noStrike">
                <a:solidFill>
                  <a:srgbClr val="000000"/>
                </a:solidFill>
                <a:latin typeface="Arial"/>
              </a:rPr>
              <a:t>Status</a:t>
            </a:r>
            <a:endParaRPr b="0" lang="en-US" sz="1600" spc="-1" strike="noStrike">
              <a:solidFill>
                <a:srgbClr val="000000"/>
              </a:solidFill>
              <a:latin typeface="Arial"/>
            </a:endParaRPr>
          </a:p>
          <a:p>
            <a:pPr indent="0">
              <a:lnSpc>
                <a:spcPct val="100000"/>
              </a:lnSpc>
              <a:spcBef>
                <a:spcPts val="1191"/>
              </a:spcBef>
              <a:spcAft>
                <a:spcPts val="992"/>
              </a:spcAft>
              <a:buNone/>
              <a:tabLst>
                <a:tab algn="l" pos="0"/>
              </a:tabLst>
            </a:pPr>
            <a:r>
              <a:rPr b="0" lang="en-US" sz="1000" spc="-1" strike="noStrike">
                <a:solidFill>
                  <a:srgbClr val="000000"/>
                </a:solidFill>
                <a:latin typeface="Arial"/>
              </a:rPr>
              <a:t>This started as an exercise in using Golang and cgo. But it is about to be used in production (at least for PDFs). The use case is the fast processing of binary documents for repeated search machine indexation.</a:t>
            </a:r>
            <a:endParaRPr b="0" lang="en-US" sz="1000" spc="-1" strike="noStrike">
              <a:solidFill>
                <a:srgbClr val="000000"/>
              </a:solidFill>
              <a:latin typeface="Arial"/>
            </a:endParaRPr>
          </a:p>
          <a:p>
            <a:pPr indent="0">
              <a:lnSpc>
                <a:spcPct val="100000"/>
              </a:lnSpc>
              <a:spcBef>
                <a:spcPts val="1191"/>
              </a:spcBef>
              <a:spcAft>
                <a:spcPts val="992"/>
              </a:spcAft>
              <a:buNone/>
              <a:tabLst>
                <a:tab algn="l" pos="0"/>
              </a:tabLst>
            </a:pPr>
            <a:r>
              <a:rPr b="0" lang="en-US" sz="1000" spc="-1" strike="noStrike">
                <a:solidFill>
                  <a:srgbClr val="000000"/>
                </a:solidFill>
                <a:latin typeface="Arial"/>
              </a:rPr>
              <a:t>The RegEx-based RTF parser is rather inefficient.</a:t>
            </a:r>
            <a:endParaRPr b="0" lang="en-US" sz="1000" spc="-1" strike="noStrike">
              <a:solidFill>
                <a:srgbClr val="000000"/>
              </a:solidFill>
              <a:latin typeface="Arial"/>
            </a:endParaRPr>
          </a:p>
          <a:p>
            <a:pPr indent="0">
              <a:lnSpc>
                <a:spcPct val="100000"/>
              </a:lnSpc>
              <a:spcBef>
                <a:spcPts val="1191"/>
              </a:spcBef>
              <a:spcAft>
                <a:spcPts val="992"/>
              </a:spcAft>
              <a:buNone/>
              <a:tabLst>
                <a:tab algn="l" pos="0"/>
              </a:tabLst>
            </a:pPr>
            <a:r>
              <a:rPr b="0" lang="en-US" sz="1000" spc="-1" strike="noStrike">
                <a:solidFill>
                  <a:srgbClr val="000000"/>
                </a:solidFill>
                <a:latin typeface="Arial"/>
              </a:rPr>
              <a:t>Apache </a:t>
            </a:r>
            <a:r>
              <a:rPr b="0" lang="en-US" sz="1000" spc="-1" strike="noStrike" u="sng">
                <a:solidFill>
                  <a:srgbClr val="0000ee"/>
                </a:solidFill>
                <a:uFillTx/>
                <a:latin typeface="Arial"/>
                <a:hlinkClick r:id="rId1"/>
              </a:rPr>
              <a:t>Tika</a:t>
            </a:r>
            <a:r>
              <a:rPr b="0" lang="en-US" sz="1000" spc="-1" strike="noStrike">
                <a:solidFill>
                  <a:srgbClr val="000000"/>
                </a:solidFill>
                <a:latin typeface="Arial"/>
              </a:rPr>
              <a:t> is definitively a more versatile and mature solution to be considered.</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US" sz="2200" spc="-1" strike="noStrike">
                <a:solidFill>
                  <a:srgbClr val="000000"/>
                </a:solidFill>
                <a:latin typeface="Arial"/>
              </a:rPr>
              <a:t>Features</a:t>
            </a:r>
            <a:endParaRPr b="0" lang="en-US" sz="2200" spc="-1" strike="noStrike">
              <a:solidFill>
                <a:srgbClr val="000000"/>
              </a:solidFill>
              <a:latin typeface="Arial"/>
            </a:endParaRPr>
          </a:p>
        </p:txBody>
      </p:sp>
      <p:sp>
        <p:nvSpPr>
          <p:cNvPr id="10" name="PlaceHolder 2"/>
          <p:cNvSpPr>
            <a:spLocks noGrp="1"/>
          </p:cNvSpPr>
          <p:nvPr>
            <p:ph type="subTitle"/>
          </p:nvPr>
        </p:nvSpPr>
        <p:spPr>
          <a:xfrm>
            <a:off x="504000" y="1326600"/>
            <a:ext cx="9070200" cy="3286800"/>
          </a:xfrm>
          <a:prstGeom prst="rect">
            <a:avLst/>
          </a:prstGeom>
          <a:noFill/>
          <a:ln w="0">
            <a:noFill/>
          </a:ln>
        </p:spPr>
        <p:txBody>
          <a:bodyPr lIns="0" rIns="0" tIns="0" bIns="0" anchor="ctr">
            <a:noAutofit/>
          </a:bodyPr>
          <a:p>
            <a:pPr marL="216000" indent="-216000">
              <a:lnSpc>
                <a:spcPct val="100000"/>
              </a:lnSpc>
              <a:spcBef>
                <a:spcPts val="1191"/>
              </a:spcBef>
              <a:spcAft>
                <a:spcPts val="992"/>
              </a:spcAft>
              <a:buClr>
                <a:srgbClr val="000000"/>
              </a:buClr>
              <a:buSzPct val="45000"/>
              <a:buFont typeface="Wingdings" charset="2"/>
              <a:buChar char=""/>
            </a:pPr>
            <a:r>
              <a:rPr b="0" lang="en-US" sz="1000" spc="-1" strike="noStrike">
                <a:solidFill>
                  <a:srgbClr val="000000"/>
                </a:solidFill>
                <a:latin typeface="Arial"/>
              </a:rPr>
              <a:t>Support for PDFs, RTFs and legacy MS Word (.doc) files</a:t>
            </a:r>
            <a:endParaRPr b="0" lang="en-US" sz="1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000" spc="-1" strike="noStrike">
                <a:solidFill>
                  <a:srgbClr val="000000"/>
                </a:solidFill>
                <a:latin typeface="Arial"/>
              </a:rPr>
              <a:t>Support for three runtime-pluggable C/C++ PDF engines </a:t>
            </a:r>
            <a:endParaRPr b="0" lang="en-US" sz="1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000" spc="-1" strike="noStrike">
                <a:solidFill>
                  <a:srgbClr val="000000"/>
                </a:solidFill>
                <a:latin typeface="Arial"/>
              </a:rPr>
              <a:t>Google Chromium's </a:t>
            </a:r>
            <a:r>
              <a:rPr b="0" lang="en-US" sz="1000" spc="-1" strike="noStrike" u="sng">
                <a:solidFill>
                  <a:srgbClr val="0000ee"/>
                </a:solidFill>
                <a:uFillTx/>
                <a:latin typeface="Arial"/>
                <a:hlinkClick r:id="rId1"/>
              </a:rPr>
              <a:t>PDFium</a:t>
            </a:r>
            <a:endParaRPr b="0" lang="en-US" sz="1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000" spc="-1" strike="noStrike">
                <a:solidFill>
                  <a:srgbClr val="000000"/>
                </a:solidFill>
                <a:latin typeface="Arial"/>
              </a:rPr>
              <a:t>Free Desktops </a:t>
            </a:r>
            <a:r>
              <a:rPr b="0" lang="en-US" sz="1000" spc="-1" strike="noStrike" u="sng">
                <a:solidFill>
                  <a:srgbClr val="0000ee"/>
                </a:solidFill>
                <a:uFillTx/>
                <a:latin typeface="Arial"/>
                <a:hlinkClick r:id="rId2"/>
              </a:rPr>
              <a:t>Poppler</a:t>
            </a:r>
            <a:endParaRPr b="0" lang="en-US" sz="1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000" spc="-1" strike="noStrike">
                <a:solidFill>
                  <a:srgbClr val="000000"/>
                </a:solidFill>
                <a:latin typeface="Arial"/>
              </a:rPr>
              <a:t>Artifex' </a:t>
            </a:r>
            <a:r>
              <a:rPr b="0" lang="en-US" sz="1000" spc="-1" strike="noStrike" u="sng">
                <a:solidFill>
                  <a:srgbClr val="0000ee"/>
                </a:solidFill>
                <a:uFillTx/>
                <a:latin typeface="Arial"/>
                <a:hlinkClick r:id="rId3"/>
              </a:rPr>
              <a:t>MuPDF</a:t>
            </a:r>
            <a:endParaRPr b="0" lang="en-US" sz="1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000" spc="-1" strike="noStrike">
                <a:solidFill>
                  <a:srgbClr val="000000"/>
                </a:solidFill>
                <a:latin typeface="Arial"/>
              </a:rPr>
              <a:t>Optional Dehyphenation of extracted text, specifically for German</a:t>
            </a:r>
            <a:endParaRPr b="0" lang="en-US" sz="1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000" spc="-1" strike="noStrike">
                <a:solidFill>
                  <a:srgbClr val="000000"/>
                </a:solidFill>
                <a:latin typeface="Arial"/>
              </a:rPr>
              <a:t>Extraction of document metadata (title, author, creation date etc)</a:t>
            </a:r>
            <a:endParaRPr b="0" lang="en-US" sz="1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000" spc="-1" strike="noStrike">
                <a:solidFill>
                  <a:srgbClr val="000000"/>
                </a:solidFill>
                <a:latin typeface="Arial"/>
              </a:rPr>
              <a:t>Store extracted text and metadata in NATS for faster retrieval</a:t>
            </a:r>
            <a:endParaRPr b="0" lang="en-US" sz="1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000" spc="-1" strike="noStrike">
                <a:solidFill>
                  <a:srgbClr val="000000"/>
                </a:solidFill>
                <a:latin typeface="Arial"/>
              </a:rPr>
              <a:t>NATS can be embedded or run externally (e.g. as a cluster)</a:t>
            </a:r>
            <a:endParaRPr b="0" lang="en-US" sz="1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000" spc="-1" strike="noStrike">
                <a:solidFill>
                  <a:srgbClr val="000000"/>
                </a:solidFill>
                <a:latin typeface="Arial"/>
              </a:rPr>
              <a:t>Support for NATS microservice interface</a:t>
            </a:r>
            <a:endParaRPr b="0" lang="en-US" sz="10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000" spc="-1" strike="noStrike">
                <a:solidFill>
                  <a:srgbClr val="000000"/>
                </a:solidFill>
                <a:latin typeface="Arial"/>
              </a:rPr>
              <a:t>(Experimental) Optical character recognition by </a:t>
            </a:r>
            <a:r>
              <a:rPr b="0" lang="en-US" sz="1000" spc="-1" strike="noStrike" u="sng">
                <a:solidFill>
                  <a:srgbClr val="0000ee"/>
                </a:solidFill>
                <a:uFillTx/>
                <a:latin typeface="Arial"/>
                <a:hlinkClick r:id="rId4"/>
              </a:rPr>
              <a:t>Tesseract OCR</a:t>
            </a:r>
            <a:r>
              <a:rPr b="0" lang="en-US" sz="1000" spc="-1" strike="noStrike">
                <a:solidFill>
                  <a:srgbClr val="000000"/>
                </a:solidFill>
                <a:latin typeface="Arial"/>
              </a:rPr>
              <a:t> (useful for images containing text and scanned PDFs)</a:t>
            </a: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2025-02-02T00:15:12Z</dcterms:created>
  <dc:creator/>
  <dc:description>This is test data</dc:description>
  <cp:keywords>PDF word document text extraction</cp:keywords>
  <dc:language>en-US</dc:language>
  <cp:lastModifiedBy>Johannes Bareuther</cp:lastModifiedBy>
  <dcterms:modified xsi:type="dcterms:W3CDTF">2025-02-06T23:11:59Z</dcterms:modified>
  <cp:revision>5</cp:revision>
  <dc:subject>Text extraction service</dc:subject>
  <dc:title>README of github.com/johbar/text-extraction-service</dc:title>
</cp:coreProperties>
</file>

<file path=docProps/custom.xml><?xml version="1.0" encoding="utf-8"?>
<Properties xmlns="http://schemas.openxmlformats.org/officeDocument/2006/custom-properties" xmlns:vt="http://schemas.openxmlformats.org/officeDocument/2006/docPropsVTypes"/>
</file>