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9" r:id="rId2"/>
    <p:sldId id="257" r:id="rId3"/>
    <p:sldId id="264" r:id="rId4"/>
    <p:sldId id="266" r:id="rId5"/>
    <p:sldId id="267" r:id="rId6"/>
    <p:sldId id="284" r:id="rId7"/>
    <p:sldId id="263" r:id="rId8"/>
    <p:sldId id="261" r:id="rId9"/>
    <p:sldId id="300" r:id="rId10"/>
    <p:sldId id="270" r:id="rId11"/>
    <p:sldId id="285" r:id="rId12"/>
    <p:sldId id="273" r:id="rId13"/>
    <p:sldId id="271" r:id="rId14"/>
    <p:sldId id="296" r:id="rId15"/>
    <p:sldId id="297" r:id="rId16"/>
    <p:sldId id="274" r:id="rId17"/>
    <p:sldId id="286" r:id="rId18"/>
    <p:sldId id="268" r:id="rId19"/>
    <p:sldId id="269" r:id="rId20"/>
    <p:sldId id="275" r:id="rId21"/>
    <p:sldId id="276" r:id="rId22"/>
    <p:sldId id="288" r:id="rId23"/>
    <p:sldId id="290" r:id="rId24"/>
    <p:sldId id="291" r:id="rId25"/>
    <p:sldId id="289" r:id="rId26"/>
    <p:sldId id="301" r:id="rId27"/>
    <p:sldId id="278" r:id="rId28"/>
    <p:sldId id="279" r:id="rId29"/>
    <p:sldId id="304" r:id="rId30"/>
    <p:sldId id="298" r:id="rId31"/>
    <p:sldId id="287" r:id="rId32"/>
    <p:sldId id="303" r:id="rId33"/>
    <p:sldId id="281" r:id="rId34"/>
    <p:sldId id="293" r:id="rId35"/>
    <p:sldId id="294" r:id="rId36"/>
    <p:sldId id="295" r:id="rId37"/>
    <p:sldId id="299" r:id="rId38"/>
    <p:sldId id="302" r:id="rId3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DC2B-C19A-42E4-B49D-86892FBEF0AD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72A6-EB1C-4B18-A681-2D290D8D93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872A6-EB1C-4B18-A681-2D290D8D939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19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872A6-EB1C-4B18-A681-2D290D8D9394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8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31E2-F38E-44A3-9B99-F02FDEFCBE09}" type="datetime1">
              <a:rPr lang="nl-BE" smtClean="0"/>
              <a:t>3/05/2020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48A1-2BA1-4995-B322-FC4471214EEC}" type="datetime1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17D-AA3A-4799-94E2-432006E0EAA6}" type="datetime1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316-B307-4A78-9018-0F44781F9C40}" type="datetime1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0D8-D28F-483B-9570-9C0020BD134B}" type="datetime1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E43B-BFE8-4E74-82E4-2ACC886E3CC6}" type="datetime1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7DAF-A75B-4A5B-BC64-A7EF53AF501C}" type="datetime1">
              <a:rPr lang="nl-BE" smtClean="0"/>
              <a:t>3/05/2020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0F8-0DCB-472B-AF86-8FEC4442AADF}" type="datetime1">
              <a:rPr lang="nl-BE" smtClean="0"/>
              <a:t>3/05/2020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7AC6-A930-4E43-B7E4-1124D7C4373E}" type="datetime1">
              <a:rPr lang="nl-BE" smtClean="0"/>
              <a:t>3/05/2020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E49-D607-4975-BA8E-A6217DFD83F0}" type="datetime1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351-C31F-488D-AC23-78273EEC49F9}" type="datetime1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25DB11-A1B8-48BF-A124-BC85DACF60CC}" type="datetime1">
              <a:rPr lang="nl-BE" smtClean="0"/>
              <a:t>3/05/2020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2ED9BA6-D555-4943-89F4-928090E7310F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w3schools.com/html/tryit.asp?filename=tryhtml_basic_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bord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styl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chelandrew.co.uk/archives/2016/09/13/why-there-is-no-css4-explaining-css-levels" TargetMode="External"/><Relationship Id="rId2" Type="http://schemas.openxmlformats.org/officeDocument/2006/relationships/hyperlink" Target="https://www.quora.com/Will-HTML6-and-CSS4-release-s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/html_examples.asp" TargetMode="External"/><Relationship Id="rId4" Type="http://schemas.openxmlformats.org/officeDocument/2006/relationships/hyperlink" Target="http://www.w3schools.com/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svg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lors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entities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html/html_block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Wysiwy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/default.asp" TargetMode="External"/><Relationship Id="rId5" Type="http://schemas.openxmlformats.org/officeDocument/2006/relationships/hyperlink" Target="http://nl.wix.com/" TargetMode="External"/><Relationship Id="rId4" Type="http://schemas.openxmlformats.org/officeDocument/2006/relationships/hyperlink" Target="https://www.weebl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4800" dirty="0"/>
              <a:t>HTML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nl-BE" sz="5600" dirty="0" err="1"/>
              <a:t>HyperText</a:t>
            </a:r>
            <a:r>
              <a:rPr lang="nl-BE" sz="5600" dirty="0"/>
              <a:t> </a:t>
            </a:r>
            <a:r>
              <a:rPr lang="nl-BE" sz="5600" dirty="0" err="1"/>
              <a:t>Markup</a:t>
            </a:r>
            <a:r>
              <a:rPr lang="nl-BE" sz="5600" dirty="0"/>
              <a:t> Language</a:t>
            </a:r>
          </a:p>
          <a:p>
            <a:pPr algn="ctr"/>
            <a:endParaRPr lang="nl-BE" sz="3200" dirty="0"/>
          </a:p>
          <a:p>
            <a:pPr algn="ctr"/>
            <a:r>
              <a:rPr lang="nl-BE" sz="3200" dirty="0"/>
              <a:t>Inleiding: zie aparte </a:t>
            </a:r>
            <a:r>
              <a:rPr lang="nl-BE" sz="3200" dirty="0" err="1"/>
              <a:t>ppt</a:t>
            </a:r>
            <a:r>
              <a:rPr lang="nl-BE" sz="3200" dirty="0"/>
              <a:t> (goede website?)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984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HTML-tags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attributen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endParaRPr lang="en-US" sz="2400" dirty="0"/>
          </a:p>
          <a:p>
            <a:r>
              <a:rPr lang="en-US" sz="2400" dirty="0" err="1"/>
              <a:t>Attributen</a:t>
            </a:r>
            <a:r>
              <a:rPr lang="en-US" sz="2400" dirty="0"/>
              <a:t> </a:t>
            </a:r>
            <a:r>
              <a:rPr lang="en-US" sz="2400" dirty="0" err="1"/>
              <a:t>geven</a:t>
            </a:r>
            <a:r>
              <a:rPr lang="en-US" sz="2400" dirty="0"/>
              <a:t> </a:t>
            </a:r>
            <a:r>
              <a:rPr lang="en-US" sz="2400" dirty="0" err="1"/>
              <a:t>bijkomende</a:t>
            </a:r>
            <a:r>
              <a:rPr lang="en-US" sz="2400" dirty="0"/>
              <a:t> info over </a:t>
            </a:r>
            <a:r>
              <a:rPr lang="en-US" sz="2400" dirty="0" err="1"/>
              <a:t>een</a:t>
            </a:r>
            <a:r>
              <a:rPr lang="en-US" sz="2400" dirty="0"/>
              <a:t> tag</a:t>
            </a:r>
          </a:p>
          <a:p>
            <a:r>
              <a:rPr lang="en-US" sz="2400" dirty="0" err="1"/>
              <a:t>Attributen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bij</a:t>
            </a:r>
            <a:r>
              <a:rPr lang="en-US" sz="2400" dirty="0"/>
              <a:t> de </a:t>
            </a:r>
            <a:r>
              <a:rPr lang="en-US" sz="2400" dirty="0" err="1"/>
              <a:t>begintag</a:t>
            </a:r>
            <a:r>
              <a:rPr lang="en-US" sz="2400" dirty="0"/>
              <a:t> </a:t>
            </a:r>
            <a:r>
              <a:rPr lang="en-US" sz="2400" dirty="0" err="1"/>
              <a:t>geplaatst</a:t>
            </a:r>
            <a:endParaRPr lang="en-US" sz="2400" dirty="0"/>
          </a:p>
          <a:p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voorgesteld</a:t>
            </a:r>
            <a:r>
              <a:rPr lang="en-US" sz="2400" dirty="0"/>
              <a:t> in </a:t>
            </a:r>
            <a:r>
              <a:rPr lang="en-US" sz="2400" dirty="0" err="1"/>
              <a:t>naam</a:t>
            </a:r>
            <a:r>
              <a:rPr lang="en-US" sz="2400" dirty="0"/>
              <a:t>/</a:t>
            </a:r>
            <a:r>
              <a:rPr lang="en-US" sz="2400" dirty="0" err="1"/>
              <a:t>waarde</a:t>
            </a:r>
            <a:r>
              <a:rPr lang="en-US" sz="2400" dirty="0"/>
              <a:t> </a:t>
            </a:r>
            <a:r>
              <a:rPr lang="en-US" sz="2400" dirty="0" err="1"/>
              <a:t>paren</a:t>
            </a:r>
            <a:r>
              <a:rPr lang="en-US" sz="2400" dirty="0"/>
              <a:t> </a:t>
            </a:r>
            <a:r>
              <a:rPr lang="en-US" sz="2400" dirty="0" err="1"/>
              <a:t>nl</a:t>
            </a:r>
            <a:r>
              <a:rPr lang="en-US" sz="2400" dirty="0"/>
              <a:t>.  </a:t>
            </a:r>
            <a:r>
              <a:rPr lang="en-US" sz="2400" dirty="0" err="1"/>
              <a:t>Naam</a:t>
            </a:r>
            <a:r>
              <a:rPr lang="en-US" sz="2400" dirty="0"/>
              <a:t>=</a:t>
            </a:r>
            <a:r>
              <a:rPr lang="nl-BE" sz="2400" dirty="0"/>
              <a:t>"</a:t>
            </a:r>
            <a:r>
              <a:rPr lang="en-US" sz="2400" dirty="0" err="1"/>
              <a:t>waarde</a:t>
            </a:r>
            <a:r>
              <a:rPr lang="nl-BE" sz="2400" dirty="0"/>
              <a:t>"</a:t>
            </a:r>
            <a:endParaRPr lang="en-US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br>
              <a:rPr lang="nl-BE" sz="2400" dirty="0"/>
            </a:br>
            <a:br>
              <a:rPr lang="nl-BE" sz="2400" dirty="0"/>
            </a:br>
            <a:endParaRPr lang="nl-BE" sz="18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45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 tag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482136" cy="4572000"/>
          </a:xfrm>
        </p:spPr>
        <p:txBody>
          <a:bodyPr>
            <a:normAutofit/>
          </a:bodyPr>
          <a:lstStyle/>
          <a:p>
            <a:r>
              <a:rPr lang="nl-BE" sz="2000" dirty="0"/>
              <a:t>&lt;a </a:t>
            </a:r>
            <a:r>
              <a:rPr lang="nl-BE" sz="2000" dirty="0" err="1"/>
              <a:t>href</a:t>
            </a:r>
            <a:r>
              <a:rPr lang="nl-BE" sz="2000" dirty="0"/>
              <a:t>="https://www.w3schools.com"&gt;This is a link&lt;/a&gt;</a:t>
            </a:r>
            <a:br>
              <a:rPr lang="nl-BE" sz="2000" dirty="0"/>
            </a:br>
            <a:r>
              <a:rPr lang="nl-BE" sz="2000" dirty="0">
                <a:hlinkClick r:id="rId2"/>
              </a:rPr>
              <a:t>http://www.w3schools.com/html/tryit.asp?filename=tryhtml_basic_link</a:t>
            </a:r>
          </a:p>
          <a:p>
            <a:r>
              <a:rPr lang="nl-BE" sz="2000" dirty="0"/>
              <a:t>Bijkomend attribuut: target</a:t>
            </a:r>
          </a:p>
          <a:p>
            <a:pPr lvl="1"/>
            <a:r>
              <a:rPr lang="nl-BE" sz="2000" dirty="0"/>
              <a:t>Nieuwe tab/browser</a:t>
            </a:r>
            <a:br>
              <a:rPr lang="nl-BE" sz="2000" dirty="0"/>
            </a:br>
            <a:r>
              <a:rPr lang="nl-BE" sz="2000" dirty="0"/>
              <a:t>&lt;a </a:t>
            </a:r>
            <a:r>
              <a:rPr lang="nl-BE" sz="2000" dirty="0" err="1"/>
              <a:t>href</a:t>
            </a:r>
            <a:r>
              <a:rPr lang="nl-BE" sz="2000" dirty="0"/>
              <a:t>=</a:t>
            </a:r>
            <a:r>
              <a:rPr lang="nl-BE" sz="2000" dirty="0">
                <a:hlinkClick r:id="rId3"/>
              </a:rPr>
              <a:t>http://www.w3schools.com</a:t>
            </a:r>
            <a:r>
              <a:rPr lang="nl-BE" sz="2000" dirty="0"/>
              <a:t> target=“_blank”&gt;</a:t>
            </a:r>
            <a:r>
              <a:rPr lang="nl-BE" sz="2000" dirty="0" err="1"/>
              <a:t>This</a:t>
            </a:r>
            <a:r>
              <a:rPr lang="nl-BE" sz="2000" dirty="0"/>
              <a:t> is a link&lt;/a&gt;</a:t>
            </a:r>
          </a:p>
          <a:p>
            <a:pPr lvl="1"/>
            <a:r>
              <a:rPr lang="nl-BE" sz="2000" dirty="0"/>
              <a:t>In een bepaald deel van de website</a:t>
            </a:r>
            <a:br>
              <a:rPr lang="nl-BE" sz="2000" dirty="0"/>
            </a:br>
            <a:r>
              <a:rPr lang="nl-BE" sz="2000" dirty="0"/>
              <a:t>&lt;a </a:t>
            </a:r>
            <a:r>
              <a:rPr lang="nl-BE" sz="2000" dirty="0" err="1"/>
              <a:t>href</a:t>
            </a:r>
            <a:r>
              <a:rPr lang="nl-BE" sz="2000" dirty="0"/>
              <a:t>=</a:t>
            </a:r>
            <a:r>
              <a:rPr lang="nl-BE" sz="2000" dirty="0">
                <a:hlinkClick r:id="rId3"/>
              </a:rPr>
              <a:t>http://www.w3schools.com</a:t>
            </a:r>
            <a:r>
              <a:rPr lang="nl-BE" sz="2000" dirty="0"/>
              <a:t> target=“inhoud”&gt;</a:t>
            </a:r>
            <a:r>
              <a:rPr lang="nl-BE" sz="2000" dirty="0" err="1"/>
              <a:t>This</a:t>
            </a:r>
            <a:r>
              <a:rPr lang="nl-BE" sz="2000" dirty="0"/>
              <a:t> is a link&lt;/a&gt;</a:t>
            </a:r>
            <a:br>
              <a:rPr lang="nl-BE" sz="2000" dirty="0"/>
            </a:br>
            <a:r>
              <a:rPr lang="nl-BE" sz="2000" dirty="0"/>
              <a:t>waarbij inhoud de naam gegeven is voor een </a:t>
            </a:r>
            <a:r>
              <a:rPr lang="nl-BE" sz="2000" dirty="0" err="1"/>
              <a:t>iframe</a:t>
            </a:r>
            <a:r>
              <a:rPr lang="nl-BE" sz="2000" dirty="0"/>
              <a:t> (zie later)</a:t>
            </a:r>
          </a:p>
          <a:p>
            <a:r>
              <a:rPr lang="nl-BE" sz="2000" dirty="0"/>
              <a:t>Link en afbeelding gecombineerd:</a:t>
            </a:r>
            <a:br>
              <a:rPr lang="nl-BE" sz="2000" dirty="0">
                <a:hlinkClick r:id="rId2"/>
              </a:rPr>
            </a:br>
            <a:r>
              <a:rPr lang="nl-BE" sz="2000" dirty="0">
                <a:hlinkClick r:id="rId2"/>
              </a:rPr>
              <a:t>&lt;a target="_blank" </a:t>
            </a:r>
            <a:r>
              <a:rPr lang="nl-BE" sz="2000" dirty="0" err="1">
                <a:hlinkClick r:id="rId2"/>
              </a:rPr>
              <a:t>href</a:t>
            </a:r>
            <a:r>
              <a:rPr lang="nl-BE" sz="2000" dirty="0">
                <a:hlinkClick r:id="rId2"/>
              </a:rPr>
              <a:t>="https://www.facebook.com/ </a:t>
            </a:r>
            <a:r>
              <a:rPr lang="nl-BE" sz="2000" dirty="0" err="1">
                <a:hlinkClick r:id="rId2"/>
              </a:rPr>
              <a:t>ScholengroepSintRembert</a:t>
            </a:r>
            <a:r>
              <a:rPr lang="nl-BE" sz="2000" dirty="0">
                <a:hlinkClick r:id="rId2"/>
              </a:rPr>
              <a:t> "&gt;&lt;img </a:t>
            </a:r>
            <a:r>
              <a:rPr lang="nl-BE" sz="2000" dirty="0" err="1">
                <a:hlinkClick r:id="rId2"/>
              </a:rPr>
              <a:t>src</a:t>
            </a:r>
            <a:r>
              <a:rPr lang="nl-BE" sz="2000" dirty="0">
                <a:hlinkClick r:id="rId2"/>
              </a:rPr>
              <a:t>="facebook.jpg" alt=“”&gt;&lt;/a&gt;</a:t>
            </a:r>
            <a:br>
              <a:rPr lang="nl-BE" sz="2000" dirty="0">
                <a:hlinkClick r:id="rId2"/>
              </a:rPr>
            </a:br>
            <a:r>
              <a:rPr lang="nl-BE" sz="2000" dirty="0"/>
              <a:t>zie eigen voorbeeld</a:t>
            </a:r>
            <a:br>
              <a:rPr lang="nl-BE" sz="2000" dirty="0">
                <a:hlinkClick r:id="rId2"/>
              </a:rPr>
            </a:br>
            <a:endParaRPr lang="nl-BE" sz="2000" dirty="0">
              <a:hlinkClick r:id="rId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27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Head tag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51102"/>
            <a:ext cx="777240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&lt;head&gt;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&lt;title&gt; </a:t>
            </a:r>
            <a:r>
              <a:rPr lang="en-US" sz="2400" dirty="0" err="1"/>
              <a:t>titel</a:t>
            </a:r>
            <a:r>
              <a:rPr lang="en-US" sz="2400" dirty="0"/>
              <a:t>&lt;/title&gt;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 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="mystyle.css"&gt;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nl-BE" sz="2400" dirty="0">
                <a:solidFill>
                  <a:srgbClr val="FF0000"/>
                </a:solidFill>
              </a:rPr>
              <a:t>&lt;meta </a:t>
            </a:r>
            <a:r>
              <a:rPr lang="nl-BE" sz="2400" dirty="0"/>
              <a:t>name="</a:t>
            </a:r>
            <a:r>
              <a:rPr lang="nl-BE" sz="2400" dirty="0" err="1"/>
              <a:t>keywords</a:t>
            </a:r>
            <a:r>
              <a:rPr lang="nl-BE" sz="2400" dirty="0"/>
              <a:t>" content="HTML, CSS, XML, XHTML, </a:t>
            </a:r>
            <a:r>
              <a:rPr lang="nl-BE" sz="2400" dirty="0" err="1"/>
              <a:t>JavaScript</a:t>
            </a:r>
            <a:r>
              <a:rPr lang="nl-BE" sz="2400" dirty="0"/>
              <a:t>"&gt;</a:t>
            </a:r>
          </a:p>
          <a:p>
            <a:pPr marL="0" indent="0">
              <a:buNone/>
            </a:pPr>
            <a:br>
              <a:rPr lang="nl-BE" sz="2400" dirty="0"/>
            </a:br>
            <a:r>
              <a:rPr lang="nl-BE" sz="2400" dirty="0">
                <a:solidFill>
                  <a:srgbClr val="FF0000"/>
                </a:solidFill>
              </a:rPr>
              <a:t>&lt;script&gt; </a:t>
            </a:r>
            <a:r>
              <a:rPr lang="nl-BE" sz="2500" dirty="0" err="1"/>
              <a:t>document.write</a:t>
            </a:r>
            <a:r>
              <a:rPr lang="nl-BE" sz="2500" dirty="0"/>
              <a:t>("</a:t>
            </a:r>
            <a:r>
              <a:rPr lang="nl-BE" sz="2500" dirty="0" err="1"/>
              <a:t>Hello</a:t>
            </a:r>
            <a:r>
              <a:rPr lang="nl-BE" sz="2500" dirty="0"/>
              <a:t> World!")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400" dirty="0"/>
              <a:t>&lt;/script&gt;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&lt;/head&gt;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 err="1"/>
              <a:t>inhoud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5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Regels bij voorkeur: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92500" lnSpcReduction="10000"/>
          </a:bodyPr>
          <a:lstStyle/>
          <a:p>
            <a:r>
              <a:rPr lang="nl-BE" dirty="0">
                <a:latin typeface="Calibri" pitchFamily="34" charset="0"/>
                <a:cs typeface="Calibri" pitchFamily="34" charset="0"/>
              </a:rPr>
              <a:t>Alle elementen moeten gesloten worden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Incorrect: &lt;p&gt;Dit is een paragraaf.&lt;p&gt;Dit is nog een paragraaf.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Correct: &lt;p&gt;Dit is een paragraaf.&lt;/p&gt;&lt;p&gt;Dit is nog een paragraaf.&lt;/p&gt; 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Elementen moeten correct genest worden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Incorrect: &lt;b&gt;&lt;i&gt;Dit is tekst met nadruk.&lt;/b&gt;&lt;/i&gt;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Correct: &lt;b&gt;&lt;i&gt;Dit is tekst met nadruk.&lt;/i&gt;&lt;/b&gt; 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Attribuutwaarden moeten tussen aanhalingstekens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Incorrect: &lt;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td</a:t>
            </a:r>
            <a:r>
              <a:rPr lang="nl-BE" dirty="0">
                <a:latin typeface="Calibri" pitchFamily="34" charset="0"/>
                <a:cs typeface="Calibri" pitchFamily="34" charset="0"/>
              </a:rPr>
              <a:t>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rowspan</a:t>
            </a:r>
            <a:r>
              <a:rPr lang="nl-BE" dirty="0">
                <a:latin typeface="Calibri" pitchFamily="34" charset="0"/>
                <a:cs typeface="Calibri" pitchFamily="34" charset="0"/>
              </a:rPr>
              <a:t>=3&gt;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Correct: &lt;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td</a:t>
            </a:r>
            <a:r>
              <a:rPr lang="nl-BE" dirty="0">
                <a:latin typeface="Calibri" pitchFamily="34" charset="0"/>
                <a:cs typeface="Calibri" pitchFamily="34" charset="0"/>
              </a:rPr>
              <a:t>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rowspan</a:t>
            </a:r>
            <a:r>
              <a:rPr lang="nl-BE" dirty="0">
                <a:latin typeface="Calibri" pitchFamily="34" charset="0"/>
                <a:cs typeface="Calibri" pitchFamily="34" charset="0"/>
              </a:rPr>
              <a:t>="3"&gt; 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Alle elementen en attributen moeten met kleine letters geschreven worden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Incorrect: &lt;BODY&gt;&lt;P ID="iets"&gt;Wikipedia&lt;/P&gt;&lt;/BODY&gt;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Correct: &lt;body&gt;&lt;p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id</a:t>
            </a:r>
            <a:r>
              <a:rPr lang="nl-BE" dirty="0">
                <a:latin typeface="Calibri" pitchFamily="34" charset="0"/>
                <a:cs typeface="Calibri" pitchFamily="34" charset="0"/>
              </a:rPr>
              <a:t>="iets"&gt;Wikipedia&lt;/p&gt;&lt;/body&gt; </a:t>
            </a:r>
          </a:p>
          <a:p>
            <a:pPr>
              <a:buFont typeface="Arial" charset="0"/>
              <a:buChar char="•"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12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(&lt;</a:t>
            </a:r>
            <a:r>
              <a:rPr lang="en-US" dirty="0" err="1"/>
              <a:t>tr</a:t>
            </a:r>
            <a:r>
              <a:rPr lang="en-US" dirty="0"/>
              <a:t>&gt; table row) en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is </a:t>
            </a:r>
            <a:r>
              <a:rPr lang="en-US" dirty="0" err="1"/>
              <a:t>ingedeeld</a:t>
            </a:r>
            <a:r>
              <a:rPr lang="en-US" dirty="0"/>
              <a:t> in </a:t>
            </a:r>
            <a:r>
              <a:rPr lang="en-US" dirty="0" err="1"/>
              <a:t>cellen</a:t>
            </a:r>
            <a:r>
              <a:rPr lang="en-US" dirty="0"/>
              <a:t> (&lt;td&gt; table data). </a:t>
            </a:r>
            <a:r>
              <a:rPr lang="en-US" dirty="0" err="1"/>
              <a:t>Eventueel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hoofd</a:t>
            </a:r>
            <a:r>
              <a:rPr lang="en-US" dirty="0"/>
              <a:t> (&lt;</a:t>
            </a:r>
            <a:r>
              <a:rPr lang="en-US" dirty="0" err="1"/>
              <a:t>th</a:t>
            </a:r>
            <a:r>
              <a:rPr lang="en-US" dirty="0"/>
              <a:t>&gt; table heading) </a:t>
            </a:r>
            <a:r>
              <a:rPr lang="en-US" dirty="0" err="1"/>
              <a:t>voorkomen</a:t>
            </a:r>
            <a:r>
              <a:rPr lang="en-US" dirty="0"/>
              <a:t> (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 vet en </a:t>
            </a:r>
            <a:r>
              <a:rPr lang="en-US" dirty="0" err="1"/>
              <a:t>gecentreerd</a:t>
            </a:r>
            <a:r>
              <a:rPr lang="en-US" dirty="0"/>
              <a:t> </a:t>
            </a:r>
            <a:r>
              <a:rPr lang="en-US" dirty="0" err="1"/>
              <a:t>weergegeven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1&lt;/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2&lt;/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1, cell 1&lt;/td&gt;</a:t>
            </a:r>
            <a:br>
              <a:rPr lang="en-US" dirty="0"/>
            </a:br>
            <a:r>
              <a:rPr lang="en-US" dirty="0"/>
              <a:t>&lt;td&gt;row 1,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2, cell 1&lt;/td&gt;</a:t>
            </a:r>
            <a:br>
              <a:rPr lang="en-US" dirty="0"/>
            </a:br>
            <a:r>
              <a:rPr lang="en-US" dirty="0"/>
              <a:t>&lt;td&gt;row 2,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http://www.w3schools.com/html/tryit.asp?filename=tryhtml_table_border</a:t>
            </a:r>
            <a:br>
              <a:rPr lang="en-US" dirty="0"/>
            </a:br>
            <a:r>
              <a:rPr lang="en-US" dirty="0"/>
              <a:t>(border in table-tag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ondersteund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CSS)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09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keuzelijst</a:t>
            </a:r>
          </a:p>
        </p:txBody>
      </p:sp>
      <p:sp>
        <p:nvSpPr>
          <p:cNvPr id="68611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9C572-B2DA-4AB1-90E0-7E1D8BDAE80C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66159" r="42250" b="21048"/>
          <a:stretch/>
        </p:blipFill>
        <p:spPr bwMode="auto">
          <a:xfrm>
            <a:off x="1374673" y="3501008"/>
            <a:ext cx="731212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981944" y="52292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Let op voor later… select en option best allebei in opnemen. Select in HTML-code en option in PHP-code werkt meestal NIET!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259632" y="162880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&lt;select name=“opties”&gt;</a:t>
            </a:r>
          </a:p>
          <a:p>
            <a:r>
              <a:rPr lang="nl-BE" dirty="0"/>
              <a:t>&lt;option </a:t>
            </a:r>
            <a:r>
              <a:rPr lang="nl-BE" dirty="0" err="1"/>
              <a:t>value</a:t>
            </a:r>
            <a:r>
              <a:rPr lang="nl-BE" dirty="0"/>
              <a:t>=“optie1”&gt; Optie1 &lt;/option&gt;</a:t>
            </a:r>
          </a:p>
          <a:p>
            <a:r>
              <a:rPr lang="nl-BE" dirty="0"/>
              <a:t>&lt;option </a:t>
            </a:r>
            <a:r>
              <a:rPr lang="nl-BE" dirty="0" err="1"/>
              <a:t>value</a:t>
            </a:r>
            <a:r>
              <a:rPr lang="nl-BE" dirty="0"/>
              <a:t>=“optie2”&gt; Optie2 &lt;/option&gt;</a:t>
            </a:r>
          </a:p>
          <a:p>
            <a:r>
              <a:rPr lang="nl-BE" dirty="0"/>
              <a:t>&lt;option </a:t>
            </a:r>
            <a:r>
              <a:rPr lang="nl-BE" dirty="0" err="1"/>
              <a:t>value</a:t>
            </a:r>
            <a:r>
              <a:rPr lang="nl-BE" dirty="0"/>
              <a:t>=“optie3”&gt; Optie3 &lt;/option&gt;</a:t>
            </a:r>
          </a:p>
          <a:p>
            <a:r>
              <a:rPr lang="nl-BE" dirty="0"/>
              <a:t>&lt;option </a:t>
            </a:r>
            <a:r>
              <a:rPr lang="nl-BE" dirty="0" err="1"/>
              <a:t>value</a:t>
            </a:r>
            <a:r>
              <a:rPr lang="nl-BE" dirty="0"/>
              <a:t>=“optie4”&gt; Optie4 &lt;/option&gt;</a:t>
            </a:r>
          </a:p>
          <a:p>
            <a:r>
              <a:rPr lang="nl-BE" dirty="0"/>
              <a:t>&lt;/select&gt;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977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Ongeordend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&lt;li&gt;Coffee&lt;/li&gt;</a:t>
            </a:r>
            <a:br>
              <a:rPr lang="en-US" dirty="0"/>
            </a:br>
            <a:r>
              <a:rPr lang="en-US" dirty="0"/>
              <a:t>&lt;li&gt;Milk&lt;/li&gt;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 err="1"/>
              <a:t>Geeft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Coffee</a:t>
            </a:r>
          </a:p>
          <a:p>
            <a:pPr lvl="1"/>
            <a:r>
              <a:rPr lang="en-US" dirty="0"/>
              <a:t>Milk</a:t>
            </a:r>
          </a:p>
          <a:p>
            <a:r>
              <a:rPr lang="en-US" dirty="0" err="1"/>
              <a:t>Geordend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&lt;li&gt;Coffee&lt;/li&gt;</a:t>
            </a:r>
            <a:br>
              <a:rPr lang="en-US" dirty="0"/>
            </a:br>
            <a:r>
              <a:rPr lang="en-US" dirty="0"/>
              <a:t>&lt;li&gt;Milk&lt;/li&gt;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 err="1"/>
              <a:t>Geeft</a:t>
            </a:r>
            <a:r>
              <a:rPr lang="en-US" dirty="0"/>
              <a:t>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Coffee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Milk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338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webpagina</a:t>
            </a:r>
            <a:r>
              <a:rPr lang="en-US" dirty="0"/>
              <a:t> over je hobby.</a:t>
            </a:r>
          </a:p>
          <a:p>
            <a:pPr marL="0" indent="0">
              <a:buNone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Kladblok</a:t>
            </a:r>
            <a:r>
              <a:rPr lang="en-US" dirty="0"/>
              <a:t>++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index.html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 </a:t>
            </a:r>
            <a:r>
              <a:rPr lang="en-US" dirty="0" err="1"/>
              <a:t>Voorzie</a:t>
            </a:r>
            <a:r>
              <a:rPr lang="en-US" dirty="0"/>
              <a:t> </a:t>
            </a:r>
            <a:r>
              <a:rPr lang="en-US" dirty="0" err="1"/>
              <a:t>zeker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afbeelding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link,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keuzelijst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Test de </a:t>
            </a:r>
            <a:r>
              <a:rPr lang="en-US" dirty="0" err="1"/>
              <a:t>pagina</a:t>
            </a:r>
            <a:r>
              <a:rPr lang="en-US" dirty="0"/>
              <a:t> in </a:t>
            </a:r>
            <a:r>
              <a:rPr lang="en-US" dirty="0" err="1"/>
              <a:t>je</a:t>
            </a:r>
            <a:r>
              <a:rPr lang="en-US" dirty="0"/>
              <a:t>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&lt;!DOCTYPE html&gt;</a:t>
            </a:r>
            <a:br>
              <a:rPr lang="en-US" sz="2400" i="1" dirty="0"/>
            </a:br>
            <a:r>
              <a:rPr lang="en-US" sz="2400" i="1" dirty="0"/>
              <a:t>&lt;html&gt;</a:t>
            </a:r>
            <a:br>
              <a:rPr lang="en-US" sz="2400" i="1" dirty="0"/>
            </a:br>
            <a:r>
              <a:rPr lang="en-US" sz="2400" i="1" dirty="0"/>
              <a:t>&lt;head&gt;</a:t>
            </a:r>
          </a:p>
          <a:p>
            <a:pPr marL="0" indent="0">
              <a:buNone/>
            </a:pPr>
            <a:r>
              <a:rPr lang="en-US" sz="2400" i="1" dirty="0"/>
              <a:t>&lt;title&gt; Hobby &lt;/title&gt;</a:t>
            </a:r>
          </a:p>
          <a:p>
            <a:pPr marL="0" indent="0">
              <a:buNone/>
            </a:pPr>
            <a:r>
              <a:rPr lang="en-US" sz="2400" i="1" dirty="0"/>
              <a:t>&lt;/head&gt;</a:t>
            </a:r>
            <a:br>
              <a:rPr lang="en-US" sz="2400" i="1" dirty="0"/>
            </a:br>
            <a:r>
              <a:rPr lang="en-US" sz="2400" i="1" dirty="0"/>
              <a:t>&lt;body&gt;</a:t>
            </a:r>
            <a:br>
              <a:rPr lang="en-US" sz="2400" i="1" dirty="0"/>
            </a:br>
            <a:r>
              <a:rPr lang="en-US" sz="2400" i="1" dirty="0" err="1">
                <a:solidFill>
                  <a:srgbClr val="FF0000"/>
                </a:solidFill>
              </a:rPr>
              <a:t>inhoud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komt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hier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/>
              <a:t>&lt;/body&gt;</a:t>
            </a:r>
            <a:br>
              <a:rPr lang="en-US" sz="2400" i="1" dirty="0"/>
            </a:br>
            <a:r>
              <a:rPr lang="en-US" sz="2400" i="1" dirty="0"/>
              <a:t>&lt;/html&gt; 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41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 (zie later uitgebreid)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= Cascading style sheets</a:t>
            </a:r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HTML op 3 </a:t>
            </a:r>
            <a:r>
              <a:rPr lang="en-US" dirty="0" err="1"/>
              <a:t>manieren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Inline:  via het </a:t>
            </a:r>
            <a:r>
              <a:rPr lang="en-US" dirty="0" err="1"/>
              <a:t>attribuut</a:t>
            </a:r>
            <a:r>
              <a:rPr lang="en-US" dirty="0"/>
              <a:t> style in tags</a:t>
            </a:r>
            <a:br>
              <a:rPr lang="en-US" dirty="0"/>
            </a:br>
            <a:r>
              <a:rPr lang="en-US" sz="2000" dirty="0"/>
              <a:t>&lt;h2 style="</a:t>
            </a:r>
            <a:r>
              <a:rPr lang="en-US" sz="2000" dirty="0" err="1">
                <a:solidFill>
                  <a:srgbClr val="FF0000"/>
                </a:solidFill>
              </a:rPr>
              <a:t>background-color</a:t>
            </a:r>
            <a:r>
              <a:rPr lang="en-US" sz="2000" dirty="0" err="1"/>
              <a:t>:red</a:t>
            </a:r>
            <a:r>
              <a:rPr lang="en-US" sz="2000" dirty="0"/>
              <a:t>;"&gt;This is a heading&lt;/h2&gt;</a:t>
            </a:r>
            <a:br>
              <a:rPr lang="en-US" sz="2000" dirty="0"/>
            </a:br>
            <a:r>
              <a:rPr lang="en-US" sz="2000" dirty="0"/>
              <a:t>&lt;p style="</a:t>
            </a:r>
            <a:r>
              <a:rPr lang="en-US" sz="2000" dirty="0">
                <a:solidFill>
                  <a:srgbClr val="FF0000"/>
                </a:solidFill>
              </a:rPr>
              <a:t>font-family</a:t>
            </a:r>
            <a:r>
              <a:rPr lang="en-US" sz="2000" dirty="0"/>
              <a:t>:arial;</a:t>
            </a:r>
            <a:r>
              <a:rPr lang="en-US" sz="2000" dirty="0">
                <a:solidFill>
                  <a:srgbClr val="FF0000"/>
                </a:solidFill>
              </a:rPr>
              <a:t>color</a:t>
            </a:r>
            <a:r>
              <a:rPr lang="en-US" sz="2000" dirty="0"/>
              <a:t>:red;</a:t>
            </a:r>
            <a:r>
              <a:rPr lang="en-US" sz="2000" dirty="0">
                <a:solidFill>
                  <a:srgbClr val="FF0000"/>
                </a:solidFill>
              </a:rPr>
              <a:t>font-size</a:t>
            </a:r>
            <a:r>
              <a:rPr lang="en-US" sz="2000" dirty="0"/>
              <a:t>:10em;"&gt;</a:t>
            </a:r>
            <a:r>
              <a:rPr lang="en-US" sz="2000" dirty="0" err="1"/>
              <a:t>paragraaf</a:t>
            </a:r>
            <a:r>
              <a:rPr lang="en-US" sz="2000" dirty="0"/>
              <a:t>&lt;/p&gt;</a:t>
            </a:r>
            <a:br>
              <a:rPr lang="en-US" sz="2000" dirty="0"/>
            </a:br>
            <a:r>
              <a:rPr lang="en-US" sz="2000" dirty="0"/>
              <a:t>&lt;h1 style="</a:t>
            </a:r>
            <a:r>
              <a:rPr lang="en-US" sz="2000" dirty="0" err="1">
                <a:solidFill>
                  <a:srgbClr val="FF0000"/>
                </a:solidFill>
              </a:rPr>
              <a:t>text-align</a:t>
            </a:r>
            <a:r>
              <a:rPr lang="en-US" sz="2000" dirty="0" err="1"/>
              <a:t>:center</a:t>
            </a:r>
            <a:r>
              <a:rPr lang="en-US" sz="2000" dirty="0"/>
              <a:t>;"&gt;Center-aligned heading&lt;/h1&gt;</a:t>
            </a:r>
          </a:p>
          <a:p>
            <a:pPr lvl="1"/>
            <a:r>
              <a:rPr lang="en-US" dirty="0"/>
              <a:t>Intern: via de tag &lt;style&gt;</a:t>
            </a:r>
            <a:r>
              <a:rPr lang="en-US" b="1" dirty="0"/>
              <a:t> </a:t>
            </a:r>
            <a:r>
              <a:rPr lang="en-US" dirty="0"/>
              <a:t>in de &lt;head&gt; </a:t>
            </a:r>
            <a:r>
              <a:rPr lang="en-US" dirty="0" err="1"/>
              <a:t>sectie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body {</a:t>
            </a:r>
            <a:r>
              <a:rPr lang="en-US" dirty="0" err="1"/>
              <a:t>background-color:yellow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p {</a:t>
            </a:r>
            <a:r>
              <a:rPr lang="en-US" dirty="0" err="1"/>
              <a:t>color:blue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r>
              <a:rPr lang="en-US" dirty="0"/>
              <a:t>Extern: via </a:t>
            </a:r>
            <a:r>
              <a:rPr lang="en-US" dirty="0" err="1"/>
              <a:t>een</a:t>
            </a:r>
            <a:r>
              <a:rPr lang="en-US" dirty="0"/>
              <a:t> extern CSS-</a:t>
            </a:r>
            <a:r>
              <a:rPr lang="en-US" dirty="0" err="1"/>
              <a:t>bestand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webpagina’s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96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&lt;!DOCTYPE html&gt;</a:t>
            </a:r>
          </a:p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&lt;body </a:t>
            </a:r>
            <a:r>
              <a:rPr lang="nl-BE" dirty="0" err="1"/>
              <a:t>style</a:t>
            </a:r>
            <a:r>
              <a:rPr lang="nl-BE" dirty="0"/>
              <a:t>="</a:t>
            </a:r>
            <a:r>
              <a:rPr lang="nl-BE" dirty="0" err="1"/>
              <a:t>background-color:PowderBlue</a:t>
            </a:r>
            <a:r>
              <a:rPr lang="nl-BE" dirty="0"/>
              <a:t>;"&gt;</a:t>
            </a:r>
          </a:p>
          <a:p>
            <a:pPr marL="0" indent="0">
              <a:buNone/>
            </a:pPr>
            <a:r>
              <a:rPr lang="nl-BE" dirty="0"/>
              <a:t>&lt;h1&gt;voorbeeld&lt;/h1&gt;</a:t>
            </a:r>
          </a:p>
          <a:p>
            <a:pPr marL="0" indent="0">
              <a:buNone/>
            </a:pPr>
            <a:r>
              <a:rPr lang="nl-BE" dirty="0"/>
              <a:t>&lt;p </a:t>
            </a:r>
            <a:r>
              <a:rPr lang="nl-BE" dirty="0" err="1"/>
              <a:t>style</a:t>
            </a:r>
            <a:r>
              <a:rPr lang="nl-BE" dirty="0"/>
              <a:t>="</a:t>
            </a:r>
            <a:r>
              <a:rPr lang="nl-BE" dirty="0" err="1"/>
              <a:t>font-family:verdana</a:t>
            </a:r>
            <a:r>
              <a:rPr lang="nl-BE" dirty="0"/>
              <a:t>;"&gt;</a:t>
            </a:r>
          </a:p>
          <a:p>
            <a:pPr marL="0" indent="0">
              <a:buNone/>
            </a:pPr>
            <a:r>
              <a:rPr lang="nl-BE" dirty="0"/>
              <a:t>Deze tekst is in </a:t>
            </a:r>
            <a:r>
              <a:rPr lang="nl-BE" dirty="0" err="1"/>
              <a:t>Verdana</a:t>
            </a:r>
            <a:r>
              <a:rPr lang="nl-BE" dirty="0"/>
              <a:t> &lt;/p&gt;</a:t>
            </a:r>
          </a:p>
          <a:p>
            <a:pPr marL="0" indent="0">
              <a:buNone/>
            </a:pPr>
            <a:r>
              <a:rPr lang="nl-BE" dirty="0"/>
              <a:t>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  <a:p>
            <a:pPr marL="0" indent="0">
              <a:buNone/>
            </a:pPr>
            <a:endParaRPr lang="nl-BE" sz="2100" dirty="0"/>
          </a:p>
          <a:p>
            <a:pPr marL="0" indent="0">
              <a:buNone/>
            </a:pPr>
            <a:r>
              <a:rPr lang="nl-BE" sz="2100" dirty="0"/>
              <a:t>Voorbeelden zie:</a:t>
            </a:r>
            <a:br>
              <a:rPr lang="nl-BE" sz="2100" dirty="0"/>
            </a:br>
            <a:r>
              <a:rPr lang="nl-BE" sz="2100" dirty="0">
                <a:hlinkClick r:id="rId2"/>
              </a:rPr>
              <a:t>http://www.w3schools.com/html/html_styles.asp</a:t>
            </a:r>
            <a:endParaRPr lang="nl-BE" sz="21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32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1227"/>
            <a:ext cx="7772400" cy="1143000"/>
          </a:xfrm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733872" y="1268760"/>
            <a:ext cx="8410128" cy="6229672"/>
          </a:xfrm>
        </p:spPr>
        <p:txBody>
          <a:bodyPr>
            <a:normAutofit fontScale="92500" lnSpcReduction="20000"/>
          </a:bodyPr>
          <a:lstStyle/>
          <a:p>
            <a:r>
              <a:rPr lang="nl-BE" dirty="0">
                <a:latin typeface="Calibri" pitchFamily="34" charset="0"/>
                <a:cs typeface="Calibri" pitchFamily="34" charset="0"/>
              </a:rPr>
              <a:t>Met HTML maak je je eigen websites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Veel tools om je te helpen websites aan te maken zonder dat je eigenlijk HTML moet kennen (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vbn</a:t>
            </a:r>
            <a:r>
              <a:rPr lang="nl-BE" dirty="0">
                <a:latin typeface="Calibri" pitchFamily="34" charset="0"/>
                <a:cs typeface="Calibri" pitchFamily="34" charset="0"/>
              </a:rPr>
              <a:t>?), maar handig is toch de basis te kennen!</a:t>
            </a:r>
            <a:br>
              <a:rPr lang="nl-BE" dirty="0">
                <a:latin typeface="Calibri" pitchFamily="34" charset="0"/>
                <a:cs typeface="Calibri" pitchFamily="34" charset="0"/>
              </a:rPr>
            </a:br>
            <a:r>
              <a:rPr lang="nl-BE" dirty="0">
                <a:latin typeface="Calibri" pitchFamily="34" charset="0"/>
                <a:cs typeface="Calibri" pitchFamily="34" charset="0"/>
              </a:rPr>
              <a:t>Eveneens kun je dan ‘propere’, meer leesbare code schrijven.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Laatste versie: HTML5 (vorige versie: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xHTML</a:t>
            </a:r>
            <a:r>
              <a:rPr lang="nl-BE" dirty="0">
                <a:latin typeface="Calibri" pitchFamily="34" charset="0"/>
                <a:cs typeface="Calibri" pitchFamily="34" charset="0"/>
              </a:rPr>
              <a:t>, volgende versie: </a:t>
            </a:r>
            <a:r>
              <a:rPr lang="nl-BE" sz="2200" dirty="0">
                <a:latin typeface="Calibri" pitchFamily="34" charset="0"/>
                <a:cs typeface="Calibri" pitchFamily="34" charset="0"/>
                <a:hlinkClick r:id="rId2"/>
              </a:rPr>
              <a:t>https://www.quora.com/Will-HTML6-and-CSS4-release-soon</a:t>
            </a:r>
            <a:r>
              <a:rPr lang="nl-BE" sz="2200" dirty="0">
                <a:latin typeface="Calibri" pitchFamily="34" charset="0"/>
                <a:cs typeface="Calibri" pitchFamily="34" charset="0"/>
              </a:rPr>
              <a:t> en </a:t>
            </a:r>
            <a:r>
              <a:rPr lang="nl-BE" sz="2200" dirty="0">
                <a:latin typeface="Calibri" pitchFamily="34" charset="0"/>
                <a:cs typeface="Calibri" pitchFamily="34" charset="0"/>
                <a:hlinkClick r:id="rId3"/>
              </a:rPr>
              <a:t>https://rachelandrew.co.uk/archives/2016/09/13/why-there-is-no-css4-explaining-css-levels</a:t>
            </a:r>
            <a:r>
              <a:rPr lang="nl-BE" sz="2200" dirty="0">
                <a:latin typeface="Calibri" pitchFamily="34" charset="0"/>
                <a:cs typeface="Calibri" pitchFamily="34" charset="0"/>
              </a:rPr>
              <a:t>/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Cursus online:  </a:t>
            </a:r>
            <a:r>
              <a:rPr lang="nl-BE" sz="2200" dirty="0">
                <a:latin typeface="Calibri" pitchFamily="34" charset="0"/>
                <a:cs typeface="Calibri" pitchFamily="34" charset="0"/>
                <a:hlinkClick r:id="rId4"/>
              </a:rPr>
              <a:t>http://www.w3schools.com/html</a:t>
            </a:r>
            <a:endParaRPr lang="nl-BE" sz="2200" dirty="0">
              <a:latin typeface="Calibri" pitchFamily="34" charset="0"/>
              <a:cs typeface="Calibri" pitchFamily="34" charset="0"/>
            </a:endParaRP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Veel voorbeelden: </a:t>
            </a:r>
            <a:r>
              <a:rPr lang="nl-BE" sz="2200" dirty="0">
                <a:latin typeface="Calibri" pitchFamily="34" charset="0"/>
                <a:cs typeface="Calibri" pitchFamily="34" charset="0"/>
                <a:hlinkClick r:id="rId5"/>
              </a:rPr>
              <a:t>http://www.w3schools.com/html/html_examples.asp</a:t>
            </a:r>
            <a:endParaRPr lang="nl-BE" sz="2200" dirty="0">
              <a:latin typeface="Calibri" pitchFamily="34" charset="0"/>
              <a:cs typeface="Calibri" pitchFamily="34" charset="0"/>
            </a:endParaRP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NU: RWD =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responsive</a:t>
            </a:r>
            <a:r>
              <a:rPr lang="nl-BE" dirty="0">
                <a:latin typeface="Calibri" pitchFamily="34" charset="0"/>
                <a:cs typeface="Calibri" pitchFamily="34" charset="0"/>
              </a:rPr>
              <a:t> web design of mobile first</a:t>
            </a:r>
            <a:br>
              <a:rPr lang="nl-BE" dirty="0">
                <a:latin typeface="Calibri" pitchFamily="34" charset="0"/>
                <a:cs typeface="Calibri" pitchFamily="34" charset="0"/>
              </a:rPr>
            </a:br>
            <a:r>
              <a:rPr lang="nl-BE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webdesign en RWD = tautologie!!!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Bijkomende mogelijkheden: </a:t>
            </a: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CMS: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Wordpress</a:t>
            </a:r>
            <a:r>
              <a:rPr lang="nl-BE" dirty="0">
                <a:latin typeface="Calibri" pitchFamily="34" charset="0"/>
                <a:cs typeface="Calibri" pitchFamily="34" charset="0"/>
              </a:rPr>
              <a:t>,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Joomla</a:t>
            </a:r>
            <a:r>
              <a:rPr lang="nl-BE" dirty="0">
                <a:latin typeface="Calibri" pitchFamily="34" charset="0"/>
                <a:cs typeface="Calibri" pitchFamily="34" charset="0"/>
              </a:rPr>
              <a:t>, 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Drupal</a:t>
            </a:r>
            <a:endParaRPr lang="nl-BE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nl-BE" dirty="0">
                <a:latin typeface="Calibri" pitchFamily="34" charset="0"/>
                <a:cs typeface="Calibri" pitchFamily="34" charset="0"/>
              </a:rPr>
              <a:t>RWD-</a:t>
            </a:r>
            <a:r>
              <a:rPr lang="nl-BE" dirty="0" err="1">
                <a:latin typeface="Calibri" pitchFamily="34" charset="0"/>
                <a:cs typeface="Calibri" pitchFamily="34" charset="0"/>
              </a:rPr>
              <a:t>framework</a:t>
            </a:r>
            <a:r>
              <a:rPr lang="nl-BE" dirty="0">
                <a:latin typeface="Calibri" pitchFamily="34" charset="0"/>
                <a:cs typeface="Calibri" pitchFamily="34" charset="0"/>
              </a:rPr>
              <a:t> gebruiken vb. Bootstrap</a:t>
            </a: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Zelf veel uitproberen!</a:t>
            </a:r>
          </a:p>
          <a:p>
            <a:pPr marL="320040" lvl="1" indent="0">
              <a:buNone/>
            </a:pPr>
            <a:br>
              <a:rPr lang="nl-BE" dirty="0">
                <a:latin typeface="Calibri" pitchFamily="34" charset="0"/>
                <a:cs typeface="Calibri" pitchFamily="34" charset="0"/>
              </a:rPr>
            </a:b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02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/>
          </a:bodyPr>
          <a:lstStyle/>
          <a:p>
            <a:r>
              <a:rPr lang="en-US" dirty="0"/>
              <a:t>&lt;DIV&gt;:</a:t>
            </a:r>
          </a:p>
          <a:p>
            <a:pPr lvl="1"/>
            <a:r>
              <a:rPr lang="en-US" dirty="0" err="1"/>
              <a:t>Groeperen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container van/</a:t>
            </a:r>
            <a:r>
              <a:rPr lang="en-US" dirty="0" err="1"/>
              <a:t>voor</a:t>
            </a:r>
            <a:r>
              <a:rPr lang="en-US" dirty="0"/>
              <a:t> HTML-tags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betekenis</a:t>
            </a:r>
            <a:r>
              <a:rPr lang="en-US" dirty="0"/>
              <a:t> </a:t>
            </a:r>
            <a:r>
              <a:rPr lang="en-US" dirty="0" err="1"/>
              <a:t>behalve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line break </a:t>
            </a:r>
            <a:r>
              <a:rPr lang="en-US" dirty="0" err="1"/>
              <a:t>voor</a:t>
            </a:r>
            <a:r>
              <a:rPr lang="en-US" dirty="0"/>
              <a:t> en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weergegeven</a:t>
            </a:r>
            <a:endParaRPr lang="en-US" dirty="0"/>
          </a:p>
          <a:p>
            <a:pPr lvl="1"/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style, class </a:t>
            </a:r>
            <a:r>
              <a:rPr lang="en-US" dirty="0" err="1"/>
              <a:t>en</a:t>
            </a:r>
            <a:r>
              <a:rPr lang="en-US" dirty="0"/>
              <a:t> id</a:t>
            </a:r>
          </a:p>
          <a:p>
            <a:pPr lvl="1"/>
            <a:r>
              <a:rPr lang="en-US" dirty="0" err="1"/>
              <a:t>Tesamen</a:t>
            </a:r>
            <a:r>
              <a:rPr lang="en-US" dirty="0"/>
              <a:t> met CSS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style </a:t>
            </a:r>
            <a:r>
              <a:rPr lang="en-US" dirty="0" err="1"/>
              <a:t>attribuut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lvl="1"/>
            <a:r>
              <a:rPr lang="en-US" dirty="0" err="1"/>
              <a:t>Voor</a:t>
            </a:r>
            <a:r>
              <a:rPr lang="en-US" dirty="0"/>
              <a:t> document lay-out (</a:t>
            </a:r>
            <a:r>
              <a:rPr lang="en-US" dirty="0" err="1"/>
              <a:t>ipv</a:t>
            </a:r>
            <a:r>
              <a:rPr lang="en-US" dirty="0"/>
              <a:t>.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dia</a:t>
            </a:r>
            <a:endParaRPr lang="en-US" dirty="0"/>
          </a:p>
          <a:p>
            <a:r>
              <a:rPr lang="en-US" dirty="0"/>
              <a:t> &lt;SPAN&gt;: NIET KENNEN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702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&lt;div&gt;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797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&lt;div </a:t>
            </a:r>
            <a:r>
              <a:rPr lang="en-US" dirty="0"/>
              <a:t>id="container" </a:t>
            </a:r>
            <a:r>
              <a:rPr lang="en-US" dirty="0">
                <a:solidFill>
                  <a:srgbClr val="FF0000"/>
                </a:solidFill>
              </a:rPr>
              <a:t>style="width:100%"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&lt;h1 style="margin-bottom:0;"&gt;Main Title of Web Page&lt;/h1&gt;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&lt;div </a:t>
            </a:r>
            <a:r>
              <a:rPr lang="en-US" dirty="0"/>
              <a:t>id=“</a:t>
            </a:r>
            <a:r>
              <a:rPr lang="en-US" dirty="0" err="1"/>
              <a:t>opsomming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style="background-color:#FFD700;height:50em;width:25em;float:left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&lt;b&gt;</a:t>
            </a:r>
            <a:r>
              <a:rPr lang="en-US" dirty="0" err="1"/>
              <a:t>Opsomming</a:t>
            </a:r>
            <a:r>
              <a:rPr lang="en-US" dirty="0"/>
              <a:t>&lt;/b&gt;&lt;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HTML&lt;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CSS&lt;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&lt;div id="content" style="background-color:#EEEEEE;height:50em;width:25em;float:left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de </a:t>
            </a:r>
            <a:r>
              <a:rPr lang="en-US" dirty="0" err="1"/>
              <a:t>inhoud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nl-BE" dirty="0"/>
              <a:t>-&gt; header en </a:t>
            </a:r>
            <a:r>
              <a:rPr lang="nl-BE" dirty="0" err="1"/>
              <a:t>footer</a:t>
            </a:r>
            <a:r>
              <a:rPr lang="nl-BE" dirty="0"/>
              <a:t> hoogte geregeld door de grootte van het lettertype</a:t>
            </a:r>
          </a:p>
          <a:p>
            <a:pPr marL="0" indent="0">
              <a:buNone/>
            </a:pPr>
            <a:r>
              <a:rPr lang="en-US" dirty="0"/>
              <a:t>-&gt; id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identificatie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element (</a:t>
            </a:r>
            <a:r>
              <a:rPr lang="en-US" dirty="0" err="1"/>
              <a:t>oa</a:t>
            </a:r>
            <a:r>
              <a:rPr lang="en-US" dirty="0"/>
              <a:t>. </a:t>
            </a:r>
            <a:r>
              <a:rPr lang="en-US" dirty="0" err="1"/>
              <a:t>gebruikt</a:t>
            </a:r>
            <a:r>
              <a:rPr lang="en-US" dirty="0"/>
              <a:t> in CSS, </a:t>
            </a:r>
            <a:r>
              <a:rPr lang="en-US" dirty="0" err="1"/>
              <a:t>Javascript</a:t>
            </a:r>
            <a:r>
              <a:rPr lang="en-US" dirty="0"/>
              <a:t>…)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tags in HTML5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4572000"/>
          </a:xfrm>
        </p:spPr>
        <p:txBody>
          <a:bodyPr>
            <a:normAutofit/>
          </a:bodyPr>
          <a:lstStyle/>
          <a:p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Semantische</a:t>
            </a:r>
            <a:r>
              <a:rPr lang="en-US" dirty="0"/>
              <a:t>: &lt;header&gt;, &lt;footer&gt;, &lt;</a:t>
            </a:r>
            <a:r>
              <a:rPr lang="en-US" dirty="0" err="1"/>
              <a:t>nav</a:t>
            </a:r>
            <a:r>
              <a:rPr lang="en-US" dirty="0"/>
              <a:t>&gt;, &lt;article&gt; en &lt;section&gt;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LET OP: &lt;head&gt; is </a:t>
            </a:r>
            <a:r>
              <a:rPr lang="en-US" dirty="0" err="1">
                <a:solidFill>
                  <a:srgbClr val="FF0000"/>
                </a:solidFill>
              </a:rPr>
              <a:t>niet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hetzelfde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&lt;header&gt;!!!</a:t>
            </a:r>
          </a:p>
          <a:p>
            <a:pPr lvl="1"/>
            <a:r>
              <a:rPr lang="en-US" dirty="0" err="1"/>
              <a:t>Grafische</a:t>
            </a:r>
            <a:r>
              <a:rPr lang="en-US" dirty="0"/>
              <a:t>: &lt;</a:t>
            </a:r>
            <a:r>
              <a:rPr lang="en-US" dirty="0" err="1"/>
              <a:t>svg</a:t>
            </a:r>
            <a:r>
              <a:rPr lang="en-US" dirty="0"/>
              <a:t>&gt; en &lt;canvas&gt;</a:t>
            </a:r>
            <a:br>
              <a:rPr lang="en-US" dirty="0"/>
            </a:br>
            <a:r>
              <a:rPr lang="en-US" sz="2000" i="1" dirty="0">
                <a:hlinkClick r:id="rId2"/>
              </a:rPr>
              <a:t>http://www.w3schools.com/html/html5_svg.asp</a:t>
            </a:r>
            <a:endParaRPr lang="en-US" sz="2000" i="1" dirty="0"/>
          </a:p>
          <a:p>
            <a:pPr lvl="1"/>
            <a:r>
              <a:rPr lang="en-US" dirty="0"/>
              <a:t>Multimedia: &lt;audio&gt; en &lt;video&gt;</a:t>
            </a:r>
          </a:p>
          <a:p>
            <a:pPr lvl="1"/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number, date, time, calendar en range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409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Belangrijk: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4572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23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21633" t="17474" r="14540" b="4290"/>
          <a:stretch/>
        </p:blipFill>
        <p:spPr>
          <a:xfrm>
            <a:off x="1331640" y="1268760"/>
            <a:ext cx="5529566" cy="54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9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94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&lt;header&gt;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&lt;div </a:t>
            </a:r>
            <a:r>
              <a:rPr lang="nl-BE" dirty="0" err="1">
                <a:sym typeface="Wingdings" panose="05000000000000000000" pitchFamily="2" charset="2"/>
              </a:rPr>
              <a:t>id</a:t>
            </a:r>
            <a:r>
              <a:rPr lang="nl-BE" dirty="0">
                <a:sym typeface="Wingdings" panose="05000000000000000000" pitchFamily="2" charset="2"/>
              </a:rPr>
              <a:t>=“logo”&gt;logo bovenaan&lt;/div 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Titel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&lt;/header&gt;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&lt;</a:t>
            </a:r>
            <a:r>
              <a:rPr lang="nl-BE" dirty="0" err="1">
                <a:sym typeface="Wingdings" panose="05000000000000000000" pitchFamily="2" charset="2"/>
              </a:rPr>
              <a:t>section</a:t>
            </a:r>
            <a:r>
              <a:rPr lang="nl-BE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&lt;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&gt; artikel 1 &lt;/ 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 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&lt;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 &gt; artikel 2 &lt;/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 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&lt;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 &gt; artikel 3 &lt;/</a:t>
            </a:r>
            <a:r>
              <a:rPr lang="nl-BE" dirty="0" err="1">
                <a:sym typeface="Wingdings" panose="05000000000000000000" pitchFamily="2" charset="2"/>
              </a:rPr>
              <a:t>article</a:t>
            </a:r>
            <a:r>
              <a:rPr lang="nl-BE" dirty="0">
                <a:sym typeface="Wingdings" panose="05000000000000000000" pitchFamily="2" charset="2"/>
              </a:rPr>
              <a:t> 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&lt;/</a:t>
            </a:r>
            <a:r>
              <a:rPr lang="nl-BE" dirty="0" err="1">
                <a:sym typeface="Wingdings" panose="05000000000000000000" pitchFamily="2" charset="2"/>
              </a:rPr>
              <a:t>section</a:t>
            </a:r>
            <a:r>
              <a:rPr lang="nl-BE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43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Verwijderde tags in HTML5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90543"/>
              </p:ext>
            </p:extLst>
          </p:nvPr>
        </p:nvGraphicFramePr>
        <p:xfrm>
          <a:off x="1331640" y="1473247"/>
          <a:ext cx="5976664" cy="4896540"/>
        </p:xfrm>
        <a:graphic>
          <a:graphicData uri="http://schemas.openxmlformats.org/drawingml/2006/table">
            <a:tbl>
              <a:tblPr/>
              <a:tblGrid>
                <a:gridCol w="191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060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dirty="0">
                          <a:effectLst/>
                        </a:rPr>
                        <a:t>Element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dirty="0">
                          <a:effectLst/>
                        </a:rPr>
                        <a:t>Gebruik nu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 dirty="0">
                          <a:effectLst/>
                        </a:rPr>
                        <a:t>&lt;applet&gt;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&lt;object&gt;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&lt;basefont&gt;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 dirty="0">
                          <a:effectLst/>
                        </a:rPr>
                        <a:t>CSS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&lt;big&gt;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CSS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&lt;center&gt;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CSS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 dirty="0">
                          <a:effectLst/>
                        </a:rPr>
                        <a:t>&lt;font&gt;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CSS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&lt;frame&gt;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 dirty="0">
                          <a:effectLst/>
                        </a:rPr>
                        <a:t> 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&lt;frameset&gt;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 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fontAlgn="t"/>
                      <a:r>
                        <a:rPr lang="nl-BE" sz="1400">
                          <a:effectLst/>
                        </a:rPr>
                        <a:t>&lt;noframes&gt;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400" dirty="0">
                          <a:effectLst/>
                        </a:rPr>
                        <a:t> </a:t>
                      </a:r>
                    </a:p>
                  </a:txBody>
                  <a:tcPr marL="59388" marR="59388" marT="59388" marB="593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02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Labo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sz="2400" dirty="0" err="1"/>
              <a:t>Tesamen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voorbeeld</a:t>
            </a:r>
            <a:r>
              <a:rPr lang="en-US" sz="2400" dirty="0"/>
              <a:t> met </a:t>
            </a:r>
            <a:r>
              <a:rPr lang="en-US" sz="2400" dirty="0" err="1"/>
              <a:t>structuur</a:t>
            </a:r>
            <a:r>
              <a:rPr lang="en-US" sz="2400" dirty="0"/>
              <a:t> website (</a:t>
            </a:r>
            <a:r>
              <a:rPr lang="en-US" sz="2400" dirty="0" err="1"/>
              <a:t>semantische</a:t>
            </a:r>
            <a:r>
              <a:rPr lang="en-US" sz="2400" dirty="0"/>
              <a:t> tags) </a:t>
            </a:r>
            <a:r>
              <a:rPr lang="en-US" sz="2400" dirty="0" err="1"/>
              <a:t>en</a:t>
            </a:r>
            <a:r>
              <a:rPr lang="en-US" sz="2400" dirty="0"/>
              <a:t> basis CSS</a:t>
            </a:r>
            <a:br>
              <a:rPr lang="en-US" sz="2400" dirty="0"/>
            </a:br>
            <a:r>
              <a:rPr lang="nl-BE" sz="2000" dirty="0">
                <a:hlinkClick r:id="rId2"/>
              </a:rPr>
              <a:t>https://www.w3schools.com/html/html5_semantic_elements.asp</a:t>
            </a:r>
            <a:endParaRPr lang="en-US" sz="2000" dirty="0"/>
          </a:p>
          <a:p>
            <a:r>
              <a:rPr lang="en-US" sz="2400" dirty="0"/>
              <a:t>Pas </a:t>
            </a:r>
            <a:r>
              <a:rPr lang="en-US" sz="2400" dirty="0" err="1"/>
              <a:t>dit</a:t>
            </a:r>
            <a:r>
              <a:rPr lang="en-US" sz="2400" dirty="0"/>
              <a:t> toe in je website </a:t>
            </a:r>
            <a:r>
              <a:rPr lang="en-US" sz="2400" dirty="0" err="1"/>
              <a:t>voor</a:t>
            </a:r>
            <a:r>
              <a:rPr lang="en-US" sz="2400" dirty="0"/>
              <a:t> je hobby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Formulier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20481" y="1429186"/>
            <a:ext cx="7772400" cy="4572000"/>
          </a:xfrm>
        </p:spPr>
        <p:txBody>
          <a:bodyPr>
            <a:normAutofit/>
          </a:bodyPr>
          <a:lstStyle/>
          <a:p>
            <a:r>
              <a:rPr lang="nl-BE" dirty="0"/>
              <a:t>Een formulier wordt gebruikt om gegevens naar een server door te sturen </a:t>
            </a:r>
            <a:br>
              <a:rPr lang="nl-BE" dirty="0"/>
            </a:br>
            <a:r>
              <a:rPr lang="nl-BE" dirty="0"/>
              <a:t>(zie volgend jaar PHP)</a:t>
            </a:r>
          </a:p>
          <a:p>
            <a:r>
              <a:rPr lang="nl-BE" dirty="0"/>
              <a:t>Een formulier kan input elementen bevatten zoals tekstvelden (type tekst, password, email), checkboxen, knoppen (speciale: </a:t>
            </a:r>
            <a:r>
              <a:rPr lang="nl-BE" dirty="0" err="1"/>
              <a:t>submit</a:t>
            </a:r>
            <a:r>
              <a:rPr lang="nl-BE" dirty="0"/>
              <a:t>, reset) …</a:t>
            </a:r>
          </a:p>
          <a:p>
            <a:r>
              <a:rPr lang="nl-BE" dirty="0" err="1"/>
              <a:t>Alignatie</a:t>
            </a:r>
            <a:r>
              <a:rPr lang="nl-BE" dirty="0"/>
              <a:t> door tabel te gebruiken!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60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87E0A22-948C-4409-8606-4CB95883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62" r="66163" b="61916"/>
          <a:stretch/>
        </p:blipFill>
        <p:spPr>
          <a:xfrm>
            <a:off x="374904" y="2116161"/>
            <a:ext cx="7359810" cy="2625677"/>
          </a:xfrm>
          <a:prstGeom prst="rect">
            <a:avLst/>
          </a:prstGeom>
        </p:spPr>
      </p:pic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46C8896-DAE6-4A2F-992D-2CA7D62BD9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6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29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9AE9578-A008-4DF5-A8C1-D15D8EBAE3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BE" dirty="0"/>
              <a:t>&lt;form name="naam" </a:t>
            </a:r>
            <a:r>
              <a:rPr lang="nl-BE" dirty="0" err="1"/>
              <a:t>id</a:t>
            </a:r>
            <a:r>
              <a:rPr lang="nl-BE" dirty="0"/>
              <a:t>="naam" </a:t>
            </a:r>
            <a:r>
              <a:rPr lang="nl-BE" dirty="0" err="1">
                <a:solidFill>
                  <a:srgbClr val="FF0000"/>
                </a:solidFill>
              </a:rPr>
              <a:t>method</a:t>
            </a:r>
            <a:r>
              <a:rPr lang="nl-BE" dirty="0">
                <a:solidFill>
                  <a:srgbClr val="FF0000"/>
                </a:solidFill>
              </a:rPr>
              <a:t>="post" action=“</a:t>
            </a:r>
            <a:r>
              <a:rPr lang="nl-BE" dirty="0" err="1">
                <a:solidFill>
                  <a:srgbClr val="FF0000"/>
                </a:solidFill>
              </a:rPr>
              <a:t>vervolg.php</a:t>
            </a:r>
            <a:r>
              <a:rPr lang="nl-BE" dirty="0">
                <a:solidFill>
                  <a:srgbClr val="FF0000"/>
                </a:solidFill>
              </a:rPr>
              <a:t>"&gt; </a:t>
            </a:r>
          </a:p>
          <a:p>
            <a:pPr marL="0" indent="0">
              <a:buNone/>
            </a:pPr>
            <a:r>
              <a:rPr lang="nl-BE" dirty="0"/>
              <a:t>&lt;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=100%&gt;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="150" </a:t>
            </a:r>
            <a:r>
              <a:rPr lang="nl-BE" dirty="0" err="1"/>
              <a:t>align</a:t>
            </a:r>
            <a:r>
              <a:rPr lang="nl-BE" dirty="0"/>
              <a:t>="right"&gt;Datum&lt;/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&gt;&lt;input name="datum" type="date"&gt;&lt;/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="150" </a:t>
            </a:r>
            <a:r>
              <a:rPr lang="nl-BE" dirty="0" err="1"/>
              <a:t>align</a:t>
            </a:r>
            <a:r>
              <a:rPr lang="nl-BE" dirty="0"/>
              <a:t>="right"&gt;Paswoord&lt;/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&gt;&lt;input name="paswoord" type="password"&gt;&lt;/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&gt;&lt;/</a:t>
            </a:r>
            <a:r>
              <a:rPr lang="nl-BE" dirty="0" err="1"/>
              <a:t>td</a:t>
            </a:r>
            <a:r>
              <a:rPr lang="nl-BE" dirty="0"/>
              <a:t>&gt;		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="150"&gt;</a:t>
            </a:r>
          </a:p>
          <a:p>
            <a:pPr marL="0" indent="0">
              <a:buNone/>
            </a:pPr>
            <a:r>
              <a:rPr lang="nl-BE" dirty="0"/>
              <a:t>		&lt;input type="radio" name= "geslacht" </a:t>
            </a:r>
            <a:r>
              <a:rPr lang="nl-BE" dirty="0" err="1"/>
              <a:t>value</a:t>
            </a:r>
            <a:r>
              <a:rPr lang="nl-BE" dirty="0"/>
              <a:t>="vrouw"&gt;Vrouw</a:t>
            </a:r>
          </a:p>
          <a:p>
            <a:pPr marL="0" indent="0">
              <a:buNone/>
            </a:pPr>
            <a:r>
              <a:rPr lang="nl-BE" dirty="0"/>
              <a:t>		&lt;input type="radio" name= "geslacht" </a:t>
            </a:r>
            <a:r>
              <a:rPr lang="nl-BE" dirty="0" err="1"/>
              <a:t>value</a:t>
            </a:r>
            <a:r>
              <a:rPr lang="nl-BE" dirty="0"/>
              <a:t>="man"&gt;Man 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="150" </a:t>
            </a:r>
            <a:r>
              <a:rPr lang="nl-BE" dirty="0" err="1"/>
              <a:t>align</a:t>
            </a:r>
            <a:r>
              <a:rPr lang="nl-BE" dirty="0"/>
              <a:t>="right"&gt;Email&lt;/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&gt;&lt;input name="email" type="email" </a:t>
            </a:r>
            <a:r>
              <a:rPr lang="nl-BE" dirty="0" err="1"/>
              <a:t>size</a:t>
            </a:r>
            <a:r>
              <a:rPr lang="nl-BE" dirty="0"/>
              <a:t>="30"&gt;&lt;/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="150" </a:t>
            </a:r>
            <a:r>
              <a:rPr lang="nl-BE" dirty="0" err="1"/>
              <a:t>align</a:t>
            </a:r>
            <a:r>
              <a:rPr lang="nl-BE" dirty="0"/>
              <a:t>="right"&gt;</a:t>
            </a:r>
          </a:p>
          <a:p>
            <a:pPr marL="0" indent="0">
              <a:buNone/>
            </a:pPr>
            <a:r>
              <a:rPr lang="nl-BE" dirty="0"/>
              <a:t>		</a:t>
            </a:r>
            <a:r>
              <a:rPr lang="nl-BE" dirty="0">
                <a:solidFill>
                  <a:srgbClr val="FF0000"/>
                </a:solidFill>
              </a:rPr>
              <a:t>&lt;input name="annuleren" type="reset" </a:t>
            </a:r>
            <a:r>
              <a:rPr lang="nl-BE" dirty="0" err="1">
                <a:solidFill>
                  <a:srgbClr val="FF0000"/>
                </a:solidFill>
              </a:rPr>
              <a:t>value</a:t>
            </a:r>
            <a:r>
              <a:rPr lang="nl-BE" dirty="0">
                <a:solidFill>
                  <a:srgbClr val="FF0000"/>
                </a:solidFill>
              </a:rPr>
              <a:t>="Annuleren"&gt;&lt;/</a:t>
            </a:r>
            <a:r>
              <a:rPr lang="nl-BE" dirty="0" err="1">
                <a:solidFill>
                  <a:srgbClr val="FF0000"/>
                </a:solidFill>
              </a:rPr>
              <a:t>td</a:t>
            </a:r>
            <a:r>
              <a:rPr lang="nl-BE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		&lt;</a:t>
            </a:r>
            <a:r>
              <a:rPr lang="nl-BE" dirty="0" err="1">
                <a:solidFill>
                  <a:srgbClr val="FF0000"/>
                </a:solidFill>
              </a:rPr>
              <a:t>td</a:t>
            </a:r>
            <a:r>
              <a:rPr lang="nl-BE" dirty="0">
                <a:solidFill>
                  <a:srgbClr val="FF0000"/>
                </a:solidFill>
              </a:rPr>
              <a:t>&gt;&lt;input name="versturen" type="</a:t>
            </a:r>
            <a:r>
              <a:rPr lang="nl-BE" dirty="0" err="1">
                <a:solidFill>
                  <a:srgbClr val="FF0000"/>
                </a:solidFill>
              </a:rPr>
              <a:t>submit</a:t>
            </a:r>
            <a:r>
              <a:rPr lang="nl-BE" dirty="0">
                <a:solidFill>
                  <a:srgbClr val="FF0000"/>
                </a:solidFill>
              </a:rPr>
              <a:t>" </a:t>
            </a:r>
            <a:r>
              <a:rPr lang="nl-BE" dirty="0" err="1">
                <a:solidFill>
                  <a:srgbClr val="FF0000"/>
                </a:solidFill>
              </a:rPr>
              <a:t>value</a:t>
            </a:r>
            <a:r>
              <a:rPr lang="nl-BE" dirty="0">
                <a:solidFill>
                  <a:srgbClr val="FF0000"/>
                </a:solidFill>
              </a:rPr>
              <a:t>="Verstuur"&gt;&lt;/</a:t>
            </a:r>
            <a:r>
              <a:rPr lang="nl-BE" dirty="0" err="1">
                <a:solidFill>
                  <a:srgbClr val="FF0000"/>
                </a:solidFill>
              </a:rPr>
              <a:t>td</a:t>
            </a:r>
            <a:r>
              <a:rPr lang="nl-BE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tr</a:t>
            </a:r>
            <a:r>
              <a:rPr lang="nl-BE" dirty="0"/>
              <a:t>&gt;	</a:t>
            </a:r>
          </a:p>
          <a:p>
            <a:pPr marL="0" indent="0">
              <a:buNone/>
            </a:pPr>
            <a:r>
              <a:rPr lang="nl-BE" dirty="0"/>
              <a:t>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2928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&lt;h1&gt;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heading&lt;/h1&gt;</a:t>
            </a:r>
            <a:br>
              <a:rPr lang="en-US" dirty="0"/>
            </a:br>
            <a:r>
              <a:rPr lang="en-US" dirty="0"/>
              <a:t>&lt;p&gt;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paragraaf</a:t>
            </a: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nl-BE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nl-BE" dirty="0">
                <a:latin typeface="Calibri" pitchFamily="34" charset="0"/>
                <a:cs typeface="Calibri" pitchFamily="34" charset="0"/>
                <a:hlinkClick r:id="rId2"/>
              </a:rPr>
              <a:t>http://www.w3schools.com/html/tryit.asp?filename=tryhtml_intro</a:t>
            </a:r>
            <a:endParaRPr lang="nl-BE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&lt;…&gt; =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tag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DOCTYPE: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geeft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het document type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hier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HTML5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tussen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&lt;html&gt; en &lt;/html&gt;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beschrijft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webpagina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tussen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&lt;body&gt; en &lt;/body&gt; is 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zichtbare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webinhoud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tussen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&lt;h1&gt; en &lt;/h1&gt;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wordt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weergegeven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heading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tekst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tussen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&lt;p&gt; en &lt;/p&gt;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wordt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weergegeven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paragraaf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  <a:hlinkClick r:id="rId3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9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voorgesteld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via:</a:t>
            </a:r>
          </a:p>
          <a:p>
            <a:pPr lvl="1"/>
            <a:r>
              <a:rPr lang="en-US" dirty="0" err="1"/>
              <a:t>hexadecimale</a:t>
            </a:r>
            <a:r>
              <a:rPr lang="en-US" dirty="0"/>
              <a:t> </a:t>
            </a:r>
            <a:r>
              <a:rPr lang="en-US" dirty="0" err="1"/>
              <a:t>notatie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rood, </a:t>
            </a:r>
            <a:r>
              <a:rPr lang="en-US" dirty="0" err="1"/>
              <a:t>groen</a:t>
            </a:r>
            <a:r>
              <a:rPr lang="en-US" dirty="0"/>
              <a:t>, </a:t>
            </a:r>
            <a:r>
              <a:rPr lang="en-US" dirty="0" err="1"/>
              <a:t>blauw</a:t>
            </a:r>
            <a:r>
              <a:rPr lang="en-US" dirty="0"/>
              <a:t> </a:t>
            </a:r>
            <a:r>
              <a:rPr lang="en-US" dirty="0" err="1"/>
              <a:t>notatie</a:t>
            </a:r>
            <a:r>
              <a:rPr lang="en-US" dirty="0"/>
              <a:t> (RGB)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is 0 (in HEX: 00). De </a:t>
            </a:r>
            <a:r>
              <a:rPr lang="en-US" dirty="0" err="1"/>
              <a:t>hoogste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is 255 (in HEX: FF). </a:t>
            </a:r>
            <a:r>
              <a:rPr lang="en-US" dirty="0" err="1"/>
              <a:t>Hexadecimale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weergegeven</a:t>
            </a:r>
            <a:r>
              <a:rPr lang="en-US" dirty="0"/>
              <a:t> in 3 </a:t>
            </a:r>
            <a:r>
              <a:rPr lang="en-US" dirty="0" err="1"/>
              <a:t>paren</a:t>
            </a:r>
            <a:r>
              <a:rPr lang="en-US" dirty="0"/>
              <a:t> van 2 </a:t>
            </a:r>
            <a:r>
              <a:rPr lang="en-US" dirty="0" err="1"/>
              <a:t>posities</a:t>
            </a:r>
            <a:r>
              <a:rPr lang="en-US" dirty="0"/>
              <a:t> </a:t>
            </a:r>
            <a:r>
              <a:rPr lang="en-US" dirty="0" err="1"/>
              <a:t>beginnend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# </a:t>
            </a:r>
            <a:r>
              <a:rPr lang="en-US" dirty="0" err="1"/>
              <a:t>teken</a:t>
            </a:r>
            <a:endParaRPr lang="en-US" dirty="0"/>
          </a:p>
          <a:p>
            <a:pPr lvl="1"/>
            <a:r>
              <a:rPr lang="en-US" dirty="0"/>
              <a:t>RGB-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zelf</a:t>
            </a:r>
            <a:endParaRPr lang="en-US" dirty="0"/>
          </a:p>
          <a:p>
            <a:pPr lvl="1"/>
            <a:r>
              <a:rPr lang="en-US" dirty="0" err="1"/>
              <a:t>Namen</a:t>
            </a:r>
            <a:endParaRPr lang="en-US" dirty="0"/>
          </a:p>
          <a:p>
            <a:r>
              <a:rPr lang="en-US" dirty="0" err="1"/>
              <a:t>Voorbeeld</a:t>
            </a:r>
            <a:endParaRPr lang="en-US" dirty="0"/>
          </a:p>
          <a:p>
            <a:pPr lvl="1"/>
            <a:r>
              <a:rPr lang="en-US" dirty="0"/>
              <a:t>Black	</a:t>
            </a:r>
            <a:r>
              <a:rPr lang="nl-BE" dirty="0"/>
              <a:t>#000000		</a:t>
            </a:r>
            <a:r>
              <a:rPr lang="nl-BE" dirty="0" err="1"/>
              <a:t>rgb</a:t>
            </a:r>
            <a:r>
              <a:rPr lang="nl-BE" dirty="0"/>
              <a:t>(0,0,0)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Red	#FF0000		</a:t>
            </a:r>
            <a:r>
              <a:rPr lang="en-US" dirty="0" err="1"/>
              <a:t>rgb</a:t>
            </a:r>
            <a:r>
              <a:rPr lang="en-US" dirty="0"/>
              <a:t>(255,0,0)</a:t>
            </a:r>
          </a:p>
          <a:p>
            <a:pPr lvl="1"/>
            <a:r>
              <a:rPr lang="en-US" dirty="0"/>
              <a:t>Green	#00FF00		</a:t>
            </a:r>
            <a:r>
              <a:rPr lang="en-US" dirty="0" err="1"/>
              <a:t>rgb</a:t>
            </a:r>
            <a:r>
              <a:rPr lang="en-US" dirty="0"/>
              <a:t>(0,255,0)</a:t>
            </a:r>
          </a:p>
          <a:p>
            <a:r>
              <a:rPr lang="en-US" dirty="0"/>
              <a:t>De 16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basiskleuren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: aqua, black, blue, fuchsia, gray, green, lime, maroon, navy, olive, purple, red, silver, teal, white, and yellow.</a:t>
            </a:r>
          </a:p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nl-BE" dirty="0">
                <a:hlinkClick r:id="rId2"/>
              </a:rPr>
              <a:t>https://www.w3schools.com/html/html_colors.asp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529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Pagina invoegen in 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5410200"/>
          </a:xfrm>
        </p:spPr>
        <p:txBody>
          <a:bodyPr>
            <a:normAutofit/>
          </a:bodyPr>
          <a:lstStyle/>
          <a:p>
            <a:r>
              <a:rPr lang="nl-BE" dirty="0"/>
              <a:t>Als je een bepaald deel van een pagina (vb. header, menu, </a:t>
            </a:r>
            <a:r>
              <a:rPr lang="nl-BE" dirty="0" err="1"/>
              <a:t>footer</a:t>
            </a:r>
            <a:r>
              <a:rPr lang="nl-BE" dirty="0"/>
              <a:t>…) wilt behouden en de rest van de pagina laat variëren, dan kun je:</a:t>
            </a:r>
          </a:p>
          <a:p>
            <a:pPr lvl="1"/>
            <a:r>
              <a:rPr lang="nl-BE" dirty="0"/>
              <a:t>Dat bepaald deel in iedere pagina steeds opnieuw opnemen</a:t>
            </a:r>
          </a:p>
          <a:p>
            <a:pPr lvl="1"/>
            <a:r>
              <a:rPr lang="nl-BE" dirty="0"/>
              <a:t>Anders te werk gaan: zie volgende dia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010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Pagina invoegen in 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02551" y="1556792"/>
            <a:ext cx="8122096" cy="54102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nl-BE" dirty="0"/>
              <a:t>In server-side </a:t>
            </a:r>
            <a:r>
              <a:rPr lang="nl-BE" dirty="0" err="1"/>
              <a:t>scripting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het vast deel in een </a:t>
            </a:r>
            <a:r>
              <a:rPr lang="nl-BE" dirty="0" err="1"/>
              <a:t>include</a:t>
            </a:r>
            <a:r>
              <a:rPr lang="nl-BE" dirty="0"/>
              <a:t> stoppen als je PHP gebruikt (</a:t>
            </a:r>
            <a:r>
              <a:rPr lang="nl-BE" dirty="0" err="1"/>
              <a:t>include</a:t>
            </a:r>
            <a:r>
              <a:rPr lang="nl-BE" dirty="0"/>
              <a:t> bestand)</a:t>
            </a:r>
            <a:br>
              <a:rPr lang="nl-BE" dirty="0"/>
            </a:br>
            <a:r>
              <a:rPr lang="nl-BE" dirty="0"/>
              <a:t>voordeel: gemeenschappelijke code op 1 plaats</a:t>
            </a:r>
            <a:br>
              <a:rPr lang="nl-BE" dirty="0"/>
            </a:br>
            <a:r>
              <a:rPr lang="nl-BE" dirty="0"/>
              <a:t>nadeel: pagina wordt ook hier volledig opnieuw geladen</a:t>
            </a:r>
          </a:p>
          <a:p>
            <a:pPr lvl="2"/>
            <a:r>
              <a:rPr lang="nl-BE" dirty="0"/>
              <a:t>ASP-master pagina gebruiken</a:t>
            </a:r>
          </a:p>
          <a:p>
            <a:pPr lvl="1"/>
            <a:r>
              <a:rPr lang="nl-BE" dirty="0"/>
              <a:t>In HTML een </a:t>
            </a:r>
            <a:r>
              <a:rPr lang="nl-BE" dirty="0" err="1"/>
              <a:t>iframe</a:t>
            </a:r>
            <a:r>
              <a:rPr lang="nl-BE" dirty="0"/>
              <a:t> gebruiken</a:t>
            </a:r>
            <a:br>
              <a:rPr lang="nl-BE" dirty="0"/>
            </a:br>
            <a:r>
              <a:rPr lang="nl-BE" dirty="0"/>
              <a:t>voordeel: enkel nieuw deel wordt ingeladen</a:t>
            </a:r>
            <a:br>
              <a:rPr lang="nl-BE" dirty="0"/>
            </a:br>
            <a:r>
              <a:rPr lang="nl-BE" dirty="0"/>
              <a:t>nadeel: </a:t>
            </a:r>
            <a:r>
              <a:rPr lang="nl-BE" dirty="0" err="1"/>
              <a:t>iframes</a:t>
            </a:r>
            <a:r>
              <a:rPr lang="nl-BE" dirty="0"/>
              <a:t> niet zo efficiënt in gebruik (vb. bij SEO = search engine </a:t>
            </a:r>
            <a:r>
              <a:rPr lang="nl-BE" dirty="0" err="1"/>
              <a:t>optimization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In HTML (Firefox gebruiken omdat standaard </a:t>
            </a:r>
            <a:r>
              <a:rPr lang="nl-BE" dirty="0" err="1"/>
              <a:t>scripting</a:t>
            </a:r>
            <a:r>
              <a:rPr lang="nl-BE" dirty="0"/>
              <a:t> daar op staat)</a:t>
            </a:r>
          </a:p>
          <a:p>
            <a:pPr lvl="2"/>
            <a:r>
              <a:rPr lang="nl-BE" dirty="0"/>
              <a:t>In de &lt;</a:t>
            </a:r>
            <a:r>
              <a:rPr lang="nl-BE" dirty="0" err="1"/>
              <a:t>head</a:t>
            </a:r>
            <a:r>
              <a:rPr lang="nl-BE" dirty="0"/>
              <a:t>&gt;: &lt;script </a:t>
            </a:r>
            <a:r>
              <a:rPr lang="nl-BE" dirty="0" err="1"/>
              <a:t>src</a:t>
            </a:r>
            <a:r>
              <a:rPr lang="nl-BE" dirty="0"/>
              <a:t>="http://www.w3schools.com/lib/w3data.js"&gt;&lt;/script&gt;</a:t>
            </a:r>
          </a:p>
          <a:p>
            <a:pPr lvl="2"/>
            <a:r>
              <a:rPr lang="nl-BE" dirty="0"/>
              <a:t>In de body bij een willekeurige tag: &lt;</a:t>
            </a:r>
            <a:r>
              <a:rPr lang="nl-BE" dirty="0" err="1"/>
              <a:t>nav</a:t>
            </a:r>
            <a:r>
              <a:rPr lang="nl-BE" dirty="0"/>
              <a:t> w3-include-html="navigatie.html"&gt;</a:t>
            </a:r>
          </a:p>
          <a:p>
            <a:pPr lvl="2"/>
            <a:r>
              <a:rPr lang="nl-BE" dirty="0"/>
              <a:t>Op het einde van de body :</a:t>
            </a:r>
            <a:br>
              <a:rPr lang="nl-BE" dirty="0"/>
            </a:br>
            <a:r>
              <a:rPr lang="nl-BE" dirty="0"/>
              <a:t>&lt;script&gt;</a:t>
            </a:r>
            <a:br>
              <a:rPr lang="nl-BE" dirty="0"/>
            </a:br>
            <a:r>
              <a:rPr lang="nl-BE" dirty="0"/>
              <a:t>w3IncludeHTML();</a:t>
            </a:r>
            <a:br>
              <a:rPr lang="nl-BE" dirty="0"/>
            </a:br>
            <a:r>
              <a:rPr lang="nl-BE" dirty="0"/>
              <a:t>&lt;/script&gt;</a:t>
            </a:r>
            <a:br>
              <a:rPr lang="nl-BE" dirty="0"/>
            </a:br>
            <a:r>
              <a:rPr lang="nl-BE" dirty="0"/>
              <a:t>-&gt; zorg ervoor dat scripts uitgevoerd worden (in Firefox meestal standaard)</a:t>
            </a:r>
          </a:p>
          <a:p>
            <a:pPr lvl="1"/>
            <a:r>
              <a:rPr lang="nl-BE" dirty="0"/>
              <a:t>andere zaken vb. Ajax gebruiken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734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Entiteit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Het is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mogelijk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&lt; en &gt;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 in je </a:t>
            </a:r>
            <a:r>
              <a:rPr lang="en-US" sz="2400" dirty="0" err="1"/>
              <a:t>tekst</a:t>
            </a:r>
            <a:r>
              <a:rPr lang="en-US" sz="2400" dirty="0"/>
              <a:t> </a:t>
            </a:r>
            <a:r>
              <a:rPr lang="en-US" sz="2400" dirty="0" err="1"/>
              <a:t>omdat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verwarring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bestaan</a:t>
            </a:r>
            <a:r>
              <a:rPr lang="en-US" sz="2400" dirty="0"/>
              <a:t> met tags</a:t>
            </a:r>
            <a:br>
              <a:rPr lang="en-US" sz="2400" dirty="0"/>
            </a:b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moet</a:t>
            </a:r>
            <a:r>
              <a:rPr lang="en-US" sz="2400" dirty="0"/>
              <a:t> je </a:t>
            </a:r>
            <a:r>
              <a:rPr lang="en-US" sz="2400" dirty="0" err="1"/>
              <a:t>vervangen</a:t>
            </a:r>
            <a:r>
              <a:rPr lang="en-US" sz="2400" dirty="0"/>
              <a:t> door </a:t>
            </a:r>
            <a:r>
              <a:rPr lang="en-US" sz="2400" dirty="0" err="1"/>
              <a:t>tekst</a:t>
            </a:r>
            <a:r>
              <a:rPr lang="en-US" sz="2400" dirty="0"/>
              <a:t> of ASCII-code:  </a:t>
            </a:r>
            <a:br>
              <a:rPr lang="en-US" sz="2400" dirty="0"/>
            </a:br>
            <a:r>
              <a:rPr lang="en-US" sz="2400" dirty="0"/>
              <a:t>&amp;</a:t>
            </a:r>
            <a:r>
              <a:rPr lang="en-US" sz="2400" dirty="0" err="1"/>
              <a:t>lt</a:t>
            </a:r>
            <a:r>
              <a:rPr lang="en-US" sz="2400" dirty="0"/>
              <a:t>; of &amp;#60;</a:t>
            </a:r>
            <a:br>
              <a:rPr lang="en-US" sz="2400" dirty="0"/>
            </a:br>
            <a:r>
              <a:rPr lang="en-US" sz="2400" dirty="0" err="1"/>
              <a:t>Tekst</a:t>
            </a:r>
            <a:r>
              <a:rPr lang="en-US" sz="2400" dirty="0"/>
              <a:t> is </a:t>
            </a:r>
            <a:r>
              <a:rPr lang="en-US" sz="2400" dirty="0" err="1"/>
              <a:t>gemakkelijker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onthouden</a:t>
            </a:r>
            <a:r>
              <a:rPr lang="en-US" sz="2400" dirty="0"/>
              <a:t> maar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browsers </a:t>
            </a:r>
            <a:r>
              <a:rPr lang="en-US" sz="2400" dirty="0" err="1"/>
              <a:t>herkennen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namen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veel</a:t>
            </a:r>
            <a:r>
              <a:rPr lang="en-US" sz="2400" dirty="0"/>
              <a:t> </a:t>
            </a:r>
            <a:r>
              <a:rPr lang="en-US" sz="2400" dirty="0" err="1"/>
              <a:t>voorkomend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is de non-breaking space &amp;</a:t>
            </a:r>
            <a:r>
              <a:rPr lang="en-US" sz="2400" dirty="0" err="1"/>
              <a:t>nbsp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Als</a:t>
            </a:r>
            <a:r>
              <a:rPr lang="en-US" sz="2400" dirty="0"/>
              <a:t> je 10 </a:t>
            </a:r>
            <a:r>
              <a:rPr lang="en-US" sz="2400" dirty="0" err="1"/>
              <a:t>spaties</a:t>
            </a:r>
            <a:r>
              <a:rPr lang="en-US" sz="2400" dirty="0"/>
              <a:t> in je </a:t>
            </a:r>
            <a:r>
              <a:rPr lang="en-US" sz="2400" dirty="0" err="1"/>
              <a:t>tekst</a:t>
            </a:r>
            <a:r>
              <a:rPr lang="en-US" sz="2400" dirty="0"/>
              <a:t> </a:t>
            </a:r>
            <a:r>
              <a:rPr lang="en-US" sz="2400" dirty="0" err="1"/>
              <a:t>typt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zal</a:t>
            </a:r>
            <a:r>
              <a:rPr lang="en-US" sz="2400" dirty="0"/>
              <a:t> de browser </a:t>
            </a:r>
            <a:r>
              <a:rPr lang="en-US" sz="2400" dirty="0" err="1"/>
              <a:t>er</a:t>
            </a:r>
            <a:r>
              <a:rPr lang="en-US" sz="2400" dirty="0"/>
              <a:t> 9 </a:t>
            </a:r>
            <a:r>
              <a:rPr lang="en-US" sz="2400" dirty="0" err="1"/>
              <a:t>verwijderen</a:t>
            </a:r>
            <a:r>
              <a:rPr lang="en-US" sz="2400" dirty="0"/>
              <a:t> </a:t>
            </a:r>
            <a:r>
              <a:rPr lang="en-US" sz="2400" dirty="0" err="1"/>
              <a:t>dus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je </a:t>
            </a:r>
            <a:r>
              <a:rPr lang="en-US" sz="2400" dirty="0" err="1"/>
              <a:t>echt</a:t>
            </a:r>
            <a:r>
              <a:rPr lang="en-US" sz="2400" dirty="0"/>
              <a:t> </a:t>
            </a:r>
            <a:r>
              <a:rPr lang="en-US" sz="2400" dirty="0" err="1"/>
              <a:t>spaties</a:t>
            </a:r>
            <a:r>
              <a:rPr lang="en-US" sz="2400" dirty="0"/>
              <a:t> </a:t>
            </a:r>
            <a:r>
              <a:rPr lang="en-US" sz="2400" dirty="0" err="1"/>
              <a:t>wil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moet</a:t>
            </a:r>
            <a:r>
              <a:rPr lang="en-US" sz="2400" dirty="0"/>
              <a:t> je de non-breaking space </a:t>
            </a:r>
            <a:r>
              <a:rPr lang="en-US" sz="2400" dirty="0" err="1"/>
              <a:t>gebruiken</a:t>
            </a:r>
            <a:endParaRPr lang="en-US" sz="2400" dirty="0"/>
          </a:p>
          <a:p>
            <a:r>
              <a:rPr lang="nl-BE" sz="2400" dirty="0"/>
              <a:t>Nog andere: zie </a:t>
            </a:r>
            <a:br>
              <a:rPr lang="nl-BE" sz="2400" dirty="0"/>
            </a:br>
            <a:r>
              <a:rPr lang="nl-BE" sz="1800" dirty="0">
                <a:hlinkClick r:id="rId2"/>
              </a:rPr>
              <a:t>http://www.w3schools.com/html/html_entities.asp</a:t>
            </a:r>
            <a:endParaRPr lang="nl-BE" sz="1800" dirty="0"/>
          </a:p>
          <a:p>
            <a:pPr lvl="1"/>
            <a:endParaRPr lang="nl-BE" sz="2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83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Onderscheid block en </a:t>
            </a:r>
            <a:r>
              <a:rPr lang="nl-BE" dirty="0" err="1"/>
              <a:t>inline</a:t>
            </a:r>
            <a:r>
              <a:rPr lang="nl-BE" dirty="0"/>
              <a:t> tags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4400" y="1447800"/>
            <a:ext cx="83381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dirty="0"/>
              <a:t>Zie </a:t>
            </a:r>
            <a:r>
              <a:rPr lang="nl-BE" dirty="0">
                <a:hlinkClick r:id="rId2"/>
              </a:rPr>
              <a:t>http://www.w3schools.com/html/html_blocks.asp</a:t>
            </a:r>
            <a:endParaRPr lang="nl-BE" dirty="0"/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Van </a:t>
            </a:r>
            <a:r>
              <a:rPr lang="nl-BE" sz="2000" dirty="0" err="1">
                <a:sym typeface="Wingdings" panose="05000000000000000000" pitchFamily="2" charset="2"/>
              </a:rPr>
              <a:t>inline</a:t>
            </a:r>
            <a:r>
              <a:rPr lang="nl-BE" sz="2000" dirty="0">
                <a:sym typeface="Wingdings" panose="05000000000000000000" pitchFamily="2" charset="2"/>
              </a:rPr>
              <a:t> tags kun je in CSS een block element maken </a:t>
            </a:r>
            <a:br>
              <a:rPr lang="nl-BE" sz="2000" dirty="0">
                <a:sym typeface="Wingdings" panose="05000000000000000000" pitchFamily="2" charset="2"/>
              </a:rPr>
            </a:br>
            <a:r>
              <a:rPr lang="nl-BE" sz="2000" dirty="0">
                <a:sym typeface="Wingdings" panose="05000000000000000000" pitchFamily="2" charset="2"/>
              </a:rPr>
              <a:t>(via display: block) vb. &lt;a&gt; is standaard </a:t>
            </a:r>
            <a:r>
              <a:rPr lang="nl-BE" sz="2000" dirty="0" err="1">
                <a:sym typeface="Wingdings" panose="05000000000000000000" pitchFamily="2" charset="2"/>
              </a:rPr>
              <a:t>inline</a:t>
            </a:r>
            <a:r>
              <a:rPr lang="nl-BE" sz="2000" dirty="0">
                <a:sym typeface="Wingdings" panose="05000000000000000000" pitchFamily="2" charset="2"/>
              </a:rPr>
              <a:t> element en daar kun je geen hoogtes </a:t>
            </a:r>
            <a:r>
              <a:rPr lang="nl-BE" sz="2000" dirty="0" err="1">
                <a:sym typeface="Wingdings" panose="05000000000000000000" pitchFamily="2" charset="2"/>
              </a:rPr>
              <a:t>enzo</a:t>
            </a:r>
            <a:r>
              <a:rPr lang="nl-BE" sz="2000" dirty="0">
                <a:sym typeface="Wingdings" panose="05000000000000000000" pitchFamily="2" charset="2"/>
              </a:rPr>
              <a:t> op toepassen dus blockelement maken! 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l="50000" t="45745" r="2968"/>
          <a:stretch/>
        </p:blipFill>
        <p:spPr>
          <a:xfrm>
            <a:off x="914400" y="2204864"/>
            <a:ext cx="3888432" cy="275443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50000" t="45745" r="4710" b="20214"/>
          <a:stretch/>
        </p:blipFill>
        <p:spPr>
          <a:xfrm>
            <a:off x="5220072" y="2717986"/>
            <a:ext cx="374441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5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" y="857250"/>
            <a:ext cx="9143516" cy="440730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4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SEO = search engine </a:t>
            </a:r>
            <a:r>
              <a:rPr lang="nl-BE" dirty="0" err="1"/>
              <a:t>optimalisation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b="1" dirty="0"/>
              <a:t>SEO-analyse van de schoolwebsite: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Installeer het programma </a:t>
            </a:r>
            <a:r>
              <a:rPr lang="nl-BE" dirty="0" err="1"/>
              <a:t>Screaming</a:t>
            </a:r>
            <a:r>
              <a:rPr lang="nl-BE" dirty="0"/>
              <a:t> </a:t>
            </a:r>
            <a:r>
              <a:rPr lang="nl-BE" dirty="0" err="1"/>
              <a:t>Frog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Laat jouw schoolwebsite analyseren door </a:t>
            </a:r>
            <a:r>
              <a:rPr lang="nl-BE" dirty="0" err="1"/>
              <a:t>Screaming</a:t>
            </a:r>
            <a:r>
              <a:rPr lang="nl-BE" dirty="0"/>
              <a:t> </a:t>
            </a:r>
            <a:r>
              <a:rPr lang="nl-BE" dirty="0" err="1"/>
              <a:t>Frog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Interpreteer de resultaten… </a:t>
            </a:r>
            <a:r>
              <a:rPr lang="nl-BE" dirty="0">
                <a:sym typeface="Wingdings" panose="05000000000000000000" pitchFamily="2" charset="2"/>
              </a:rPr>
              <a:t>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i="1" dirty="0">
                <a:sym typeface="Wingdings" panose="05000000000000000000" pitchFamily="2" charset="2"/>
              </a:rPr>
              <a:t> (Licht eventueel de webmaster in om de website aan te passen…)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817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219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400" dirty="0"/>
              <a:t>Eerst lokaal maken: Pas de website over je hobby aan: </a:t>
            </a:r>
          </a:p>
          <a:p>
            <a:r>
              <a:rPr lang="nl-BE" sz="2400" dirty="0"/>
              <a:t>index.html: verwelkoming met navigatie (=startbestand)</a:t>
            </a:r>
          </a:p>
          <a:p>
            <a:r>
              <a:rPr lang="nl-BE" sz="2400" dirty="0"/>
              <a:t>foto.html: foto’s in een tabel</a:t>
            </a:r>
          </a:p>
          <a:p>
            <a:r>
              <a:rPr lang="nl-BE" sz="2400" dirty="0"/>
              <a:t>contact.html: formulier</a:t>
            </a:r>
          </a:p>
          <a:p>
            <a:pPr marL="0" indent="0">
              <a:buNone/>
            </a:pPr>
            <a:r>
              <a:rPr lang="nl-BE" sz="2400" dirty="0"/>
              <a:t>Gebruik ALLE voorafgaande tags </a:t>
            </a:r>
          </a:p>
          <a:p>
            <a:pPr marL="0" indent="0">
              <a:buNone/>
            </a:pPr>
            <a:r>
              <a:rPr lang="nl-BE" sz="2400" dirty="0"/>
              <a:t>Gebruik voor de 3 pagina’s de correcte semantische tags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Zorg ook voor een eenvoudige, ZELFGEMAAKTE lay-out </a:t>
            </a:r>
            <a:r>
              <a:rPr lang="nl-BE" sz="2400" dirty="0" err="1"/>
              <a:t>ahv</a:t>
            </a:r>
            <a:r>
              <a:rPr lang="nl-BE" sz="2400" dirty="0"/>
              <a:t>. enkele basis CSS-instructies </a:t>
            </a:r>
            <a:r>
              <a:rPr lang="nl-BE" sz="2400" dirty="0" err="1"/>
              <a:t>inline</a:t>
            </a:r>
            <a:r>
              <a:rPr lang="nl-BE" sz="2400" dirty="0"/>
              <a:t>, intern of een extern CSS-bestand.</a:t>
            </a:r>
            <a:br>
              <a:rPr lang="nl-BE" sz="2400" dirty="0"/>
            </a:br>
            <a:br>
              <a:rPr lang="nl-BE" sz="2400" dirty="0"/>
            </a:br>
            <a:r>
              <a:rPr lang="nl-BE" sz="1900" dirty="0">
                <a:sym typeface="Wingdings"/>
              </a:rPr>
              <a:t> Let op als je iets van de </a:t>
            </a:r>
            <a:r>
              <a:rPr lang="nl-BE" sz="1900" dirty="0" err="1">
                <a:sym typeface="Wingdings"/>
              </a:rPr>
              <a:t>powerpoint</a:t>
            </a:r>
            <a:r>
              <a:rPr lang="nl-BE" sz="1900" dirty="0">
                <a:sym typeface="Wingdings"/>
              </a:rPr>
              <a:t> kopieert: zorg ervoor dat het overal rechte aanhalingstekens zijn en geen krulaanhalingstekens</a:t>
            </a:r>
          </a:p>
          <a:p>
            <a:pPr marL="0" indent="0">
              <a:buNone/>
            </a:pPr>
            <a:endParaRPr lang="nl-BE" sz="1900" dirty="0"/>
          </a:p>
          <a:p>
            <a:pPr lvl="1"/>
            <a:endParaRPr lang="nl-BE" sz="2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49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/>
              <a:t>Opladen via </a:t>
            </a:r>
            <a:r>
              <a:rPr lang="nl-BE" sz="2400" dirty="0" err="1"/>
              <a:t>Filezilla</a:t>
            </a:r>
            <a:r>
              <a:rPr lang="nl-BE" sz="2400" dirty="0"/>
              <a:t> op sint-</a:t>
            </a:r>
            <a:r>
              <a:rPr lang="nl-BE" sz="2400" dirty="0" err="1"/>
              <a:t>rembert</a:t>
            </a:r>
            <a:r>
              <a:rPr lang="nl-BE" sz="2400" dirty="0"/>
              <a:t> of </a:t>
            </a:r>
            <a:r>
              <a:rPr lang="nl-BE" sz="2400" dirty="0" err="1"/>
              <a:t>Infinity</a:t>
            </a:r>
            <a:r>
              <a:rPr lang="nl-BE" sz="2400" dirty="0"/>
              <a:t>?</a:t>
            </a:r>
            <a:endParaRPr lang="nl-BE" sz="1900" dirty="0">
              <a:sym typeface="Wingdings"/>
            </a:endParaRPr>
          </a:p>
          <a:p>
            <a:pPr marL="0" indent="0">
              <a:buNone/>
            </a:pPr>
            <a:endParaRPr lang="nl-BE" sz="1900" dirty="0"/>
          </a:p>
          <a:p>
            <a:pPr lvl="1"/>
            <a:endParaRPr lang="nl-BE" sz="2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6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Webbrowser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HTML-</a:t>
            </a:r>
            <a:r>
              <a:rPr lang="en-US" dirty="0" err="1"/>
              <a:t>documenten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 en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webpagina’s</a:t>
            </a:r>
            <a:r>
              <a:rPr lang="en-US" dirty="0"/>
              <a:t>.</a:t>
            </a:r>
          </a:p>
          <a:p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HTML-tags maar </a:t>
            </a:r>
            <a:r>
              <a:rPr lang="en-US" dirty="0" err="1"/>
              <a:t>gebruikt</a:t>
            </a:r>
            <a:r>
              <a:rPr lang="en-US" dirty="0"/>
              <a:t> de tags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 van de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interpreteren</a:t>
            </a:r>
            <a:br>
              <a:rPr lang="en-US" dirty="0"/>
            </a:b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paginabron</a:t>
            </a:r>
            <a:r>
              <a:rPr lang="en-US" dirty="0"/>
              <a:t>/element </a:t>
            </a:r>
            <a:r>
              <a:rPr lang="en-US" dirty="0" err="1"/>
              <a:t>inspecteren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!</a:t>
            </a:r>
          </a:p>
          <a:p>
            <a:r>
              <a:rPr lang="en-US" dirty="0"/>
              <a:t>Let op: </a:t>
            </a:r>
            <a:r>
              <a:rPr lang="en-US" dirty="0" err="1"/>
              <a:t>een</a:t>
            </a:r>
            <a:r>
              <a:rPr lang="en-US" dirty="0"/>
              <a:t> HTML-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uitzien</a:t>
            </a:r>
            <a:r>
              <a:rPr lang="en-US" dirty="0"/>
              <a:t> in </a:t>
            </a:r>
            <a:r>
              <a:rPr lang="en-US" dirty="0" err="1"/>
              <a:t>verschillende</a:t>
            </a:r>
            <a:r>
              <a:rPr lang="en-US" dirty="0"/>
              <a:t> browsers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66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Editors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nl-NL" dirty="0"/>
              <a:t>WYSIWYG versus CODE: </a:t>
            </a:r>
            <a:r>
              <a:rPr lang="nl-BE" dirty="0">
                <a:hlinkClick r:id="rId3"/>
              </a:rPr>
              <a:t>https://nl.wikipedia.org/wiki/Wysiwyg</a:t>
            </a:r>
            <a:endParaRPr lang="nl-NL" dirty="0"/>
          </a:p>
          <a:p>
            <a:pPr marL="0" indent="0">
              <a:buNone/>
            </a:pPr>
            <a:endParaRPr lang="nl-BE" dirty="0"/>
          </a:p>
          <a:p>
            <a:r>
              <a:rPr lang="nl-BE" dirty="0">
                <a:solidFill>
                  <a:srgbClr val="FF0000"/>
                </a:solidFill>
              </a:rPr>
              <a:t>WIJ: </a:t>
            </a:r>
            <a:r>
              <a:rPr lang="nl-BE" dirty="0" err="1">
                <a:solidFill>
                  <a:srgbClr val="FF0000"/>
                </a:solidFill>
              </a:rPr>
              <a:t>Notepad</a:t>
            </a:r>
            <a:r>
              <a:rPr lang="nl-BE" dirty="0">
                <a:solidFill>
                  <a:srgbClr val="FF0000"/>
                </a:solidFill>
              </a:rPr>
              <a:t>++</a:t>
            </a:r>
          </a:p>
          <a:p>
            <a:r>
              <a:rPr lang="nl-BE" dirty="0"/>
              <a:t>Adobe Dreamweaver</a:t>
            </a:r>
          </a:p>
          <a:p>
            <a:r>
              <a:rPr lang="nl-BE" dirty="0"/>
              <a:t>Visual Studio Community (2015)</a:t>
            </a:r>
          </a:p>
          <a:p>
            <a:r>
              <a:rPr lang="nl-BE" dirty="0"/>
              <a:t>Microsoft </a:t>
            </a:r>
            <a:r>
              <a:rPr lang="nl-BE" dirty="0" err="1"/>
              <a:t>Expression</a:t>
            </a:r>
            <a:r>
              <a:rPr lang="nl-BE" dirty="0"/>
              <a:t> Web</a:t>
            </a:r>
          </a:p>
          <a:p>
            <a:r>
              <a:rPr lang="nl-BE" dirty="0"/>
              <a:t>Codepen.io</a:t>
            </a:r>
          </a:p>
          <a:p>
            <a:r>
              <a:rPr lang="nl-BE" dirty="0"/>
              <a:t>Git / </a:t>
            </a:r>
            <a:r>
              <a:rPr lang="nl-BE" dirty="0" err="1"/>
              <a:t>Github</a:t>
            </a:r>
            <a:endParaRPr lang="nl-BE" dirty="0"/>
          </a:p>
          <a:p>
            <a:r>
              <a:rPr lang="nl-BE" dirty="0" err="1"/>
              <a:t>Mobirise</a:t>
            </a:r>
            <a:endParaRPr lang="nl-BE" dirty="0"/>
          </a:p>
          <a:p>
            <a:r>
              <a:rPr lang="nl-BE" dirty="0" err="1"/>
              <a:t>CSSSlider</a:t>
            </a:r>
            <a:endParaRPr lang="nl-BE" dirty="0"/>
          </a:p>
          <a:p>
            <a:r>
              <a:rPr lang="nl-BE" dirty="0"/>
              <a:t>Website x5 Free</a:t>
            </a:r>
          </a:p>
          <a:p>
            <a:r>
              <a:rPr lang="nl-BE" dirty="0" err="1"/>
              <a:t>Brackets</a:t>
            </a:r>
            <a:endParaRPr lang="nl-BE" dirty="0"/>
          </a:p>
          <a:p>
            <a:r>
              <a:rPr lang="nl-BE" dirty="0" err="1"/>
              <a:t>CoffeeCup</a:t>
            </a:r>
            <a:r>
              <a:rPr lang="nl-BE" dirty="0"/>
              <a:t> HTML Editor</a:t>
            </a:r>
          </a:p>
          <a:p>
            <a:r>
              <a:rPr lang="nl-BE" dirty="0" err="1"/>
              <a:t>UltraEdit</a:t>
            </a:r>
            <a:endParaRPr lang="nl-BE" dirty="0"/>
          </a:p>
          <a:p>
            <a:r>
              <a:rPr lang="nl-BE" dirty="0">
                <a:hlinkClick r:id="rId4"/>
              </a:rPr>
              <a:t>https://www.weebly.com/</a:t>
            </a:r>
            <a:endParaRPr lang="nl-BE" dirty="0"/>
          </a:p>
          <a:p>
            <a:r>
              <a:rPr lang="nl-BE" dirty="0">
                <a:hlinkClick r:id="rId5"/>
              </a:rPr>
              <a:t>http://nl.wix.com/</a:t>
            </a:r>
            <a:endParaRPr lang="nl-BE" dirty="0"/>
          </a:p>
          <a:p>
            <a:r>
              <a:rPr lang="nl-BE" dirty="0"/>
              <a:t>…</a:t>
            </a: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  <a:hlinkClick r:id="rId6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15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</a:t>
            </a:r>
            <a:r>
              <a:rPr lang="en-US" dirty="0"/>
              <a:t> je HTML-code in editor</a:t>
            </a:r>
          </a:p>
          <a:p>
            <a:r>
              <a:rPr lang="en-US" dirty="0" err="1"/>
              <a:t>Bewaar</a:t>
            </a:r>
            <a:r>
              <a:rPr lang="en-US" dirty="0"/>
              <a:t> het document </a:t>
            </a:r>
            <a:r>
              <a:rPr lang="en-US" dirty="0" err="1"/>
              <a:t>als</a:t>
            </a:r>
            <a:r>
              <a:rPr lang="en-US" dirty="0"/>
              <a:t> .html ( of .htm via DOS)</a:t>
            </a:r>
          </a:p>
          <a:p>
            <a:r>
              <a:rPr lang="en-US" dirty="0" err="1"/>
              <a:t>Bekijk</a:t>
            </a:r>
            <a:r>
              <a:rPr lang="en-US" dirty="0"/>
              <a:t> het document in je </a:t>
            </a:r>
            <a:r>
              <a:rPr lang="en-US" dirty="0" err="1"/>
              <a:t>webbrowser</a:t>
            </a:r>
            <a:endParaRPr lang="en-US" dirty="0"/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  <a:hlinkClick r:id="rId2"/>
            </a:endParaRP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87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HTML-documenten bevatten tags en gewone tekst</a:t>
            </a:r>
          </a:p>
          <a:p>
            <a:r>
              <a:rPr lang="nl-BE" dirty="0"/>
              <a:t>Een </a:t>
            </a:r>
            <a:r>
              <a:rPr lang="nl-BE" dirty="0" err="1"/>
              <a:t>markup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is een set van </a:t>
            </a:r>
            <a:r>
              <a:rPr lang="nl-BE" dirty="0" err="1"/>
              <a:t>markup</a:t>
            </a:r>
            <a:r>
              <a:rPr lang="nl-BE" dirty="0"/>
              <a:t> tags: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>
                <a:latin typeface="Calibri" pitchFamily="34" charset="0"/>
                <a:cs typeface="Calibri" pitchFamily="34" charset="0"/>
              </a:rPr>
              <a:t>Zijn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sleutelwoorden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(tag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namen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omgeven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door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driehoekige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haakjes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>
                <a:latin typeface="Calibri" pitchFamily="34" charset="0"/>
                <a:cs typeface="Calibri" pitchFamily="34" charset="0"/>
              </a:rPr>
              <a:t>Hebben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meestal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begin- en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eindtag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eindtag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wordt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voorafgegaan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door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slash)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 err="1">
                <a:latin typeface="Calibri" pitchFamily="34" charset="0"/>
                <a:cs typeface="Calibri" pitchFamily="34" charset="0"/>
              </a:rPr>
              <a:t>bv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 &lt;b&gt; en &lt;/b&gt;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Syntax: &lt;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tagname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inhoud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&lt;/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tagname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Voorbeeld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&lt;p&gt;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een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paragraaf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&lt;/p&gt;</a:t>
            </a:r>
          </a:p>
          <a:p>
            <a:pPr marL="0" indent="0">
              <a:buNone/>
            </a:pPr>
            <a:endParaRPr lang="nl-BE" dirty="0">
              <a:latin typeface="Calibri" pitchFamily="34" charset="0"/>
              <a:cs typeface="Calibri" pitchFamily="34" charset="0"/>
              <a:hlinkClick r:id="rId2"/>
            </a:endParaRPr>
          </a:p>
          <a:p>
            <a:r>
              <a:rPr lang="nl-BE" dirty="0">
                <a:latin typeface="Calibri" pitchFamily="34" charset="0"/>
                <a:cs typeface="Calibri" pitchFamily="34" charset="0"/>
              </a:rPr>
              <a:t>HTML-tags overzicht: </a:t>
            </a:r>
            <a:r>
              <a:rPr lang="nl-BE" dirty="0">
                <a:latin typeface="Calibri" pitchFamily="34" charset="0"/>
                <a:cs typeface="Calibri" pitchFamily="34" charset="0"/>
                <a:hlinkClick r:id="rId3"/>
              </a:rPr>
              <a:t>http://www.w3schools.com/tags/default.asp</a:t>
            </a:r>
            <a:endParaRPr lang="nl-B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23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Simpele tags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Commentaar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nl-BE" sz="2400" dirty="0"/>
              <a:t>&lt;!--Dit is commentaar --&gt; </a:t>
            </a:r>
            <a:endParaRPr lang="en-US" sz="2400" dirty="0"/>
          </a:p>
          <a:p>
            <a:r>
              <a:rPr lang="en-US" sz="2400" dirty="0"/>
              <a:t>&lt;b&gt; Vet &lt;/b&gt;</a:t>
            </a:r>
          </a:p>
          <a:p>
            <a:r>
              <a:rPr lang="en-US" sz="2400" dirty="0"/>
              <a:t>&lt;i&gt; </a:t>
            </a:r>
            <a:r>
              <a:rPr lang="en-US" sz="2400" dirty="0" err="1"/>
              <a:t>Schuin</a:t>
            </a:r>
            <a:r>
              <a:rPr lang="en-US" sz="2400" dirty="0"/>
              <a:t> &lt;/i&gt;</a:t>
            </a:r>
          </a:p>
          <a:p>
            <a:r>
              <a:rPr lang="en-US" sz="2400" dirty="0"/>
              <a:t>&lt;h2&gt; Heading &lt;/h2&gt;</a:t>
            </a:r>
          </a:p>
          <a:p>
            <a:r>
              <a:rPr lang="en-US" sz="2400" dirty="0"/>
              <a:t>&lt;p&gt; </a:t>
            </a: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paragraaf</a:t>
            </a:r>
            <a:r>
              <a:rPr lang="en-US" sz="2400" dirty="0"/>
              <a:t>&lt;/p&gt;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 &gt;  (</a:t>
            </a:r>
            <a:r>
              <a:rPr lang="en-US" sz="2400" dirty="0" err="1"/>
              <a:t>opgelet</a:t>
            </a:r>
            <a:r>
              <a:rPr lang="en-US" sz="2400" dirty="0"/>
              <a:t>: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eindtag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85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Afbeelding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="smiley.gif" alt="Smiley” width="42" height="42" &gt;</a:t>
            </a:r>
            <a:br>
              <a:rPr lang="nl-BE" sz="2400" dirty="0"/>
            </a:br>
            <a:endParaRPr lang="nl-BE" sz="2400" dirty="0"/>
          </a:p>
          <a:p>
            <a:pPr marL="0" indent="0">
              <a:buNone/>
            </a:pPr>
            <a:r>
              <a:rPr lang="nl-BE" sz="1800" dirty="0">
                <a:hlinkClick r:id="rId2"/>
              </a:rPr>
              <a:t>https://www.w3schools.com/tags/tryit.asp?filename=tryhtml_image_test</a:t>
            </a: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2400" dirty="0"/>
              <a:t>Attributen: zie volgende dia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BA6-D555-4943-89F4-928090E7310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11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9054</TotalTime>
  <Words>1327</Words>
  <Application>Microsoft Office PowerPoint</Application>
  <PresentationFormat>Diavoorstelling (4:3)</PresentationFormat>
  <Paragraphs>348</Paragraphs>
  <Slides>38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 2</vt:lpstr>
      <vt:lpstr>Vermogen</vt:lpstr>
      <vt:lpstr>HTML</vt:lpstr>
      <vt:lpstr>Inleiding</vt:lpstr>
      <vt:lpstr>Eerste voorbeeld</vt:lpstr>
      <vt:lpstr>Webbrowser</vt:lpstr>
      <vt:lpstr>Editors</vt:lpstr>
      <vt:lpstr>Werkwijze</vt:lpstr>
      <vt:lpstr>Tags</vt:lpstr>
      <vt:lpstr>Simpele tags</vt:lpstr>
      <vt:lpstr>Afbeelding</vt:lpstr>
      <vt:lpstr>Attributen</vt:lpstr>
      <vt:lpstr>Link tag</vt:lpstr>
      <vt:lpstr>Head tag</vt:lpstr>
      <vt:lpstr>Regels bij voorkeur:</vt:lpstr>
      <vt:lpstr>Tabel</vt:lpstr>
      <vt:lpstr>Voorbeeld keuzelijst</vt:lpstr>
      <vt:lpstr>Lijst</vt:lpstr>
      <vt:lpstr>Labo</vt:lpstr>
      <vt:lpstr>CSS (zie later uitgebreid)</vt:lpstr>
      <vt:lpstr>CSS voorbeeld</vt:lpstr>
      <vt:lpstr>Blok</vt:lpstr>
      <vt:lpstr>Voorbeeld &lt;div&gt;</vt:lpstr>
      <vt:lpstr>Nieuwe tags in HTML5</vt:lpstr>
      <vt:lpstr>Belangrijk:</vt:lpstr>
      <vt:lpstr>PowerPoint-presentatie</vt:lpstr>
      <vt:lpstr>Verwijderde tags in HTML5</vt:lpstr>
      <vt:lpstr>Labo </vt:lpstr>
      <vt:lpstr>Formulier</vt:lpstr>
      <vt:lpstr>PowerPoint-presentatie</vt:lpstr>
      <vt:lpstr>PowerPoint-presentatie</vt:lpstr>
      <vt:lpstr>Kleur</vt:lpstr>
      <vt:lpstr>Pagina invoegen in pagina</vt:lpstr>
      <vt:lpstr>Pagina invoegen in pagina</vt:lpstr>
      <vt:lpstr>Entiteit</vt:lpstr>
      <vt:lpstr>Onderscheid block en inline tags</vt:lpstr>
      <vt:lpstr>PowerPoint-presentatie</vt:lpstr>
      <vt:lpstr>SEO = search engine optimalisation</vt:lpstr>
      <vt:lpstr>Labo</vt:lpstr>
      <vt:lpstr>Labo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Isa</dc:creator>
  <cp:lastModifiedBy>Coussement Veerle</cp:lastModifiedBy>
  <cp:revision>206</cp:revision>
  <dcterms:created xsi:type="dcterms:W3CDTF">2013-01-14T13:24:25Z</dcterms:created>
  <dcterms:modified xsi:type="dcterms:W3CDTF">2020-05-03T13:12:14Z</dcterms:modified>
</cp:coreProperties>
</file>