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1" r:id="rId1"/>
  </p:sldMasterIdLst>
  <p:notesMasterIdLst>
    <p:notesMasterId r:id="rId30"/>
  </p:notesMasterIdLst>
  <p:handoutMasterIdLst>
    <p:handoutMasterId r:id="rId31"/>
  </p:handoutMasterIdLst>
  <p:sldIdLst>
    <p:sldId id="300" r:id="rId2"/>
    <p:sldId id="301" r:id="rId3"/>
    <p:sldId id="302" r:id="rId4"/>
    <p:sldId id="309" r:id="rId5"/>
    <p:sldId id="305" r:id="rId6"/>
    <p:sldId id="303" r:id="rId7"/>
    <p:sldId id="304" r:id="rId8"/>
    <p:sldId id="307" r:id="rId9"/>
    <p:sldId id="308" r:id="rId10"/>
    <p:sldId id="310" r:id="rId11"/>
    <p:sldId id="306" r:id="rId12"/>
    <p:sldId id="322" r:id="rId13"/>
    <p:sldId id="323" r:id="rId14"/>
    <p:sldId id="324" r:id="rId15"/>
    <p:sldId id="311" r:id="rId16"/>
    <p:sldId id="312" r:id="rId17"/>
    <p:sldId id="313" r:id="rId18"/>
    <p:sldId id="320" r:id="rId19"/>
    <p:sldId id="318" r:id="rId20"/>
    <p:sldId id="321" r:id="rId21"/>
    <p:sldId id="325" r:id="rId22"/>
    <p:sldId id="326" r:id="rId23"/>
    <p:sldId id="327" r:id="rId24"/>
    <p:sldId id="316" r:id="rId25"/>
    <p:sldId id="314" r:id="rId26"/>
    <p:sldId id="315" r:id="rId27"/>
    <p:sldId id="317" r:id="rId28"/>
    <p:sldId id="319" r:id="rId29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48"/>
    <a:srgbClr val="D6ECFA"/>
    <a:srgbClr val="F0ECD7"/>
    <a:srgbClr val="E3E4E6"/>
    <a:srgbClr val="EEECE1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6089" autoAdjust="0"/>
  </p:normalViewPr>
  <p:slideViewPr>
    <p:cSldViewPr>
      <p:cViewPr varScale="1">
        <p:scale>
          <a:sx n="156" d="100"/>
          <a:sy n="156" d="100"/>
        </p:scale>
        <p:origin x="6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9D81592-4155-0C4A-9F30-58E4F1447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1213555C-24BD-6544-8A2F-90761A8177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42BB33EA-347A-4149-A236-FE3EEDFC38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3600" y="8686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0DEC312-5288-7F49-92EC-44DDB09D9FF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4D3A0999-006E-EC4B-9D11-B2D5C1B33F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902126DF-AFDB-3346-AD50-C73DC6FAC1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16B8631A-44D3-BF4F-93B2-F60D70D611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1029">
            <a:extLst>
              <a:ext uri="{FF2B5EF4-FFF2-40B4-BE49-F238E27FC236}">
                <a16:creationId xmlns:a16="http://schemas.microsoft.com/office/drawing/2014/main" id="{91CA1099-6840-2A48-964F-F63FA92433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7590" name="Rectangle 1030">
            <a:extLst>
              <a:ext uri="{FF2B5EF4-FFF2-40B4-BE49-F238E27FC236}">
                <a16:creationId xmlns:a16="http://schemas.microsoft.com/office/drawing/2014/main" id="{D13891B0-3A4F-B447-80D3-384FBE1507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7591" name="Rectangle 1031">
            <a:extLst>
              <a:ext uri="{FF2B5EF4-FFF2-40B4-BE49-F238E27FC236}">
                <a16:creationId xmlns:a16="http://schemas.microsoft.com/office/drawing/2014/main" id="{402A455D-E45B-2448-8AC9-BD730A1F6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F7C2BF7-B730-4B4B-B798-E9585882630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999FC8C-5B9C-E44C-A1B1-6941842FCA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Objects First with Java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3F59CDFB-0787-E84A-B118-4C836DDFF1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© David J. Barnes and Michael Kölling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187B5BCE-35CE-4640-8838-DEE1C4DCF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A7C84F-32F5-E142-A078-75E14B6B4504}" type="slidenum"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pPr>
                <a:spcBef>
                  <a:spcPct val="0"/>
                </a:spcBef>
              </a:pPr>
              <a:t>1</a:t>
            </a:fld>
            <a:endParaRPr lang="en-GB" altLang="de-DE">
              <a:latin typeface="Courier New" panose="02070309020205020404" pitchFamily="49" charset="0"/>
              <a:ea typeface="Times" pitchFamily="2" charset="0"/>
              <a:cs typeface="Times" pitchFamily="2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DAF091F-D554-8449-9A76-741BA8F9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7571BC3-253A-AB4D-A0BF-8FC606B67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098675" cy="274638"/>
          </a:xfrm>
          <a:noFill/>
        </p:spPr>
        <p:txBody>
          <a:bodyPr/>
          <a:lstStyle/>
          <a:p>
            <a:pPr eaLnBrk="1" hangingPunct="1"/>
            <a:endParaRPr lang="de-DE" altLang="de-D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0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C2BF7-B730-4B4B-B798-E9585882630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C2BF7-B730-4B4B-B798-E9585882630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0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C2BF7-B730-4B4B-B798-E9585882630E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1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C2BF7-B730-4B4B-B798-E9585882630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2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C2BF7-B730-4B4B-B798-E9585882630E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0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C2BF7-B730-4B4B-B798-E9585882630E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7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05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F1AC031-F161-4C42-947D-8E372156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03A4D4E-7EF7-0E42-A402-5D374D62E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3FDED67-7B8D-234B-9917-2E670DFD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8229600" cy="500141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075B034-01A8-FF49-94A5-31B835A0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1DBB761-767F-724B-BCC7-770BAE06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9CE002C-C6C6-834D-A82C-D280C36AF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1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E0B11E9-E019-914F-96FF-C92B2946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A8EAC8-BB7E-2D41-8254-CF476F56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D67EAD7-1E07-C34A-B626-8ECB28B5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71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0D5AF-C40A-CF4E-98C8-01667DDF36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Aufgabe: NAK Chat</a:t>
            </a:r>
          </a:p>
        </p:txBody>
      </p:sp>
    </p:spTree>
    <p:extLst>
      <p:ext uri="{BB962C8B-B14F-4D97-AF65-F5344CB8AC3E}">
        <p14:creationId xmlns:p14="http://schemas.microsoft.com/office/powerpoint/2010/main" val="401678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8A85BE-99C8-D941-BA88-C10F684933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Aufgabe: NAK Chat</a:t>
            </a:r>
          </a:p>
        </p:txBody>
      </p:sp>
    </p:spTree>
    <p:extLst>
      <p:ext uri="{BB962C8B-B14F-4D97-AF65-F5344CB8AC3E}">
        <p14:creationId xmlns:p14="http://schemas.microsoft.com/office/powerpoint/2010/main" val="11256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>
              <a:spcBef>
                <a:spcPts val="1000"/>
              </a:spcBef>
              <a:defRPr sz="2800"/>
            </a:lvl1pPr>
            <a:lvl2pPr>
              <a:spcBef>
                <a:spcPts val="800"/>
              </a:spcBef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CD03586-18D2-464B-BC97-F80A769C5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D48A2A6-F32B-774D-AEDE-2EB08690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3507E65-55AC-BD4B-966D-8864B529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4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340D4DC-22F5-F644-800C-430D77415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554ADF4-8F84-4342-BA92-DD080B47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81EB8C4-366F-A146-8E78-5E0A2D56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9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0A71ED9-61B7-8448-9B3C-505AA38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3AA10F9-8A29-094A-A235-4A2CCC49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245FDDB7-C5ED-FB43-B07F-D36F56D9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54C6E150-92F4-504B-9CA6-D253F2E6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931549DF-19A8-5744-A526-57D61B85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CA9972AC-0F73-3C4A-8080-5E0CCEC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8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CA5F44B-53E6-B14F-B476-4FCAAC0FC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C02461-0840-C843-BCDB-214FBD54F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5E2A5E7-5773-5C4E-BE52-986754E0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600" dirty="0">
                <a:solidFill>
                  <a:schemeClr val="tx2">
                    <a:lumMod val="50000"/>
                  </a:schemeClr>
                </a:solidFill>
              </a:rPr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A4B478C-B9A5-A541-9D67-CE6ED8F0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F7CBE56-51F9-5E4D-A948-37FB85AA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6078C0E-F744-4049-A200-8F15C6943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5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8CC8645-5650-7D43-A8D2-C6027893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FAE28BB-764E-CC40-9655-647DDBB7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660E72F-03B9-E744-A9CF-C5784215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1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3"/>
            <a:ext cx="54864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DA6148-B4A2-6C4A-A63A-138BBA2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BB905ED-5392-7449-883C-720FB45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40A96BB-969E-7D4E-9AB1-96D03A4E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9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6356120"/>
            <a:ext cx="9144000" cy="501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850" y="914400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48200" y="914400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15200" y="914400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3850" y="6327328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648200" y="6327328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315200" y="6327328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0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api" TargetMode="External"/><Relationship Id="rId2" Type="http://schemas.openxmlformats.org/officeDocument/2006/relationships/hyperlink" Target="https://www.learnrxjs.io/learn-rxjs/operato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33D16A-3EEB-2046-85B2-908663C8B0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/>
            <a:r>
              <a:rPr lang="de-DE" altLang="de-DE" dirty="0"/>
              <a:t>Aufgabe: NAK Chat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8EC1AC-2394-EA41-9D48-06BCA716D6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28528"/>
            <a:ext cx="6400800" cy="1752600"/>
          </a:xfrm>
        </p:spPr>
        <p:txBody>
          <a:bodyPr rIns="233680">
            <a:normAutofit/>
          </a:bodyPr>
          <a:lstStyle/>
          <a:p>
            <a:pPr marL="39688" eaLnBrk="1" hangingPunct="1">
              <a:buFont typeface="Times" pitchFamily="2" charset="0"/>
              <a:buNone/>
            </a:pPr>
            <a:endParaRPr lang="de-DE" altLang="de-DE" dirty="0"/>
          </a:p>
          <a:p>
            <a:pPr marL="39688" eaLnBrk="1" hangingPunct="1">
              <a:buFont typeface="Times" pitchFamily="2" charset="0"/>
              <a:buNone/>
            </a:pPr>
            <a:r>
              <a:rPr lang="de-DE" altLang="de-DE" dirty="0"/>
              <a:t>Christopher J. Karow, M. Sc.</a:t>
            </a:r>
          </a:p>
        </p:txBody>
      </p:sp>
    </p:spTree>
    <p:extLst>
      <p:ext uri="{BB962C8B-B14F-4D97-AF65-F5344CB8AC3E}">
        <p14:creationId xmlns:p14="http://schemas.microsoft.com/office/powerpoint/2010/main" val="5086686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74D28-0CCA-1B4B-9109-464BC97D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So sieht das Ganze aus...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6521B-1FD7-1042-B0C7-6AE3A9E971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C4312-CEB6-B641-9CF8-B23C55F31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3C94A-E2C9-6743-A8EB-8D49AA52B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26C14FB-33BE-B14A-8202-F838EEC833E3}"/>
              </a:ext>
            </a:extLst>
          </p:cNvPr>
          <p:cNvSpPr/>
          <p:nvPr/>
        </p:nvSpPr>
        <p:spPr>
          <a:xfrm>
            <a:off x="683568" y="2577668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(socket) =&gt;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 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920B560-5462-AB49-B7EB-F683AA7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Backend – Implementierung des Servers (4/5)</a:t>
            </a:r>
          </a:p>
        </p:txBody>
      </p:sp>
    </p:spTree>
    <p:extLst>
      <p:ext uri="{BB962C8B-B14F-4D97-AF65-F5344CB8AC3E}">
        <p14:creationId xmlns:p14="http://schemas.microsoft.com/office/powerpoint/2010/main" val="115714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7D62A-FA66-EA4A-8862-EB54380B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Backend – Implementierung des Servers (5/5)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3DBA8-4EC0-C543-A224-EC69E8DE6D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D34F7-D87D-D84F-809E-F3EC2DE0A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3F1024-D542-D847-B517-623E0B49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117968B-D79C-2149-B2D0-EB9D23F03F9A}"/>
              </a:ext>
            </a:extLst>
          </p:cNvPr>
          <p:cNvSpPr/>
          <p:nvPr/>
        </p:nvSpPr>
        <p:spPr>
          <a:xfrm>
            <a:off x="899592" y="2708920"/>
            <a:ext cx="70567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de-DE" sz="16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de-DE" sz="16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sz="1600" dirty="0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6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de-DE" sz="16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16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}});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de-DE" sz="16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(socket) =&gt; {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   </a:t>
            </a:r>
            <a:r>
              <a:rPr lang="de-DE" sz="16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  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</a:t>
            </a:r>
            <a:r>
              <a:rPr 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</a:t>
            </a:r>
            <a:r>
              <a:rPr lang="de-DE" sz="1600" dirty="0" err="1">
                <a:solidFill>
                  <a:srgbClr val="8300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 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 </a:t>
            </a:r>
            <a:r>
              <a:rPr lang="de-DE" sz="16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6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6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  });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});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CC61E25-7975-2946-AC7E-504443AC0678}"/>
              </a:ext>
            </a:extLst>
          </p:cNvPr>
          <p:cNvSpPr txBox="1"/>
          <p:nvPr/>
        </p:nvSpPr>
        <p:spPr>
          <a:xfrm>
            <a:off x="312252" y="1259887"/>
            <a:ext cx="8004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Am Ende müsste die Datei </a:t>
            </a:r>
            <a:r>
              <a:rPr lang="de-DE" sz="2800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index.js</a:t>
            </a:r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jetzt folgenden Code enthalten:</a:t>
            </a:r>
          </a:p>
        </p:txBody>
      </p:sp>
    </p:spTree>
    <p:extLst>
      <p:ext uri="{BB962C8B-B14F-4D97-AF65-F5344CB8AC3E}">
        <p14:creationId xmlns:p14="http://schemas.microsoft.com/office/powerpoint/2010/main" val="322058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1EA39-05F7-2346-B152-D0F8C3397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78539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0"/>
              </a:spcBef>
            </a:pPr>
            <a:r>
              <a:rPr lang="de-DE" dirty="0"/>
              <a:t>Angular ist ein auf </a:t>
            </a:r>
            <a:r>
              <a:rPr lang="de-DE" dirty="0" err="1"/>
              <a:t>TypeScript</a:t>
            </a:r>
            <a:r>
              <a:rPr lang="de-DE" dirty="0"/>
              <a:t> basierendes Framework zur Entwicklung von (Web-) Applikationen.</a:t>
            </a:r>
          </a:p>
          <a:p>
            <a:pPr>
              <a:spcBef>
                <a:spcPts val="1000"/>
              </a:spcBef>
            </a:pPr>
            <a:r>
              <a:rPr lang="de-DE" dirty="0"/>
              <a:t>Hauptfeatures</a:t>
            </a:r>
          </a:p>
          <a:p>
            <a:pPr lvl="1">
              <a:spcBef>
                <a:spcPts val="600"/>
              </a:spcBef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(DI)</a:t>
            </a:r>
          </a:p>
          <a:p>
            <a:pPr lvl="1">
              <a:spcBef>
                <a:spcPts val="600"/>
              </a:spcBef>
            </a:pPr>
            <a:r>
              <a:rPr lang="de-DE" dirty="0" err="1"/>
              <a:t>Templating</a:t>
            </a:r>
            <a:endParaRPr lang="de-DE" dirty="0"/>
          </a:p>
          <a:p>
            <a:pPr lvl="1">
              <a:spcBef>
                <a:spcPts val="600"/>
              </a:spcBef>
            </a:pPr>
            <a:r>
              <a:rPr lang="de-DE" dirty="0"/>
              <a:t>Code Generation</a:t>
            </a:r>
          </a:p>
          <a:p>
            <a:pPr>
              <a:spcBef>
                <a:spcPts val="1000"/>
              </a:spcBef>
            </a:pPr>
            <a:r>
              <a:rPr lang="de-DE" dirty="0"/>
              <a:t>Hauptwettbewerber zu Angular sind die Frameworks </a:t>
            </a:r>
            <a:r>
              <a:rPr lang="de-DE" dirty="0" err="1"/>
              <a:t>React</a:t>
            </a:r>
            <a:r>
              <a:rPr lang="de-DE" dirty="0"/>
              <a:t> und </a:t>
            </a:r>
            <a:r>
              <a:rPr lang="de-DE" dirty="0" err="1"/>
              <a:t>Vue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EA941C-815D-8047-8F4F-CF939DDE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E584E-EE49-AC44-A1E1-C39439F1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861B4-0FAD-E348-9E4D-88C7B0744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B4456-4E85-2D47-95DE-C1BF26863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903E5A-621F-3F42-BF6E-E9086F81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916832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5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5BDE9A1-4669-3449-879E-8D3ACC5B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– Aufbau einer Applikation (1/2)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0F88394-1788-8F40-980A-E24DB749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857403"/>
          </a:xfrm>
        </p:spPr>
        <p:txBody>
          <a:bodyPr/>
          <a:lstStyle/>
          <a:p>
            <a:r>
              <a:rPr lang="de-DE" dirty="0"/>
              <a:t>Angular führt folgende Konzepte ein</a:t>
            </a:r>
          </a:p>
          <a:p>
            <a:pPr lvl="1"/>
            <a:r>
              <a:rPr lang="de-DE" b="1" dirty="0" err="1"/>
              <a:t>Component</a:t>
            </a:r>
            <a:r>
              <a:rPr lang="de-DE" b="1" dirty="0"/>
              <a:t>:</a:t>
            </a:r>
            <a:r>
              <a:rPr lang="de-DE" dirty="0"/>
              <a:t> Ein Element der Benutzeroberfläche. Kann eine ganze Seite oder ein einzelner Knopf sein. Besteht immer aus vier Dateien (</a:t>
            </a:r>
            <a:r>
              <a:rPr lang="de-DE" dirty="0" err="1"/>
              <a:t>html</a:t>
            </a:r>
            <a:r>
              <a:rPr lang="de-DE" dirty="0"/>
              <a:t>-Template, </a:t>
            </a:r>
            <a:r>
              <a:rPr lang="de-DE" dirty="0" err="1"/>
              <a:t>StyleSheet</a:t>
            </a:r>
            <a:r>
              <a:rPr lang="de-DE" dirty="0"/>
              <a:t>, Programmcode und Tests).</a:t>
            </a:r>
          </a:p>
          <a:p>
            <a:pPr lvl="1"/>
            <a:r>
              <a:rPr lang="de-DE" b="1" dirty="0"/>
              <a:t>Service: </a:t>
            </a:r>
            <a:r>
              <a:rPr lang="de-DE" dirty="0"/>
              <a:t>Ein Objekt, welches per DI in andere Objekte injiziert werden kann und hauptsächlich Programmlogik implementiert. Deshalb hat es auch kein Template oder </a:t>
            </a:r>
            <a:r>
              <a:rPr lang="de-DE" dirty="0" err="1"/>
              <a:t>StyleSheet</a:t>
            </a:r>
            <a:r>
              <a:rPr lang="de-DE" dirty="0"/>
              <a:t>. Besteht aus zwei Dateien (Programmcode und Tests.</a:t>
            </a:r>
            <a:endParaRPr lang="de-DE" b="1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26D914-A58F-9E41-BB27-0B18F449EF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CCD97-4B8E-524A-8CA2-6B55E2516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CA274B-EB53-C542-92E1-5EF3C076F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29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AAADC-FFAF-E642-8FAF-14C42D0CC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Für unseren Chat nicht benötigt, der Vollständigkeit halber aber trotzdem genannt:</a:t>
            </a:r>
          </a:p>
          <a:p>
            <a:pPr lvl="1"/>
            <a:r>
              <a:rPr lang="de-DE" b="1" dirty="0"/>
              <a:t>Modul:</a:t>
            </a:r>
            <a:r>
              <a:rPr lang="de-DE" dirty="0"/>
              <a:t> Übergeordnete Einheit innerhalb einer Angular Applikation. Verantwortlich für die Registrierung von Komponenten und die Konfiguration der DI. Module werden in einer Datei mit dem Suffix .</a:t>
            </a:r>
            <a:r>
              <a:rPr lang="de-DE" dirty="0" err="1"/>
              <a:t>module.ts</a:t>
            </a:r>
            <a:r>
              <a:rPr lang="de-DE" dirty="0"/>
              <a:t> implementiert.</a:t>
            </a:r>
          </a:p>
          <a:p>
            <a:pPr lvl="1"/>
            <a:r>
              <a:rPr lang="de-DE" b="1" dirty="0" err="1"/>
              <a:t>Directives</a:t>
            </a:r>
            <a:r>
              <a:rPr lang="de-DE" b="1" dirty="0"/>
              <a:t>:</a:t>
            </a:r>
            <a:r>
              <a:rPr lang="de-DE" dirty="0"/>
              <a:t> „Erweiterung“ von Template-Elementen, welche zusätzliche Funktionen per „</a:t>
            </a:r>
            <a:r>
              <a:rPr lang="de-DE" dirty="0" err="1"/>
              <a:t>Plug&amp;Play</a:t>
            </a:r>
            <a:r>
              <a:rPr lang="de-DE" dirty="0"/>
              <a:t>“ in Oberflächenelementen ermöglichen.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CE483-DC01-9249-AFDA-05D922300B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223FA-8074-074B-BCAA-1CCD86EA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2F4540-5E2A-4740-B8EC-D374D581A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D65F71C3-B0ED-3A40-8FA8-F8527467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– Aufbau einer Applikation (2/2)</a:t>
            </a:r>
          </a:p>
        </p:txBody>
      </p:sp>
    </p:spTree>
    <p:extLst>
      <p:ext uri="{BB962C8B-B14F-4D97-AF65-F5344CB8AC3E}">
        <p14:creationId xmlns:p14="http://schemas.microsoft.com/office/powerpoint/2010/main" val="44766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C1EC8-5BD0-5447-8359-31D2AE31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Client – Starten des Angular Projektes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9F794-4D30-664E-BC43-3ED04C71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6642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/>
              <a:t>Wechseln Sie im Terminal zurück in den Hauptordner des Projektes.</a:t>
            </a:r>
          </a:p>
          <a:p>
            <a:pPr marL="514350" indent="-514350">
              <a:buAutoNum type="arabicPeriod"/>
            </a:pPr>
            <a:r>
              <a:rPr lang="de-DE" dirty="0"/>
              <a:t>Wir müssen nun zuerst uns das Angular CLI installieren. Geben Sie dazu folgenden Befehl ein: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706142-5BED-7A46-B176-A6B548734D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3AD3E8-B0C7-6F49-8586-3D79DC7C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6A4BA-CEAB-EC48-9EDE-4CFDC199C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46C1AC-ABBB-194D-9EB7-75306340AD53}"/>
              </a:ext>
            </a:extLst>
          </p:cNvPr>
          <p:cNvSpPr txBox="1"/>
          <p:nvPr/>
        </p:nvSpPr>
        <p:spPr>
          <a:xfrm>
            <a:off x="2051720" y="4077072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@angular/cli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567E0B-7F39-B146-BDEC-383F2D2D56C1}"/>
              </a:ext>
            </a:extLst>
          </p:cNvPr>
          <p:cNvSpPr txBox="1"/>
          <p:nvPr/>
        </p:nvSpPr>
        <p:spPr>
          <a:xfrm>
            <a:off x="899592" y="4730046"/>
            <a:ext cx="7787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Das „–</a:t>
            </a:r>
            <a:r>
              <a:rPr lang="de-DE" sz="2800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g</a:t>
            </a:r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“ bewirkt dabei, dass das Package global installiert wird und Sie nun in Ihrem Terminal den Befehl „</a:t>
            </a:r>
            <a:r>
              <a:rPr lang="de-DE" sz="2800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ng</a:t>
            </a:r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“ zur Verfügung haben.</a:t>
            </a:r>
          </a:p>
        </p:txBody>
      </p:sp>
    </p:spTree>
    <p:extLst>
      <p:ext uri="{BB962C8B-B14F-4D97-AF65-F5344CB8AC3E}">
        <p14:creationId xmlns:p14="http://schemas.microsoft.com/office/powerpoint/2010/main" val="249850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3014B-03F7-E54A-8AB4-FBD33676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Client – Starten des Angular Projekts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A05FE-F2E1-6440-88AA-4626C252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3. Nun müssen wir das Angular Projekt erzeugen. Geben Sie dazu folgenden Befehl ein: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4. Für unsere kleine Single-Page-Applikation benötigen wir kein Routing.</a:t>
            </a:r>
          </a:p>
          <a:p>
            <a:pPr marL="0" indent="0">
              <a:buNone/>
            </a:pPr>
            <a:r>
              <a:rPr lang="de-DE" dirty="0"/>
              <a:t>5. Als </a:t>
            </a:r>
            <a:r>
              <a:rPr lang="de-DE" dirty="0" err="1"/>
              <a:t>StyleSheet</a:t>
            </a:r>
            <a:r>
              <a:rPr lang="de-DE" dirty="0"/>
              <a:t>-Format nehmen wir SCSS</a:t>
            </a:r>
          </a:p>
          <a:p>
            <a:pPr marL="0" indent="0">
              <a:buNone/>
            </a:pPr>
            <a:r>
              <a:rPr lang="de-DE" dirty="0"/>
              <a:t>6. Wenn alles geklappt hat, dann sollten Sie in Ihrem Projekt jetzt einen neuen Ordner haben, der mit verschiedenen Dateien gefüllt ist.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76B2B-0DAA-954E-8609-12900EF120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A4855-1892-FF41-87C1-243BFFB37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7CD1D-913C-4B42-A5A7-49154343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15CEEA-815E-3348-990C-1293C18AC6EB}"/>
              </a:ext>
            </a:extLst>
          </p:cNvPr>
          <p:cNvSpPr txBox="1"/>
          <p:nvPr/>
        </p:nvSpPr>
        <p:spPr>
          <a:xfrm>
            <a:off x="2275953" y="2564904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-chat-client</a:t>
            </a:r>
          </a:p>
        </p:txBody>
      </p:sp>
    </p:spTree>
    <p:extLst>
      <p:ext uri="{BB962C8B-B14F-4D97-AF65-F5344CB8AC3E}">
        <p14:creationId xmlns:p14="http://schemas.microsoft.com/office/powerpoint/2010/main" val="181228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1691A-653F-2C4B-B7F2-D67C1CB6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– Installation vom </a:t>
            </a:r>
            <a:r>
              <a:rPr lang="de-DE" dirty="0" err="1"/>
              <a:t>socket.io</a:t>
            </a:r>
            <a:r>
              <a:rPr lang="de-DE" dirty="0"/>
              <a:t> 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8BFA9-F554-6E40-ABFB-86457F37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11784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Wechseln Sie im Terminal in den Ordner </a:t>
            </a:r>
            <a:r>
              <a:rPr lang="de-DE" dirty="0" err="1"/>
              <a:t>nak</a:t>
            </a:r>
            <a:r>
              <a:rPr lang="de-DE" dirty="0"/>
              <a:t>-chat-client.</a:t>
            </a:r>
          </a:p>
          <a:p>
            <a:pPr marL="514350" indent="-514350">
              <a:buAutoNum type="arabicPeriod"/>
            </a:pPr>
            <a:r>
              <a:rPr lang="de-DE" dirty="0"/>
              <a:t>Führen Sie dann folgenden Befehl aus: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A8394-C64E-0E4B-ABAA-344D9AC6F4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3B4FC-D145-514D-82D7-0EED815B1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EEE2D-7B44-DC43-B37D-724A088E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9AD360-354B-0A44-9D8F-A8FE1EF8D38B}"/>
              </a:ext>
            </a:extLst>
          </p:cNvPr>
          <p:cNvSpPr txBox="1"/>
          <p:nvPr/>
        </p:nvSpPr>
        <p:spPr>
          <a:xfrm>
            <a:off x="2286906" y="306896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DA341F7-F42C-D043-ADF7-C7E3A7C31767}"/>
              </a:ext>
            </a:extLst>
          </p:cNvPr>
          <p:cNvSpPr txBox="1">
            <a:spLocks/>
          </p:cNvSpPr>
          <p:nvPr/>
        </p:nvSpPr>
        <p:spPr>
          <a:xfrm>
            <a:off x="457200" y="3698748"/>
            <a:ext cx="8229600" cy="211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3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 startAt="3"/>
            </a:pPr>
            <a:r>
              <a:rPr lang="de-DE" b="0" dirty="0"/>
              <a:t>Wenn Sie in der Datei </a:t>
            </a:r>
            <a:r>
              <a:rPr lang="de-DE" b="0" dirty="0" err="1"/>
              <a:t>package.json</a:t>
            </a:r>
            <a:r>
              <a:rPr lang="de-DE" b="0" dirty="0"/>
              <a:t> einen Verweis auf die eben installierte Library wiederfinden, hat alles geklappt.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501732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6A6B0-AC8D-9A4F-963A-9A14CE9BF4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Der Chat Client ist sehr leichtgewichtig und besteht neben der Angular-Applikations-komponente lediglich noch aus einem Chat-Service, welcher die Kommunikation mit dem Backend realisiert.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D4DA99-F80E-7E4D-9AF4-86C76298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Architektur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F1394-5C7D-4241-B5F5-89AE8646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207AA-F177-054D-BCB6-57805B6ED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F08A9-9149-A44C-A881-50F744B1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3F47A7-3BE3-B948-993A-6C8941D4D4F8}"/>
              </a:ext>
            </a:extLst>
          </p:cNvPr>
          <p:cNvSpPr/>
          <p:nvPr/>
        </p:nvSpPr>
        <p:spPr>
          <a:xfrm>
            <a:off x="5508104" y="1772816"/>
            <a:ext cx="25922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app.component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AA3A9C-A2AC-D645-B361-5985397A5366}"/>
              </a:ext>
            </a:extLst>
          </p:cNvPr>
          <p:cNvSpPr/>
          <p:nvPr/>
        </p:nvSpPr>
        <p:spPr>
          <a:xfrm>
            <a:off x="5508104" y="3140968"/>
            <a:ext cx="25922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chat.service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DFEC29-362E-FC44-9486-6E405E87DBA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04248" y="2636912"/>
            <a:ext cx="0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872C71B1-53C2-7640-9E92-0CCE857B5C7C}"/>
              </a:ext>
            </a:extLst>
          </p:cNvPr>
          <p:cNvSpPr/>
          <p:nvPr/>
        </p:nvSpPr>
        <p:spPr>
          <a:xfrm>
            <a:off x="5364088" y="5089129"/>
            <a:ext cx="2880320" cy="792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chemeClr val="tx2">
                  <a:lumMod val="60000"/>
                  <a:lumOff val="40000"/>
                  <a:alpha val="61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D0D5014-2646-A841-98ED-FC60FD9C03B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6804248" y="4005064"/>
            <a:ext cx="0" cy="108406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95E93CE-7107-2447-90F3-ED9F1C280FBC}"/>
              </a:ext>
            </a:extLst>
          </p:cNvPr>
          <p:cNvSpPr txBox="1"/>
          <p:nvPr/>
        </p:nvSpPr>
        <p:spPr>
          <a:xfrm>
            <a:off x="6804248" y="440859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9C38C-61E7-4849-BF19-1F8ED2D5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Client – Implementierung des Chat-Service (1/5)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1BB12-A693-7247-B9F2-E25ED8B1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Zuerst erstellen wir den Chat-Service. Dies machen wir auch wieder mit der Angular CLI und geben dazu folgendes in das Terminal ein.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E1CAD-3480-964D-83CE-0098EFD113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0A430-1597-7746-B160-AB0806F4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884BC-F810-644A-AC4E-EAE563863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7358DC-30D5-ED47-BFCE-50CBBD99B685}"/>
              </a:ext>
            </a:extLst>
          </p:cNvPr>
          <p:cNvSpPr txBox="1"/>
          <p:nvPr/>
        </p:nvSpPr>
        <p:spPr>
          <a:xfrm>
            <a:off x="2267523" y="3140968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2C9B97-D4CB-984B-8AB7-C357D16A621C}"/>
              </a:ext>
            </a:extLst>
          </p:cNvPr>
          <p:cNvSpPr txBox="1"/>
          <p:nvPr/>
        </p:nvSpPr>
        <p:spPr>
          <a:xfrm>
            <a:off x="457200" y="4293096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Hiernach sollten innerhalb des Ordners </a:t>
            </a:r>
            <a:r>
              <a:rPr lang="de-DE" sz="2800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src</a:t>
            </a:r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/</a:t>
            </a:r>
            <a:r>
              <a:rPr lang="de-DE" sz="2800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app</a:t>
            </a:r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/ die Dateien </a:t>
            </a:r>
            <a:r>
              <a:rPr lang="de-DE" sz="2800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chat.service.ts</a:t>
            </a:r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und </a:t>
            </a:r>
            <a:r>
              <a:rPr lang="de-DE" sz="2800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chat.service.spec.ts</a:t>
            </a:r>
            <a:r>
              <a:rPr lang="de-DE" sz="2800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aufgetaucht sein.</a:t>
            </a:r>
          </a:p>
        </p:txBody>
      </p:sp>
    </p:spTree>
    <p:extLst>
      <p:ext uri="{BB962C8B-B14F-4D97-AF65-F5344CB8AC3E}">
        <p14:creationId xmlns:p14="http://schemas.microsoft.com/office/powerpoint/2010/main" val="189259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F1F0D-694A-2E4C-BBDE-E7127BAB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FED60-CD4F-944D-A48C-BB9511B10C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9A693-B8A0-8C49-90C4-BEF9DBA0C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B0DB6C-FED8-7140-9D5A-832535390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E3A6F6F-2038-AF4A-A9A7-0202FFF56DB3}"/>
              </a:ext>
            </a:extLst>
          </p:cNvPr>
          <p:cNvSpPr/>
          <p:nvPr/>
        </p:nvSpPr>
        <p:spPr>
          <a:xfrm>
            <a:off x="457200" y="1166843"/>
            <a:ext cx="85072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0" dirty="0">
                <a:latin typeface="+mn-lt"/>
              </a:rPr>
              <a:t>Ziel dieser Aufgabe ist es, ein kleines reaktives Chatprogramm auf Basis von </a:t>
            </a:r>
            <a:r>
              <a:rPr lang="de-DE" sz="2800" b="0" dirty="0" err="1">
                <a:latin typeface="+mn-lt"/>
              </a:rPr>
              <a:t>Node.js</a:t>
            </a:r>
            <a:r>
              <a:rPr lang="de-DE" sz="2800" b="0" dirty="0">
                <a:latin typeface="+mn-lt"/>
              </a:rPr>
              <a:t>, </a:t>
            </a:r>
            <a:r>
              <a:rPr lang="de-DE" sz="2800" b="0" dirty="0" err="1">
                <a:latin typeface="+mn-lt"/>
              </a:rPr>
              <a:t>socket.io</a:t>
            </a:r>
            <a:r>
              <a:rPr lang="de-DE" sz="2800" b="0" dirty="0">
                <a:latin typeface="+mn-lt"/>
              </a:rPr>
              <a:t> und Angular zu implementieren. Als Programmiersprachen werden für das Frontend </a:t>
            </a:r>
            <a:r>
              <a:rPr lang="de-DE" sz="2800" b="0" dirty="0" err="1">
                <a:latin typeface="+mn-lt"/>
              </a:rPr>
              <a:t>TypeScript</a:t>
            </a:r>
            <a:r>
              <a:rPr lang="de-DE" sz="2800" b="0" dirty="0">
                <a:latin typeface="+mn-lt"/>
              </a:rPr>
              <a:t> und für das Backend JavaScript verwendet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C3AF84-14F2-4C4C-BDAD-5FCD6037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83" y="4437112"/>
            <a:ext cx="2263800" cy="13865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588EBD-340C-574C-BA0F-E4ADEE9D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69" y="4077072"/>
            <a:ext cx="1832992" cy="18329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E8859F-A400-5746-9C15-767201E7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447" y="4282306"/>
            <a:ext cx="3039709" cy="14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A7FFE-C24F-8943-8B38-8237D461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Client – Implementierung des Chat-Service (2/5)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809C0-8159-6B4F-B8CB-EB2E3273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700" dirty="0"/>
              <a:t>2. Fügen Sie dem Service zwei neue </a:t>
            </a:r>
            <a:r>
              <a:rPr lang="de-DE" sz="2700" dirty="0" err="1"/>
              <a:t>Exemplarvariablen</a:t>
            </a:r>
            <a:r>
              <a:rPr lang="de-DE" sz="2700" dirty="0"/>
              <a:t> hinzu: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D4DB2-E519-BA49-B863-95CABE665D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825EB-BC7B-E14B-810C-F7C8BFB6F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90586-68ED-3547-A73F-1C492B22D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F58D8A-4468-8F4B-ADE6-540F2D0D4F57}"/>
              </a:ext>
            </a:extLst>
          </p:cNvPr>
          <p:cNvSpPr/>
          <p:nvPr/>
        </p:nvSpPr>
        <p:spPr>
          <a:xfrm>
            <a:off x="457200" y="2340751"/>
            <a:ext cx="90730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3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23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de-DE" sz="23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DE" sz="23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23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'http://localhost:3000'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3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23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de-DE" sz="23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33008BA-F01E-B746-88D4-09410BBCD5CD}"/>
              </a:ext>
            </a:extLst>
          </p:cNvPr>
          <p:cNvSpPr txBox="1">
            <a:spLocks/>
          </p:cNvSpPr>
          <p:nvPr/>
        </p:nvSpPr>
        <p:spPr>
          <a:xfrm>
            <a:off x="457200" y="3466951"/>
            <a:ext cx="8229600" cy="165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3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de-DE" sz="2800" b="0" dirty="0"/>
              <a:t>3. Initialisieren Sie die Variable socket innerhalb des </a:t>
            </a:r>
            <a:r>
              <a:rPr lang="de-DE" sz="2800" b="0" dirty="0" err="1"/>
              <a:t>Constructors</a:t>
            </a:r>
            <a:r>
              <a:rPr lang="de-DE" sz="2800" b="0" dirty="0"/>
              <a:t> folgendermaßen. Vergessen Sie dabei nicht, mit </a:t>
            </a:r>
            <a:r>
              <a:rPr lang="de-DE" sz="2800" b="0" dirty="0" err="1"/>
              <a:t>Alt+Enter</a:t>
            </a:r>
            <a:r>
              <a:rPr lang="de-DE" sz="2800" b="0" dirty="0"/>
              <a:t> (</a:t>
            </a:r>
            <a:r>
              <a:rPr lang="de-DE" sz="2800" b="0" dirty="0" err="1"/>
              <a:t>IntelliJ</a:t>
            </a:r>
            <a:r>
              <a:rPr lang="de-DE" sz="2800" b="0" dirty="0"/>
              <a:t>) den korrekten Import generieren zu lassen.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FF8707-F047-4344-8E33-D348E3FBF30A}"/>
              </a:ext>
            </a:extLst>
          </p:cNvPr>
          <p:cNvSpPr/>
          <p:nvPr/>
        </p:nvSpPr>
        <p:spPr>
          <a:xfrm>
            <a:off x="1991004" y="5159961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861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8BB63-E227-3A42-B6F6-5F4BAFC7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Client - Implementierung des Chat-Service (3/5)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6B110-16AB-264C-86F1-1BA6E841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08012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4. Implementieren Sie nun die Methode zum Senden von Nachrichten an den Server.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88F0B-37A0-6E41-901B-B79B0A26A1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B8AC6-538B-B04F-A581-8B255BA3C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D0B359-FB7C-F948-AB35-5AE1BAEB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68697D-1F8C-D94D-96B5-48C80DE40602}"/>
              </a:ext>
            </a:extLst>
          </p:cNvPr>
          <p:cNvSpPr/>
          <p:nvPr/>
        </p:nvSpPr>
        <p:spPr>
          <a:xfrm>
            <a:off x="899592" y="2561130"/>
            <a:ext cx="7571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A08E22-FB4E-2241-B8BB-1A5B0B78F65E}"/>
              </a:ext>
            </a:extLst>
          </p:cNvPr>
          <p:cNvSpPr txBox="1"/>
          <p:nvPr/>
        </p:nvSpPr>
        <p:spPr>
          <a:xfrm>
            <a:off x="457200" y="4293096"/>
            <a:ext cx="8235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Hinweis: </a:t>
            </a:r>
            <a:r>
              <a:rPr lang="de-DE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Das „</a:t>
            </a:r>
            <a:r>
              <a:rPr lang="de-DE" b="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new</a:t>
            </a:r>
            <a:r>
              <a:rPr lang="de-DE" b="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-message“ sollte Ihnen bekannt vorkommen. Denselben Key haben wir auch im Server verwendet. Solange die Keys (Nachrichtentypen) im Client und Server dieselben sind, können wir den Namen frei wählen.</a:t>
            </a:r>
          </a:p>
        </p:txBody>
      </p:sp>
    </p:spTree>
    <p:extLst>
      <p:ext uri="{BB962C8B-B14F-4D97-AF65-F5344CB8AC3E}">
        <p14:creationId xmlns:p14="http://schemas.microsoft.com/office/powerpoint/2010/main" val="361241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33D58-50E2-EC4B-9B99-AC11AC7A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428"/>
            <a:ext cx="8229600" cy="11521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5. Als Letztes brauchen wir noch eine Methode, über die wir Nachrichten empfangen können.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1EBEC-CF2F-3142-8E96-DFBD547F91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8F7629-1EE2-FA4A-8442-E2EDF38EB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CCB572-1DEB-6948-B79A-C4AFA2AD3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51896E9-CA70-5A4B-A753-040CD3FB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Client - Implementierung des Chat-Service (4/5)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277FE23-D804-F942-B113-169393D9E9AD}"/>
              </a:ext>
            </a:extLst>
          </p:cNvPr>
          <p:cNvSpPr/>
          <p:nvPr/>
        </p:nvSpPr>
        <p:spPr>
          <a:xfrm>
            <a:off x="755576" y="2348568"/>
            <a:ext cx="9011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20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observer.</a:t>
            </a:r>
            <a:r>
              <a:rPr lang="de-DE" sz="20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E0AB4E1-26E8-DB42-9A36-BCA235CAAD91}"/>
              </a:ext>
            </a:extLst>
          </p:cNvPr>
          <p:cNvSpPr txBox="1">
            <a:spLocks/>
          </p:cNvSpPr>
          <p:nvPr/>
        </p:nvSpPr>
        <p:spPr>
          <a:xfrm>
            <a:off x="457200" y="4852506"/>
            <a:ext cx="8229600" cy="1672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3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de-DE" sz="2000" dirty="0"/>
              <a:t>Hinweis: </a:t>
            </a:r>
            <a:r>
              <a:rPr lang="de-DE" sz="2000" b="0" dirty="0"/>
              <a:t>Sehen Sie die </a:t>
            </a:r>
            <a:r>
              <a:rPr lang="de-DE" sz="2000" b="0" dirty="0" err="1"/>
              <a:t>Callbacks</a:t>
            </a:r>
            <a:r>
              <a:rPr lang="de-DE" sz="2000" b="0" dirty="0"/>
              <a:t>? Aber keine Angst, diesmal geraten wir nicht in die Callback-Hölle. Wir müssen das so machen, damit wir die Antworten vom Server in ein Observable verpacken können. Danach arbeiten wir reaktiv und unser Programm reagiert auf den Erhalt neuer Nachrichten.</a:t>
            </a:r>
          </a:p>
        </p:txBody>
      </p:sp>
    </p:spTree>
    <p:extLst>
      <p:ext uri="{BB962C8B-B14F-4D97-AF65-F5344CB8AC3E}">
        <p14:creationId xmlns:p14="http://schemas.microsoft.com/office/powerpoint/2010/main" val="305837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73A43-6E8B-D043-B3D0-3A42FBD33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99" y="1256271"/>
            <a:ext cx="2898304" cy="4680520"/>
          </a:xfrm>
        </p:spPr>
        <p:txBody>
          <a:bodyPr>
            <a:noAutofit/>
          </a:bodyPr>
          <a:lstStyle/>
          <a:p>
            <a:r>
              <a:rPr lang="de-DE" sz="2000" dirty="0"/>
              <a:t>Wenn Sie alles Richtig gemacht haben, müsste der Chat-Service jetzt (ohne Importe) so aussehen:</a:t>
            </a:r>
          </a:p>
          <a:p>
            <a:endParaRPr lang="de-DE" sz="1800" dirty="0"/>
          </a:p>
          <a:p>
            <a:endParaRPr lang="de-DE" sz="1800" dirty="0"/>
          </a:p>
          <a:p>
            <a:r>
              <a:rPr lang="de-DE" sz="2200" dirty="0"/>
              <a:t>Fällt Ihnen irgendetwas Merkwürdiges an manchen Methoden und Exemplar-variablen auf?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C6E343-299D-1446-9188-1A1F628C02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D2141-2EFE-E147-BB3D-E09580591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D5C14-C466-F74D-B64A-9CA3308F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CBF691E-5F48-9942-B47A-B4CF4133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Client - Implementierung des Chat-Service (5/5)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A730F2-2CFD-C644-999D-44511D529FFC}"/>
              </a:ext>
            </a:extLst>
          </p:cNvPr>
          <p:cNvSpPr/>
          <p:nvPr/>
        </p:nvSpPr>
        <p:spPr>
          <a:xfrm>
            <a:off x="3275856" y="1085541"/>
            <a:ext cx="79026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Injectable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4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ChatService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DE" sz="14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'http://localhost:3000'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14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4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sz="14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4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-message'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observer.</a:t>
            </a:r>
            <a:r>
              <a:rPr lang="de-DE" sz="1400" dirty="0" err="1">
                <a:solidFill>
                  <a:srgbClr val="7A7A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71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3636B-C8DF-E44C-8934-88C869DE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C5E04-23FF-0641-851A-55D72B53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folgenden Aufgaben zielen darauf ab, dass Sie ein erstes Gefühl für das Arbeiten mit reaktiven Konzepten in JavaScript erhalten.</a:t>
            </a:r>
          </a:p>
          <a:p>
            <a:r>
              <a:rPr lang="de-DE" dirty="0"/>
              <a:t>Bevor Sie </a:t>
            </a:r>
            <a:r>
              <a:rPr lang="de-DE" dirty="0" err="1"/>
              <a:t>googlen</a:t>
            </a:r>
            <a:r>
              <a:rPr lang="de-DE" dirty="0"/>
              <a:t>, reflektieren Sie das Gelernte und überlegen sich, wie die Signale des Observables manipuliert werden müssen.</a:t>
            </a:r>
          </a:p>
          <a:p>
            <a:r>
              <a:rPr lang="de-DE" dirty="0"/>
              <a:t>Es kann auch sein, dass Sie zusätzliche Observables benutzen müssen.</a:t>
            </a:r>
          </a:p>
          <a:p>
            <a:r>
              <a:rPr lang="de-DE" dirty="0"/>
              <a:t>Ihre Hauptquellen für Lösungsmöglichkeiten sind:</a:t>
            </a:r>
          </a:p>
          <a:p>
            <a:pPr lvl="1"/>
            <a:r>
              <a:rPr lang="de-DE" dirty="0">
                <a:hlinkClick r:id="rId2"/>
              </a:rPr>
              <a:t>https://www.learnrxjs.io/learn-rxjs/operators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https://rxjs-dev.firebaseapp.com/api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12A7D-04E2-3C45-BC1E-08A0874DD7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736A6-CB74-A94E-A8FF-5FE5CA2ED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10336-EF86-0D40-807A-466BA9EA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13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D3173-5061-494D-8261-527B2AA5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2353A-852B-0843-BF79-5F6AE2A0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Verhindern Sie die Anzeige von doppelten Nachrichten.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Fügen Sie jeder erhaltenen Nachricht die Zeichenfolge „Nachricht: “ vorne an.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Verhindern Sie die Anzeige von Nachrichten die nur aus Leerzeichen bestehen.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ABD003-F39C-1D4E-9D2D-FA0AC1BD72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445A-553F-EF4F-9093-8361DFA75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0D802-1710-A74C-B06D-C0D49090D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56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10CA4-94FF-874B-84A6-E1AA4D5F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EA1FC-BCF7-364C-BF6B-C3106028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Realisieren Sie, dass ein Nachrichtenverlauf angezeigt wird.</a:t>
            </a:r>
          </a:p>
          <a:p>
            <a:pPr marL="514350" indent="-514350">
              <a:buFont typeface="+mj-lt"/>
              <a:buAutoNum type="arabicPeriod" startAt="4"/>
            </a:pPr>
            <a:endParaRPr lang="de-DE" dirty="0"/>
          </a:p>
          <a:p>
            <a:pPr marL="514350" indent="-514350">
              <a:buFont typeface="+mj-lt"/>
              <a:buAutoNum type="arabicPeriod" startAt="4"/>
            </a:pPr>
            <a:r>
              <a:rPr lang="de-DE" dirty="0"/>
              <a:t>Erweitern Sie die bestehende Applikation so, dass das aktuelle Datum inkl. Uhrzeit angezeigt wird. Das Datum soll dabei jede Sekunde aktualisiert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C0AA0-E8C8-594E-8689-3A23A74F7C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96EF9-0F22-F843-93A5-494040A0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C1B4D-2DFB-C745-AA4C-791235E2D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361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9FBE-C867-BC4E-8675-E5FD0572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97BEE-F549-834A-8648-48FAEDBF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6. Vermerken Sie neben jeder eingegangenen Nachricht den Zeitpunkt des Empfangs. Nutzen Sie dafür auch das Ergebnis aus Aufgabe 6. Die Verwendung des Operators „</a:t>
            </a:r>
            <a:r>
              <a:rPr lang="de-DE" dirty="0" err="1"/>
              <a:t>map</a:t>
            </a:r>
            <a:r>
              <a:rPr lang="de-DE" dirty="0"/>
              <a:t>“ ist </a:t>
            </a:r>
            <a:r>
              <a:rPr lang="de-DE" b="1" dirty="0"/>
              <a:t>nicht</a:t>
            </a:r>
            <a:r>
              <a:rPr lang="de-DE" dirty="0"/>
              <a:t> erlaubt.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A1610-E101-0F41-B1BB-40AA4A3245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AA82FE-3DC1-E94E-92EF-7DC2DF2E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A23D8-6C67-8C4A-AA23-9CFADA02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1727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08066-BF82-7648-82D6-F56092F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Weiterführende 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9DC24-485B-0340-A62E-A0A243B3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Bauen Sie die Chatfunktionalitäten weiter aus</a:t>
            </a:r>
          </a:p>
          <a:p>
            <a:pPr lvl="1"/>
            <a:r>
              <a:rPr lang="de-DE" dirty="0"/>
              <a:t>Fügen Sie Nutzernamen hinzu und zeigen Sie diese beim Erhalt einer Nachricht an.</a:t>
            </a:r>
          </a:p>
          <a:p>
            <a:pPr lvl="1"/>
            <a:r>
              <a:rPr lang="de-DE" dirty="0"/>
              <a:t>Machen Sie den Server schlauer, indem Sie ihn bei einem Verbindungsaufbau alle alten Nachrichten senden lassen.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9F391-87BE-F64A-ADBA-7ECB0FA65B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B180D-7C53-9840-A487-40E1934E6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56566-D22C-0143-A914-E18E78EA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E4D63-D5B7-D447-A5B6-77D5BE22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F966B3-551A-6846-83BB-22ED26D6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5338936" cy="439248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de-DE" sz="2800" dirty="0"/>
              <a:t>Das Programm besteht aus einem Frontend (basierend auf Angular) und einem Backend, die über </a:t>
            </a:r>
            <a:r>
              <a:rPr lang="de-DE" sz="2800" dirty="0" err="1"/>
              <a:t>Websockets</a:t>
            </a:r>
            <a:r>
              <a:rPr lang="de-DE" sz="2800" dirty="0"/>
              <a:t> miteinander kommunizieren.</a:t>
            </a:r>
          </a:p>
          <a:p>
            <a:pPr>
              <a:spcBef>
                <a:spcPts val="1000"/>
              </a:spcBef>
            </a:pPr>
            <a:r>
              <a:rPr lang="de-DE" sz="2800" dirty="0"/>
              <a:t>Das Backend empfängt die Nachricht und leitet sie an alle momentan verbundenen </a:t>
            </a:r>
            <a:r>
              <a:rPr lang="de-DE" sz="2800" dirty="0" err="1"/>
              <a:t>Frontends</a:t>
            </a:r>
            <a:r>
              <a:rPr lang="de-DE" sz="2800" dirty="0"/>
              <a:t> weiter.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5CD68-079C-6347-9562-A51C8BEF53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0430FF-36D5-A348-AC2A-4097FA332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A4EA50-891F-C448-9362-C17D17B87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F63C9F-72E2-0542-80BF-9C437A1DF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748948"/>
            <a:ext cx="995040" cy="9950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A1B9005-0019-0748-9CBD-135832249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76" y="2865244"/>
            <a:ext cx="635000" cy="635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31435BA-E416-3F46-8B57-6AF703162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384063"/>
            <a:ext cx="635000" cy="635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0EB1E3D-26CD-C44A-8FC2-41E7768B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47" y="2885325"/>
            <a:ext cx="635000" cy="63500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2BF61DA-848E-9543-AE2B-55289C29C382}"/>
              </a:ext>
            </a:extLst>
          </p:cNvPr>
          <p:cNvCxnSpPr/>
          <p:nvPr/>
        </p:nvCxnSpPr>
        <p:spPr>
          <a:xfrm>
            <a:off x="6358864" y="3520325"/>
            <a:ext cx="468052" cy="48473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5317C87-984A-184F-A41E-1EF6D871A7D0}"/>
              </a:ext>
            </a:extLst>
          </p:cNvPr>
          <p:cNvSpPr txBox="1"/>
          <p:nvPr/>
        </p:nvSpPr>
        <p:spPr>
          <a:xfrm>
            <a:off x="6051023" y="378830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„hallo“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DC40664-CB91-764A-B4DA-C97DBB03BBF2}"/>
              </a:ext>
            </a:extLst>
          </p:cNvPr>
          <p:cNvCxnSpPr>
            <a:cxnSpLocks/>
          </p:cNvCxnSpPr>
          <p:nvPr/>
        </p:nvCxnSpPr>
        <p:spPr>
          <a:xfrm flipV="1">
            <a:off x="7776620" y="3520325"/>
            <a:ext cx="539796" cy="514199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D04A4A4-93E1-514B-8CBC-F8C571147768}"/>
              </a:ext>
            </a:extLst>
          </p:cNvPr>
          <p:cNvCxnSpPr>
            <a:cxnSpLocks/>
          </p:cNvCxnSpPr>
          <p:nvPr/>
        </p:nvCxnSpPr>
        <p:spPr>
          <a:xfrm flipV="1">
            <a:off x="7259492" y="3116695"/>
            <a:ext cx="0" cy="562582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4F1E8B7-4672-B64B-A61F-F81C5C53158C}"/>
              </a:ext>
            </a:extLst>
          </p:cNvPr>
          <p:cNvCxnSpPr>
            <a:cxnSpLocks/>
          </p:cNvCxnSpPr>
          <p:nvPr/>
        </p:nvCxnSpPr>
        <p:spPr>
          <a:xfrm flipH="1" flipV="1">
            <a:off x="6516950" y="3345856"/>
            <a:ext cx="449917" cy="463062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9FB4867-1980-C04A-991F-90A7A3DEB756}"/>
              </a:ext>
            </a:extLst>
          </p:cNvPr>
          <p:cNvSpPr txBox="1"/>
          <p:nvPr/>
        </p:nvSpPr>
        <p:spPr>
          <a:xfrm>
            <a:off x="8025309" y="377568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„hallo“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8859D29-FCC5-C140-8887-2BA65B622738}"/>
              </a:ext>
            </a:extLst>
          </p:cNvPr>
          <p:cNvSpPr txBox="1"/>
          <p:nvPr/>
        </p:nvSpPr>
        <p:spPr>
          <a:xfrm>
            <a:off x="7226951" y="333651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„hallo“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BA23A36-A713-6A47-827E-1B663C5871BC}"/>
              </a:ext>
            </a:extLst>
          </p:cNvPr>
          <p:cNvSpPr txBox="1"/>
          <p:nvPr/>
        </p:nvSpPr>
        <p:spPr>
          <a:xfrm>
            <a:off x="6638283" y="3426386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„hallo“</a:t>
            </a:r>
          </a:p>
        </p:txBody>
      </p:sp>
    </p:spTree>
    <p:extLst>
      <p:ext uri="{BB962C8B-B14F-4D97-AF65-F5344CB8AC3E}">
        <p14:creationId xmlns:p14="http://schemas.microsoft.com/office/powerpoint/2010/main" val="386815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DD7DD-B52B-1A47-9A85-95095EF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Websocket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3E208-3505-9F4A-B23C-A6E8C8EC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de-DE" sz="2800" dirty="0"/>
              <a:t>Das Websocket-Protokoll (</a:t>
            </a:r>
            <a:r>
              <a:rPr lang="de-DE" sz="2800" dirty="0" err="1"/>
              <a:t>ws</a:t>
            </a:r>
            <a:r>
              <a:rPr lang="de-DE" sz="2800" dirty="0"/>
              <a:t>://...) ist ein auf TCP basierendes Netzwerkprotokoll, was eine bidirektionale Verbindung zwischen Web-Browser und Server erlaubt.</a:t>
            </a:r>
          </a:p>
          <a:p>
            <a:pPr lvl="1"/>
            <a:r>
              <a:rPr lang="de-DE" sz="2400" dirty="0"/>
              <a:t>Bei HTTP erfolgt der Aufruf immer nur seitens des Web-Browsers. Der Server antwortet ausschließlich.</a:t>
            </a:r>
          </a:p>
          <a:p>
            <a:pPr lvl="1"/>
            <a:r>
              <a:rPr lang="de-DE" sz="2400" dirty="0"/>
              <a:t>Bei der Benutzung von </a:t>
            </a:r>
            <a:r>
              <a:rPr lang="de-DE" sz="2400" dirty="0" err="1"/>
              <a:t>Websockets</a:t>
            </a:r>
            <a:r>
              <a:rPr lang="de-DE" sz="2400" dirty="0"/>
              <a:t> hat auch der Server die Möglichkeit dem Browser „ungefragt“ Nachrichten zu schicken.</a:t>
            </a:r>
          </a:p>
          <a:p>
            <a:pPr lvl="1"/>
            <a:r>
              <a:rPr lang="de-DE" sz="2400" dirty="0"/>
              <a:t>Voraussetzung dafür ist, dass der Browser die Verbindung aufgebaut hat.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4115C-B9D8-D941-8C5A-467E932C7A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9B8BF-44BB-A140-B79A-2C0AEAAF1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1B937-14F4-DE4C-BC2C-307367869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E109F-2327-4F43-B9C2-2584ABF6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D176D-D199-7C4B-99F8-130665D30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Sie benötigen:</a:t>
            </a:r>
          </a:p>
          <a:p>
            <a:r>
              <a:rPr lang="de-DE" dirty="0"/>
              <a:t>Eine moderne IDE (vorzugsweise </a:t>
            </a:r>
            <a:r>
              <a:rPr lang="de-DE" dirty="0" err="1"/>
              <a:t>IntelliJ</a:t>
            </a:r>
            <a:r>
              <a:rPr lang="de-DE" dirty="0"/>
              <a:t>)</a:t>
            </a:r>
          </a:p>
          <a:p>
            <a:r>
              <a:rPr lang="de-DE" dirty="0"/>
              <a:t>lokale Installation von </a:t>
            </a:r>
            <a:r>
              <a:rPr lang="de-DE" dirty="0" err="1"/>
              <a:t>node.js</a:t>
            </a:r>
            <a:r>
              <a:rPr lang="de-DE" dirty="0"/>
              <a:t> (v. 14.15.x)</a:t>
            </a:r>
          </a:p>
          <a:p>
            <a:r>
              <a:rPr lang="de-DE" dirty="0" err="1"/>
              <a:t>npm</a:t>
            </a:r>
            <a:r>
              <a:rPr lang="de-DE" dirty="0"/>
              <a:t> in der Version 6.14.x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Überprüfen können Sie das, indem sie in Ihrem Terminal folgende Befehle eingeben: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F8EDC5-CCE6-394E-BCAC-9A6C22F48F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DDC45-DE6B-794E-B64E-14FCAE8CA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A9AC2-1411-6F46-90B1-8090535C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65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83A9F-347B-3942-A93B-36BE2FF9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Aufsetzen des </a:t>
            </a:r>
            <a:r>
              <a:rPr lang="de-DE" dirty="0" err="1"/>
              <a:t>IntelliJ</a:t>
            </a:r>
            <a:r>
              <a:rPr lang="de-DE" dirty="0"/>
              <a:t>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FF626-C07D-C94B-B720-B679F38C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3826768" cy="471338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 Erzeugen Sie ein leeres Web-Projekt.</a:t>
            </a:r>
          </a:p>
          <a:p>
            <a:pPr marL="0" indent="0">
              <a:buNone/>
            </a:pPr>
            <a:r>
              <a:rPr lang="de-DE" dirty="0"/>
              <a:t>2. Erstellen Sie in dem Projekt einen neuen Ordner namens „</a:t>
            </a:r>
            <a:r>
              <a:rPr lang="de-DE" dirty="0" err="1"/>
              <a:t>server</a:t>
            </a:r>
            <a:r>
              <a:rPr lang="de-DE" dirty="0"/>
              <a:t>“.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CE05C-B278-A049-BCE4-B6537D86CA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08C6C-3CF7-FB4B-A8EC-855C12C40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3BD23-F6CC-FD40-89CC-EE89FA6B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EED1C9-C8F3-FF4A-B2DF-6FFA8BFA8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" b="939"/>
          <a:stretch/>
        </p:blipFill>
        <p:spPr>
          <a:xfrm>
            <a:off x="4746381" y="1436914"/>
            <a:ext cx="4165290" cy="43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1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3B2EB-3D72-4248-A482-11DFC94F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</p:spPr>
        <p:txBody>
          <a:bodyPr>
            <a:normAutofit fontScale="90000"/>
          </a:bodyPr>
          <a:lstStyle/>
          <a:p>
            <a:r>
              <a:rPr lang="de-DE" dirty="0"/>
              <a:t>Backend – Einrichten der Abhängigkeiten (1/5)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E4421-DC34-0B41-84A4-E2244AEF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58417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1. Erstellen Sie in dem Ordner des Servers als erstes eine neue Datei namens </a:t>
            </a:r>
            <a:r>
              <a:rPr lang="de-DE" dirty="0" err="1"/>
              <a:t>package.json</a:t>
            </a:r>
            <a:r>
              <a:rPr lang="de-DE" dirty="0"/>
              <a:t> mit folgendem Inhalt.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3D3D13-4A81-7A46-A5E0-02F37C6243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BA1FE-58AE-1F45-841E-14008DF4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937BC-8303-B141-A7C7-36E9A0AF6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08B544-C895-8C42-AFD3-34691412C47F}"/>
              </a:ext>
            </a:extLst>
          </p:cNvPr>
          <p:cNvSpPr/>
          <p:nvPr/>
        </p:nvSpPr>
        <p:spPr>
          <a:xfrm>
            <a:off x="1984648" y="270892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0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nak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-chat-server"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DE" sz="20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"0.0.0"</a:t>
            </a:r>
            <a:b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50F156D-E97A-6347-B7DF-DD78C728C588}"/>
              </a:ext>
            </a:extLst>
          </p:cNvPr>
          <p:cNvSpPr txBox="1">
            <a:spLocks/>
          </p:cNvSpPr>
          <p:nvPr/>
        </p:nvSpPr>
        <p:spPr>
          <a:xfrm>
            <a:off x="457200" y="4149080"/>
            <a:ext cx="8229600" cy="1429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3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de-DE" sz="2800" b="0" dirty="0"/>
              <a:t>2. Fügen Sie dem Projekt </a:t>
            </a:r>
            <a:r>
              <a:rPr lang="de-DE" sz="2800" b="0" dirty="0" err="1"/>
              <a:t>socket.io</a:t>
            </a:r>
            <a:r>
              <a:rPr lang="de-DE" sz="2800" b="0" dirty="0"/>
              <a:t> hinzu. Indem Sie im Terminal in den server-Ordner wechseln und folgenden Befehl ausführen:</a:t>
            </a:r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</a:pPr>
            <a:endParaRPr lang="de-DE" sz="2800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53A475-FBD6-F943-B2A7-3815AE620C06}"/>
              </a:ext>
            </a:extLst>
          </p:cNvPr>
          <p:cNvSpPr txBox="1"/>
          <p:nvPr/>
        </p:nvSpPr>
        <p:spPr>
          <a:xfrm>
            <a:off x="2339752" y="5695572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4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8F67D-D0E8-E84B-B856-01460B7D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5029"/>
            <a:ext cx="8229600" cy="222341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Erstellen eine neue Datei mit dem Namen „</a:t>
            </a:r>
            <a:r>
              <a:rPr lang="de-DE" dirty="0" err="1"/>
              <a:t>index.js</a:t>
            </a:r>
            <a:r>
              <a:rPr lang="de-DE" dirty="0"/>
              <a:t>“. Die </a:t>
            </a:r>
            <a:r>
              <a:rPr lang="de-DE" dirty="0" err="1"/>
              <a:t>Dateieendung</a:t>
            </a:r>
            <a:r>
              <a:rPr lang="de-DE" dirty="0"/>
              <a:t> sagt uns, dass der Folgende Code JavaScript sein muss.</a:t>
            </a:r>
          </a:p>
          <a:p>
            <a:pPr marL="514350" indent="-514350">
              <a:buAutoNum type="arabicPeriod"/>
            </a:pPr>
            <a:r>
              <a:rPr lang="de-DE" dirty="0"/>
              <a:t>Importieren Sie </a:t>
            </a:r>
            <a:r>
              <a:rPr lang="de-DE" dirty="0" err="1"/>
              <a:t>socket.io</a:t>
            </a:r>
            <a:r>
              <a:rPr lang="de-DE" dirty="0"/>
              <a:t> in die Datei: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3D638-0827-E841-B292-5DF8A1B65D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B7C03-E0ED-0640-A018-D83F8A855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0B6C-C2B9-FB42-9EAE-CDEE4C49B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C74AF2B-B3E3-A94C-BBD4-E2E9CE52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Backend – Implementierung des Servers (2/5)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7A1EAC-E1CC-EC4C-8D58-3A9B75BBEC95}"/>
              </a:ext>
            </a:extLst>
          </p:cNvPr>
          <p:cNvSpPr/>
          <p:nvPr/>
        </p:nvSpPr>
        <p:spPr>
          <a:xfrm>
            <a:off x="971600" y="3426696"/>
            <a:ext cx="7326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de-DE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B6D09C-27B0-C240-A639-C5F9F5979C9B}"/>
              </a:ext>
            </a:extLst>
          </p:cNvPr>
          <p:cNvSpPr txBox="1">
            <a:spLocks/>
          </p:cNvSpPr>
          <p:nvPr/>
        </p:nvSpPr>
        <p:spPr>
          <a:xfrm>
            <a:off x="413792" y="4081169"/>
            <a:ext cx="8229600" cy="18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3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6575" indent="-528638" fontAlgn="auto">
              <a:spcAft>
                <a:spcPts val="0"/>
              </a:spcAft>
              <a:buNone/>
            </a:pPr>
            <a:r>
              <a:rPr lang="de-DE" sz="2800" b="0" dirty="0"/>
              <a:t>3. 	Erzeugen Sie einen Server, der auf Port 3000 hört und Aufrufe von überall her zulässt.</a:t>
            </a:r>
          </a:p>
          <a:p>
            <a:pPr marL="536575" indent="-528638" fontAlgn="auto">
              <a:spcAft>
                <a:spcPts val="0"/>
              </a:spcAft>
              <a:buNone/>
            </a:pPr>
            <a:endParaRPr lang="de-DE" sz="2800" b="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58AC0E-A2FB-9A43-AF9A-41663A2B41CE}"/>
              </a:ext>
            </a:extLst>
          </p:cNvPr>
          <p:cNvSpPr/>
          <p:nvPr/>
        </p:nvSpPr>
        <p:spPr>
          <a:xfrm>
            <a:off x="971600" y="5036282"/>
            <a:ext cx="802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20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de-DE" sz="2000" dirty="0">
                <a:solidFill>
                  <a:srgbClr val="248F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20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20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de-DE" sz="20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2000" dirty="0" err="1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9240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8F67D-D0E8-E84B-B856-01460B7D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4. Im Folgenden implementieren wir die Logik für den Server. Der </a:t>
            </a:r>
            <a:r>
              <a:rPr lang="de-DE" dirty="0" err="1"/>
              <a:t>socket.io</a:t>
            </a:r>
            <a:r>
              <a:rPr lang="de-DE" dirty="0"/>
              <a:t> Server arbeitet dafür mit Ereignissen und </a:t>
            </a:r>
            <a:r>
              <a:rPr lang="de-DE" dirty="0" err="1"/>
              <a:t>Callbacks</a:t>
            </a:r>
            <a:r>
              <a:rPr lang="de-DE" dirty="0"/>
              <a:t> (Callback-Hölle!).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Wir hören Dabei zuerst auf das Verbinden eines Clients („</a:t>
            </a:r>
            <a:r>
              <a:rPr lang="de-DE" dirty="0" err="1"/>
              <a:t>connection</a:t>
            </a:r>
            <a:r>
              <a:rPr lang="de-DE" dirty="0"/>
              <a:t>“). Sobald die Verbindung aufgebaut wurde, haben wir den eingehenden Socket zur Verfügung, mit dessen Hilfe wir auf „</a:t>
            </a:r>
            <a:r>
              <a:rPr lang="de-DE" dirty="0" err="1"/>
              <a:t>new</a:t>
            </a:r>
            <a:r>
              <a:rPr lang="de-DE" dirty="0"/>
              <a:t>-message“ Events lauschen können. Die erhaltene Nachricht senden wir dann an alle verbundenen Clients.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3D638-0827-E841-B292-5DF8A1B65D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B7C03-E0ED-0640-A018-D83F8A855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Aufgabe: NAK Chat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0B6C-C2B9-FB42-9EAE-CDEE4C49B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C74AF2B-B3E3-A94C-BBD4-E2E9CE52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Backend – Implementierung des Servers (3/5)</a:t>
            </a:r>
          </a:p>
        </p:txBody>
      </p:sp>
    </p:spTree>
    <p:extLst>
      <p:ext uri="{BB962C8B-B14F-4D97-AF65-F5344CB8AC3E}">
        <p14:creationId xmlns:p14="http://schemas.microsoft.com/office/powerpoint/2010/main" val="335465092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2171</Words>
  <Application>Microsoft Macintosh PowerPoint</Application>
  <PresentationFormat>Bildschirmpräsentation (4:3)</PresentationFormat>
  <Paragraphs>237</Paragraphs>
  <Slides>28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Times</vt:lpstr>
      <vt:lpstr>Times New Roman</vt:lpstr>
      <vt:lpstr>Verdana</vt:lpstr>
      <vt:lpstr>Wingdings</vt:lpstr>
      <vt:lpstr>Präsentation</vt:lpstr>
      <vt:lpstr>Aufgabe: NAK Chat</vt:lpstr>
      <vt:lpstr>Ziel</vt:lpstr>
      <vt:lpstr>Architektur</vt:lpstr>
      <vt:lpstr>Websocket</vt:lpstr>
      <vt:lpstr>Voraussetzungen</vt:lpstr>
      <vt:lpstr>Aufsetzen des IntelliJ Projekt</vt:lpstr>
      <vt:lpstr>Backend – Einrichten der Abhängigkeiten (1/5)</vt:lpstr>
      <vt:lpstr>Backend – Implementierung des Servers (2/5)</vt:lpstr>
      <vt:lpstr>Backend – Implementierung des Servers (3/5)</vt:lpstr>
      <vt:lpstr>Backend – Implementierung des Servers (4/5)</vt:lpstr>
      <vt:lpstr>Backend – Implementierung des Servers (5/5)</vt:lpstr>
      <vt:lpstr>Angular</vt:lpstr>
      <vt:lpstr>Angular – Aufbau einer Applikation (1/2)</vt:lpstr>
      <vt:lpstr>Angular – Aufbau einer Applikation (2/2)</vt:lpstr>
      <vt:lpstr>Client – Starten des Angular Projektes (1/2)</vt:lpstr>
      <vt:lpstr>Client – Starten des Angular Projekts (2/2)</vt:lpstr>
      <vt:lpstr>Client – Installation vom socket.io Client</vt:lpstr>
      <vt:lpstr>Client - Architektur</vt:lpstr>
      <vt:lpstr>Client – Implementierung des Chat-Service (1/5)</vt:lpstr>
      <vt:lpstr>Client – Implementierung des Chat-Service (2/5)</vt:lpstr>
      <vt:lpstr>Client - Implementierung des Chat-Service (3/5)</vt:lpstr>
      <vt:lpstr>Client - Implementierung des Chat-Service (4/5)</vt:lpstr>
      <vt:lpstr>Client - Implementierung des Chat-Service (5/5)</vt:lpstr>
      <vt:lpstr>Aufgaben</vt:lpstr>
      <vt:lpstr>Aufgaben</vt:lpstr>
      <vt:lpstr>Aufgaben</vt:lpstr>
      <vt:lpstr>Aufgaben</vt:lpstr>
      <vt:lpstr>Weiterführende Aufgaben</vt:lpstr>
    </vt:vector>
  </TitlesOfParts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David J. Barnes, Michael Kölling</dc:creator>
  <dc:description>Copyright © David J. Barnes, Michael Kölling</dc:description>
  <cp:lastModifiedBy>Christopher Karow</cp:lastModifiedBy>
  <cp:revision>229</cp:revision>
  <dcterms:created xsi:type="dcterms:W3CDTF">2002-02-07T19:56:09Z</dcterms:created>
  <dcterms:modified xsi:type="dcterms:W3CDTF">2021-07-02T15:19:04Z</dcterms:modified>
</cp:coreProperties>
</file>