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1" r:id="rId1"/>
  </p:sldMasterIdLst>
  <p:notesMasterIdLst>
    <p:notesMasterId r:id="rId26"/>
  </p:notesMasterIdLst>
  <p:handoutMasterIdLst>
    <p:handoutMasterId r:id="rId27"/>
  </p:handoutMasterIdLst>
  <p:sldIdLst>
    <p:sldId id="300" r:id="rId2"/>
    <p:sldId id="307" r:id="rId3"/>
    <p:sldId id="308" r:id="rId4"/>
    <p:sldId id="309" r:id="rId5"/>
    <p:sldId id="324" r:id="rId6"/>
    <p:sldId id="301" r:id="rId7"/>
    <p:sldId id="310" r:id="rId8"/>
    <p:sldId id="311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5" r:id="rId18"/>
    <p:sldId id="326" r:id="rId19"/>
    <p:sldId id="303" r:id="rId20"/>
    <p:sldId id="312" r:id="rId21"/>
    <p:sldId id="327" r:id="rId22"/>
    <p:sldId id="328" r:id="rId23"/>
    <p:sldId id="313" r:id="rId24"/>
    <p:sldId id="316" r:id="rId25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48"/>
    <a:srgbClr val="D6ECFA"/>
    <a:srgbClr val="F0ECD7"/>
    <a:srgbClr val="E3E4E6"/>
    <a:srgbClr val="EEECE1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6" autoAdjust="0"/>
    <p:restoredTop sz="96089" autoAdjust="0"/>
  </p:normalViewPr>
  <p:slideViewPr>
    <p:cSldViewPr>
      <p:cViewPr varScale="1">
        <p:scale>
          <a:sx n="156" d="100"/>
          <a:sy n="156" d="100"/>
        </p:scale>
        <p:origin x="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9D81592-4155-0C4A-9F30-58E4F14475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1213555C-24BD-6544-8A2F-90761A8177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42BB33EA-347A-4149-A236-FE3EEDFC38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3600" y="8686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0DEC312-5288-7F49-92EC-44DDB09D9FF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4D3A0999-006E-EC4B-9D11-B2D5C1B33F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902126DF-AFDB-3346-AD50-C73DC6FAC1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16B8631A-44D3-BF4F-93B2-F60D70D611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1029">
            <a:extLst>
              <a:ext uri="{FF2B5EF4-FFF2-40B4-BE49-F238E27FC236}">
                <a16:creationId xmlns:a16="http://schemas.microsoft.com/office/drawing/2014/main" id="{91CA1099-6840-2A48-964F-F63FA92433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7590" name="Rectangle 1030">
            <a:extLst>
              <a:ext uri="{FF2B5EF4-FFF2-40B4-BE49-F238E27FC236}">
                <a16:creationId xmlns:a16="http://schemas.microsoft.com/office/drawing/2014/main" id="{D13891B0-3A4F-B447-80D3-384FBE1507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7591" name="Rectangle 1031">
            <a:extLst>
              <a:ext uri="{FF2B5EF4-FFF2-40B4-BE49-F238E27FC236}">
                <a16:creationId xmlns:a16="http://schemas.microsoft.com/office/drawing/2014/main" id="{402A455D-E45B-2448-8AC9-BD730A1F6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BF7C2BF7-B730-4B4B-B798-E9585882630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999FC8C-5B9C-E44C-A1B1-6941842FCA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t>Objects First with Java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3F59CDFB-0787-E84A-B118-4C836DDFF1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t>© David J. Barnes and Michael Kölling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187B5BCE-35CE-4640-8838-DEE1C4DCF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A7C84F-32F5-E142-A078-75E14B6B4504}" type="slidenum"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pPr>
                <a:spcBef>
                  <a:spcPct val="0"/>
                </a:spcBef>
              </a:pPr>
              <a:t>1</a:t>
            </a:fld>
            <a:endParaRPr lang="en-GB" altLang="de-DE">
              <a:latin typeface="Courier New" panose="02070309020205020404" pitchFamily="49" charset="0"/>
              <a:ea typeface="Times" pitchFamily="2" charset="0"/>
              <a:cs typeface="Times" pitchFamily="2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DAF091F-D554-8449-9A76-741BA8F9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F7571BC3-253A-AB4D-A0BF-8FC606B67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098675" cy="274638"/>
          </a:xfrm>
          <a:noFill/>
        </p:spPr>
        <p:txBody>
          <a:bodyPr/>
          <a:lstStyle/>
          <a:p>
            <a:pPr eaLnBrk="1" hangingPunct="1"/>
            <a:endParaRPr lang="de-DE" altLang="de-D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050" name="Picture 2" descr="http://ottoazubiblog.de/wp-content/uploads/2010/08/logonordakademi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F1AC031-F161-4C42-947D-8E372156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03A4D4E-7EF7-0E42-A402-5D374D62E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Callback Hell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3FDED67-7B8D-234B-9917-2E670DFD2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8229600" cy="500141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075B034-01A8-FF49-94A5-31B835A0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1DBB761-767F-724B-BCC7-770BAE06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9CE002C-C6C6-834D-A82C-D280C36AF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1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E0B11E9-E019-914F-96FF-C92B2946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A8EAC8-BB7E-2D41-8254-CF476F566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D67EAD7-1E07-C34A-B626-8ECB28B5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71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0D5AF-C40A-CF4E-98C8-01667DDF36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Callback Hell</a:t>
            </a:r>
          </a:p>
        </p:txBody>
      </p:sp>
    </p:spTree>
    <p:extLst>
      <p:ext uri="{BB962C8B-B14F-4D97-AF65-F5344CB8AC3E}">
        <p14:creationId xmlns:p14="http://schemas.microsoft.com/office/powerpoint/2010/main" val="401678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8A85BE-99C8-D941-BA88-C10F684933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Callback Hell</a:t>
            </a:r>
          </a:p>
        </p:txBody>
      </p:sp>
    </p:spTree>
    <p:extLst>
      <p:ext uri="{BB962C8B-B14F-4D97-AF65-F5344CB8AC3E}">
        <p14:creationId xmlns:p14="http://schemas.microsoft.com/office/powerpoint/2010/main" val="11256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>
              <a:spcBef>
                <a:spcPts val="100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Picture 2" descr="http://ottoazubiblog.de/wp-content/uploads/2010/08/logonordakademi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DCD03586-18D2-464B-BC97-F80A769C5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D48A2A6-F32B-774D-AEDE-2EB08690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3507E65-55AC-BD4B-966D-8864B529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4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340D4DC-22F5-F644-800C-430D77415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554ADF4-8F84-4342-BA92-DD080B47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81EB8C4-366F-A146-8E78-5E0A2D56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9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0A71ED9-61B7-8448-9B3C-505AA38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3AA10F9-8A29-094A-A235-4A2CCC49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245FDDB7-C5ED-FB43-B07F-D36F56D92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3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54C6E150-92F4-504B-9CA6-D253F2E6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931549DF-19A8-5744-A526-57D61B85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CA9972AC-0F73-3C4A-8080-5E0CCEC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8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CA5F44B-53E6-B14F-B476-4FCAAC0FC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C02461-0840-C843-BCDB-214FBD54F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5E2A5E7-5773-5C4E-BE52-986754E0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600" dirty="0">
                <a:solidFill>
                  <a:schemeClr val="tx2">
                    <a:lumMod val="50000"/>
                  </a:schemeClr>
                </a:solidFill>
              </a:rPr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A4B478C-B9A5-A541-9D67-CE6ED8F0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F7CBE56-51F9-5E4D-A948-37FB85AA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6078C0E-F744-4049-A200-8F15C6943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5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8CC8645-5650-7D43-A8D2-C6027893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FAE28BB-764E-CC40-9655-647DDBB78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660E72F-03B9-E744-A9CF-C5784215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1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3"/>
            <a:ext cx="54864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1DA6148-B4A2-6C4A-A63A-138BBA2D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BB905ED-5392-7449-883C-720FB45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40A96BB-969E-7D4E-9AB1-96D03A4E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91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6356120"/>
            <a:ext cx="9144000" cy="501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850" y="914400"/>
            <a:ext cx="4248150" cy="54000"/>
          </a:xfrm>
          <a:prstGeom prst="rect">
            <a:avLst/>
          </a:prstGeom>
          <a:solidFill>
            <a:srgbClr val="003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48200" y="914400"/>
            <a:ext cx="2590800" cy="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15200" y="914400"/>
            <a:ext cx="1649413" cy="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Picture 2" descr="http://ottoazubiblog.de/wp-content/uploads/2010/08/logonordakademie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23850" y="6327328"/>
            <a:ext cx="4248150" cy="54000"/>
          </a:xfrm>
          <a:prstGeom prst="rect">
            <a:avLst/>
          </a:prstGeom>
          <a:solidFill>
            <a:srgbClr val="003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648200" y="6327328"/>
            <a:ext cx="2590800" cy="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315200" y="6327328"/>
            <a:ext cx="1649413" cy="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0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JavaScript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33D16A-3EEB-2046-85B2-908663C8B0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/>
            <a:r>
              <a:rPr lang="de-DE" altLang="de-DE" dirty="0"/>
              <a:t>Callback Hell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8EC1AC-2394-EA41-9D48-06BCA716D6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28528"/>
            <a:ext cx="6400800" cy="1752600"/>
          </a:xfrm>
        </p:spPr>
        <p:txBody>
          <a:bodyPr rIns="233680">
            <a:normAutofit/>
          </a:bodyPr>
          <a:lstStyle/>
          <a:p>
            <a:pPr marL="39688" eaLnBrk="1" hangingPunct="1">
              <a:buFont typeface="Times" pitchFamily="2" charset="0"/>
              <a:buNone/>
            </a:pPr>
            <a:endParaRPr lang="de-DE" altLang="de-DE" dirty="0"/>
          </a:p>
          <a:p>
            <a:pPr marL="39688" eaLnBrk="1" hangingPunct="1">
              <a:buFont typeface="Times" pitchFamily="2" charset="0"/>
              <a:buNone/>
            </a:pPr>
            <a:r>
              <a:rPr lang="de-DE" altLang="de-DE" dirty="0"/>
              <a:t>Christopher J. Karow, M. Sc.</a:t>
            </a:r>
          </a:p>
        </p:txBody>
      </p:sp>
    </p:spTree>
    <p:extLst>
      <p:ext uri="{BB962C8B-B14F-4D97-AF65-F5344CB8AC3E}">
        <p14:creationId xmlns:p14="http://schemas.microsoft.com/office/powerpoint/2010/main" val="50866867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6126-2756-904E-A8BF-32DC95A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Hadouken</a:t>
            </a:r>
            <a:r>
              <a:rPr lang="de-DE" dirty="0"/>
              <a:t> Code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3B59C-0E8B-DB43-9254-51CCB22F2A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BBFED-83E0-9C42-A194-AC8E4DE7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6089E6-30D2-4349-AAF6-9E2E2E74C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8B1CC7-58A1-194F-9D78-86443AAC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6264696" cy="44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53FB8-2806-8F4C-BB0E-7EEF4D58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– Simple Webserver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9E4C1-8A1B-7544-94B7-E08DBB20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r>
              <a:rPr lang="de-DE" dirty="0"/>
              <a:t>Implementierung eines einfachen Webservers</a:t>
            </a:r>
          </a:p>
          <a:p>
            <a:pPr lvl="1"/>
            <a:r>
              <a:rPr lang="de-DE" dirty="0"/>
              <a:t>Hört auf Port 8081</a:t>
            </a:r>
          </a:p>
          <a:p>
            <a:pPr lvl="1"/>
            <a:r>
              <a:rPr lang="de-DE" dirty="0"/>
              <a:t>keine weitere Absicherung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Bei Anfrage an den Server, soll dieser mehrere Dateien aus einem Ordner lesen, deren Inhalt verbinden und als Antwort ausgeben.</a:t>
            </a:r>
          </a:p>
          <a:p>
            <a:pPr lvl="1"/>
            <a:r>
              <a:rPr lang="de-DE" dirty="0"/>
              <a:t>Dateien werden aus dem Ordner „</a:t>
            </a:r>
            <a:r>
              <a:rPr lang="de-DE" dirty="0" err="1"/>
              <a:t>contents</a:t>
            </a:r>
            <a:r>
              <a:rPr lang="de-DE" dirty="0"/>
              <a:t>“ gelesen.</a:t>
            </a:r>
          </a:p>
          <a:p>
            <a:pPr lvl="1"/>
            <a:r>
              <a:rPr lang="de-DE" dirty="0"/>
              <a:t>Es werden immer alle Dateien aus dem Ordner gelesen.</a:t>
            </a:r>
          </a:p>
          <a:p>
            <a:pPr lvl="1"/>
            <a:r>
              <a:rPr lang="de-DE" dirty="0"/>
              <a:t>Der Name der Dateien ist dabei unerheblich.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96C48-53D0-DB47-8380-FC57CC790F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4A266-49B0-0E44-9278-3BEDE09F4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B9108-F222-5440-9490-4DA2E6F6A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77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064023B-3D79-1040-B349-E758D82FF1B5}"/>
              </a:ext>
            </a:extLst>
          </p:cNvPr>
          <p:cNvGrpSpPr/>
          <p:nvPr/>
        </p:nvGrpSpPr>
        <p:grpSpPr>
          <a:xfrm>
            <a:off x="251520" y="1228638"/>
            <a:ext cx="3820352" cy="4749800"/>
            <a:chOff x="692150" y="1248558"/>
            <a:chExt cx="3820352" cy="47498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63DE3AB-F660-414A-A467-9D02D7741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136"/>
            <a:stretch/>
          </p:blipFill>
          <p:spPr>
            <a:xfrm>
              <a:off x="692150" y="1248558"/>
              <a:ext cx="3015754" cy="4749800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C6A3E90-67E5-7746-A437-E7C06DC0B12D}"/>
                </a:ext>
              </a:extLst>
            </p:cNvPr>
            <p:cNvSpPr/>
            <p:nvPr/>
          </p:nvSpPr>
          <p:spPr>
            <a:xfrm rot="2084188">
              <a:off x="1389538" y="1286915"/>
              <a:ext cx="3083788" cy="1430264"/>
            </a:xfrm>
            <a:custGeom>
              <a:avLst/>
              <a:gdLst>
                <a:gd name="connsiteX0" fmla="*/ 0 w 3083788"/>
                <a:gd name="connsiteY0" fmla="*/ 0 h 1391717"/>
                <a:gd name="connsiteX1" fmla="*/ 3083788 w 3083788"/>
                <a:gd name="connsiteY1" fmla="*/ 0 h 1391717"/>
                <a:gd name="connsiteX2" fmla="*/ 3083788 w 3083788"/>
                <a:gd name="connsiteY2" fmla="*/ 1391717 h 1391717"/>
                <a:gd name="connsiteX3" fmla="*/ 0 w 3083788"/>
                <a:gd name="connsiteY3" fmla="*/ 1391717 h 1391717"/>
                <a:gd name="connsiteX4" fmla="*/ 0 w 3083788"/>
                <a:gd name="connsiteY4" fmla="*/ 0 h 1391717"/>
                <a:gd name="connsiteX0" fmla="*/ 0 w 3083788"/>
                <a:gd name="connsiteY0" fmla="*/ 7 h 1391724"/>
                <a:gd name="connsiteX1" fmla="*/ 567590 w 3083788"/>
                <a:gd name="connsiteY1" fmla="*/ 132345 h 1391724"/>
                <a:gd name="connsiteX2" fmla="*/ 3083788 w 3083788"/>
                <a:gd name="connsiteY2" fmla="*/ 7 h 1391724"/>
                <a:gd name="connsiteX3" fmla="*/ 3083788 w 3083788"/>
                <a:gd name="connsiteY3" fmla="*/ 1391724 h 1391724"/>
                <a:gd name="connsiteX4" fmla="*/ 0 w 3083788"/>
                <a:gd name="connsiteY4" fmla="*/ 1391724 h 1391724"/>
                <a:gd name="connsiteX5" fmla="*/ 0 w 3083788"/>
                <a:gd name="connsiteY5" fmla="*/ 7 h 1391724"/>
                <a:gd name="connsiteX0" fmla="*/ 1540 w 3083788"/>
                <a:gd name="connsiteY0" fmla="*/ 704307 h 1391717"/>
                <a:gd name="connsiteX1" fmla="*/ 567590 w 3083788"/>
                <a:gd name="connsiteY1" fmla="*/ 132338 h 1391717"/>
                <a:gd name="connsiteX2" fmla="*/ 3083788 w 3083788"/>
                <a:gd name="connsiteY2" fmla="*/ 0 h 1391717"/>
                <a:gd name="connsiteX3" fmla="*/ 3083788 w 3083788"/>
                <a:gd name="connsiteY3" fmla="*/ 1391717 h 1391717"/>
                <a:gd name="connsiteX4" fmla="*/ 0 w 3083788"/>
                <a:gd name="connsiteY4" fmla="*/ 1391717 h 1391717"/>
                <a:gd name="connsiteX5" fmla="*/ 1540 w 3083788"/>
                <a:gd name="connsiteY5" fmla="*/ 704307 h 1391717"/>
                <a:gd name="connsiteX0" fmla="*/ 1540 w 3083788"/>
                <a:gd name="connsiteY0" fmla="*/ 704307 h 1391717"/>
                <a:gd name="connsiteX1" fmla="*/ 657498 w 3083788"/>
                <a:gd name="connsiteY1" fmla="*/ 219021 h 1391717"/>
                <a:gd name="connsiteX2" fmla="*/ 3083788 w 3083788"/>
                <a:gd name="connsiteY2" fmla="*/ 0 h 1391717"/>
                <a:gd name="connsiteX3" fmla="*/ 3083788 w 3083788"/>
                <a:gd name="connsiteY3" fmla="*/ 1391717 h 1391717"/>
                <a:gd name="connsiteX4" fmla="*/ 0 w 3083788"/>
                <a:gd name="connsiteY4" fmla="*/ 1391717 h 1391717"/>
                <a:gd name="connsiteX5" fmla="*/ 1540 w 3083788"/>
                <a:gd name="connsiteY5" fmla="*/ 704307 h 1391717"/>
                <a:gd name="connsiteX0" fmla="*/ 1540 w 3083788"/>
                <a:gd name="connsiteY0" fmla="*/ 704307 h 1391717"/>
                <a:gd name="connsiteX1" fmla="*/ 657498 w 3083788"/>
                <a:gd name="connsiteY1" fmla="*/ 219021 h 1391717"/>
                <a:gd name="connsiteX2" fmla="*/ 3083788 w 3083788"/>
                <a:gd name="connsiteY2" fmla="*/ 0 h 1391717"/>
                <a:gd name="connsiteX3" fmla="*/ 3083788 w 3083788"/>
                <a:gd name="connsiteY3" fmla="*/ 1391717 h 1391717"/>
                <a:gd name="connsiteX4" fmla="*/ 0 w 3083788"/>
                <a:gd name="connsiteY4" fmla="*/ 1391717 h 1391717"/>
                <a:gd name="connsiteX5" fmla="*/ 1540 w 3083788"/>
                <a:gd name="connsiteY5" fmla="*/ 704307 h 1391717"/>
                <a:gd name="connsiteX0" fmla="*/ 1540 w 3083788"/>
                <a:gd name="connsiteY0" fmla="*/ 742854 h 1430264"/>
                <a:gd name="connsiteX1" fmla="*/ 1243892 w 3083788"/>
                <a:gd name="connsiteY1" fmla="*/ 0 h 1430264"/>
                <a:gd name="connsiteX2" fmla="*/ 3083788 w 3083788"/>
                <a:gd name="connsiteY2" fmla="*/ 38547 h 1430264"/>
                <a:gd name="connsiteX3" fmla="*/ 3083788 w 3083788"/>
                <a:gd name="connsiteY3" fmla="*/ 1430264 h 1430264"/>
                <a:gd name="connsiteX4" fmla="*/ 0 w 3083788"/>
                <a:gd name="connsiteY4" fmla="*/ 1430264 h 1430264"/>
                <a:gd name="connsiteX5" fmla="*/ 1540 w 3083788"/>
                <a:gd name="connsiteY5" fmla="*/ 742854 h 143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3788" h="1430264">
                  <a:moveTo>
                    <a:pt x="1540" y="742854"/>
                  </a:moveTo>
                  <a:cubicBezTo>
                    <a:pt x="7911" y="738217"/>
                    <a:pt x="1056277" y="1153"/>
                    <a:pt x="1243892" y="0"/>
                  </a:cubicBezTo>
                  <a:lnTo>
                    <a:pt x="3083788" y="38547"/>
                  </a:lnTo>
                  <a:lnTo>
                    <a:pt x="3083788" y="1430264"/>
                  </a:lnTo>
                  <a:lnTo>
                    <a:pt x="0" y="1430264"/>
                  </a:lnTo>
                  <a:cubicBezTo>
                    <a:pt x="513" y="1201127"/>
                    <a:pt x="1027" y="971991"/>
                    <a:pt x="1540" y="7428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617A395-F623-AF4C-AEF1-0B1D7D6CEAB7}"/>
                </a:ext>
              </a:extLst>
            </p:cNvPr>
            <p:cNvSpPr/>
            <p:nvPr/>
          </p:nvSpPr>
          <p:spPr>
            <a:xfrm rot="8672669">
              <a:off x="1422652" y="4383581"/>
              <a:ext cx="3089850" cy="1391717"/>
            </a:xfrm>
            <a:custGeom>
              <a:avLst/>
              <a:gdLst>
                <a:gd name="connsiteX0" fmla="*/ 0 w 3083788"/>
                <a:gd name="connsiteY0" fmla="*/ 0 h 1391717"/>
                <a:gd name="connsiteX1" fmla="*/ 3083788 w 3083788"/>
                <a:gd name="connsiteY1" fmla="*/ 0 h 1391717"/>
                <a:gd name="connsiteX2" fmla="*/ 3083788 w 3083788"/>
                <a:gd name="connsiteY2" fmla="*/ 1391717 h 1391717"/>
                <a:gd name="connsiteX3" fmla="*/ 0 w 3083788"/>
                <a:gd name="connsiteY3" fmla="*/ 1391717 h 1391717"/>
                <a:gd name="connsiteX4" fmla="*/ 0 w 3083788"/>
                <a:gd name="connsiteY4" fmla="*/ 0 h 1391717"/>
                <a:gd name="connsiteX0" fmla="*/ 0 w 3089850"/>
                <a:gd name="connsiteY0" fmla="*/ 0 h 1391717"/>
                <a:gd name="connsiteX1" fmla="*/ 3083788 w 3089850"/>
                <a:gd name="connsiteY1" fmla="*/ 0 h 1391717"/>
                <a:gd name="connsiteX2" fmla="*/ 3089850 w 3089850"/>
                <a:gd name="connsiteY2" fmla="*/ 560352 h 1391717"/>
                <a:gd name="connsiteX3" fmla="*/ 3083788 w 3089850"/>
                <a:gd name="connsiteY3" fmla="*/ 1391717 h 1391717"/>
                <a:gd name="connsiteX4" fmla="*/ 0 w 3089850"/>
                <a:gd name="connsiteY4" fmla="*/ 1391717 h 1391717"/>
                <a:gd name="connsiteX5" fmla="*/ 0 w 3089850"/>
                <a:gd name="connsiteY5" fmla="*/ 0 h 1391717"/>
                <a:gd name="connsiteX0" fmla="*/ 0 w 3089850"/>
                <a:gd name="connsiteY0" fmla="*/ 0 h 1391717"/>
                <a:gd name="connsiteX1" fmla="*/ 2531507 w 3089850"/>
                <a:gd name="connsiteY1" fmla="*/ 57737 h 1391717"/>
                <a:gd name="connsiteX2" fmla="*/ 3089850 w 3089850"/>
                <a:gd name="connsiteY2" fmla="*/ 560352 h 1391717"/>
                <a:gd name="connsiteX3" fmla="*/ 3083788 w 3089850"/>
                <a:gd name="connsiteY3" fmla="*/ 1391717 h 1391717"/>
                <a:gd name="connsiteX4" fmla="*/ 0 w 3089850"/>
                <a:gd name="connsiteY4" fmla="*/ 1391717 h 1391717"/>
                <a:gd name="connsiteX5" fmla="*/ 0 w 3089850"/>
                <a:gd name="connsiteY5" fmla="*/ 0 h 1391717"/>
                <a:gd name="connsiteX0" fmla="*/ 0 w 3089850"/>
                <a:gd name="connsiteY0" fmla="*/ 0 h 1391717"/>
                <a:gd name="connsiteX1" fmla="*/ 2531507 w 3089850"/>
                <a:gd name="connsiteY1" fmla="*/ 57737 h 1391717"/>
                <a:gd name="connsiteX2" fmla="*/ 3089850 w 3089850"/>
                <a:gd name="connsiteY2" fmla="*/ 560352 h 1391717"/>
                <a:gd name="connsiteX3" fmla="*/ 3083788 w 3089850"/>
                <a:gd name="connsiteY3" fmla="*/ 1391717 h 1391717"/>
                <a:gd name="connsiteX4" fmla="*/ 0 w 3089850"/>
                <a:gd name="connsiteY4" fmla="*/ 1391717 h 1391717"/>
                <a:gd name="connsiteX5" fmla="*/ 0 w 3089850"/>
                <a:gd name="connsiteY5" fmla="*/ 0 h 1391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9850" h="1391717">
                  <a:moveTo>
                    <a:pt x="0" y="0"/>
                  </a:moveTo>
                  <a:lnTo>
                    <a:pt x="2531507" y="57737"/>
                  </a:lnTo>
                  <a:cubicBezTo>
                    <a:pt x="2780564" y="216643"/>
                    <a:pt x="3086553" y="365977"/>
                    <a:pt x="3089850" y="560352"/>
                  </a:cubicBezTo>
                  <a:cubicBezTo>
                    <a:pt x="3087829" y="837474"/>
                    <a:pt x="3085809" y="1114595"/>
                    <a:pt x="3083788" y="1391717"/>
                  </a:cubicBezTo>
                  <a:lnTo>
                    <a:pt x="0" y="1391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B711B0-B193-2840-8F2E-096248A6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– </a:t>
            </a:r>
            <a:r>
              <a:rPr lang="de-DE" dirty="0" err="1"/>
              <a:t>hell.js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12075-1821-7343-94A6-BF72CEEFF5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DB8AE-70B2-854A-8C15-94C71CB54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83131-8F4E-0A4C-B47A-FA5269534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69530F-4BD7-5248-9649-81DF2E969649}"/>
              </a:ext>
            </a:extLst>
          </p:cNvPr>
          <p:cNvSpPr/>
          <p:nvPr/>
        </p:nvSpPr>
        <p:spPr>
          <a:xfrm>
            <a:off x="1625168" y="1833823"/>
            <a:ext cx="76199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writeHead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'Content-Type'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4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i) =&gt;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4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folderName</a:t>
            </a:r>
            <a:r>
              <a:rPr lang="de-DE" sz="1400" dirty="0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'/'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 === files.</a:t>
            </a:r>
            <a:r>
              <a:rPr lang="de-DE" sz="14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4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4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400" dirty="0" err="1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lang="de-DE" sz="14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400" dirty="0" err="1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14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400" dirty="0" err="1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de-DE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CB7402E-2741-E148-8E44-D4211FC517F1}"/>
              </a:ext>
            </a:extLst>
          </p:cNvPr>
          <p:cNvSpPr/>
          <p:nvPr/>
        </p:nvSpPr>
        <p:spPr>
          <a:xfrm>
            <a:off x="2119374" y="2130798"/>
            <a:ext cx="5981018" cy="21808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EC599C-FD27-2748-8D43-08808C092496}"/>
              </a:ext>
            </a:extLst>
          </p:cNvPr>
          <p:cNvSpPr/>
          <p:nvPr/>
        </p:nvSpPr>
        <p:spPr>
          <a:xfrm>
            <a:off x="3368152" y="2966884"/>
            <a:ext cx="5758713" cy="146459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B48EF3-0DA2-414C-A66E-BCFE71355630}"/>
              </a:ext>
            </a:extLst>
          </p:cNvPr>
          <p:cNvSpPr/>
          <p:nvPr/>
        </p:nvSpPr>
        <p:spPr>
          <a:xfrm>
            <a:off x="1958841" y="5082032"/>
            <a:ext cx="5981018" cy="21808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691DB-0062-854D-AD9B-70096C88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 – </a:t>
            </a:r>
            <a:r>
              <a:rPr lang="de-DE" dirty="0" err="1"/>
              <a:t>hell.js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881-28F0-614D-8E96-3D286616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1152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Diese Methode erstellt einen Server, dessen Verhalten durch die Übergabe einer Callback-Funktion realisiert wird.</a:t>
            </a:r>
          </a:p>
          <a:p>
            <a:pPr lvl="1"/>
            <a:r>
              <a:rPr lang="de-DE" dirty="0"/>
              <a:t>Über die Parameter der Callback-Funktion können die hereinkommenden Request-Daten gelesen, sowie Daten in die ausgehende Antwort (</a:t>
            </a:r>
            <a:r>
              <a:rPr lang="de-DE" dirty="0" err="1"/>
              <a:t>response</a:t>
            </a:r>
            <a:r>
              <a:rPr lang="de-DE" dirty="0"/>
              <a:t>) geschrieben werden.</a:t>
            </a:r>
          </a:p>
          <a:p>
            <a:pPr lvl="1"/>
            <a:endParaRPr lang="de-DE" dirty="0"/>
          </a:p>
          <a:p>
            <a:r>
              <a:rPr lang="de-DE" dirty="0"/>
              <a:t>Die Callback-Funktion wird immer dann aufgerufen, wenn das Server-Objekt es für nötig hält.</a:t>
            </a:r>
          </a:p>
          <a:p>
            <a:pPr lvl="1"/>
            <a:r>
              <a:rPr lang="de-DE" dirty="0"/>
              <a:t>Der Aufruf erfolgt also asynchron.</a:t>
            </a:r>
          </a:p>
          <a:p>
            <a:pPr lvl="1"/>
            <a:r>
              <a:rPr lang="de-DE" dirty="0"/>
              <a:t>Der Server reagiert auf hereinkommende Anfragen.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F1EC9-863E-6E4D-B95A-8C1F2C630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853D7-CE6B-A642-9713-1CDA3BA0D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97B42-6B9D-9847-8061-9EB04CBF9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07EFB8-1315-6648-A62F-71083CB37DBB}"/>
              </a:ext>
            </a:extLst>
          </p:cNvPr>
          <p:cNvSpPr/>
          <p:nvPr/>
        </p:nvSpPr>
        <p:spPr>
          <a:xfrm>
            <a:off x="483670" y="1141293"/>
            <a:ext cx="853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=&gt; {})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11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9FDAD-823A-4E48-99E8-FEEAC256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 – </a:t>
            </a:r>
            <a:r>
              <a:rPr lang="de-DE" dirty="0" err="1"/>
              <a:t>hell.js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3DE84-DF66-9041-B697-3382E5DC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Diese Funktion realisiert den Ordnerzugriff. Neben der Angabe des zu lesenden Ordners, verlangt auch diese Methode einen sogenannten Error-First-Callback.</a:t>
            </a:r>
          </a:p>
          <a:p>
            <a:pPr lvl="1"/>
            <a:r>
              <a:rPr lang="de-DE" dirty="0"/>
              <a:t>Wird von der </a:t>
            </a:r>
            <a:r>
              <a:rPr lang="de-DE" dirty="0" err="1"/>
              <a:t>readdir</a:t>
            </a:r>
            <a:r>
              <a:rPr lang="de-DE" dirty="0"/>
              <a:t>-Funktion der erste Parameter gesetzt, signalisiert dies, dass beim Lesevorgang ein Fehler aufgetreten ist.</a:t>
            </a:r>
          </a:p>
          <a:p>
            <a:pPr lvl="1"/>
            <a:r>
              <a:rPr lang="de-DE" dirty="0"/>
              <a:t>Der zweite Parameter enthält im Erfolgsfall die Liste mit Dateinamen innerhalb des Ordners.</a:t>
            </a:r>
          </a:p>
          <a:p>
            <a:r>
              <a:rPr lang="de-DE" dirty="0"/>
              <a:t>Der Callback wird erst aufgerufen, wenn die </a:t>
            </a:r>
            <a:r>
              <a:rPr lang="de-DE" dirty="0" err="1"/>
              <a:t>readdir</a:t>
            </a:r>
            <a:r>
              <a:rPr lang="de-DE" dirty="0"/>
              <a:t>-Operation beendet ist. Wann das der Fall ist, kann nicht gesagt werden.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AE6F28-8283-2049-870E-3BAEE09B13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F44C0-DF34-AC4E-867C-427898DEB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13C22E-EB37-DD4D-AD50-29A709AEB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1F9CC2-4C08-2B40-8C9B-DF7CCC40BC32}"/>
              </a:ext>
            </a:extLst>
          </p:cNvPr>
          <p:cNvSpPr/>
          <p:nvPr/>
        </p:nvSpPr>
        <p:spPr>
          <a:xfrm>
            <a:off x="575556" y="1127130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=&gt; {})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4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3BCCF-83B4-0845-A3D9-EE40059F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 – Error-First-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2040-1A51-0D4C-9661-1CD29770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3024335"/>
          </a:xfrm>
        </p:spPr>
        <p:txBody>
          <a:bodyPr>
            <a:normAutofit/>
          </a:bodyPr>
          <a:lstStyle/>
          <a:p>
            <a:r>
              <a:rPr lang="de-DE" dirty="0"/>
              <a:t>Häufig verbreitetes Muster in JavaScript.</a:t>
            </a:r>
          </a:p>
          <a:p>
            <a:r>
              <a:rPr lang="de-DE" dirty="0"/>
              <a:t>Callback-Funktion mit zwei Parametern</a:t>
            </a:r>
          </a:p>
          <a:p>
            <a:pPr lvl="1"/>
            <a:r>
              <a:rPr lang="de-DE" dirty="0"/>
              <a:t>erster Parameter enthält Fehler (sollte einer auftreten)</a:t>
            </a:r>
          </a:p>
          <a:p>
            <a:pPr lvl="1"/>
            <a:r>
              <a:rPr lang="de-DE" dirty="0"/>
              <a:t>zweiter Parameter enthält Daten</a:t>
            </a:r>
          </a:p>
          <a:p>
            <a:r>
              <a:rPr lang="de-DE" dirty="0"/>
              <a:t>Fehlerbehandlung innerhalb des </a:t>
            </a:r>
            <a:r>
              <a:rPr lang="de-DE" dirty="0" err="1"/>
              <a:t>Callbacks</a:t>
            </a:r>
            <a:r>
              <a:rPr lang="de-DE" dirty="0"/>
              <a:t> findet mit </a:t>
            </a:r>
            <a:r>
              <a:rPr lang="de-DE" dirty="0" err="1"/>
              <a:t>if</a:t>
            </a:r>
            <a:r>
              <a:rPr lang="de-DE" dirty="0"/>
              <a:t>-Anweisung statt.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A7BAB-D0C2-5041-93A4-6161DC8264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05098-A145-AC4D-9A97-9625035A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1B246-376E-C64C-BC24-12E8F9AC0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4A84DE0-BF5B-7A45-A3E6-FD9EB3B18FE1}"/>
              </a:ext>
            </a:extLst>
          </p:cNvPr>
          <p:cNvSpPr/>
          <p:nvPr/>
        </p:nvSpPr>
        <p:spPr>
          <a:xfrm>
            <a:off x="1524000" y="4221088"/>
            <a:ext cx="6948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de-DE" sz="16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de-DE" sz="16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de-DE" sz="16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ececuted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773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95020-2BFD-B349-9BC0-67EDC05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 – </a:t>
            </a:r>
            <a:r>
              <a:rPr lang="de-DE" dirty="0" err="1"/>
              <a:t>hell.js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484AD-5AEA-8C47-A481-BAEE8869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Führt das übergebene Callback für jedes Element innerhalb des Arrays aus, auf welchem </a:t>
            </a:r>
            <a:r>
              <a:rPr lang="de-DE" dirty="0" err="1"/>
              <a:t>forEach</a:t>
            </a:r>
            <a:r>
              <a:rPr lang="de-DE" dirty="0"/>
              <a:t> aufgerufen wurde.</a:t>
            </a:r>
          </a:p>
          <a:p>
            <a:pPr lvl="1"/>
            <a:r>
              <a:rPr lang="de-DE" dirty="0"/>
              <a:t>Es gibt in JavaScript keine dedizierte </a:t>
            </a:r>
            <a:r>
              <a:rPr lang="de-DE" dirty="0" err="1"/>
              <a:t>ForEach</a:t>
            </a:r>
            <a:r>
              <a:rPr lang="de-DE" dirty="0"/>
              <a:t>-Schleife</a:t>
            </a:r>
          </a:p>
          <a:p>
            <a:pPr lvl="1"/>
            <a:endParaRPr lang="de-DE" dirty="0"/>
          </a:p>
          <a:p>
            <a:r>
              <a:rPr lang="de-DE" dirty="0"/>
              <a:t>Das erste Argument des </a:t>
            </a:r>
            <a:r>
              <a:rPr lang="de-DE" dirty="0" err="1"/>
              <a:t>Callbacks</a:t>
            </a:r>
            <a:r>
              <a:rPr lang="de-DE" dirty="0"/>
              <a:t> erhält das aktuelle Element, der optionale zweite Parameter erhält den aktuellen Index.</a:t>
            </a:r>
          </a:p>
          <a:p>
            <a:pPr lvl="1"/>
            <a:r>
              <a:rPr lang="de-DE" dirty="0"/>
              <a:t>Durch sein nicht vorhandenes Typensystem, erlaubt JavaScript das man als Callback eine Funktion mit einem, zwei oder drei Parametern verwendet.</a:t>
            </a:r>
          </a:p>
          <a:p>
            <a:pPr lvl="1"/>
            <a:endParaRPr lang="de-DE" dirty="0"/>
          </a:p>
          <a:p>
            <a:r>
              <a:rPr lang="de-DE" dirty="0"/>
              <a:t>Diese Methode ist nicht asynchron, benutzt aber trotzdem einen Callback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16981-E2AB-8F4B-AEEC-1A2F230F6D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7B210-68E5-C64F-860D-C2D34AF15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B67D1-FD32-0C48-8C96-9F8DEC51E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5F3C07-E499-6C4F-A41B-A76BA1C657C3}"/>
              </a:ext>
            </a:extLst>
          </p:cNvPr>
          <p:cNvSpPr/>
          <p:nvPr/>
        </p:nvSpPr>
        <p:spPr>
          <a:xfrm>
            <a:off x="1403648" y="1199138"/>
            <a:ext cx="6678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de-DE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i) =&gt; {})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35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22CE0-3E32-254A-977A-9EBAC0FA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 – </a:t>
            </a:r>
            <a:r>
              <a:rPr lang="de-DE" dirty="0" err="1"/>
              <a:t>hell.js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506F8-FB21-6D45-BE8E-133C9581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7896"/>
            <a:ext cx="8229600" cy="4228267"/>
          </a:xfrm>
        </p:spPr>
        <p:txBody>
          <a:bodyPr/>
          <a:lstStyle/>
          <a:p>
            <a:r>
              <a:rPr lang="de-DE" dirty="0"/>
              <a:t>Genau wie </a:t>
            </a:r>
            <a:r>
              <a:rPr lang="de-DE" dirty="0" err="1"/>
              <a:t>readdir</a:t>
            </a:r>
            <a:r>
              <a:rPr lang="de-DE" dirty="0"/>
              <a:t> auf Ordner, realisiert diese Funktion den Lesezugriff auf Dateien.</a:t>
            </a:r>
          </a:p>
          <a:p>
            <a:r>
              <a:rPr lang="de-DE" dirty="0" err="1"/>
              <a:t>Selbes</a:t>
            </a:r>
            <a:r>
              <a:rPr lang="de-DE" dirty="0"/>
              <a:t> Prinzip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0B331-2CBF-2843-9E10-33377EF63B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59E4D-10CB-F145-B893-099C7C97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E2B00-CCCA-4246-8260-4300A4758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7FF42E-7BAB-BD4E-9CCF-7A015172D1A0}"/>
              </a:ext>
            </a:extLst>
          </p:cNvPr>
          <p:cNvSpPr/>
          <p:nvPr/>
        </p:nvSpPr>
        <p:spPr>
          <a:xfrm>
            <a:off x="754664" y="1173035"/>
            <a:ext cx="7830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=&gt; {})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70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24944-41CE-CA4B-9B3E-305B1B68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Callback Hölle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1E066-D273-3A46-9EC3-16953B96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Benutzung von </a:t>
            </a:r>
            <a:r>
              <a:rPr lang="de-DE" dirty="0" err="1"/>
              <a:t>Callbacks</a:t>
            </a:r>
            <a:r>
              <a:rPr lang="de-DE" dirty="0"/>
              <a:t> kann schnell zu sehr tiefen Verschachtelungen führen.</a:t>
            </a:r>
          </a:p>
          <a:p>
            <a:r>
              <a:rPr lang="de-DE" dirty="0"/>
              <a:t>Machen in großer Zahl den Code schwer lesbar und </a:t>
            </a:r>
            <a:r>
              <a:rPr lang="de-DE" dirty="0" err="1"/>
              <a:t>wartbar</a:t>
            </a:r>
            <a:r>
              <a:rPr lang="de-DE" dirty="0"/>
              <a:t>.</a:t>
            </a:r>
          </a:p>
          <a:p>
            <a:r>
              <a:rPr lang="de-DE" dirty="0"/>
              <a:t>Will man den Code verstehen, muss man von außen nach innen vorgehen und sich jede Callback-Ebene merken.</a:t>
            </a:r>
          </a:p>
          <a:p>
            <a:pPr lvl="1"/>
            <a:r>
              <a:rPr lang="de-DE" dirty="0"/>
              <a:t>Problem wird verstärkt, wenn innere </a:t>
            </a:r>
            <a:r>
              <a:rPr lang="de-DE" dirty="0" err="1"/>
              <a:t>Callbacks</a:t>
            </a:r>
            <a:r>
              <a:rPr lang="de-DE" dirty="0"/>
              <a:t> auf Variablen von weit außen liegenden </a:t>
            </a:r>
            <a:r>
              <a:rPr lang="de-DE" dirty="0" err="1"/>
              <a:t>Callbacks</a:t>
            </a:r>
            <a:r>
              <a:rPr lang="de-DE" dirty="0"/>
              <a:t> zugreifen.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A79C0-EC75-F242-B0D9-ACF6793788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5E1A5-44B9-C249-B4D0-941B70A3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E489C-046E-CE4E-BF47-93703FFDE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35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95888-D59D-C64D-B59D-C22DD6FF95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F1D3D-BD50-E54A-AEEC-728AD0E3A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015F9-81FA-D441-8295-4873ED49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47DE7A3-111F-3344-940A-D56A938C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13387"/>
          </a:xfrm>
        </p:spPr>
        <p:txBody>
          <a:bodyPr>
            <a:normAutofit/>
          </a:bodyPr>
          <a:lstStyle/>
          <a:p>
            <a:r>
              <a:rPr lang="de-DE" dirty="0" err="1"/>
              <a:t>Javascript</a:t>
            </a:r>
            <a:r>
              <a:rPr lang="de-DE" dirty="0"/>
              <a:t> definiert das Konzept des „</a:t>
            </a:r>
            <a:r>
              <a:rPr lang="de-DE" dirty="0" err="1"/>
              <a:t>Promise</a:t>
            </a:r>
            <a:r>
              <a:rPr lang="de-DE" dirty="0"/>
              <a:t>“</a:t>
            </a:r>
          </a:p>
          <a:p>
            <a:r>
              <a:rPr lang="de-DE" dirty="0"/>
              <a:t>Versprechen eines Ergebnisses</a:t>
            </a:r>
          </a:p>
          <a:p>
            <a:pPr lvl="1"/>
            <a:r>
              <a:rPr lang="de-DE" dirty="0"/>
              <a:t>Muss noch nicht unbedingt vorliegen (weil die Berechnung noch andauert)</a:t>
            </a:r>
          </a:p>
          <a:p>
            <a:r>
              <a:rPr lang="de-DE" dirty="0"/>
              <a:t>Zwei Fälle:</a:t>
            </a:r>
          </a:p>
          <a:p>
            <a:pPr lvl="1"/>
            <a:r>
              <a:rPr lang="de-DE" dirty="0" err="1"/>
              <a:t>Resolve</a:t>
            </a:r>
            <a:r>
              <a:rPr lang="de-DE" dirty="0"/>
              <a:t>: Die asynchrone Operation war erfolgreich und das Ergebnis liegt vor.</a:t>
            </a:r>
          </a:p>
          <a:p>
            <a:pPr lvl="1"/>
            <a:r>
              <a:rPr lang="de-DE" dirty="0" err="1"/>
              <a:t>Reject</a:t>
            </a:r>
            <a:r>
              <a:rPr lang="de-DE" dirty="0"/>
              <a:t>: Im Fehlerfall. Das Versprechen wird nicht gehalten.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8892CB34-F4F8-E840-9B4A-604EA645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6059016" cy="562074"/>
          </a:xfrm>
        </p:spPr>
        <p:txBody>
          <a:bodyPr/>
          <a:lstStyle/>
          <a:p>
            <a:r>
              <a:rPr lang="de-DE" dirty="0"/>
              <a:t>Wege aus der Callback-Hell (in JavaScript) - </a:t>
            </a:r>
            <a:r>
              <a:rPr lang="de-DE" dirty="0" err="1"/>
              <a:t>Promises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5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FDF9F-1302-8841-9229-046CA1B4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 – „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!“ (1/2)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54B58-EE1D-0D4E-A905-1ED9A3705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B8478-2DA7-5F49-851A-D2C114368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A6618-A4A2-2842-B74A-E5DE5C803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4F4588-2FCD-9140-B4DB-5F89F75A4B9E}"/>
              </a:ext>
            </a:extLst>
          </p:cNvPr>
          <p:cNvSpPr/>
          <p:nvPr/>
        </p:nvSpPr>
        <p:spPr>
          <a:xfrm>
            <a:off x="476470" y="2367035"/>
            <a:ext cx="8435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1" dirty="0">
                <a:latin typeface="+mn-lt"/>
              </a:rPr>
              <a:t>„Eine Rückruffunktion (englisch Callback) bezeichnet in der Informatik eine Funktion, die einer anderen Funktion, meist einer vorgefertigten Bibliotheks- oder Betriebssystemfunktion, als Parameter übergeben und von dieser unter definierten Bedingungen mit definierten Argumenten aufgerufen wird. Dieses Vorgehen folgt dem Entwurfsmuster der Inversion </a:t>
            </a:r>
            <a:r>
              <a:rPr lang="de-DE" b="0" i="1" dirty="0" err="1">
                <a:latin typeface="+mn-lt"/>
              </a:rPr>
              <a:t>of</a:t>
            </a:r>
            <a:r>
              <a:rPr lang="de-DE" b="0" i="1" dirty="0">
                <a:latin typeface="+mn-lt"/>
              </a:rPr>
              <a:t> Control.“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CA43E8-4158-1049-9C40-CAC8C6A3F1C3}"/>
              </a:ext>
            </a:extLst>
          </p:cNvPr>
          <p:cNvSpPr txBox="1"/>
          <p:nvPr/>
        </p:nvSpPr>
        <p:spPr>
          <a:xfrm>
            <a:off x="5229327" y="4584369"/>
            <a:ext cx="3496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>
                <a:latin typeface="+mn-lt"/>
              </a:rPr>
              <a:t>Quelle: https://</a:t>
            </a:r>
            <a:r>
              <a:rPr lang="de-DE" sz="1000" b="0" dirty="0" err="1">
                <a:latin typeface="+mn-lt"/>
              </a:rPr>
              <a:t>de.wikipedia.org</a:t>
            </a:r>
            <a:r>
              <a:rPr lang="de-DE" sz="1000" b="0" dirty="0">
                <a:latin typeface="+mn-lt"/>
              </a:rPr>
              <a:t>/</a:t>
            </a:r>
            <a:r>
              <a:rPr lang="de-DE" sz="1000" b="0" dirty="0" err="1">
                <a:latin typeface="+mn-lt"/>
              </a:rPr>
              <a:t>wiki</a:t>
            </a:r>
            <a:r>
              <a:rPr lang="de-DE" sz="1000" b="0" dirty="0">
                <a:latin typeface="+mn-lt"/>
              </a:rPr>
              <a:t>/R%C3%BCckruffunktion</a:t>
            </a:r>
          </a:p>
        </p:txBody>
      </p:sp>
    </p:spTree>
    <p:extLst>
      <p:ext uri="{BB962C8B-B14F-4D97-AF65-F5344CB8AC3E}">
        <p14:creationId xmlns:p14="http://schemas.microsoft.com/office/powerpoint/2010/main" val="101780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F4A6C-A340-0147-9036-646DE00A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2842"/>
            <a:ext cx="8507288" cy="486045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</a:pPr>
            <a:r>
              <a:rPr lang="de-DE" dirty="0"/>
              <a:t>Ermöglichen keine neue Funktionalität (im Vergleich zu </a:t>
            </a:r>
            <a:r>
              <a:rPr lang="de-DE" dirty="0" err="1"/>
              <a:t>Callbacks</a:t>
            </a:r>
            <a:r>
              <a:rPr lang="de-DE" dirty="0"/>
              <a:t>) aber sorgen dafür, dass der Code (unter bestimmten Bedingungen)  wieder linear von oben nach unten gelesen werden kann.</a:t>
            </a:r>
          </a:p>
          <a:p>
            <a:pPr>
              <a:spcBef>
                <a:spcPts val="1000"/>
              </a:spcBef>
            </a:pPr>
            <a:r>
              <a:rPr lang="de-DE" dirty="0" err="1"/>
              <a:t>Promises</a:t>
            </a:r>
            <a:r>
              <a:rPr lang="de-DE" dirty="0"/>
              <a:t> werden selten selber erzeugt, sondern sind meistens Rückgabewerte von asynchronen Framework-Funktionen.</a:t>
            </a:r>
          </a:p>
          <a:p>
            <a:pPr>
              <a:spcBef>
                <a:spcPts val="1000"/>
              </a:spcBef>
            </a:pPr>
            <a:r>
              <a:rPr lang="de-DE" dirty="0"/>
              <a:t>Wichtigste Methoden:</a:t>
            </a:r>
          </a:p>
          <a:p>
            <a:pPr lvl="1">
              <a:spcBef>
                <a:spcPts val="1000"/>
              </a:spcBef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dirty="0"/>
              <a:t>: Verkettung von Verarbeitungsschritten</a:t>
            </a:r>
          </a:p>
          <a:p>
            <a:pPr lvl="1">
              <a:spcBef>
                <a:spcPts val="1000"/>
              </a:spcBef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.catch(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de-DE" dirty="0"/>
              <a:t>Fehlerbehandlung</a:t>
            </a:r>
          </a:p>
          <a:p>
            <a:pPr>
              <a:spcBef>
                <a:spcPts val="1000"/>
              </a:spcBef>
            </a:pPr>
            <a:r>
              <a:rPr lang="de-DE" dirty="0" err="1"/>
              <a:t>Promises</a:t>
            </a:r>
            <a:r>
              <a:rPr lang="de-DE" dirty="0"/>
              <a:t> reduzieren die </a:t>
            </a:r>
            <a:r>
              <a:rPr lang="de-DE" dirty="0" err="1"/>
              <a:t>Callbacks</a:t>
            </a:r>
            <a:r>
              <a:rPr lang="de-DE" dirty="0"/>
              <a:t>, retten uns aber nicht komplett aus der Hölle.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FFBB2-8217-304F-962C-89357C25D0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29560-B282-1C4F-8F3C-CF66C734E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931CC-3967-394E-867F-28D40F3F7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1" name="Titel 9">
            <a:extLst>
              <a:ext uri="{FF2B5EF4-FFF2-40B4-BE49-F238E27FC236}">
                <a16:creationId xmlns:a16="http://schemas.microsoft.com/office/drawing/2014/main" id="{7E712515-CB29-5E4D-8386-D6D53F4D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6059016" cy="562074"/>
          </a:xfrm>
        </p:spPr>
        <p:txBody>
          <a:bodyPr/>
          <a:lstStyle/>
          <a:p>
            <a:r>
              <a:rPr lang="de-DE" dirty="0"/>
              <a:t>Wege aus der Callback-Hell (in JavaScript) - </a:t>
            </a:r>
            <a:r>
              <a:rPr lang="de-DE" dirty="0" err="1"/>
              <a:t>Promises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19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4694F-A971-6E4A-AACF-FB8724A7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 – </a:t>
            </a:r>
            <a:r>
              <a:rPr lang="de-DE" dirty="0" err="1"/>
              <a:t>hell_promise.js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FC3FB-F3E5-5647-9F91-5182CBFD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Guckt man sich den Code an, fällt sofort auf, dass das Programm wesentlich übersichtlicher ist und man die aufeinander folgenden Arbeitsschritte auch im Code hintereinander stehen.</a:t>
            </a:r>
          </a:p>
          <a:p>
            <a:r>
              <a:rPr lang="de-DE" dirty="0"/>
              <a:t>Obwohl das Programm dieselbe Antwort wie </a:t>
            </a:r>
            <a:r>
              <a:rPr lang="de-DE" dirty="0" err="1"/>
              <a:t>hell.js</a:t>
            </a:r>
            <a:r>
              <a:rPr lang="de-DE" dirty="0"/>
              <a:t> gibt, ist die Verarbeitung doch unterschiedlich. Was passiert hier anders im Vergleich zu </a:t>
            </a:r>
            <a:r>
              <a:rPr lang="de-DE" dirty="0" err="1"/>
              <a:t>hell.js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95B1F9-9BFF-0A43-B256-6C7ECA5BD2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C2435B-E8CF-264A-9A58-B0BA854E3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B84A-2AD6-9C4D-A3AE-B2911291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62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0A107-BF78-8C44-AB8F-9CA1FC2E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Promise.all</a:t>
            </a:r>
            <a:r>
              <a:rPr lang="de-D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64A8-9836-9C49-A5F2-5B992AE2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Asynchrone/reaktive Programme haben ihre Stärke in Parallelität.</a:t>
            </a:r>
          </a:p>
          <a:p>
            <a:r>
              <a:rPr lang="de-DE" dirty="0"/>
              <a:t>Manchmal muss man aber auf die Beendigung mehrerer paralleler Verarbeitungen warten und möchte erst dann fortfahren, wenn alle vorherigen Aufgaben abgeschlossen sind.</a:t>
            </a:r>
          </a:p>
          <a:p>
            <a:r>
              <a:rPr lang="de-DE" dirty="0"/>
              <a:t>Dazu existiert </a:t>
            </a:r>
            <a:r>
              <a:rPr lang="de-DE" dirty="0" err="1"/>
              <a:t>Promise.all</a:t>
            </a:r>
            <a:r>
              <a:rPr lang="de-DE" dirty="0"/>
              <a:t>(). Diese Methode erwartet typischerweise ein Array aus </a:t>
            </a:r>
            <a:r>
              <a:rPr lang="de-DE" dirty="0" err="1"/>
              <a:t>Promises</a:t>
            </a:r>
            <a:r>
              <a:rPr lang="de-DE" dirty="0"/>
              <a:t> und wird erfüllt, wenn alle übergebenen </a:t>
            </a:r>
            <a:r>
              <a:rPr lang="de-DE" dirty="0" err="1"/>
              <a:t>Promises</a:t>
            </a:r>
            <a:r>
              <a:rPr lang="de-DE" dirty="0"/>
              <a:t> erfüllt sind. </a:t>
            </a:r>
          </a:p>
          <a:p>
            <a:pPr lvl="1"/>
            <a:r>
              <a:rPr lang="de-DE" dirty="0"/>
              <a:t>Nachfolgende Arbeitsschritte erhalten ein Array mit den Ergebnissen.</a:t>
            </a:r>
          </a:p>
          <a:p>
            <a:pPr lvl="1"/>
            <a:r>
              <a:rPr lang="de-DE" dirty="0"/>
              <a:t>Wird eins oder mehrere der enthaltenen </a:t>
            </a:r>
            <a:r>
              <a:rPr lang="de-DE" dirty="0" err="1"/>
              <a:t>Promises</a:t>
            </a:r>
            <a:r>
              <a:rPr lang="de-DE" dirty="0"/>
              <a:t> </a:t>
            </a:r>
            <a:r>
              <a:rPr lang="de-DE" dirty="0" err="1"/>
              <a:t>rejected</a:t>
            </a:r>
            <a:r>
              <a:rPr lang="de-DE" dirty="0"/>
              <a:t>, dann wird auch </a:t>
            </a:r>
            <a:r>
              <a:rPr lang="de-DE" dirty="0" err="1"/>
              <a:t>Promise.all</a:t>
            </a:r>
            <a:r>
              <a:rPr lang="de-DE" dirty="0"/>
              <a:t>() </a:t>
            </a:r>
            <a:r>
              <a:rPr lang="de-DE" dirty="0" err="1"/>
              <a:t>rejected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D00C6-7092-5044-9023-864B8AA05B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D73C0C-6636-F445-AA4C-7E555A686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9DC7D-D2F4-224F-893B-AB7ADA122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649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AD6F2-EF7A-4A42-A2F9-08C7844F2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JavaScript können Funktionen als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de-DE" dirty="0"/>
              <a:t> gekennzeichnet werden.</a:t>
            </a:r>
          </a:p>
          <a:p>
            <a:pPr lvl="1"/>
            <a:r>
              <a:rPr lang="de-DE" dirty="0"/>
              <a:t>Gibt immer ein </a:t>
            </a:r>
            <a:r>
              <a:rPr lang="de-DE" dirty="0" err="1"/>
              <a:t>Promise</a:t>
            </a:r>
            <a:r>
              <a:rPr lang="de-DE" dirty="0"/>
              <a:t> zurück</a:t>
            </a:r>
          </a:p>
          <a:p>
            <a:pPr lvl="1"/>
            <a:r>
              <a:rPr lang="de-DE" dirty="0"/>
              <a:t>Nicht-</a:t>
            </a:r>
            <a:r>
              <a:rPr lang="de-DE" dirty="0" err="1"/>
              <a:t>Promise</a:t>
            </a:r>
            <a:r>
              <a:rPr lang="de-DE" dirty="0"/>
              <a:t> Rückgabewerte werden automatisch in ein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verpackt.</a:t>
            </a:r>
          </a:p>
          <a:p>
            <a:r>
              <a:rPr lang="de-DE" dirty="0"/>
              <a:t>Innerhalb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/>
              <a:t>Funktionen kann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de-DE" dirty="0"/>
              <a:t> auf die Erfüllung</a:t>
            </a:r>
            <a:r>
              <a:rPr lang="de-DE"/>
              <a:t>/Rückweisung eines </a:t>
            </a:r>
            <a:r>
              <a:rPr lang="de-DE" dirty="0" err="1"/>
              <a:t>Promise</a:t>
            </a:r>
            <a:r>
              <a:rPr lang="de-DE" dirty="0"/>
              <a:t> gewartet werden.</a:t>
            </a:r>
          </a:p>
          <a:p>
            <a:pPr lvl="1"/>
            <a:r>
              <a:rPr lang="de-DE" dirty="0"/>
              <a:t>Funktioniert nur in </a:t>
            </a:r>
            <a:r>
              <a:rPr lang="de-DE" dirty="0" err="1"/>
              <a:t>async</a:t>
            </a:r>
            <a:r>
              <a:rPr lang="de-DE" dirty="0"/>
              <a:t>-Funktionen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B1961-DD99-7642-A5AC-2B9DB6CF01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7FB0F-4666-BC4A-B274-BBA0CB08C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78741-68EE-564A-BE12-B2DCA9F2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C31C895-9762-FF4E-B0F6-C43DAF32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6059016" cy="562074"/>
          </a:xfrm>
        </p:spPr>
        <p:txBody>
          <a:bodyPr/>
          <a:lstStyle/>
          <a:p>
            <a:r>
              <a:rPr lang="de-DE" dirty="0"/>
              <a:t>Wege aus der Callback-Hell (in JavaScript) – </a:t>
            </a:r>
            <a:r>
              <a:rPr lang="de-DE" dirty="0" err="1"/>
              <a:t>Async</a:t>
            </a:r>
            <a:r>
              <a:rPr lang="de-DE" dirty="0"/>
              <a:t>/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54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E3919-3688-2D4A-A0D3-D08F20F0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1470025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5672B-CE6C-6948-86A2-4B6402E6D4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1C8382-7211-1140-96F3-32D87258F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21FB2-AC39-9A40-9C5F-3961B261C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10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B6DD7-085D-AD49-A447-DB2BA0F862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2E15A-71BD-C344-AC62-E03D9033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71ABAB-1E99-814E-B251-D0C8E11CF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6AB0B49-86D0-7C46-B141-801E2C11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80520"/>
          </a:xfrm>
        </p:spPr>
        <p:txBody>
          <a:bodyPr>
            <a:normAutofit/>
          </a:bodyPr>
          <a:lstStyle/>
          <a:p>
            <a:r>
              <a:rPr lang="de-DE" dirty="0"/>
              <a:t>Manifestation des „Hollywood </a:t>
            </a:r>
            <a:r>
              <a:rPr lang="de-DE" dirty="0" err="1"/>
              <a:t>Principles</a:t>
            </a:r>
            <a:r>
              <a:rPr lang="de-DE" dirty="0"/>
              <a:t>“.</a:t>
            </a:r>
          </a:p>
          <a:p>
            <a:r>
              <a:rPr lang="de-DE" dirty="0"/>
              <a:t>Funktion(en) als Parameter einer anderen Funktion.</a:t>
            </a:r>
          </a:p>
          <a:p>
            <a:pPr lvl="1"/>
            <a:r>
              <a:rPr lang="de-DE" dirty="0"/>
              <a:t>In manchen Programmiersprachen (ohne First-Class-</a:t>
            </a:r>
            <a:r>
              <a:rPr lang="de-DE" dirty="0" err="1"/>
              <a:t>Functions</a:t>
            </a:r>
            <a:r>
              <a:rPr lang="de-DE" dirty="0"/>
              <a:t>) oftmals auch mit Lambda-Ausdrücken realisiert</a:t>
            </a:r>
          </a:p>
          <a:p>
            <a:r>
              <a:rPr lang="de-DE" dirty="0"/>
              <a:t>Ausführung der übergebenen Funktion erfolgt, wenn die aufgerufene Funktion es für „richtig“ hält.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91098BE-B060-AE43-8E2B-03DD322E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 – „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!“ (2/2)</a:t>
            </a:r>
          </a:p>
        </p:txBody>
      </p:sp>
    </p:spTree>
    <p:extLst>
      <p:ext uri="{BB962C8B-B14F-4D97-AF65-F5344CB8AC3E}">
        <p14:creationId xmlns:p14="http://schemas.microsoft.com/office/powerpoint/2010/main" val="46240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14717-F7FC-614D-8A4E-21E716CFD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21478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Just-in-time </a:t>
            </a:r>
            <a:r>
              <a:rPr lang="de-DE" dirty="0" err="1"/>
              <a:t>compilierte</a:t>
            </a:r>
            <a:r>
              <a:rPr lang="de-DE" dirty="0"/>
              <a:t> Skriptsprache</a:t>
            </a:r>
          </a:p>
          <a:p>
            <a:r>
              <a:rPr lang="de-DE" dirty="0"/>
              <a:t>Erschienen in 1996</a:t>
            </a:r>
          </a:p>
          <a:p>
            <a:r>
              <a:rPr lang="de-DE" dirty="0"/>
              <a:t>Aktuellster Standard: ECMAScript6 von 2015</a:t>
            </a:r>
          </a:p>
          <a:p>
            <a:r>
              <a:rPr lang="de-DE" dirty="0"/>
              <a:t>Nicht zu verwechseln mit Java!</a:t>
            </a:r>
          </a:p>
          <a:p>
            <a:r>
              <a:rPr lang="de-DE" dirty="0"/>
              <a:t>Standardisierung war bis vor einiger Zeit eine reine Katastrophe (siehe MS IE)!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8D3039-0189-A741-906E-683ECB73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D9069-95D2-C94E-8D24-BC4DFAD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4E8E6-1A9A-604C-B96E-1CE487F24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31CD5-A2A1-3E42-9E8F-0A84AADE6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E72B997-B267-6946-A6F8-52E357E0B85B}"/>
              </a:ext>
            </a:extLst>
          </p:cNvPr>
          <p:cNvSpPr txBox="1"/>
          <p:nvPr/>
        </p:nvSpPr>
        <p:spPr>
          <a:xfrm>
            <a:off x="4901392" y="5409547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de-DE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World‘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56DF065-93CD-F342-9876-D1FEE501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6" y="1700807"/>
            <a:ext cx="3131269" cy="313126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ED43A8F-467B-A045-9B0C-A313311162CF}"/>
              </a:ext>
            </a:extLst>
          </p:cNvPr>
          <p:cNvSpPr txBox="1"/>
          <p:nvPr/>
        </p:nvSpPr>
        <p:spPr>
          <a:xfrm>
            <a:off x="323528" y="5943118"/>
            <a:ext cx="5315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latin typeface="+mn-lt"/>
              </a:rPr>
              <a:t>Mehr Informationen unter: </a:t>
            </a:r>
            <a:r>
              <a:rPr lang="de-DE" sz="1200" b="0" dirty="0">
                <a:latin typeface="+mn-lt"/>
                <a:hlinkClick r:id="rId3"/>
              </a:rPr>
              <a:t>https://developer.mozilla.org/de/docs/Web/JavaScript</a:t>
            </a:r>
            <a:r>
              <a:rPr lang="de-DE" sz="1200" b="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71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8D2E0-1073-BB48-951F-F7F333436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4" y="1330962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node.js</a:t>
            </a:r>
            <a:r>
              <a:rPr lang="de-DE" dirty="0"/>
              <a:t> ist eine JavaScript Laufzeitumgebung, die auf der JavaScript Engine von Google Chrome basiert.</a:t>
            </a:r>
          </a:p>
          <a:p>
            <a:r>
              <a:rPr lang="de-DE" dirty="0"/>
              <a:t>Ermöglicht, JavaScript auch ohne Browser auszuführen.</a:t>
            </a:r>
          </a:p>
          <a:p>
            <a:r>
              <a:rPr lang="de-DE" dirty="0"/>
              <a:t>Obwohl annähernd gleich, können zwischen </a:t>
            </a:r>
            <a:r>
              <a:rPr lang="de-DE" dirty="0" err="1"/>
              <a:t>node.js</a:t>
            </a:r>
            <a:r>
              <a:rPr lang="de-DE" dirty="0"/>
              <a:t> und Browsern Unterschiede in der Ausführung auftreten.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13EC61-3ED0-D140-9214-1DB3E8CE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node.js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697E4-8FDC-B74E-A6C2-37A75C04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98B3C-6382-3343-B45C-C224E863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8AD1D-B5D7-6049-A036-B744CC2D3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EC7D8D-EFB3-A64D-912D-89047E82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96952"/>
            <a:ext cx="3840725" cy="103219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0FF7185-761C-7342-8D38-411E4524D67D}"/>
              </a:ext>
            </a:extLst>
          </p:cNvPr>
          <p:cNvSpPr txBox="1"/>
          <p:nvPr/>
        </p:nvSpPr>
        <p:spPr>
          <a:xfrm>
            <a:off x="241101" y="5968138"/>
            <a:ext cx="443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latin typeface="+mn-lt"/>
              </a:rPr>
              <a:t>Mehr Informationen und API-Referenz unter: </a:t>
            </a:r>
            <a:r>
              <a:rPr lang="de-DE" sz="1200" b="0" dirty="0">
                <a:latin typeface="+mn-lt"/>
                <a:hlinkClick r:id="rId3"/>
              </a:rPr>
              <a:t>https://nodejs.org/en/</a:t>
            </a:r>
            <a:r>
              <a:rPr lang="de-DE" sz="1200" b="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5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7F541-92B8-CF42-A23F-3B0D6898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Callback Hölle? (1/3)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27E8D1-7BDB-EE4D-957E-E9CBDCE9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775"/>
            <a:ext cx="8229600" cy="1753170"/>
          </a:xfrm>
        </p:spPr>
        <p:txBody>
          <a:bodyPr>
            <a:normAutofit/>
          </a:bodyPr>
          <a:lstStyle/>
          <a:p>
            <a:r>
              <a:rPr lang="de-DE" dirty="0"/>
              <a:t>Asynchrone Funktionen erfordern oftmals einen Callback, der ausgeführt wird, wenn die Aufgabe ausgeführt wird.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B02BF-DD07-3F42-81F8-D143E16B11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C3F996-DEDB-2549-AE9E-FC7495FE6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DAE97-62B8-2041-BC42-287E6174A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88936-ABEA-D24E-9A36-34819B0276C5}"/>
              </a:ext>
            </a:extLst>
          </p:cNvPr>
          <p:cNvSpPr/>
          <p:nvPr/>
        </p:nvSpPr>
        <p:spPr>
          <a:xfrm>
            <a:off x="611560" y="3260008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lang="de-DE" sz="2000" dirty="0" err="1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000" dirty="0" err="1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script.js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</a:t>
            </a:r>
            <a:r>
              <a:rPr lang="de-DE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loaded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389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8F574-F6F0-604F-8F8D-6F0B970E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Callback Hölle? (2/3)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01103-5E85-4E44-B144-36CF1C97C8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FCAAD-A919-9B40-AFA9-0BF009B88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2F746-C01E-C347-AD70-6AA5C08F1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4D4B3A7-DDF4-C240-987C-9EE1AD90A158}"/>
              </a:ext>
            </a:extLst>
          </p:cNvPr>
          <p:cNvSpPr/>
          <p:nvPr/>
        </p:nvSpPr>
        <p:spPr>
          <a:xfrm>
            <a:off x="323528" y="1351508"/>
            <a:ext cx="83632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'1.js'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'2.js'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de-DE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567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B8D31-45F6-124F-A8C3-09350CC0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Callback Hölle? (3/3)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0B0DF8-4454-164D-BB76-C103D2B7F5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E8D11-856F-ED43-AF0F-327A215E5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A7309-E2F2-7D4E-B919-F76193117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17D49F-7A56-DA4C-8C9A-A68482ABDF9E}"/>
              </a:ext>
            </a:extLst>
          </p:cNvPr>
          <p:cNvSpPr/>
          <p:nvPr/>
        </p:nvSpPr>
        <p:spPr>
          <a:xfrm>
            <a:off x="107504" y="980728"/>
            <a:ext cx="91450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'1.js'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'2.js'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'3.js'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de-DE" sz="1800" i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all </a:t>
            </a:r>
            <a:r>
              <a:rPr lang="de-DE" sz="1800" i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loaded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(*)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6999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B3468-5B26-F44D-B0C0-2646F213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Pyramid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Doom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6369D-9FED-2F46-A5F4-4FD905A7AB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78C5B-F4A8-4447-B5C6-FF43FAD61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10BD4-75C9-0D49-A8F4-6152CEBDD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899D29-6A50-9946-B483-98B6F8B0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248558"/>
            <a:ext cx="77597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8175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1694</Words>
  <Application>Microsoft Macintosh PowerPoint</Application>
  <PresentationFormat>Bildschirmpräsentation (4:3)</PresentationFormat>
  <Paragraphs>226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Times</vt:lpstr>
      <vt:lpstr>Times New Roman</vt:lpstr>
      <vt:lpstr>Verdana</vt:lpstr>
      <vt:lpstr>Wingdings</vt:lpstr>
      <vt:lpstr>Präsentation</vt:lpstr>
      <vt:lpstr>Callback Hell</vt:lpstr>
      <vt:lpstr>Callback – „Don‘t call us, we call you!“ (1/2)</vt:lpstr>
      <vt:lpstr>Callback – „Don‘t call us, we call you!“ (2/2)</vt:lpstr>
      <vt:lpstr>JavaScript</vt:lpstr>
      <vt:lpstr>node.js</vt:lpstr>
      <vt:lpstr>Was ist die Callback Hölle? (1/3)</vt:lpstr>
      <vt:lpstr>Was ist die Callback Hölle? (2/3)</vt:lpstr>
      <vt:lpstr>Was ist die Callback Hölle? (3/3)</vt:lpstr>
      <vt:lpstr>Pyramid of Doom</vt:lpstr>
      <vt:lpstr>Hadouken Code</vt:lpstr>
      <vt:lpstr>Codebeispiel – Simple Webserver</vt:lpstr>
      <vt:lpstr>Codebeispiel – hell.js</vt:lpstr>
      <vt:lpstr>Erklärung – hell.js</vt:lpstr>
      <vt:lpstr>Erklärung – hell.js</vt:lpstr>
      <vt:lpstr>Exkurs – Error-First-Callbacks</vt:lpstr>
      <vt:lpstr>Erklärung – hell.js</vt:lpstr>
      <vt:lpstr>Erklärung – hell.js</vt:lpstr>
      <vt:lpstr>Fazit Callback Hölle</vt:lpstr>
      <vt:lpstr>Wege aus der Callback-Hell (in JavaScript) - Promises</vt:lpstr>
      <vt:lpstr>Wege aus der Callback-Hell (in JavaScript) - Promises</vt:lpstr>
      <vt:lpstr>Erklärung – hell_promise.js</vt:lpstr>
      <vt:lpstr>Promise.all()</vt:lpstr>
      <vt:lpstr>Wege aus der Callback-Hell (in JavaScript) – Async/Await</vt:lpstr>
      <vt:lpstr>Demo</vt:lpstr>
    </vt:vector>
  </TitlesOfParts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David J. Barnes, Michael Kölling</dc:creator>
  <dc:description>Copyright © David J. Barnes, Michael Kölling</dc:description>
  <cp:lastModifiedBy>Christopher Karow</cp:lastModifiedBy>
  <cp:revision>211</cp:revision>
  <dcterms:created xsi:type="dcterms:W3CDTF">2002-02-07T19:56:09Z</dcterms:created>
  <dcterms:modified xsi:type="dcterms:W3CDTF">2021-07-02T15:40:28Z</dcterms:modified>
</cp:coreProperties>
</file>