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1" r:id="rId1"/>
  </p:sldMasterIdLst>
  <p:notesMasterIdLst>
    <p:notesMasterId r:id="rId16"/>
  </p:notesMasterIdLst>
  <p:handoutMasterIdLst>
    <p:handoutMasterId r:id="rId17"/>
  </p:handoutMasterIdLst>
  <p:sldIdLst>
    <p:sldId id="300" r:id="rId2"/>
    <p:sldId id="301" r:id="rId3"/>
    <p:sldId id="302" r:id="rId4"/>
    <p:sldId id="303" r:id="rId5"/>
    <p:sldId id="304" r:id="rId6"/>
    <p:sldId id="305" r:id="rId7"/>
    <p:sldId id="306" r:id="rId8"/>
    <p:sldId id="307" r:id="rId9"/>
    <p:sldId id="308" r:id="rId10"/>
    <p:sldId id="309" r:id="rId11"/>
    <p:sldId id="310" r:id="rId12"/>
    <p:sldId id="311" r:id="rId13"/>
    <p:sldId id="313" r:id="rId14"/>
    <p:sldId id="312" r:id="rId15"/>
  </p:sldIdLst>
  <p:sldSz cx="9144000" cy="6858000" type="screen4x3"/>
  <p:notesSz cx="6858000" cy="9144000"/>
  <p:defaultTextStyle>
    <a:defPPr>
      <a:defRPr lang="da-DK"/>
    </a:defPPr>
    <a:lvl1pPr algn="l" rtl="0" eaLnBrk="0" fontAlgn="base" hangingPunct="0">
      <a:spcBef>
        <a:spcPct val="0"/>
      </a:spcBef>
      <a:spcAft>
        <a:spcPct val="0"/>
      </a:spcAft>
      <a:defRPr sz="2400" b="1" kern="1200">
        <a:solidFill>
          <a:schemeClr val="tx1"/>
        </a:solidFill>
        <a:latin typeface="Times" pitchFamily="2" charset="0"/>
        <a:ea typeface="+mn-ea"/>
        <a:cs typeface="+mn-cs"/>
      </a:defRPr>
    </a:lvl1pPr>
    <a:lvl2pPr marL="457200" algn="l" rtl="0" eaLnBrk="0" fontAlgn="base" hangingPunct="0">
      <a:spcBef>
        <a:spcPct val="0"/>
      </a:spcBef>
      <a:spcAft>
        <a:spcPct val="0"/>
      </a:spcAft>
      <a:defRPr sz="2400" b="1" kern="1200">
        <a:solidFill>
          <a:schemeClr val="tx1"/>
        </a:solidFill>
        <a:latin typeface="Times" pitchFamily="2" charset="0"/>
        <a:ea typeface="+mn-ea"/>
        <a:cs typeface="+mn-cs"/>
      </a:defRPr>
    </a:lvl2pPr>
    <a:lvl3pPr marL="914400" algn="l" rtl="0" eaLnBrk="0" fontAlgn="base" hangingPunct="0">
      <a:spcBef>
        <a:spcPct val="0"/>
      </a:spcBef>
      <a:spcAft>
        <a:spcPct val="0"/>
      </a:spcAft>
      <a:defRPr sz="2400" b="1" kern="1200">
        <a:solidFill>
          <a:schemeClr val="tx1"/>
        </a:solidFill>
        <a:latin typeface="Times" pitchFamily="2" charset="0"/>
        <a:ea typeface="+mn-ea"/>
        <a:cs typeface="+mn-cs"/>
      </a:defRPr>
    </a:lvl3pPr>
    <a:lvl4pPr marL="1371600" algn="l" rtl="0" eaLnBrk="0" fontAlgn="base" hangingPunct="0">
      <a:spcBef>
        <a:spcPct val="0"/>
      </a:spcBef>
      <a:spcAft>
        <a:spcPct val="0"/>
      </a:spcAft>
      <a:defRPr sz="2400" b="1" kern="1200">
        <a:solidFill>
          <a:schemeClr val="tx1"/>
        </a:solidFill>
        <a:latin typeface="Times" pitchFamily="2" charset="0"/>
        <a:ea typeface="+mn-ea"/>
        <a:cs typeface="+mn-cs"/>
      </a:defRPr>
    </a:lvl4pPr>
    <a:lvl5pPr marL="1828800" algn="l" rtl="0" eaLnBrk="0" fontAlgn="base" hangingPunct="0">
      <a:spcBef>
        <a:spcPct val="0"/>
      </a:spcBef>
      <a:spcAft>
        <a:spcPct val="0"/>
      </a:spcAft>
      <a:defRPr sz="2400" b="1" kern="1200">
        <a:solidFill>
          <a:schemeClr val="tx1"/>
        </a:solidFill>
        <a:latin typeface="Times" pitchFamily="2" charset="0"/>
        <a:ea typeface="+mn-ea"/>
        <a:cs typeface="+mn-cs"/>
      </a:defRPr>
    </a:lvl5pPr>
    <a:lvl6pPr marL="2286000" algn="l" defTabSz="914400" rtl="0" eaLnBrk="1" latinLnBrk="0" hangingPunct="1">
      <a:defRPr sz="2400" b="1" kern="1200">
        <a:solidFill>
          <a:schemeClr val="tx1"/>
        </a:solidFill>
        <a:latin typeface="Times" pitchFamily="2" charset="0"/>
        <a:ea typeface="+mn-ea"/>
        <a:cs typeface="+mn-cs"/>
      </a:defRPr>
    </a:lvl6pPr>
    <a:lvl7pPr marL="2743200" algn="l" defTabSz="914400" rtl="0" eaLnBrk="1" latinLnBrk="0" hangingPunct="1">
      <a:defRPr sz="2400" b="1" kern="1200">
        <a:solidFill>
          <a:schemeClr val="tx1"/>
        </a:solidFill>
        <a:latin typeface="Times" pitchFamily="2" charset="0"/>
        <a:ea typeface="+mn-ea"/>
        <a:cs typeface="+mn-cs"/>
      </a:defRPr>
    </a:lvl7pPr>
    <a:lvl8pPr marL="3200400" algn="l" defTabSz="914400" rtl="0" eaLnBrk="1" latinLnBrk="0" hangingPunct="1">
      <a:defRPr sz="2400" b="1" kern="1200">
        <a:solidFill>
          <a:schemeClr val="tx1"/>
        </a:solidFill>
        <a:latin typeface="Times" pitchFamily="2" charset="0"/>
        <a:ea typeface="+mn-ea"/>
        <a:cs typeface="+mn-cs"/>
      </a:defRPr>
    </a:lvl8pPr>
    <a:lvl9pPr marL="3657600" algn="l" defTabSz="914400" rtl="0" eaLnBrk="1" latinLnBrk="0" hangingPunct="1">
      <a:defRPr sz="2400" b="1" kern="1200">
        <a:solidFill>
          <a:schemeClr val="tx1"/>
        </a:solidFill>
        <a:latin typeface="Time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48"/>
    <a:srgbClr val="D6ECFA"/>
    <a:srgbClr val="F0ECD7"/>
    <a:srgbClr val="E3E4E6"/>
    <a:srgbClr val="EEECE1"/>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8" autoAdjust="0"/>
    <p:restoredTop sz="96056" autoAdjust="0"/>
  </p:normalViewPr>
  <p:slideViewPr>
    <p:cSldViewPr>
      <p:cViewPr varScale="1">
        <p:scale>
          <a:sx n="118" d="100"/>
          <a:sy n="118" d="100"/>
        </p:scale>
        <p:origin x="1592" y="2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9D81592-4155-0C4A-9F30-58E4F14475B9}"/>
              </a:ext>
            </a:extLst>
          </p:cNvPr>
          <p:cNvSpPr>
            <a:spLocks noGrp="1" noChangeArrowheads="1"/>
          </p:cNvSpPr>
          <p:nvPr>
            <p:ph type="hdr" sz="quarte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itchFamily="34" charset="0"/>
              </a:defRPr>
            </a:lvl1pPr>
          </a:lstStyle>
          <a:p>
            <a:pPr>
              <a:defRPr/>
            </a:pPr>
            <a:r>
              <a:rPr lang="en-GB"/>
              <a:t>Objects First with Java</a:t>
            </a:r>
          </a:p>
        </p:txBody>
      </p:sp>
      <p:sp>
        <p:nvSpPr>
          <p:cNvPr id="79876" name="Rectangle 4">
            <a:extLst>
              <a:ext uri="{FF2B5EF4-FFF2-40B4-BE49-F238E27FC236}">
                <a16:creationId xmlns:a16="http://schemas.microsoft.com/office/drawing/2014/main" id="{1213555C-24BD-6544-8A2F-90761A817753}"/>
              </a:ext>
            </a:extLst>
          </p:cNvPr>
          <p:cNvSpPr>
            <a:spLocks noGrp="1" noChangeArrowheads="1"/>
          </p:cNvSpPr>
          <p:nvPr>
            <p:ph type="ftr" sz="quarter" idx="2"/>
          </p:nvPr>
        </p:nvSpPr>
        <p:spPr bwMode="auto">
          <a:xfrm>
            <a:off x="0" y="8686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Verdana" pitchFamily="34" charset="0"/>
              </a:defRPr>
            </a:lvl1pPr>
          </a:lstStyle>
          <a:p>
            <a:pPr>
              <a:defRPr/>
            </a:pPr>
            <a:r>
              <a:rPr lang="en-GB"/>
              <a:t>© David J. Barnes and Michael Kölling</a:t>
            </a:r>
          </a:p>
        </p:txBody>
      </p:sp>
      <p:sp>
        <p:nvSpPr>
          <p:cNvPr id="79877" name="Rectangle 5">
            <a:extLst>
              <a:ext uri="{FF2B5EF4-FFF2-40B4-BE49-F238E27FC236}">
                <a16:creationId xmlns:a16="http://schemas.microsoft.com/office/drawing/2014/main" id="{42BB33EA-347A-4149-A236-FE3EEDFC3868}"/>
              </a:ext>
            </a:extLst>
          </p:cNvPr>
          <p:cNvSpPr>
            <a:spLocks noGrp="1" noChangeArrowheads="1"/>
          </p:cNvSpPr>
          <p:nvPr>
            <p:ph type="sldNum" sz="quarter" idx="3"/>
          </p:nvPr>
        </p:nvSpPr>
        <p:spPr bwMode="auto">
          <a:xfrm>
            <a:off x="5943600" y="8686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anose="020B0604030504040204" pitchFamily="34" charset="0"/>
              </a:defRPr>
            </a:lvl1pPr>
          </a:lstStyle>
          <a:p>
            <a:pPr>
              <a:defRPr/>
            </a:pPr>
            <a:fld id="{B0DEC312-5288-7F49-92EC-44DDB09D9FF0}" type="slidenum">
              <a:rPr lang="en-GB"/>
              <a:pPr>
                <a:defRPr/>
              </a:pPr>
              <a:t>‹Nr.›</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1026">
            <a:extLst>
              <a:ext uri="{FF2B5EF4-FFF2-40B4-BE49-F238E27FC236}">
                <a16:creationId xmlns:a16="http://schemas.microsoft.com/office/drawing/2014/main" id="{4D3A0999-006E-EC4B-9D11-B2D5C1B33FD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32" charset="0"/>
              </a:defRPr>
            </a:lvl1pPr>
          </a:lstStyle>
          <a:p>
            <a:pPr>
              <a:defRPr/>
            </a:pPr>
            <a:r>
              <a:rPr lang="en-GB"/>
              <a:t>Objects First with Java</a:t>
            </a:r>
          </a:p>
        </p:txBody>
      </p:sp>
      <p:sp>
        <p:nvSpPr>
          <p:cNvPr id="67587" name="Rectangle 1027">
            <a:extLst>
              <a:ext uri="{FF2B5EF4-FFF2-40B4-BE49-F238E27FC236}">
                <a16:creationId xmlns:a16="http://schemas.microsoft.com/office/drawing/2014/main" id="{902126DF-AFDB-3346-AD50-C73DC6FAC12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pitchFamily="-32" charset="0"/>
              </a:defRPr>
            </a:lvl1pPr>
          </a:lstStyle>
          <a:p>
            <a:pPr>
              <a:defRPr/>
            </a:pPr>
            <a:endParaRPr lang="en-GB"/>
          </a:p>
        </p:txBody>
      </p:sp>
      <p:sp>
        <p:nvSpPr>
          <p:cNvPr id="3076" name="Rectangle 1028">
            <a:extLst>
              <a:ext uri="{FF2B5EF4-FFF2-40B4-BE49-F238E27FC236}">
                <a16:creationId xmlns:a16="http://schemas.microsoft.com/office/drawing/2014/main" id="{16B8631A-44D3-BF4F-93B2-F60D70D6114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1029">
            <a:extLst>
              <a:ext uri="{FF2B5EF4-FFF2-40B4-BE49-F238E27FC236}">
                <a16:creationId xmlns:a16="http://schemas.microsoft.com/office/drawing/2014/main" id="{91CA1099-6840-2A48-964F-F63FA92433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7590" name="Rectangle 1030">
            <a:extLst>
              <a:ext uri="{FF2B5EF4-FFF2-40B4-BE49-F238E27FC236}">
                <a16:creationId xmlns:a16="http://schemas.microsoft.com/office/drawing/2014/main" id="{D13891B0-3A4F-B447-80D3-384FBE15070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32" charset="0"/>
              </a:defRPr>
            </a:lvl1pPr>
          </a:lstStyle>
          <a:p>
            <a:pPr>
              <a:defRPr/>
            </a:pPr>
            <a:r>
              <a:rPr lang="en-GB"/>
              <a:t>© David J. Barnes and Michael Kölling</a:t>
            </a:r>
          </a:p>
        </p:txBody>
      </p:sp>
      <p:sp>
        <p:nvSpPr>
          <p:cNvPr id="67591" name="Rectangle 1031">
            <a:extLst>
              <a:ext uri="{FF2B5EF4-FFF2-40B4-BE49-F238E27FC236}">
                <a16:creationId xmlns:a16="http://schemas.microsoft.com/office/drawing/2014/main" id="{402A455D-E45B-2448-8AC9-BD730A1F6B1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pPr>
              <a:defRPr/>
            </a:pPr>
            <a:fld id="{BF7C2BF7-B730-4B4B-B798-E9585882630E}" type="slidenum">
              <a:rPr lang="en-GB"/>
              <a:pPr>
                <a:defRPr/>
              </a:pPr>
              <a:t>‹Nr.›</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32"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32"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32"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32"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3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999FC8C-5B9C-E44C-A1B1-6941842FCAC7}"/>
              </a:ext>
            </a:extLst>
          </p:cNvPr>
          <p:cNvSpPr>
            <a:spLocks noGrp="1" noChangeArrowheads="1"/>
          </p:cNvSpPr>
          <p:nvPr>
            <p:ph type="hdr" sz="quarter"/>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de-DE">
                <a:latin typeface="Courier New" panose="02070309020205020404" pitchFamily="49" charset="0"/>
                <a:ea typeface="Times" pitchFamily="2" charset="0"/>
                <a:cs typeface="Times" pitchFamily="2" charset="0"/>
              </a:rPr>
              <a:t>Objects First with Java</a:t>
            </a:r>
          </a:p>
        </p:txBody>
      </p:sp>
      <p:sp>
        <p:nvSpPr>
          <p:cNvPr id="6147" name="Rectangle 6">
            <a:extLst>
              <a:ext uri="{FF2B5EF4-FFF2-40B4-BE49-F238E27FC236}">
                <a16:creationId xmlns:a16="http://schemas.microsoft.com/office/drawing/2014/main" id="{3F59CDFB-0787-E84A-B118-4C836DDFF1ED}"/>
              </a:ext>
            </a:extLst>
          </p:cNvPr>
          <p:cNvSpPr>
            <a:spLocks noGrp="1" noChangeArrowheads="1"/>
          </p:cNvSpPr>
          <p:nvPr>
            <p:ph type="ftr" sz="quarter" idx="4"/>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de-DE">
                <a:latin typeface="Courier New" panose="02070309020205020404" pitchFamily="49" charset="0"/>
                <a:ea typeface="Times" pitchFamily="2" charset="0"/>
                <a:cs typeface="Times" pitchFamily="2" charset="0"/>
              </a:rPr>
              <a:t>© David J. Barnes and Michael Kölling</a:t>
            </a:r>
          </a:p>
        </p:txBody>
      </p:sp>
      <p:sp>
        <p:nvSpPr>
          <p:cNvPr id="6148" name="Rectangle 7">
            <a:extLst>
              <a:ext uri="{FF2B5EF4-FFF2-40B4-BE49-F238E27FC236}">
                <a16:creationId xmlns:a16="http://schemas.microsoft.com/office/drawing/2014/main" id="{187B5BCE-35CE-4640-8838-DEE1C4DCF9E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A7C84F-32F5-E142-A078-75E14B6B4504}" type="slidenum">
              <a:rPr lang="en-GB" altLang="de-DE">
                <a:latin typeface="Courier New" panose="02070309020205020404" pitchFamily="49" charset="0"/>
                <a:ea typeface="Times" pitchFamily="2" charset="0"/>
                <a:cs typeface="Times" pitchFamily="2" charset="0"/>
              </a:rPr>
              <a:pPr>
                <a:spcBef>
                  <a:spcPct val="0"/>
                </a:spcBef>
              </a:pPr>
              <a:t>1</a:t>
            </a:fld>
            <a:endParaRPr lang="en-GB" altLang="de-DE">
              <a:latin typeface="Courier New" panose="02070309020205020404" pitchFamily="49" charset="0"/>
              <a:ea typeface="Times" pitchFamily="2" charset="0"/>
              <a:cs typeface="Times" pitchFamily="2" charset="0"/>
            </a:endParaRPr>
          </a:p>
        </p:txBody>
      </p:sp>
      <p:sp>
        <p:nvSpPr>
          <p:cNvPr id="6149" name="Rectangle 2">
            <a:extLst>
              <a:ext uri="{FF2B5EF4-FFF2-40B4-BE49-F238E27FC236}">
                <a16:creationId xmlns:a16="http://schemas.microsoft.com/office/drawing/2014/main" id="{4DAF091F-D554-8449-9A76-741BA8F960A5}"/>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F7571BC3-253A-AB4D-A0BF-8FC606B67D9F}"/>
              </a:ext>
            </a:extLst>
          </p:cNvPr>
          <p:cNvSpPr>
            <a:spLocks noGrp="1" noChangeArrowheads="1"/>
          </p:cNvSpPr>
          <p:nvPr>
            <p:ph type="body" idx="1"/>
          </p:nvPr>
        </p:nvSpPr>
        <p:spPr>
          <a:xfrm>
            <a:off x="914400" y="4343400"/>
            <a:ext cx="2098675" cy="274638"/>
          </a:xfrm>
          <a:noFill/>
        </p:spPr>
        <p:txBody>
          <a:bodyPr/>
          <a:lstStyle/>
          <a:p>
            <a:pPr eaLnBrk="1" hangingPunct="1"/>
            <a:endParaRPr lang="de-DE" altLang="de-DE" dirty="0">
              <a:latin typeface="Times New Roman" panose="02020603050405020304" pitchFamily="18" charset="0"/>
            </a:endParaRPr>
          </a:p>
        </p:txBody>
      </p:sp>
    </p:spTree>
    <p:extLst>
      <p:ext uri="{BB962C8B-B14F-4D97-AF65-F5344CB8AC3E}">
        <p14:creationId xmlns:p14="http://schemas.microsoft.com/office/powerpoint/2010/main" val="2854403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lvl1pPr>
              <a:defRPr>
                <a:solidFill>
                  <a:schemeClr val="tx2">
                    <a:lumMod val="50000"/>
                  </a:schemeClr>
                </a:solidFill>
              </a:defRPr>
            </a:lvl1pPr>
          </a:lstStyle>
          <a:p>
            <a:r>
              <a:rPr lang="de-DE" dirty="0"/>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2050" name="Picture 2" descr="http://ottoazubiblog.de/wp-content/uploads/2010/08/logonordakademi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24736" y="128937"/>
            <a:ext cx="2339752" cy="707775"/>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itel 1"/>
          <p:cNvSpPr txBox="1">
            <a:spLocks/>
          </p:cNvSpPr>
          <p:nvPr userDrawn="1"/>
        </p:nvSpPr>
        <p:spPr>
          <a:xfrm>
            <a:off x="457200" y="274638"/>
            <a:ext cx="6059016" cy="562074"/>
          </a:xfrm>
          <a:prstGeom prst="rect">
            <a:avLst/>
          </a:prstGeom>
        </p:spPr>
        <p:txBody>
          <a:bodyPr>
            <a:norm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endParaRPr lang="de-DE" dirty="0"/>
          </a:p>
        </p:txBody>
      </p:sp>
      <p:sp>
        <p:nvSpPr>
          <p:cNvPr id="9" name="Datumsplatzhalter 3">
            <a:extLst>
              <a:ext uri="{FF2B5EF4-FFF2-40B4-BE49-F238E27FC236}">
                <a16:creationId xmlns:a16="http://schemas.microsoft.com/office/drawing/2014/main" id="{CF1AC031-F161-4C42-947D-8E372156962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0" name="Fußzeilenplatzhalter 4">
            <a:extLst>
              <a:ext uri="{FF2B5EF4-FFF2-40B4-BE49-F238E27FC236}">
                <a16:creationId xmlns:a16="http://schemas.microsoft.com/office/drawing/2014/main" id="{703A4D4E-7EF7-0E42-A402-5D374D62EB5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1" name="Foliennummernplatzhalter 5">
            <a:extLst>
              <a:ext uri="{FF2B5EF4-FFF2-40B4-BE49-F238E27FC236}">
                <a16:creationId xmlns:a16="http://schemas.microsoft.com/office/drawing/2014/main" id="{73FDED67-7B8D-234B-9917-2E670DFD25D4}"/>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2340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457200" y="1124744"/>
            <a:ext cx="8229600" cy="500141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Titel 1"/>
          <p:cNvSpPr>
            <a:spLocks noGrp="1"/>
          </p:cNvSpPr>
          <p:nvPr>
            <p:ph type="title"/>
          </p:nvPr>
        </p:nvSpPr>
        <p:spPr>
          <a:xfrm>
            <a:off x="457200" y="274638"/>
            <a:ext cx="6059016" cy="562074"/>
          </a:xfrm>
          <a:prstGeom prst="rect">
            <a:avLst/>
          </a:prstGeom>
        </p:spPr>
        <p:txBody>
          <a:bodyPr>
            <a:norm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9" name="Datumsplatzhalter 3">
            <a:extLst>
              <a:ext uri="{FF2B5EF4-FFF2-40B4-BE49-F238E27FC236}">
                <a16:creationId xmlns:a16="http://schemas.microsoft.com/office/drawing/2014/main" id="{F075B034-01A8-FF49-94A5-31B835A0B2D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0" name="Fußzeilenplatzhalter 4">
            <a:extLst>
              <a:ext uri="{FF2B5EF4-FFF2-40B4-BE49-F238E27FC236}">
                <a16:creationId xmlns:a16="http://schemas.microsoft.com/office/drawing/2014/main" id="{D1DBB761-767F-724B-BCC7-770BAE06A34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1" name="Foliennummernplatzhalter 5">
            <a:extLst>
              <a:ext uri="{FF2B5EF4-FFF2-40B4-BE49-F238E27FC236}">
                <a16:creationId xmlns:a16="http://schemas.microsoft.com/office/drawing/2014/main" id="{79CE002C-C6C6-834D-A82C-D280C36AFEE0}"/>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407911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052736"/>
            <a:ext cx="2057400" cy="5073427"/>
          </a:xfrm>
          <a:prstGeom prst="rect">
            <a:avLst/>
          </a:prstGeom>
        </p:spPr>
        <p:txBody>
          <a:bodyPr vert="eaVert"/>
          <a:lstStyle>
            <a:lvl1pPr>
              <a:defRPr>
                <a:solidFill>
                  <a:schemeClr val="tx2">
                    <a:lumMod val="50000"/>
                  </a:schemeClr>
                </a:solidFill>
              </a:defRPr>
            </a:lvl1pPr>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457200" y="1052736"/>
            <a:ext cx="6019800" cy="507342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Datumsplatzhalter 3">
            <a:extLst>
              <a:ext uri="{FF2B5EF4-FFF2-40B4-BE49-F238E27FC236}">
                <a16:creationId xmlns:a16="http://schemas.microsoft.com/office/drawing/2014/main" id="{BE0B11E9-E019-914F-96FF-C92B2946AF7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9" name="Fußzeilenplatzhalter 4">
            <a:extLst>
              <a:ext uri="{FF2B5EF4-FFF2-40B4-BE49-F238E27FC236}">
                <a16:creationId xmlns:a16="http://schemas.microsoft.com/office/drawing/2014/main" id="{BDA8EAC8-BB7E-2D41-8254-CF476F566DC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0" name="Foliennummernplatzhalter 5">
            <a:extLst>
              <a:ext uri="{FF2B5EF4-FFF2-40B4-BE49-F238E27FC236}">
                <a16:creationId xmlns:a16="http://schemas.microsoft.com/office/drawing/2014/main" id="{0D67EAD7-1E07-C34A-B626-8ECB28B51B96}"/>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89171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el, Text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990600" y="381000"/>
            <a:ext cx="7772400" cy="1143000"/>
          </a:xfrm>
        </p:spPr>
        <p:txBody>
          <a:bodyPr/>
          <a:lstStyle/>
          <a:p>
            <a:r>
              <a:rPr lang="de-DE"/>
              <a:t>Titelmasterformat durch Klicken bearbeiten</a:t>
            </a:r>
          </a:p>
        </p:txBody>
      </p:sp>
      <p:sp>
        <p:nvSpPr>
          <p:cNvPr id="3" name="Textplatzhalter 2"/>
          <p:cNvSpPr>
            <a:spLocks noGrp="1"/>
          </p:cNvSpPr>
          <p:nvPr>
            <p:ph type="body" sz="half" idx="1"/>
          </p:nvPr>
        </p:nvSpPr>
        <p:spPr>
          <a:xfrm>
            <a:off x="1219200" y="1828800"/>
            <a:ext cx="3657600" cy="42672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iagrammplatzhalter 3"/>
          <p:cNvSpPr>
            <a:spLocks noGrp="1"/>
          </p:cNvSpPr>
          <p:nvPr>
            <p:ph type="chart" sz="half" idx="2"/>
          </p:nvPr>
        </p:nvSpPr>
        <p:spPr>
          <a:xfrm>
            <a:off x="5029200" y="1828800"/>
            <a:ext cx="3657600" cy="4267200"/>
          </a:xfrm>
        </p:spPr>
        <p:txBody>
          <a:bodyPr/>
          <a:lstStyle/>
          <a:p>
            <a:pPr lvl="0"/>
            <a:endParaRPr lang="de-DE" noProof="0"/>
          </a:p>
        </p:txBody>
      </p:sp>
      <p:sp>
        <p:nvSpPr>
          <p:cNvPr id="5" name="Rectangle 4">
            <a:extLst>
              <a:ext uri="{FF2B5EF4-FFF2-40B4-BE49-F238E27FC236}">
                <a16:creationId xmlns:a16="http://schemas.microsoft.com/office/drawing/2014/main" id="{6F40D5AF-C40A-CF4E-98C8-01667DDF36A8}"/>
              </a:ext>
            </a:extLst>
          </p:cNvPr>
          <p:cNvSpPr>
            <a:spLocks noGrp="1" noChangeArrowheads="1"/>
          </p:cNvSpPr>
          <p:nvPr>
            <p:ph type="ftr" sz="quarter" idx="10"/>
          </p:nvPr>
        </p:nvSpPr>
        <p:spPr>
          <a:ln/>
        </p:spPr>
        <p:txBody>
          <a:bodyPr/>
          <a:lstStyle>
            <a:lvl1pPr>
              <a:defRPr/>
            </a:lvl1pPr>
          </a:lstStyle>
          <a:p>
            <a:pPr>
              <a:defRPr/>
            </a:pPr>
            <a:r>
              <a:rPr lang="de-DE"/>
              <a:t>Aufgabe: NAK Chat</a:t>
            </a:r>
          </a:p>
        </p:txBody>
      </p:sp>
    </p:spTree>
    <p:extLst>
      <p:ext uri="{BB962C8B-B14F-4D97-AF65-F5344CB8AC3E}">
        <p14:creationId xmlns:p14="http://schemas.microsoft.com/office/powerpoint/2010/main" val="40167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990600" y="381000"/>
            <a:ext cx="7772400" cy="1143000"/>
          </a:xfrm>
        </p:spPr>
        <p:txBody>
          <a:bodyPr/>
          <a:lstStyle/>
          <a:p>
            <a:r>
              <a:rPr lang="de-DE"/>
              <a:t>Titelmasterformat durch Klicken bearbeiten</a:t>
            </a:r>
          </a:p>
        </p:txBody>
      </p:sp>
      <p:sp>
        <p:nvSpPr>
          <p:cNvPr id="3" name="SmartArt-Platzhalter 2"/>
          <p:cNvSpPr>
            <a:spLocks noGrp="1"/>
          </p:cNvSpPr>
          <p:nvPr>
            <p:ph type="dgm" idx="1"/>
          </p:nvPr>
        </p:nvSpPr>
        <p:spPr>
          <a:xfrm>
            <a:off x="1219200" y="1828800"/>
            <a:ext cx="7467600" cy="4267200"/>
          </a:xfrm>
        </p:spPr>
        <p:txBody>
          <a:bodyPr/>
          <a:lstStyle/>
          <a:p>
            <a:pPr lvl="0"/>
            <a:endParaRPr lang="de-DE" noProof="0"/>
          </a:p>
        </p:txBody>
      </p:sp>
      <p:sp>
        <p:nvSpPr>
          <p:cNvPr id="4" name="Rectangle 4">
            <a:extLst>
              <a:ext uri="{FF2B5EF4-FFF2-40B4-BE49-F238E27FC236}">
                <a16:creationId xmlns:a16="http://schemas.microsoft.com/office/drawing/2014/main" id="{768A85BE-99C8-D941-BA88-C10F684933BD}"/>
              </a:ext>
            </a:extLst>
          </p:cNvPr>
          <p:cNvSpPr>
            <a:spLocks noGrp="1" noChangeArrowheads="1"/>
          </p:cNvSpPr>
          <p:nvPr>
            <p:ph type="ftr" sz="quarter" idx="10"/>
          </p:nvPr>
        </p:nvSpPr>
        <p:spPr>
          <a:ln/>
        </p:spPr>
        <p:txBody>
          <a:bodyPr/>
          <a:lstStyle>
            <a:lvl1pPr>
              <a:defRPr/>
            </a:lvl1pPr>
          </a:lstStyle>
          <a:p>
            <a:pPr>
              <a:defRPr/>
            </a:pPr>
            <a:r>
              <a:rPr lang="de-DE"/>
              <a:t>Aufgabe: NAK Chat</a:t>
            </a:r>
          </a:p>
        </p:txBody>
      </p:sp>
    </p:spTree>
    <p:extLst>
      <p:ext uri="{BB962C8B-B14F-4D97-AF65-F5344CB8AC3E}">
        <p14:creationId xmlns:p14="http://schemas.microsoft.com/office/powerpoint/2010/main" val="112564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6059016" cy="562074"/>
          </a:xfrm>
          <a:prstGeom prst="rect">
            <a:avLst/>
          </a:prstGeom>
        </p:spPr>
        <p:txBody>
          <a:bodyPr>
            <a:no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457200" y="1412776"/>
            <a:ext cx="8229600" cy="4713387"/>
          </a:xfrm>
        </p:spPr>
        <p:txBody>
          <a:bodyPr/>
          <a:lstStyle>
            <a:lvl1pPr>
              <a:spcBef>
                <a:spcPts val="1000"/>
              </a:spcBef>
              <a:defRPr sz="2800"/>
            </a:lvl1pPr>
            <a:lvl2pPr>
              <a:spcBef>
                <a:spcPts val="800"/>
              </a:spcBef>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 name="Picture 2" descr="http://ottoazubiblog.de/wp-content/uploads/2010/08/logonordakademi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24736" y="128937"/>
            <a:ext cx="2339752" cy="70777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Datumsplatzhalter 3">
            <a:extLst>
              <a:ext uri="{FF2B5EF4-FFF2-40B4-BE49-F238E27FC236}">
                <a16:creationId xmlns:a16="http://schemas.microsoft.com/office/drawing/2014/main" id="{DCD03586-18D2-464B-BC97-F80A769C55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9" name="Fußzeilenplatzhalter 4">
            <a:extLst>
              <a:ext uri="{FF2B5EF4-FFF2-40B4-BE49-F238E27FC236}">
                <a16:creationId xmlns:a16="http://schemas.microsoft.com/office/drawing/2014/main" id="{4D48A2A6-F32B-774D-AEDE-2EB08690BA4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1" name="Foliennummernplatzhalter 5">
            <a:extLst>
              <a:ext uri="{FF2B5EF4-FFF2-40B4-BE49-F238E27FC236}">
                <a16:creationId xmlns:a16="http://schemas.microsoft.com/office/drawing/2014/main" id="{93507E65-55AC-BD4B-966D-8864B529662F}"/>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156084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solidFill>
                  <a:schemeClr val="tx2">
                    <a:lumMod val="50000"/>
                  </a:schemeClr>
                </a:solidFill>
              </a:defRPr>
            </a:lvl1pPr>
          </a:lstStyle>
          <a:p>
            <a:r>
              <a:rPr lang="de-DE"/>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7" name="Titel 1"/>
          <p:cNvSpPr txBox="1">
            <a:spLocks/>
          </p:cNvSpPr>
          <p:nvPr userDrawn="1"/>
        </p:nvSpPr>
        <p:spPr>
          <a:xfrm>
            <a:off x="457200" y="274638"/>
            <a:ext cx="6059016" cy="562074"/>
          </a:xfrm>
          <a:prstGeom prst="rect">
            <a:avLst/>
          </a:prstGeom>
        </p:spPr>
        <p:txBody>
          <a:bodyPr>
            <a:norm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endParaRPr lang="de-DE" dirty="0"/>
          </a:p>
        </p:txBody>
      </p:sp>
      <p:sp>
        <p:nvSpPr>
          <p:cNvPr id="11" name="Datumsplatzhalter 3">
            <a:extLst>
              <a:ext uri="{FF2B5EF4-FFF2-40B4-BE49-F238E27FC236}">
                <a16:creationId xmlns:a16="http://schemas.microsoft.com/office/drawing/2014/main" id="{D340D4DC-22F5-F644-800C-430D77415B3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2" name="Fußzeilenplatzhalter 4">
            <a:extLst>
              <a:ext uri="{FF2B5EF4-FFF2-40B4-BE49-F238E27FC236}">
                <a16:creationId xmlns:a16="http://schemas.microsoft.com/office/drawing/2014/main" id="{C554ADF4-8F84-4342-BA92-DD080B47D27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3" name="Foliennummernplatzhalter 5">
            <a:extLst>
              <a:ext uri="{FF2B5EF4-FFF2-40B4-BE49-F238E27FC236}">
                <a16:creationId xmlns:a16="http://schemas.microsoft.com/office/drawing/2014/main" id="{281EB8C4-366F-A146-8E78-5E0A2D56232A}"/>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13249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Titel 1"/>
          <p:cNvSpPr>
            <a:spLocks noGrp="1"/>
          </p:cNvSpPr>
          <p:nvPr>
            <p:ph type="title"/>
          </p:nvPr>
        </p:nvSpPr>
        <p:spPr>
          <a:xfrm>
            <a:off x="457200" y="274638"/>
            <a:ext cx="6059016" cy="562074"/>
          </a:xfrm>
          <a:prstGeom prst="rect">
            <a:avLst/>
          </a:prstGeom>
        </p:spPr>
        <p:txBody>
          <a:bodyPr>
            <a:no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10" name="Datumsplatzhalter 3">
            <a:extLst>
              <a:ext uri="{FF2B5EF4-FFF2-40B4-BE49-F238E27FC236}">
                <a16:creationId xmlns:a16="http://schemas.microsoft.com/office/drawing/2014/main" id="{90A71ED9-61B7-8448-9B3C-505AA38DC5D1}"/>
              </a:ext>
            </a:extLst>
          </p:cNvPr>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1" name="Fußzeilenplatzhalter 4">
            <a:extLst>
              <a:ext uri="{FF2B5EF4-FFF2-40B4-BE49-F238E27FC236}">
                <a16:creationId xmlns:a16="http://schemas.microsoft.com/office/drawing/2014/main" id="{73AA10F9-8A29-094A-A235-4A2CCC49D5B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2" name="Foliennummernplatzhalter 5">
            <a:extLst>
              <a:ext uri="{FF2B5EF4-FFF2-40B4-BE49-F238E27FC236}">
                <a16:creationId xmlns:a16="http://schemas.microsoft.com/office/drawing/2014/main" id="{245FDDB7-C5ED-FB43-B07F-D36F56D923C4}"/>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42393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itel 1"/>
          <p:cNvSpPr>
            <a:spLocks noGrp="1"/>
          </p:cNvSpPr>
          <p:nvPr>
            <p:ph type="title"/>
          </p:nvPr>
        </p:nvSpPr>
        <p:spPr>
          <a:xfrm>
            <a:off x="457200" y="274638"/>
            <a:ext cx="6059016" cy="562074"/>
          </a:xfrm>
          <a:prstGeom prst="rect">
            <a:avLst/>
          </a:prstGeom>
        </p:spPr>
        <p:txBody>
          <a:bodyPr>
            <a:no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12" name="Datumsplatzhalter 3">
            <a:extLst>
              <a:ext uri="{FF2B5EF4-FFF2-40B4-BE49-F238E27FC236}">
                <a16:creationId xmlns:a16="http://schemas.microsoft.com/office/drawing/2014/main" id="{54C6E150-92F4-504B-9CA6-D253F2E67BFF}"/>
              </a:ext>
            </a:extLst>
          </p:cNvPr>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3" name="Fußzeilenplatzhalter 4">
            <a:extLst>
              <a:ext uri="{FF2B5EF4-FFF2-40B4-BE49-F238E27FC236}">
                <a16:creationId xmlns:a16="http://schemas.microsoft.com/office/drawing/2014/main" id="{931549DF-19A8-5744-A526-57D61B85A345}"/>
              </a:ext>
            </a:extLst>
          </p:cNvPr>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4" name="Foliennummernplatzhalter 5">
            <a:extLst>
              <a:ext uri="{FF2B5EF4-FFF2-40B4-BE49-F238E27FC236}">
                <a16:creationId xmlns:a16="http://schemas.microsoft.com/office/drawing/2014/main" id="{CA9972AC-0F73-3C4A-8080-5E0CCECCBED7}"/>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149387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 1"/>
          <p:cNvSpPr>
            <a:spLocks noGrp="1"/>
          </p:cNvSpPr>
          <p:nvPr>
            <p:ph type="title"/>
          </p:nvPr>
        </p:nvSpPr>
        <p:spPr>
          <a:xfrm>
            <a:off x="457200" y="274638"/>
            <a:ext cx="6059016" cy="562074"/>
          </a:xfrm>
          <a:prstGeom prst="rect">
            <a:avLst/>
          </a:prstGeom>
        </p:spPr>
        <p:txBody>
          <a:bodyPr>
            <a:no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7" name="Datumsplatzhalter 3">
            <a:extLst>
              <a:ext uri="{FF2B5EF4-FFF2-40B4-BE49-F238E27FC236}">
                <a16:creationId xmlns:a16="http://schemas.microsoft.com/office/drawing/2014/main" id="{3CA5F44B-53E6-B14F-B476-4FCAAC0FC2B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8" name="Fußzeilenplatzhalter 4">
            <a:extLst>
              <a:ext uri="{FF2B5EF4-FFF2-40B4-BE49-F238E27FC236}">
                <a16:creationId xmlns:a16="http://schemas.microsoft.com/office/drawing/2014/main" id="{1FC02461-0840-C843-BCDB-214FBD54F1A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9" name="Foliennummernplatzhalter 5">
            <a:extLst>
              <a:ext uri="{FF2B5EF4-FFF2-40B4-BE49-F238E27FC236}">
                <a16:creationId xmlns:a16="http://schemas.microsoft.com/office/drawing/2014/main" id="{65E2A5E7-5773-5C4E-BE52-986754E085D2}"/>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92786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Titel 1"/>
          <p:cNvSpPr txBox="1">
            <a:spLocks/>
          </p:cNvSpPr>
          <p:nvPr userDrawn="1"/>
        </p:nvSpPr>
        <p:spPr>
          <a:xfrm>
            <a:off x="457200" y="274638"/>
            <a:ext cx="6059016" cy="562074"/>
          </a:xfrm>
          <a:prstGeom prst="rect">
            <a:avLst/>
          </a:prstGeom>
        </p:spPr>
        <p:txBody>
          <a:bodyPr>
            <a:no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pPr algn="l"/>
            <a:r>
              <a:rPr lang="de-DE" sz="2600" dirty="0">
                <a:solidFill>
                  <a:schemeClr val="tx2">
                    <a:lumMod val="50000"/>
                  </a:schemeClr>
                </a:solidFill>
              </a:rPr>
              <a:t>Titelmasterformat durch Klicken bearbeiten</a:t>
            </a:r>
          </a:p>
        </p:txBody>
      </p:sp>
      <p:sp>
        <p:nvSpPr>
          <p:cNvPr id="6" name="Datumsplatzhalter 3">
            <a:extLst>
              <a:ext uri="{FF2B5EF4-FFF2-40B4-BE49-F238E27FC236}">
                <a16:creationId xmlns:a16="http://schemas.microsoft.com/office/drawing/2014/main" id="{AA4B478C-B9A5-A541-9D67-CE6ED8F0134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7" name="Fußzeilenplatzhalter 4">
            <a:extLst>
              <a:ext uri="{FF2B5EF4-FFF2-40B4-BE49-F238E27FC236}">
                <a16:creationId xmlns:a16="http://schemas.microsoft.com/office/drawing/2014/main" id="{5F7CBE56-51F9-5E4D-A948-37FB85AA6A3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8" name="Foliennummernplatzhalter 5">
            <a:extLst>
              <a:ext uri="{FF2B5EF4-FFF2-40B4-BE49-F238E27FC236}">
                <a16:creationId xmlns:a16="http://schemas.microsoft.com/office/drawing/2014/main" id="{E6078C0E-F744-4049-A200-8F15C6943EB3}"/>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420052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575050" y="1124744"/>
            <a:ext cx="5111750"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Titel 1"/>
          <p:cNvSpPr>
            <a:spLocks noGrp="1"/>
          </p:cNvSpPr>
          <p:nvPr>
            <p:ph type="title"/>
          </p:nvPr>
        </p:nvSpPr>
        <p:spPr>
          <a:xfrm>
            <a:off x="457200" y="274638"/>
            <a:ext cx="6059016" cy="562074"/>
          </a:xfrm>
          <a:prstGeom prst="rect">
            <a:avLst/>
          </a:prstGeom>
        </p:spPr>
        <p:txBody>
          <a:bodyPr>
            <a:normAutofit/>
          </a:bodyPr>
          <a:lstStyle>
            <a:lvl1pPr algn="l">
              <a:defRPr sz="2600">
                <a:solidFill>
                  <a:schemeClr val="tx2">
                    <a:lumMod val="50000"/>
                  </a:schemeClr>
                </a:solidFill>
              </a:defRPr>
            </a:lvl1pPr>
          </a:lstStyle>
          <a:p>
            <a:r>
              <a:rPr lang="de-DE"/>
              <a:t>Titelmasterformat durch Klicken bearbeiten</a:t>
            </a:r>
            <a:endParaRPr lang="de-DE" dirty="0"/>
          </a:p>
        </p:txBody>
      </p:sp>
      <p:sp>
        <p:nvSpPr>
          <p:cNvPr id="9" name="Datumsplatzhalter 3">
            <a:extLst>
              <a:ext uri="{FF2B5EF4-FFF2-40B4-BE49-F238E27FC236}">
                <a16:creationId xmlns:a16="http://schemas.microsoft.com/office/drawing/2014/main" id="{28CC8645-5650-7D43-A8D2-C6027893FB68}"/>
              </a:ext>
            </a:extLst>
          </p:cNvPr>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10" name="Fußzeilenplatzhalter 4">
            <a:extLst>
              <a:ext uri="{FF2B5EF4-FFF2-40B4-BE49-F238E27FC236}">
                <a16:creationId xmlns:a16="http://schemas.microsoft.com/office/drawing/2014/main" id="{0FAE28BB-764E-CC40-9655-647DDBB780D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1" name="Foliennummernplatzhalter 5">
            <a:extLst>
              <a:ext uri="{FF2B5EF4-FFF2-40B4-BE49-F238E27FC236}">
                <a16:creationId xmlns:a16="http://schemas.microsoft.com/office/drawing/2014/main" id="{F660E72F-03B9-E744-A9CF-C5784215BFF4}"/>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185213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solidFill>
                  <a:schemeClr val="tx2">
                    <a:lumMod val="50000"/>
                  </a:schemeClr>
                </a:solidFill>
              </a:defRPr>
            </a:lvl1pPr>
          </a:lstStyle>
          <a:p>
            <a:r>
              <a:rPr lang="de-DE"/>
              <a:t>Titelmasterformat durch Klicken bearbeiten</a:t>
            </a:r>
            <a:endParaRPr lang="de-DE" dirty="0"/>
          </a:p>
        </p:txBody>
      </p:sp>
      <p:sp>
        <p:nvSpPr>
          <p:cNvPr id="3" name="Bildplatzhalter 2"/>
          <p:cNvSpPr>
            <a:spLocks noGrp="1"/>
          </p:cNvSpPr>
          <p:nvPr>
            <p:ph type="pic" idx="1"/>
          </p:nvPr>
        </p:nvSpPr>
        <p:spPr>
          <a:xfrm>
            <a:off x="1792288" y="1124743"/>
            <a:ext cx="54864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Datumsplatzhalter 3">
            <a:extLst>
              <a:ext uri="{FF2B5EF4-FFF2-40B4-BE49-F238E27FC236}">
                <a16:creationId xmlns:a16="http://schemas.microsoft.com/office/drawing/2014/main" id="{B1DA6148-B4A2-6C4A-A63A-138BBA2DFC10}"/>
              </a:ext>
            </a:extLst>
          </p:cNvPr>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9" name="Fußzeilenplatzhalter 4">
            <a:extLst>
              <a:ext uri="{FF2B5EF4-FFF2-40B4-BE49-F238E27FC236}">
                <a16:creationId xmlns:a16="http://schemas.microsoft.com/office/drawing/2014/main" id="{CBB905ED-5392-7449-883C-720FB453B7E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10" name="Foliennummernplatzhalter 5">
            <a:extLst>
              <a:ext uri="{FF2B5EF4-FFF2-40B4-BE49-F238E27FC236}">
                <a16:creationId xmlns:a16="http://schemas.microsoft.com/office/drawing/2014/main" id="{E40A96BB-969E-7D4E-9AB1-96D03A4E8084}"/>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Tree>
    <p:extLst>
      <p:ext uri="{BB962C8B-B14F-4D97-AF65-F5344CB8AC3E}">
        <p14:creationId xmlns:p14="http://schemas.microsoft.com/office/powerpoint/2010/main" val="372091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hteck 1"/>
          <p:cNvSpPr/>
          <p:nvPr/>
        </p:nvSpPr>
        <p:spPr>
          <a:xfrm>
            <a:off x="0" y="6356120"/>
            <a:ext cx="9144000" cy="5018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latin typeface="+mn-lt"/>
              </a:defRPr>
            </a:lvl1pPr>
          </a:lstStyle>
          <a:p>
            <a:r>
              <a:rPr lang="de-DE"/>
              <a:t>C. Karow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latin typeface="+mn-lt"/>
              </a:defRPr>
            </a:lvl1pPr>
          </a:lstStyle>
          <a:p>
            <a:r>
              <a:rPr lang="de-DE"/>
              <a:t>Aufgabe: NAK Chat</a:t>
            </a:r>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mn-lt"/>
              </a:defRPr>
            </a:lvl1pPr>
          </a:lstStyle>
          <a:p>
            <a:fld id="{7609310D-2199-4612-B943-B17CE1A9AFB2}" type="slidenum">
              <a:rPr lang="de-DE" smtClean="0"/>
              <a:pPr/>
              <a:t>‹Nr.›</a:t>
            </a:fld>
            <a:endParaRPr lang="de-DE" dirty="0"/>
          </a:p>
        </p:txBody>
      </p:sp>
      <p:sp>
        <p:nvSpPr>
          <p:cNvPr id="7" name="Rectangle 8"/>
          <p:cNvSpPr>
            <a:spLocks noChangeArrowheads="1"/>
          </p:cNvSpPr>
          <p:nvPr/>
        </p:nvSpPr>
        <p:spPr bwMode="auto">
          <a:xfrm>
            <a:off x="323850" y="914400"/>
            <a:ext cx="4248150" cy="54000"/>
          </a:xfrm>
          <a:prstGeom prst="rect">
            <a:avLst/>
          </a:prstGeom>
          <a:solidFill>
            <a:srgbClr val="003787"/>
          </a:solidFill>
          <a:ln w="9525">
            <a:noFill/>
            <a:miter lim="800000"/>
            <a:headEnd/>
            <a:tailEnd/>
          </a:ln>
          <a:effectLst/>
        </p:spPr>
        <p:txBody>
          <a:bodyPr wrap="none" anchor="ctr"/>
          <a:lstStyle/>
          <a:p>
            <a:endParaRPr lang="de-DE"/>
          </a:p>
        </p:txBody>
      </p:sp>
      <p:sp>
        <p:nvSpPr>
          <p:cNvPr id="8" name="Rectangle 9"/>
          <p:cNvSpPr>
            <a:spLocks noChangeArrowheads="1"/>
          </p:cNvSpPr>
          <p:nvPr/>
        </p:nvSpPr>
        <p:spPr bwMode="auto">
          <a:xfrm>
            <a:off x="4648200" y="914400"/>
            <a:ext cx="2590800" cy="54000"/>
          </a:xfrm>
          <a:prstGeom prst="rect">
            <a:avLst/>
          </a:prstGeom>
          <a:solidFill>
            <a:schemeClr val="accent1">
              <a:lumMod val="60000"/>
              <a:lumOff val="40000"/>
            </a:schemeClr>
          </a:solidFill>
          <a:ln w="9525">
            <a:noFill/>
            <a:miter lim="800000"/>
            <a:headEnd/>
            <a:tailEnd/>
          </a:ln>
          <a:effectLst/>
        </p:spPr>
        <p:txBody>
          <a:bodyPr wrap="none" anchor="ctr"/>
          <a:lstStyle/>
          <a:p>
            <a:endParaRPr lang="de-DE"/>
          </a:p>
        </p:txBody>
      </p:sp>
      <p:sp>
        <p:nvSpPr>
          <p:cNvPr id="9" name="Rectangle 10"/>
          <p:cNvSpPr>
            <a:spLocks noChangeArrowheads="1"/>
          </p:cNvSpPr>
          <p:nvPr/>
        </p:nvSpPr>
        <p:spPr bwMode="auto">
          <a:xfrm>
            <a:off x="7315200" y="914400"/>
            <a:ext cx="1649413" cy="54000"/>
          </a:xfrm>
          <a:prstGeom prst="rect">
            <a:avLst/>
          </a:prstGeom>
          <a:solidFill>
            <a:schemeClr val="accent1">
              <a:lumMod val="20000"/>
              <a:lumOff val="80000"/>
            </a:schemeClr>
          </a:solidFill>
          <a:ln w="9525">
            <a:noFill/>
            <a:miter lim="800000"/>
            <a:headEnd/>
            <a:tailEnd/>
          </a:ln>
          <a:effectLst/>
        </p:spPr>
        <p:txBody>
          <a:bodyPr wrap="none" anchor="ctr"/>
          <a:lstStyle/>
          <a:p>
            <a:endParaRPr lang="de-DE"/>
          </a:p>
        </p:txBody>
      </p:sp>
      <p:pic>
        <p:nvPicPr>
          <p:cNvPr id="10" name="Picture 2" descr="http://ottoazubiblog.de/wp-content/uploads/2010/08/logonordakademie.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24736" y="128937"/>
            <a:ext cx="2339752" cy="70777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itel 1"/>
          <p:cNvSpPr txBox="1">
            <a:spLocks/>
          </p:cNvSpPr>
          <p:nvPr/>
        </p:nvSpPr>
        <p:spPr>
          <a:xfrm>
            <a:off x="457200" y="274638"/>
            <a:ext cx="6059016" cy="562074"/>
          </a:xfrm>
          <a:prstGeom prst="rect">
            <a:avLst/>
          </a:prstGeom>
        </p:spPr>
        <p:txBody>
          <a:bodyPr>
            <a:norm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endParaRPr lang="de-DE" dirty="0"/>
          </a:p>
        </p:txBody>
      </p:sp>
      <p:sp>
        <p:nvSpPr>
          <p:cNvPr id="22" name="Rectangle 8"/>
          <p:cNvSpPr>
            <a:spLocks noChangeArrowheads="1"/>
          </p:cNvSpPr>
          <p:nvPr/>
        </p:nvSpPr>
        <p:spPr bwMode="auto">
          <a:xfrm>
            <a:off x="323850" y="6327328"/>
            <a:ext cx="4248150" cy="54000"/>
          </a:xfrm>
          <a:prstGeom prst="rect">
            <a:avLst/>
          </a:prstGeom>
          <a:solidFill>
            <a:srgbClr val="003787"/>
          </a:solidFill>
          <a:ln w="9525">
            <a:noFill/>
            <a:miter lim="800000"/>
            <a:headEnd/>
            <a:tailEnd/>
          </a:ln>
          <a:effectLst/>
        </p:spPr>
        <p:txBody>
          <a:bodyPr wrap="none" anchor="ctr"/>
          <a:lstStyle/>
          <a:p>
            <a:endParaRPr lang="de-DE"/>
          </a:p>
        </p:txBody>
      </p:sp>
      <p:sp>
        <p:nvSpPr>
          <p:cNvPr id="23" name="Rectangle 9"/>
          <p:cNvSpPr>
            <a:spLocks noChangeArrowheads="1"/>
          </p:cNvSpPr>
          <p:nvPr/>
        </p:nvSpPr>
        <p:spPr bwMode="auto">
          <a:xfrm>
            <a:off x="4648200" y="6327328"/>
            <a:ext cx="2590800" cy="54000"/>
          </a:xfrm>
          <a:prstGeom prst="rect">
            <a:avLst/>
          </a:prstGeom>
          <a:solidFill>
            <a:schemeClr val="accent1">
              <a:lumMod val="60000"/>
              <a:lumOff val="40000"/>
            </a:schemeClr>
          </a:solidFill>
          <a:ln w="9525">
            <a:noFill/>
            <a:miter lim="800000"/>
            <a:headEnd/>
            <a:tailEnd/>
          </a:ln>
          <a:effectLst/>
        </p:spPr>
        <p:txBody>
          <a:bodyPr wrap="none" anchor="ctr"/>
          <a:lstStyle/>
          <a:p>
            <a:endParaRPr lang="de-DE"/>
          </a:p>
        </p:txBody>
      </p:sp>
      <p:sp>
        <p:nvSpPr>
          <p:cNvPr id="24" name="Rectangle 10"/>
          <p:cNvSpPr>
            <a:spLocks noChangeArrowheads="1"/>
          </p:cNvSpPr>
          <p:nvPr/>
        </p:nvSpPr>
        <p:spPr bwMode="auto">
          <a:xfrm>
            <a:off x="7315200" y="6327328"/>
            <a:ext cx="1649413" cy="54000"/>
          </a:xfrm>
          <a:prstGeom prst="rect">
            <a:avLst/>
          </a:prstGeom>
          <a:solidFill>
            <a:schemeClr val="accent1">
              <a:lumMod val="20000"/>
              <a:lumOff val="80000"/>
            </a:schemeClr>
          </a:solidFill>
          <a:ln w="9525">
            <a:noFill/>
            <a:miter lim="800000"/>
            <a:headEnd/>
            <a:tailEnd/>
          </a:ln>
          <a:effectLst/>
        </p:spPr>
        <p:txBody>
          <a:bodyPr wrap="none" anchor="ctr"/>
          <a:lstStyle/>
          <a:p>
            <a:endParaRPr lang="de-DE"/>
          </a:p>
        </p:txBody>
      </p:sp>
    </p:spTree>
    <p:extLst>
      <p:ext uri="{BB962C8B-B14F-4D97-AF65-F5344CB8AC3E}">
        <p14:creationId xmlns:p14="http://schemas.microsoft.com/office/powerpoint/2010/main" val="322990759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933D16A-3EEB-2046-85B2-908663C8B035}"/>
              </a:ext>
            </a:extLst>
          </p:cNvPr>
          <p:cNvSpPr>
            <a:spLocks noGrp="1" noChangeArrowheads="1"/>
          </p:cNvSpPr>
          <p:nvPr>
            <p:ph type="ctrTitle"/>
          </p:nvPr>
        </p:nvSpPr>
        <p:spPr/>
        <p:txBody>
          <a:bodyPr rIns="81279"/>
          <a:lstStyle/>
          <a:p>
            <a:pPr eaLnBrk="1" hangingPunct="1"/>
            <a:r>
              <a:rPr lang="de-DE" altLang="de-DE" dirty="0" err="1"/>
              <a:t>Functional</a:t>
            </a:r>
            <a:r>
              <a:rPr lang="de-DE" altLang="de-DE" dirty="0"/>
              <a:t> </a:t>
            </a:r>
            <a:r>
              <a:rPr lang="de-DE" altLang="de-DE" dirty="0" err="1"/>
              <a:t>Reactive</a:t>
            </a:r>
            <a:r>
              <a:rPr lang="de-DE" altLang="de-DE" dirty="0"/>
              <a:t> </a:t>
            </a:r>
            <a:r>
              <a:rPr lang="de-DE" altLang="de-DE" dirty="0" err="1"/>
              <a:t>Programming</a:t>
            </a:r>
            <a:r>
              <a:rPr lang="de-DE" altLang="de-DE" dirty="0"/>
              <a:t> (FRP) vs. </a:t>
            </a:r>
            <a:r>
              <a:rPr lang="de-DE" altLang="de-DE" dirty="0" err="1"/>
              <a:t>Rx</a:t>
            </a:r>
            <a:endParaRPr lang="de-DE" altLang="de-DE" dirty="0"/>
          </a:p>
        </p:txBody>
      </p:sp>
      <p:sp>
        <p:nvSpPr>
          <p:cNvPr id="5123" name="Rectangle 3">
            <a:extLst>
              <a:ext uri="{FF2B5EF4-FFF2-40B4-BE49-F238E27FC236}">
                <a16:creationId xmlns:a16="http://schemas.microsoft.com/office/drawing/2014/main" id="{C78EC1AC-2394-EA41-9D48-06BCA716D699}"/>
              </a:ext>
            </a:extLst>
          </p:cNvPr>
          <p:cNvSpPr>
            <a:spLocks noGrp="1" noChangeArrowheads="1"/>
          </p:cNvSpPr>
          <p:nvPr>
            <p:ph type="subTitle" idx="1"/>
          </p:nvPr>
        </p:nvSpPr>
        <p:spPr>
          <a:xfrm>
            <a:off x="1371600" y="2828528"/>
            <a:ext cx="6400800" cy="1752600"/>
          </a:xfrm>
        </p:spPr>
        <p:txBody>
          <a:bodyPr rIns="233680">
            <a:normAutofit/>
          </a:bodyPr>
          <a:lstStyle/>
          <a:p>
            <a:pPr marL="39688" eaLnBrk="1" hangingPunct="1">
              <a:buFont typeface="Times" pitchFamily="2" charset="0"/>
              <a:buNone/>
            </a:pPr>
            <a:endParaRPr lang="de-DE" altLang="de-DE" dirty="0"/>
          </a:p>
          <a:p>
            <a:pPr marL="39688" eaLnBrk="1" hangingPunct="1">
              <a:buFont typeface="Times" pitchFamily="2" charset="0"/>
              <a:buNone/>
            </a:pPr>
            <a:r>
              <a:rPr lang="de-DE" altLang="de-DE" dirty="0"/>
              <a:t>Christopher J. Karow, M. Sc.</a:t>
            </a:r>
          </a:p>
        </p:txBody>
      </p:sp>
    </p:spTree>
    <p:extLst>
      <p:ext uri="{BB962C8B-B14F-4D97-AF65-F5344CB8AC3E}">
        <p14:creationId xmlns:p14="http://schemas.microsoft.com/office/powerpoint/2010/main" val="50866867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5DD0CE-E9F2-994D-BC74-665F840E2E46}"/>
              </a:ext>
            </a:extLst>
          </p:cNvPr>
          <p:cNvSpPr>
            <a:spLocks noGrp="1"/>
          </p:cNvSpPr>
          <p:nvPr>
            <p:ph type="title"/>
          </p:nvPr>
        </p:nvSpPr>
        <p:spPr/>
        <p:txBody>
          <a:bodyPr/>
          <a:lstStyle/>
          <a:p>
            <a:r>
              <a:rPr lang="de-DE" dirty="0"/>
              <a:t>FRP – Beispiel (3/3)</a:t>
            </a:r>
          </a:p>
        </p:txBody>
      </p:sp>
      <p:sp>
        <p:nvSpPr>
          <p:cNvPr id="3" name="Inhaltsplatzhalter 2">
            <a:extLst>
              <a:ext uri="{FF2B5EF4-FFF2-40B4-BE49-F238E27FC236}">
                <a16:creationId xmlns:a16="http://schemas.microsoft.com/office/drawing/2014/main" id="{75B46CBC-54C3-A545-B36B-6AB0EAA18A8F}"/>
              </a:ext>
            </a:extLst>
          </p:cNvPr>
          <p:cNvSpPr>
            <a:spLocks noGrp="1"/>
          </p:cNvSpPr>
          <p:nvPr>
            <p:ph idx="1"/>
          </p:nvPr>
        </p:nvSpPr>
        <p:spPr>
          <a:xfrm>
            <a:off x="457200" y="1700808"/>
            <a:ext cx="8229600" cy="1440160"/>
          </a:xfrm>
        </p:spPr>
        <p:txBody>
          <a:bodyPr/>
          <a:lstStyle/>
          <a:p>
            <a:r>
              <a:rPr lang="de-DE" dirty="0"/>
              <a:t>Das Ergebnis wäre ein Quadrat von 32 x 32, welches mit seinem Mittelpunkt immer auf den Mauszeiger zentriert ist.</a:t>
            </a:r>
          </a:p>
        </p:txBody>
      </p:sp>
      <p:sp>
        <p:nvSpPr>
          <p:cNvPr id="4" name="Datumsplatzhalter 3">
            <a:extLst>
              <a:ext uri="{FF2B5EF4-FFF2-40B4-BE49-F238E27FC236}">
                <a16:creationId xmlns:a16="http://schemas.microsoft.com/office/drawing/2014/main" id="{5067EED2-89FC-0341-889C-0C21602833F9}"/>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6F71F621-3627-F947-A562-F1461544E9B0}"/>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BBFCA6BF-5BFE-6946-877A-DAA79B225A5F}"/>
              </a:ext>
            </a:extLst>
          </p:cNvPr>
          <p:cNvSpPr>
            <a:spLocks noGrp="1"/>
          </p:cNvSpPr>
          <p:nvPr>
            <p:ph type="sldNum" sz="quarter" idx="4"/>
          </p:nvPr>
        </p:nvSpPr>
        <p:spPr/>
        <p:txBody>
          <a:bodyPr/>
          <a:lstStyle/>
          <a:p>
            <a:fld id="{7609310D-2199-4612-B943-B17CE1A9AFB2}" type="slidenum">
              <a:rPr lang="de-DE" smtClean="0"/>
              <a:pPr/>
              <a:t>10</a:t>
            </a:fld>
            <a:endParaRPr lang="de-DE" dirty="0"/>
          </a:p>
        </p:txBody>
      </p:sp>
      <p:sp>
        <p:nvSpPr>
          <p:cNvPr id="7" name="Rechteck 6">
            <a:extLst>
              <a:ext uri="{FF2B5EF4-FFF2-40B4-BE49-F238E27FC236}">
                <a16:creationId xmlns:a16="http://schemas.microsoft.com/office/drawing/2014/main" id="{60D89868-B9F0-C946-999F-22282C072BC8}"/>
              </a:ext>
            </a:extLst>
          </p:cNvPr>
          <p:cNvSpPr/>
          <p:nvPr/>
        </p:nvSpPr>
        <p:spPr>
          <a:xfrm>
            <a:off x="3707904" y="3789040"/>
            <a:ext cx="1800000" cy="18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10">
            <a:extLst>
              <a:ext uri="{FF2B5EF4-FFF2-40B4-BE49-F238E27FC236}">
                <a16:creationId xmlns:a16="http://schemas.microsoft.com/office/drawing/2014/main" id="{4452886F-99A0-1E49-B821-DFBC877F8250}"/>
              </a:ext>
            </a:extLst>
          </p:cNvPr>
          <p:cNvCxnSpPr>
            <a:cxnSpLocks/>
          </p:cNvCxnSpPr>
          <p:nvPr/>
        </p:nvCxnSpPr>
        <p:spPr>
          <a:xfrm>
            <a:off x="4607904" y="3501008"/>
            <a:ext cx="0" cy="20882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4CA09076-FDA9-0B45-8662-0BF5EE7EC788}"/>
              </a:ext>
            </a:extLst>
          </p:cNvPr>
          <p:cNvCxnSpPr>
            <a:cxnSpLocks/>
          </p:cNvCxnSpPr>
          <p:nvPr/>
        </p:nvCxnSpPr>
        <p:spPr>
          <a:xfrm flipH="1">
            <a:off x="3696063" y="4676160"/>
            <a:ext cx="224408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9" name="Grafik 8">
            <a:extLst>
              <a:ext uri="{FF2B5EF4-FFF2-40B4-BE49-F238E27FC236}">
                <a16:creationId xmlns:a16="http://schemas.microsoft.com/office/drawing/2014/main" id="{A4FF9221-A32F-E647-9CE2-6B60A8C83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512" y="4676160"/>
            <a:ext cx="344020" cy="576064"/>
          </a:xfrm>
          <a:prstGeom prst="rect">
            <a:avLst/>
          </a:prstGeom>
        </p:spPr>
      </p:pic>
      <p:cxnSp>
        <p:nvCxnSpPr>
          <p:cNvPr id="19" name="Gerade Verbindung 18">
            <a:extLst>
              <a:ext uri="{FF2B5EF4-FFF2-40B4-BE49-F238E27FC236}">
                <a16:creationId xmlns:a16="http://schemas.microsoft.com/office/drawing/2014/main" id="{A5948050-B0F5-B640-9257-1DAE16212A58}"/>
              </a:ext>
            </a:extLst>
          </p:cNvPr>
          <p:cNvCxnSpPr/>
          <p:nvPr/>
        </p:nvCxnSpPr>
        <p:spPr>
          <a:xfrm>
            <a:off x="5724128" y="3789040"/>
            <a:ext cx="0" cy="9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a:extLst>
              <a:ext uri="{FF2B5EF4-FFF2-40B4-BE49-F238E27FC236}">
                <a16:creationId xmlns:a16="http://schemas.microsoft.com/office/drawing/2014/main" id="{2F890DA7-CD13-2943-8006-9DCAB08D910F}"/>
              </a:ext>
            </a:extLst>
          </p:cNvPr>
          <p:cNvCxnSpPr/>
          <p:nvPr/>
        </p:nvCxnSpPr>
        <p:spPr>
          <a:xfrm>
            <a:off x="5508104" y="378904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9E2789-1ED7-3748-8962-C55E5131AEC2}"/>
              </a:ext>
            </a:extLst>
          </p:cNvPr>
          <p:cNvSpPr txBox="1"/>
          <p:nvPr/>
        </p:nvSpPr>
        <p:spPr>
          <a:xfrm>
            <a:off x="5540684" y="4106670"/>
            <a:ext cx="399468" cy="307777"/>
          </a:xfrm>
          <a:prstGeom prst="rect">
            <a:avLst/>
          </a:prstGeom>
          <a:solidFill>
            <a:schemeClr val="bg1"/>
          </a:solidFill>
        </p:spPr>
        <p:txBody>
          <a:bodyPr wrap="none" rtlCol="0">
            <a:spAutoFit/>
          </a:bodyPr>
          <a:lstStyle/>
          <a:p>
            <a:r>
              <a:rPr lang="de-DE" sz="1400" dirty="0">
                <a:latin typeface="Courier New" panose="02070309020205020404" pitchFamily="49" charset="0"/>
                <a:cs typeface="Courier New" panose="02070309020205020404" pitchFamily="49" charset="0"/>
              </a:rPr>
              <a:t>16</a:t>
            </a:r>
          </a:p>
        </p:txBody>
      </p:sp>
      <p:cxnSp>
        <p:nvCxnSpPr>
          <p:cNvPr id="23" name="Gerade Verbindung 22">
            <a:extLst>
              <a:ext uri="{FF2B5EF4-FFF2-40B4-BE49-F238E27FC236}">
                <a16:creationId xmlns:a16="http://schemas.microsoft.com/office/drawing/2014/main" id="{9862ED44-959A-D44D-861E-EA4CB6FE3485}"/>
              </a:ext>
            </a:extLst>
          </p:cNvPr>
          <p:cNvCxnSpPr>
            <a:cxnSpLocks/>
          </p:cNvCxnSpPr>
          <p:nvPr/>
        </p:nvCxnSpPr>
        <p:spPr>
          <a:xfrm rot="16200000">
            <a:off x="5057854" y="3131721"/>
            <a:ext cx="0" cy="9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a:extLst>
              <a:ext uri="{FF2B5EF4-FFF2-40B4-BE49-F238E27FC236}">
                <a16:creationId xmlns:a16="http://schemas.microsoft.com/office/drawing/2014/main" id="{43B2CB53-B263-8949-AB4E-8232AFA2B6BD}"/>
              </a:ext>
            </a:extLst>
          </p:cNvPr>
          <p:cNvCxnSpPr>
            <a:cxnSpLocks/>
          </p:cNvCxnSpPr>
          <p:nvPr/>
        </p:nvCxnSpPr>
        <p:spPr>
          <a:xfrm rot="16200000">
            <a:off x="5327884" y="360902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1C30086D-C8D1-F941-9F1B-5E31240C74AE}"/>
              </a:ext>
            </a:extLst>
          </p:cNvPr>
          <p:cNvSpPr txBox="1"/>
          <p:nvPr/>
        </p:nvSpPr>
        <p:spPr>
          <a:xfrm>
            <a:off x="4874410" y="3449351"/>
            <a:ext cx="399468" cy="307777"/>
          </a:xfrm>
          <a:prstGeom prst="rect">
            <a:avLst/>
          </a:prstGeom>
          <a:solidFill>
            <a:schemeClr val="bg1"/>
          </a:solidFill>
        </p:spPr>
        <p:txBody>
          <a:bodyPr wrap="none" rtlCol="0">
            <a:spAutoFit/>
          </a:bodyPr>
          <a:lstStyle/>
          <a:p>
            <a:r>
              <a:rPr lang="de-DE" sz="1400" dirty="0">
                <a:latin typeface="Courier New" panose="02070309020205020404" pitchFamily="49" charset="0"/>
                <a:cs typeface="Courier New" panose="02070309020205020404" pitchFamily="49" charset="0"/>
              </a:rPr>
              <a:t>16</a:t>
            </a:r>
          </a:p>
        </p:txBody>
      </p:sp>
    </p:spTree>
    <p:extLst>
      <p:ext uri="{BB962C8B-B14F-4D97-AF65-F5344CB8AC3E}">
        <p14:creationId xmlns:p14="http://schemas.microsoft.com/office/powerpoint/2010/main" val="245205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A8BA385-0738-524B-9A8F-47BACC761BE1}"/>
              </a:ext>
            </a:extLst>
          </p:cNvPr>
          <p:cNvSpPr>
            <a:spLocks noGrp="1"/>
          </p:cNvSpPr>
          <p:nvPr>
            <p:ph sz="half" idx="1"/>
          </p:nvPr>
        </p:nvSpPr>
        <p:spPr>
          <a:xfrm>
            <a:off x="457200" y="1317575"/>
            <a:ext cx="4038600" cy="4525963"/>
          </a:xfrm>
        </p:spPr>
        <p:txBody>
          <a:bodyPr>
            <a:normAutofit lnSpcReduction="10000"/>
          </a:bodyPr>
          <a:lstStyle/>
          <a:p>
            <a:r>
              <a:rPr lang="de-DE" dirty="0"/>
              <a:t>Entwickelt von Microsoft als Teil von Volta.</a:t>
            </a:r>
          </a:p>
          <a:p>
            <a:pPr lvl="1"/>
            <a:r>
              <a:rPr lang="de-DE" dirty="0"/>
              <a:t>Erfinder: Erik Meijer</a:t>
            </a:r>
          </a:p>
          <a:p>
            <a:pPr lvl="1"/>
            <a:r>
              <a:rPr lang="de-DE" dirty="0"/>
              <a:t>Jahr: 2011</a:t>
            </a:r>
          </a:p>
          <a:p>
            <a:r>
              <a:rPr lang="de-DE" dirty="0"/>
              <a:t>Abstraktion von Events über verschiedene Schichten einer Applikation</a:t>
            </a:r>
          </a:p>
          <a:p>
            <a:r>
              <a:rPr lang="de-DE" dirty="0"/>
              <a:t>Erste Implementierung für .NET</a:t>
            </a:r>
          </a:p>
        </p:txBody>
      </p:sp>
      <p:sp>
        <p:nvSpPr>
          <p:cNvPr id="2" name="Titel 1">
            <a:extLst>
              <a:ext uri="{FF2B5EF4-FFF2-40B4-BE49-F238E27FC236}">
                <a16:creationId xmlns:a16="http://schemas.microsoft.com/office/drawing/2014/main" id="{40BA2FF2-56AB-9541-B841-2FAFB0CD44D2}"/>
              </a:ext>
            </a:extLst>
          </p:cNvPr>
          <p:cNvSpPr>
            <a:spLocks noGrp="1"/>
          </p:cNvSpPr>
          <p:nvPr>
            <p:ph type="title"/>
          </p:nvPr>
        </p:nvSpPr>
        <p:spPr/>
        <p:txBody>
          <a:bodyPr/>
          <a:lstStyle/>
          <a:p>
            <a:r>
              <a:rPr lang="de-DE" dirty="0" err="1"/>
              <a:t>Reactive</a:t>
            </a:r>
            <a:r>
              <a:rPr lang="de-DE" dirty="0"/>
              <a:t> </a:t>
            </a:r>
            <a:r>
              <a:rPr lang="de-DE" dirty="0" err="1"/>
              <a:t>Extensions</a:t>
            </a:r>
            <a:endParaRPr lang="de-DE" dirty="0"/>
          </a:p>
        </p:txBody>
      </p:sp>
      <p:sp>
        <p:nvSpPr>
          <p:cNvPr id="4" name="Datumsplatzhalter 3">
            <a:extLst>
              <a:ext uri="{FF2B5EF4-FFF2-40B4-BE49-F238E27FC236}">
                <a16:creationId xmlns:a16="http://schemas.microsoft.com/office/drawing/2014/main" id="{FE6EC370-33F0-E345-A284-E6B659BED908}"/>
              </a:ext>
            </a:extLst>
          </p:cNvPr>
          <p:cNvSpPr>
            <a:spLocks noGrp="1"/>
          </p:cNvSpPr>
          <p:nvPr>
            <p:ph type="dt" sz="half" idx="10"/>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C51F2A8D-FA2C-014D-94D0-87966208CFE9}"/>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73FF3A6E-3CED-F14D-9191-4922EE25974B}"/>
              </a:ext>
            </a:extLst>
          </p:cNvPr>
          <p:cNvSpPr>
            <a:spLocks noGrp="1"/>
          </p:cNvSpPr>
          <p:nvPr>
            <p:ph type="sldNum" sz="quarter" idx="4"/>
          </p:nvPr>
        </p:nvSpPr>
        <p:spPr/>
        <p:txBody>
          <a:bodyPr/>
          <a:lstStyle/>
          <a:p>
            <a:fld id="{7609310D-2199-4612-B943-B17CE1A9AFB2}" type="slidenum">
              <a:rPr lang="de-DE" smtClean="0"/>
              <a:pPr/>
              <a:t>11</a:t>
            </a:fld>
            <a:endParaRPr lang="de-DE" dirty="0"/>
          </a:p>
        </p:txBody>
      </p:sp>
      <p:pic>
        <p:nvPicPr>
          <p:cNvPr id="9" name="Grafik 8">
            <a:extLst>
              <a:ext uri="{FF2B5EF4-FFF2-40B4-BE49-F238E27FC236}">
                <a16:creationId xmlns:a16="http://schemas.microsoft.com/office/drawing/2014/main" id="{99AD3013-A176-E74F-8CBB-3952F08B0F3F}"/>
              </a:ext>
            </a:extLst>
          </p:cNvPr>
          <p:cNvPicPr>
            <a:picLocks noChangeAspect="1"/>
          </p:cNvPicPr>
          <p:nvPr/>
        </p:nvPicPr>
        <p:blipFill>
          <a:blip r:embed="rId2"/>
          <a:stretch>
            <a:fillRect/>
          </a:stretch>
        </p:blipFill>
        <p:spPr>
          <a:xfrm>
            <a:off x="5220072" y="2918816"/>
            <a:ext cx="3166120" cy="1355430"/>
          </a:xfrm>
          <a:prstGeom prst="rect">
            <a:avLst/>
          </a:prstGeom>
        </p:spPr>
      </p:pic>
    </p:spTree>
    <p:extLst>
      <p:ext uri="{BB962C8B-B14F-4D97-AF65-F5344CB8AC3E}">
        <p14:creationId xmlns:p14="http://schemas.microsoft.com/office/powerpoint/2010/main" val="73448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4AEB4AF-5A22-4944-A2E0-B461A141B22D}"/>
              </a:ext>
            </a:extLst>
          </p:cNvPr>
          <p:cNvSpPr>
            <a:spLocks noGrp="1"/>
          </p:cNvSpPr>
          <p:nvPr>
            <p:ph type="title"/>
          </p:nvPr>
        </p:nvSpPr>
        <p:spPr/>
        <p:txBody>
          <a:bodyPr/>
          <a:lstStyle/>
          <a:p>
            <a:r>
              <a:rPr lang="de-DE" dirty="0" err="1"/>
              <a:t>ReactiveX</a:t>
            </a:r>
            <a:r>
              <a:rPr lang="de-DE" dirty="0"/>
              <a:t> (</a:t>
            </a:r>
            <a:r>
              <a:rPr lang="de-DE" dirty="0" err="1"/>
              <a:t>Rx</a:t>
            </a:r>
            <a:r>
              <a:rPr lang="de-DE" dirty="0"/>
              <a:t>)</a:t>
            </a:r>
          </a:p>
        </p:txBody>
      </p:sp>
      <p:sp>
        <p:nvSpPr>
          <p:cNvPr id="10" name="Inhaltsplatzhalter 9">
            <a:extLst>
              <a:ext uri="{FF2B5EF4-FFF2-40B4-BE49-F238E27FC236}">
                <a16:creationId xmlns:a16="http://schemas.microsoft.com/office/drawing/2014/main" id="{CAB5D33B-F83B-D847-BADF-8BA0315CA3CD}"/>
              </a:ext>
            </a:extLst>
          </p:cNvPr>
          <p:cNvSpPr>
            <a:spLocks noGrp="1"/>
          </p:cNvSpPr>
          <p:nvPr>
            <p:ph idx="1"/>
          </p:nvPr>
        </p:nvSpPr>
        <p:spPr/>
        <p:txBody>
          <a:bodyPr>
            <a:normAutofit lnSpcReduction="10000"/>
          </a:bodyPr>
          <a:lstStyle/>
          <a:p>
            <a:r>
              <a:rPr lang="de-DE" dirty="0"/>
              <a:t>Framework, welches aus den </a:t>
            </a:r>
            <a:r>
              <a:rPr lang="de-DE" dirty="0" err="1"/>
              <a:t>Reactive</a:t>
            </a:r>
            <a:r>
              <a:rPr lang="de-DE" dirty="0"/>
              <a:t> </a:t>
            </a:r>
            <a:r>
              <a:rPr lang="de-DE" dirty="0" err="1"/>
              <a:t>Extensions</a:t>
            </a:r>
            <a:r>
              <a:rPr lang="de-DE" dirty="0"/>
              <a:t> für .NET hervorgegangen ist</a:t>
            </a:r>
          </a:p>
          <a:p>
            <a:r>
              <a:rPr lang="de-DE" dirty="0"/>
              <a:t>Implementierungen in vielen Sprachen, darunter JavaScript, Java, Scala, Swift.</a:t>
            </a:r>
          </a:p>
          <a:p>
            <a:r>
              <a:rPr lang="de-DE" dirty="0"/>
              <a:t>Kernkonzept ist die Erweiterung des Observer Musters, um Daten-/Eventsequenzen zu unterstützen.</a:t>
            </a:r>
          </a:p>
          <a:p>
            <a:r>
              <a:rPr lang="de-DE" dirty="0"/>
              <a:t>Dabei werden „</a:t>
            </a:r>
            <a:r>
              <a:rPr lang="de-DE" dirty="0" err="1"/>
              <a:t>low</a:t>
            </a:r>
            <a:r>
              <a:rPr lang="de-DE" dirty="0"/>
              <a:t>-level“ Aspekte wie Threading, Synchronisierung, nebenläufige Datenstrukturen oder nicht blockierende I/O Operationen durch Abstraktion versteckt.</a:t>
            </a:r>
          </a:p>
        </p:txBody>
      </p:sp>
      <p:sp>
        <p:nvSpPr>
          <p:cNvPr id="5" name="Datumsplatzhalter 4">
            <a:extLst>
              <a:ext uri="{FF2B5EF4-FFF2-40B4-BE49-F238E27FC236}">
                <a16:creationId xmlns:a16="http://schemas.microsoft.com/office/drawing/2014/main" id="{EBD8BABA-2FE6-784B-968F-8FFD3DB57418}"/>
              </a:ext>
            </a:extLst>
          </p:cNvPr>
          <p:cNvSpPr>
            <a:spLocks noGrp="1"/>
          </p:cNvSpPr>
          <p:nvPr>
            <p:ph type="dt" sz="half" idx="2"/>
          </p:nvPr>
        </p:nvSpPr>
        <p:spPr/>
        <p:txBody>
          <a:bodyPr/>
          <a:lstStyle/>
          <a:p>
            <a:r>
              <a:rPr lang="de-DE"/>
              <a:t>C. Karow</a:t>
            </a:r>
            <a:endParaRPr lang="de-DE" dirty="0"/>
          </a:p>
        </p:txBody>
      </p:sp>
      <p:sp>
        <p:nvSpPr>
          <p:cNvPr id="6" name="Fußzeilenplatzhalter 5">
            <a:extLst>
              <a:ext uri="{FF2B5EF4-FFF2-40B4-BE49-F238E27FC236}">
                <a16:creationId xmlns:a16="http://schemas.microsoft.com/office/drawing/2014/main" id="{3D1A0BC1-9319-3C4C-89EF-10E56C07E573}"/>
              </a:ext>
            </a:extLst>
          </p:cNvPr>
          <p:cNvSpPr>
            <a:spLocks noGrp="1"/>
          </p:cNvSpPr>
          <p:nvPr>
            <p:ph type="ftr" sz="quarter" idx="3"/>
          </p:nvPr>
        </p:nvSpPr>
        <p:spPr/>
        <p:txBody>
          <a:bodyPr/>
          <a:lstStyle/>
          <a:p>
            <a:r>
              <a:rPr lang="de-DE"/>
              <a:t>Aufgabe: NAK Chat</a:t>
            </a:r>
            <a:endParaRPr lang="de-DE" dirty="0"/>
          </a:p>
        </p:txBody>
      </p:sp>
      <p:sp>
        <p:nvSpPr>
          <p:cNvPr id="7" name="Foliennummernplatzhalter 6">
            <a:extLst>
              <a:ext uri="{FF2B5EF4-FFF2-40B4-BE49-F238E27FC236}">
                <a16:creationId xmlns:a16="http://schemas.microsoft.com/office/drawing/2014/main" id="{133ED05B-8CE5-8A43-8292-4CEC08557BCB}"/>
              </a:ext>
            </a:extLst>
          </p:cNvPr>
          <p:cNvSpPr>
            <a:spLocks noGrp="1"/>
          </p:cNvSpPr>
          <p:nvPr>
            <p:ph type="sldNum" sz="quarter" idx="4"/>
          </p:nvPr>
        </p:nvSpPr>
        <p:spPr/>
        <p:txBody>
          <a:bodyPr/>
          <a:lstStyle/>
          <a:p>
            <a:fld id="{7609310D-2199-4612-B943-B17CE1A9AFB2}" type="slidenum">
              <a:rPr lang="de-DE" smtClean="0"/>
              <a:pPr/>
              <a:t>12</a:t>
            </a:fld>
            <a:endParaRPr lang="de-DE" dirty="0"/>
          </a:p>
        </p:txBody>
      </p:sp>
    </p:spTree>
    <p:extLst>
      <p:ext uri="{BB962C8B-B14F-4D97-AF65-F5344CB8AC3E}">
        <p14:creationId xmlns:p14="http://schemas.microsoft.com/office/powerpoint/2010/main" val="338991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77E67-6795-4A45-BE5F-2C83CD5E3D50}"/>
              </a:ext>
            </a:extLst>
          </p:cNvPr>
          <p:cNvSpPr>
            <a:spLocks noGrp="1"/>
          </p:cNvSpPr>
          <p:nvPr>
            <p:ph type="title"/>
          </p:nvPr>
        </p:nvSpPr>
        <p:spPr/>
        <p:txBody>
          <a:bodyPr/>
          <a:lstStyle/>
          <a:p>
            <a:r>
              <a:rPr lang="de-DE" dirty="0" err="1"/>
              <a:t>ReactiveX</a:t>
            </a:r>
            <a:r>
              <a:rPr lang="de-DE" dirty="0"/>
              <a:t> (</a:t>
            </a:r>
            <a:r>
              <a:rPr lang="de-DE" dirty="0" err="1"/>
              <a:t>Rx</a:t>
            </a:r>
            <a:r>
              <a:rPr lang="de-DE" dirty="0"/>
              <a:t>)</a:t>
            </a:r>
          </a:p>
        </p:txBody>
      </p:sp>
      <p:sp>
        <p:nvSpPr>
          <p:cNvPr id="3" name="Inhaltsplatzhalter 2">
            <a:extLst>
              <a:ext uri="{FF2B5EF4-FFF2-40B4-BE49-F238E27FC236}">
                <a16:creationId xmlns:a16="http://schemas.microsoft.com/office/drawing/2014/main" id="{1F087A2F-DBCE-9A48-9BC1-76894572D0DC}"/>
              </a:ext>
            </a:extLst>
          </p:cNvPr>
          <p:cNvSpPr>
            <a:spLocks noGrp="1"/>
          </p:cNvSpPr>
          <p:nvPr>
            <p:ph idx="1"/>
          </p:nvPr>
        </p:nvSpPr>
        <p:spPr/>
        <p:txBody>
          <a:bodyPr/>
          <a:lstStyle/>
          <a:p>
            <a:r>
              <a:rPr lang="de-DE" dirty="0"/>
              <a:t>Benutzt funktionale Operatoren</a:t>
            </a:r>
          </a:p>
          <a:p>
            <a:r>
              <a:rPr lang="de-DE" dirty="0"/>
              <a:t>Ermöglicht die deklarative Implementierung von Applikationen, welche auf Ereignisse reagieren können.</a:t>
            </a:r>
          </a:p>
          <a:p>
            <a:r>
              <a:rPr lang="de-DE" dirty="0"/>
              <a:t>Verbindet </a:t>
            </a:r>
            <a:r>
              <a:rPr lang="de-DE" dirty="0" err="1"/>
              <a:t>Iterables</a:t>
            </a:r>
            <a:r>
              <a:rPr lang="de-DE" dirty="0"/>
              <a:t> mit dem Observer Pattern</a:t>
            </a:r>
          </a:p>
          <a:p>
            <a:r>
              <a:rPr lang="de-DE" dirty="0"/>
              <a:t>Wichtigste Datenstruktur ist das Observable.</a:t>
            </a:r>
          </a:p>
          <a:p>
            <a:r>
              <a:rPr lang="de-DE" dirty="0"/>
              <a:t>Arbeitet auf diskreten Werten, in diskreten Zeitabständen.</a:t>
            </a:r>
          </a:p>
          <a:p>
            <a:endParaRPr lang="de-DE" dirty="0"/>
          </a:p>
          <a:p>
            <a:endParaRPr lang="de-DE" dirty="0"/>
          </a:p>
        </p:txBody>
      </p:sp>
      <p:sp>
        <p:nvSpPr>
          <p:cNvPr id="4" name="Datumsplatzhalter 3">
            <a:extLst>
              <a:ext uri="{FF2B5EF4-FFF2-40B4-BE49-F238E27FC236}">
                <a16:creationId xmlns:a16="http://schemas.microsoft.com/office/drawing/2014/main" id="{17700C8B-5FD4-174E-ADE9-EFF91EFD6379}"/>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0EBC31D1-F6D2-D14C-8C2B-EA56AC6E3A53}"/>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ACFD9C5D-D1F5-AB49-8234-694BF3C032DF}"/>
              </a:ext>
            </a:extLst>
          </p:cNvPr>
          <p:cNvSpPr>
            <a:spLocks noGrp="1"/>
          </p:cNvSpPr>
          <p:nvPr>
            <p:ph type="sldNum" sz="quarter" idx="4"/>
          </p:nvPr>
        </p:nvSpPr>
        <p:spPr/>
        <p:txBody>
          <a:bodyPr/>
          <a:lstStyle/>
          <a:p>
            <a:fld id="{7609310D-2199-4612-B943-B17CE1A9AFB2}" type="slidenum">
              <a:rPr lang="de-DE" smtClean="0"/>
              <a:pPr/>
              <a:t>13</a:t>
            </a:fld>
            <a:endParaRPr lang="de-DE" dirty="0"/>
          </a:p>
        </p:txBody>
      </p:sp>
    </p:spTree>
    <p:extLst>
      <p:ext uri="{BB962C8B-B14F-4D97-AF65-F5344CB8AC3E}">
        <p14:creationId xmlns:p14="http://schemas.microsoft.com/office/powerpoint/2010/main" val="100052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0FEFDE91-55BB-9548-B964-9EEA772E36B6}"/>
              </a:ext>
            </a:extLst>
          </p:cNvPr>
          <p:cNvSpPr>
            <a:spLocks noGrp="1"/>
          </p:cNvSpPr>
          <p:nvPr>
            <p:ph type="body" idx="1"/>
          </p:nvPr>
        </p:nvSpPr>
        <p:spPr/>
        <p:txBody>
          <a:bodyPr/>
          <a:lstStyle/>
          <a:p>
            <a:r>
              <a:rPr lang="de-DE" dirty="0"/>
              <a:t>FRP</a:t>
            </a:r>
          </a:p>
        </p:txBody>
      </p:sp>
      <p:sp>
        <p:nvSpPr>
          <p:cNvPr id="8" name="Inhaltsplatzhalter 7">
            <a:extLst>
              <a:ext uri="{FF2B5EF4-FFF2-40B4-BE49-F238E27FC236}">
                <a16:creationId xmlns:a16="http://schemas.microsoft.com/office/drawing/2014/main" id="{2ADB6A96-8017-CE49-BD41-40155001608D}"/>
              </a:ext>
            </a:extLst>
          </p:cNvPr>
          <p:cNvSpPr>
            <a:spLocks noGrp="1"/>
          </p:cNvSpPr>
          <p:nvPr>
            <p:ph sz="half" idx="2"/>
          </p:nvPr>
        </p:nvSpPr>
        <p:spPr>
          <a:xfrm>
            <a:off x="457200" y="2174875"/>
            <a:ext cx="4040188" cy="2190229"/>
          </a:xfrm>
        </p:spPr>
        <p:txBody>
          <a:bodyPr/>
          <a:lstStyle/>
          <a:p>
            <a:r>
              <a:rPr lang="de-DE" dirty="0"/>
              <a:t>Veröffentlicht 1997</a:t>
            </a:r>
          </a:p>
          <a:p>
            <a:r>
              <a:rPr lang="de-DE" dirty="0"/>
              <a:t>Deklarative Beschreibung von Animationen</a:t>
            </a:r>
          </a:p>
          <a:p>
            <a:r>
              <a:rPr lang="de-DE" dirty="0"/>
              <a:t>Rein funktional</a:t>
            </a:r>
          </a:p>
          <a:p>
            <a:pPr lvl="1"/>
            <a:r>
              <a:rPr lang="de-DE" dirty="0" err="1"/>
              <a:t>Haskell</a:t>
            </a:r>
            <a:endParaRPr lang="de-DE" dirty="0"/>
          </a:p>
        </p:txBody>
      </p:sp>
      <p:sp>
        <p:nvSpPr>
          <p:cNvPr id="9" name="Textplatzhalter 8">
            <a:extLst>
              <a:ext uri="{FF2B5EF4-FFF2-40B4-BE49-F238E27FC236}">
                <a16:creationId xmlns:a16="http://schemas.microsoft.com/office/drawing/2014/main" id="{E27EF576-2E83-4F48-8D57-E065D5F962BC}"/>
              </a:ext>
            </a:extLst>
          </p:cNvPr>
          <p:cNvSpPr>
            <a:spLocks noGrp="1"/>
          </p:cNvSpPr>
          <p:nvPr>
            <p:ph type="body" sz="quarter" idx="3"/>
          </p:nvPr>
        </p:nvSpPr>
        <p:spPr/>
        <p:txBody>
          <a:bodyPr/>
          <a:lstStyle/>
          <a:p>
            <a:r>
              <a:rPr lang="de-DE" dirty="0" err="1"/>
              <a:t>Rx</a:t>
            </a:r>
            <a:endParaRPr lang="de-DE" dirty="0"/>
          </a:p>
        </p:txBody>
      </p:sp>
      <p:sp>
        <p:nvSpPr>
          <p:cNvPr id="10" name="Inhaltsplatzhalter 9">
            <a:extLst>
              <a:ext uri="{FF2B5EF4-FFF2-40B4-BE49-F238E27FC236}">
                <a16:creationId xmlns:a16="http://schemas.microsoft.com/office/drawing/2014/main" id="{0DAF15C1-987F-BA48-A88C-472332A58B95}"/>
              </a:ext>
            </a:extLst>
          </p:cNvPr>
          <p:cNvSpPr>
            <a:spLocks noGrp="1"/>
          </p:cNvSpPr>
          <p:nvPr>
            <p:ph sz="quarter" idx="4"/>
          </p:nvPr>
        </p:nvSpPr>
        <p:spPr>
          <a:xfrm>
            <a:off x="4645025" y="2174875"/>
            <a:ext cx="4041775" cy="1110109"/>
          </a:xfrm>
        </p:spPr>
        <p:txBody>
          <a:bodyPr/>
          <a:lstStyle/>
          <a:p>
            <a:r>
              <a:rPr lang="de-DE" dirty="0"/>
              <a:t>Veröffentlicht 2011</a:t>
            </a:r>
          </a:p>
          <a:p>
            <a:r>
              <a:rPr lang="de-DE" dirty="0"/>
              <a:t>Abstraktion von Events</a:t>
            </a:r>
          </a:p>
          <a:p>
            <a:pPr marL="0" indent="0">
              <a:buNone/>
            </a:pPr>
            <a:endParaRPr lang="de-DE" dirty="0"/>
          </a:p>
        </p:txBody>
      </p:sp>
      <p:sp>
        <p:nvSpPr>
          <p:cNvPr id="2" name="Titel 1">
            <a:extLst>
              <a:ext uri="{FF2B5EF4-FFF2-40B4-BE49-F238E27FC236}">
                <a16:creationId xmlns:a16="http://schemas.microsoft.com/office/drawing/2014/main" id="{64BA5242-257B-5147-A4A1-64EFA05B5926}"/>
              </a:ext>
            </a:extLst>
          </p:cNvPr>
          <p:cNvSpPr>
            <a:spLocks noGrp="1"/>
          </p:cNvSpPr>
          <p:nvPr>
            <p:ph type="title"/>
          </p:nvPr>
        </p:nvSpPr>
        <p:spPr/>
        <p:txBody>
          <a:bodyPr/>
          <a:lstStyle/>
          <a:p>
            <a:r>
              <a:rPr lang="de-DE" dirty="0"/>
              <a:t>Unterschied von FRP zu </a:t>
            </a:r>
            <a:r>
              <a:rPr lang="de-DE" dirty="0" err="1"/>
              <a:t>Rx</a:t>
            </a:r>
            <a:endParaRPr lang="de-DE" dirty="0"/>
          </a:p>
        </p:txBody>
      </p:sp>
      <p:sp>
        <p:nvSpPr>
          <p:cNvPr id="4" name="Datumsplatzhalter 3">
            <a:extLst>
              <a:ext uri="{FF2B5EF4-FFF2-40B4-BE49-F238E27FC236}">
                <a16:creationId xmlns:a16="http://schemas.microsoft.com/office/drawing/2014/main" id="{BB60E116-1BDB-B446-9028-73AFBF084BCA}"/>
              </a:ext>
            </a:extLst>
          </p:cNvPr>
          <p:cNvSpPr>
            <a:spLocks noGrp="1"/>
          </p:cNvSpPr>
          <p:nvPr>
            <p:ph type="dt" sz="half" idx="10"/>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C0E17C77-2FCA-7C45-89C1-AEFB9D6232E5}"/>
              </a:ext>
            </a:extLst>
          </p:cNvPr>
          <p:cNvSpPr>
            <a:spLocks noGrp="1"/>
          </p:cNvSpPr>
          <p:nvPr>
            <p:ph type="ftr" sz="quarter" idx="11"/>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85DCB3FD-8C83-EF4A-AED4-A9D9D8F8DF70}"/>
              </a:ext>
            </a:extLst>
          </p:cNvPr>
          <p:cNvSpPr>
            <a:spLocks noGrp="1"/>
          </p:cNvSpPr>
          <p:nvPr>
            <p:ph type="sldNum" sz="quarter" idx="12"/>
          </p:nvPr>
        </p:nvSpPr>
        <p:spPr/>
        <p:txBody>
          <a:bodyPr/>
          <a:lstStyle/>
          <a:p>
            <a:fld id="{7609310D-2199-4612-B943-B17CE1A9AFB2}" type="slidenum">
              <a:rPr lang="de-DE" smtClean="0"/>
              <a:pPr/>
              <a:t>14</a:t>
            </a:fld>
            <a:endParaRPr lang="de-DE" dirty="0"/>
          </a:p>
        </p:txBody>
      </p:sp>
      <p:sp>
        <p:nvSpPr>
          <p:cNvPr id="11" name="Inhaltsplatzhalter 9">
            <a:extLst>
              <a:ext uri="{FF2B5EF4-FFF2-40B4-BE49-F238E27FC236}">
                <a16:creationId xmlns:a16="http://schemas.microsoft.com/office/drawing/2014/main" id="{2A65449B-7AD0-7F4F-81D9-D03C0ABDCFCC}"/>
              </a:ext>
            </a:extLst>
          </p:cNvPr>
          <p:cNvSpPr txBox="1">
            <a:spLocks/>
          </p:cNvSpPr>
          <p:nvPr/>
        </p:nvSpPr>
        <p:spPr>
          <a:xfrm>
            <a:off x="4645025" y="3429000"/>
            <a:ext cx="4041775" cy="184261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itchFamily="2" charset="2"/>
              <a:buChar char="Ø"/>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fontAlgn="auto">
              <a:spcAft>
                <a:spcPts val="0"/>
              </a:spcAft>
            </a:pPr>
            <a:r>
              <a:rPr lang="de-DE" b="0" dirty="0"/>
              <a:t>Funktionale Erweiterungen von OO-Sprachen</a:t>
            </a:r>
          </a:p>
          <a:p>
            <a:pPr lvl="1" fontAlgn="auto">
              <a:spcAft>
                <a:spcPts val="0"/>
              </a:spcAft>
            </a:pPr>
            <a:r>
              <a:rPr lang="de-DE" b="0" dirty="0"/>
              <a:t>.NET-Framework</a:t>
            </a:r>
          </a:p>
          <a:p>
            <a:pPr fontAlgn="auto">
              <a:spcAft>
                <a:spcPts val="0"/>
              </a:spcAft>
            </a:pPr>
            <a:r>
              <a:rPr lang="de-DE" b="0" dirty="0"/>
              <a:t>Observable</a:t>
            </a:r>
          </a:p>
          <a:p>
            <a:pPr lvl="1" fontAlgn="auto">
              <a:spcAft>
                <a:spcPts val="0"/>
              </a:spcAft>
            </a:pPr>
            <a:r>
              <a:rPr lang="de-DE" b="0" dirty="0"/>
              <a:t>Sammlung von asynchronen diskreten Events</a:t>
            </a:r>
          </a:p>
          <a:p>
            <a:pPr marL="0" indent="0" fontAlgn="auto">
              <a:spcAft>
                <a:spcPts val="0"/>
              </a:spcAft>
              <a:buFont typeface="Wingdings" pitchFamily="2" charset="2"/>
              <a:buNone/>
            </a:pPr>
            <a:endParaRPr lang="de-DE" b="0" dirty="0"/>
          </a:p>
        </p:txBody>
      </p:sp>
      <p:sp>
        <p:nvSpPr>
          <p:cNvPr id="12" name="Textfeld 11">
            <a:extLst>
              <a:ext uri="{FF2B5EF4-FFF2-40B4-BE49-F238E27FC236}">
                <a16:creationId xmlns:a16="http://schemas.microsoft.com/office/drawing/2014/main" id="{E54A4467-2BCE-204B-B3C0-93F8F7DEA94A}"/>
              </a:ext>
            </a:extLst>
          </p:cNvPr>
          <p:cNvSpPr txBox="1"/>
          <p:nvPr/>
        </p:nvSpPr>
        <p:spPr>
          <a:xfrm>
            <a:off x="950040" y="5271617"/>
            <a:ext cx="2428614" cy="461665"/>
          </a:xfrm>
          <a:prstGeom prst="rect">
            <a:avLst/>
          </a:prstGeom>
          <a:noFill/>
        </p:spPr>
        <p:txBody>
          <a:bodyPr wrap="none" rtlCol="0">
            <a:spAutoFit/>
          </a:bodyPr>
          <a:lstStyle/>
          <a:p>
            <a:r>
              <a:rPr lang="de-DE" dirty="0">
                <a:latin typeface="+mn-lt"/>
              </a:rPr>
              <a:t>Zeitkontinuierlich</a:t>
            </a:r>
          </a:p>
        </p:txBody>
      </p:sp>
      <p:sp>
        <p:nvSpPr>
          <p:cNvPr id="13" name="Textfeld 12">
            <a:extLst>
              <a:ext uri="{FF2B5EF4-FFF2-40B4-BE49-F238E27FC236}">
                <a16:creationId xmlns:a16="http://schemas.microsoft.com/office/drawing/2014/main" id="{BFD4B6E7-1ABE-6344-943A-805AF3E2EBD9}"/>
              </a:ext>
            </a:extLst>
          </p:cNvPr>
          <p:cNvSpPr txBox="1"/>
          <p:nvPr/>
        </p:nvSpPr>
        <p:spPr>
          <a:xfrm>
            <a:off x="5508104" y="5251011"/>
            <a:ext cx="1539909" cy="461665"/>
          </a:xfrm>
          <a:prstGeom prst="rect">
            <a:avLst/>
          </a:prstGeom>
          <a:noFill/>
        </p:spPr>
        <p:txBody>
          <a:bodyPr wrap="none" rtlCol="0">
            <a:spAutoFit/>
          </a:bodyPr>
          <a:lstStyle/>
          <a:p>
            <a:r>
              <a:rPr lang="de-DE" dirty="0">
                <a:latin typeface="+mn-lt"/>
              </a:rPr>
              <a:t>Zeitdiskret</a:t>
            </a:r>
          </a:p>
        </p:txBody>
      </p:sp>
      <p:sp>
        <p:nvSpPr>
          <p:cNvPr id="14" name="Inhaltsplatzhalter 7">
            <a:extLst>
              <a:ext uri="{FF2B5EF4-FFF2-40B4-BE49-F238E27FC236}">
                <a16:creationId xmlns:a16="http://schemas.microsoft.com/office/drawing/2014/main" id="{03EBD789-7375-3E4A-BC4D-5D0401054B02}"/>
              </a:ext>
            </a:extLst>
          </p:cNvPr>
          <p:cNvSpPr txBox="1">
            <a:spLocks/>
          </p:cNvSpPr>
          <p:nvPr/>
        </p:nvSpPr>
        <p:spPr>
          <a:xfrm>
            <a:off x="452991" y="4221088"/>
            <a:ext cx="4040188" cy="115212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Wingdings" pitchFamily="2" charset="2"/>
              <a:buChar char="Ø"/>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fontAlgn="auto">
              <a:spcAft>
                <a:spcPts val="0"/>
              </a:spcAft>
            </a:pPr>
            <a:r>
              <a:rPr lang="de-DE" b="0" dirty="0" err="1"/>
              <a:t>Behavior</a:t>
            </a:r>
            <a:endParaRPr lang="de-DE" b="0" dirty="0"/>
          </a:p>
          <a:p>
            <a:pPr lvl="1" fontAlgn="auto">
              <a:spcAft>
                <a:spcPts val="0"/>
              </a:spcAft>
            </a:pPr>
            <a:r>
              <a:rPr lang="de-DE" b="0" dirty="0"/>
              <a:t>Wert verändert sich automatisch und kontinuierlich</a:t>
            </a:r>
          </a:p>
        </p:txBody>
      </p:sp>
    </p:spTree>
    <p:extLst>
      <p:ext uri="{BB962C8B-B14F-4D97-AF65-F5344CB8AC3E}">
        <p14:creationId xmlns:p14="http://schemas.microsoft.com/office/powerpoint/2010/main" val="330433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0CE4B-3063-D24E-871A-76CAF794828E}"/>
              </a:ext>
            </a:extLst>
          </p:cNvPr>
          <p:cNvSpPr>
            <a:spLocks noGrp="1"/>
          </p:cNvSpPr>
          <p:nvPr>
            <p:ph type="title"/>
          </p:nvPr>
        </p:nvSpPr>
        <p:spPr/>
        <p:txBody>
          <a:bodyPr/>
          <a:lstStyle/>
          <a:p>
            <a:r>
              <a:rPr lang="de-DE" dirty="0" err="1"/>
              <a:t>Functional</a:t>
            </a:r>
            <a:r>
              <a:rPr lang="de-DE" dirty="0"/>
              <a:t> </a:t>
            </a:r>
            <a:r>
              <a:rPr lang="de-DE" dirty="0" err="1"/>
              <a:t>Reactive</a:t>
            </a:r>
            <a:r>
              <a:rPr lang="de-DE" dirty="0"/>
              <a:t> Animation (FRAN)</a:t>
            </a:r>
          </a:p>
        </p:txBody>
      </p:sp>
      <p:sp>
        <p:nvSpPr>
          <p:cNvPr id="3" name="Inhaltsplatzhalter 2">
            <a:extLst>
              <a:ext uri="{FF2B5EF4-FFF2-40B4-BE49-F238E27FC236}">
                <a16:creationId xmlns:a16="http://schemas.microsoft.com/office/drawing/2014/main" id="{04C7F03F-F5AB-0048-9AB8-3CBC04458339}"/>
              </a:ext>
            </a:extLst>
          </p:cNvPr>
          <p:cNvSpPr>
            <a:spLocks noGrp="1"/>
          </p:cNvSpPr>
          <p:nvPr>
            <p:ph idx="1"/>
          </p:nvPr>
        </p:nvSpPr>
        <p:spPr>
          <a:xfrm>
            <a:off x="457200" y="1340768"/>
            <a:ext cx="8229600" cy="4752528"/>
          </a:xfrm>
        </p:spPr>
        <p:txBody>
          <a:bodyPr>
            <a:normAutofit fontScale="92500" lnSpcReduction="20000"/>
          </a:bodyPr>
          <a:lstStyle/>
          <a:p>
            <a:r>
              <a:rPr lang="de-DE" dirty="0"/>
              <a:t>Ursprünglich für die deklarative Implementierung von Animationen benutzt.</a:t>
            </a:r>
          </a:p>
          <a:p>
            <a:r>
              <a:rPr lang="de-DE" dirty="0"/>
              <a:t>Erfunden von </a:t>
            </a:r>
            <a:r>
              <a:rPr lang="de-DE" dirty="0" err="1"/>
              <a:t>Conal</a:t>
            </a:r>
            <a:r>
              <a:rPr lang="de-DE" dirty="0"/>
              <a:t> Eliott und Paul </a:t>
            </a:r>
            <a:r>
              <a:rPr lang="de-DE" dirty="0" err="1"/>
              <a:t>Hudak</a:t>
            </a:r>
            <a:endParaRPr lang="de-DE" dirty="0"/>
          </a:p>
          <a:p>
            <a:r>
              <a:rPr lang="de-DE" dirty="0"/>
              <a:t>“Die Implementierung von Animationen muss einfacher werden!“</a:t>
            </a:r>
          </a:p>
          <a:p>
            <a:pPr lvl="1"/>
            <a:r>
              <a:rPr lang="de-DE" dirty="0"/>
              <a:t>Animationen zu implementieren war sehr aufwendig weil sich hauptsächlich auf die Darstellung auf verschiedenen Medien konzentriert wurde.</a:t>
            </a:r>
          </a:p>
          <a:p>
            <a:pPr lvl="1"/>
            <a:r>
              <a:rPr lang="de-DE" dirty="0"/>
              <a:t>Fokussierung auf die Modellierung einer Animation.</a:t>
            </a:r>
          </a:p>
          <a:p>
            <a:pPr lvl="1"/>
            <a:r>
              <a:rPr lang="de-DE" dirty="0"/>
              <a:t>Die Darstellung wird der Implementierung des Frameworks überlassen.</a:t>
            </a:r>
          </a:p>
          <a:p>
            <a:r>
              <a:rPr lang="de-DE" dirty="0"/>
              <a:t>Realisiert in der funktionalen Programmiersprache </a:t>
            </a:r>
            <a:r>
              <a:rPr lang="de-DE" dirty="0" err="1"/>
              <a:t>Haskell</a:t>
            </a:r>
            <a:r>
              <a:rPr lang="de-DE" dirty="0"/>
              <a:t>.</a:t>
            </a:r>
          </a:p>
          <a:p>
            <a:endParaRPr lang="de-DE" dirty="0"/>
          </a:p>
        </p:txBody>
      </p:sp>
      <p:sp>
        <p:nvSpPr>
          <p:cNvPr id="4" name="Datumsplatzhalter 3">
            <a:extLst>
              <a:ext uri="{FF2B5EF4-FFF2-40B4-BE49-F238E27FC236}">
                <a16:creationId xmlns:a16="http://schemas.microsoft.com/office/drawing/2014/main" id="{F494D97C-D5D4-CA48-881C-6339746748F4}"/>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E16936AF-51C4-844E-B8E9-5FD819C66A0D}"/>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88909E33-72AB-C84A-B4AB-8EFAC6199897}"/>
              </a:ext>
            </a:extLst>
          </p:cNvPr>
          <p:cNvSpPr>
            <a:spLocks noGrp="1"/>
          </p:cNvSpPr>
          <p:nvPr>
            <p:ph type="sldNum" sz="quarter" idx="4"/>
          </p:nvPr>
        </p:nvSpPr>
        <p:spPr/>
        <p:txBody>
          <a:bodyPr/>
          <a:lstStyle/>
          <a:p>
            <a:fld id="{7609310D-2199-4612-B943-B17CE1A9AFB2}" type="slidenum">
              <a:rPr lang="de-DE" smtClean="0"/>
              <a:pPr/>
              <a:t>2</a:t>
            </a:fld>
            <a:endParaRPr lang="de-DE" dirty="0"/>
          </a:p>
        </p:txBody>
      </p:sp>
    </p:spTree>
    <p:extLst>
      <p:ext uri="{BB962C8B-B14F-4D97-AF65-F5344CB8AC3E}">
        <p14:creationId xmlns:p14="http://schemas.microsoft.com/office/powerpoint/2010/main" val="62228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C22C1-A128-F74B-901C-4DF4EBB1C2B7}"/>
              </a:ext>
            </a:extLst>
          </p:cNvPr>
          <p:cNvSpPr>
            <a:spLocks noGrp="1"/>
          </p:cNvSpPr>
          <p:nvPr>
            <p:ph type="title"/>
          </p:nvPr>
        </p:nvSpPr>
        <p:spPr/>
        <p:txBody>
          <a:bodyPr/>
          <a:lstStyle/>
          <a:p>
            <a:r>
              <a:rPr lang="de-DE" dirty="0"/>
              <a:t>FRAN</a:t>
            </a:r>
          </a:p>
        </p:txBody>
      </p:sp>
      <p:sp>
        <p:nvSpPr>
          <p:cNvPr id="3" name="Inhaltsplatzhalter 2">
            <a:extLst>
              <a:ext uri="{FF2B5EF4-FFF2-40B4-BE49-F238E27FC236}">
                <a16:creationId xmlns:a16="http://schemas.microsoft.com/office/drawing/2014/main" id="{61767DC4-D0FE-A94D-8634-D05673BEA377}"/>
              </a:ext>
            </a:extLst>
          </p:cNvPr>
          <p:cNvSpPr>
            <a:spLocks noGrp="1"/>
          </p:cNvSpPr>
          <p:nvPr>
            <p:ph idx="1"/>
          </p:nvPr>
        </p:nvSpPr>
        <p:spPr/>
        <p:txBody>
          <a:bodyPr>
            <a:normAutofit fontScale="85000" lnSpcReduction="10000"/>
          </a:bodyPr>
          <a:lstStyle/>
          <a:p>
            <a:r>
              <a:rPr lang="de-DE" dirty="0"/>
              <a:t>Framework für die deklarative Implementierung von 2D und 3D Animationen.</a:t>
            </a:r>
          </a:p>
          <a:p>
            <a:r>
              <a:rPr lang="de-DE" dirty="0"/>
              <a:t>Veröffentlich im Jahr 1997</a:t>
            </a:r>
          </a:p>
          <a:p>
            <a:r>
              <a:rPr lang="de-DE" dirty="0"/>
              <a:t>Probleme, die zu beseitigen versucht werden:</a:t>
            </a:r>
          </a:p>
          <a:p>
            <a:pPr lvl="1"/>
            <a:r>
              <a:rPr lang="de-DE" dirty="0"/>
              <a:t>Fortschreiten der Zeit in diskreten Schritten, obwohl Animation als kontinuierlich wahrgenommen wird.</a:t>
            </a:r>
          </a:p>
          <a:p>
            <a:pPr lvl="1"/>
            <a:r>
              <a:rPr lang="de-DE" dirty="0"/>
              <a:t>Verarbeitung von Bewegungseingaben (mit der Maus oder Tastatur) in Sequenzen von einzelnen Ereignissen, obwohl Bewegungen kontinuierlich sind.</a:t>
            </a:r>
          </a:p>
          <a:p>
            <a:pPr lvl="1"/>
            <a:r>
              <a:rPr lang="de-DE" dirty="0"/>
              <a:t>Aktualisierung von Animationsparametern findet nacheinander (Time-</a:t>
            </a:r>
            <a:r>
              <a:rPr lang="de-DE" dirty="0" err="1"/>
              <a:t>Slicing</a:t>
            </a:r>
            <a:r>
              <a:rPr lang="de-DE" dirty="0"/>
              <a:t>) statt, obwohl sie als gleichzeitig wahrgenommen werden.</a:t>
            </a:r>
          </a:p>
          <a:p>
            <a:r>
              <a:rPr lang="de-DE" dirty="0"/>
              <a:t>Ermöglicht die Modellierung einer Animation im Gegensatz zu der sonst üblichen Beschreibung der Bildfolgen.</a:t>
            </a:r>
          </a:p>
        </p:txBody>
      </p:sp>
      <p:sp>
        <p:nvSpPr>
          <p:cNvPr id="4" name="Datumsplatzhalter 3">
            <a:extLst>
              <a:ext uri="{FF2B5EF4-FFF2-40B4-BE49-F238E27FC236}">
                <a16:creationId xmlns:a16="http://schemas.microsoft.com/office/drawing/2014/main" id="{0256930E-FC9E-9F44-97B2-85F2316E2164}"/>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93872B57-ADF2-3E4C-B5B6-3EC6ABC53D79}"/>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152CAE8F-D829-2943-B902-81243DA1BEF2}"/>
              </a:ext>
            </a:extLst>
          </p:cNvPr>
          <p:cNvSpPr>
            <a:spLocks noGrp="1"/>
          </p:cNvSpPr>
          <p:nvPr>
            <p:ph type="sldNum" sz="quarter" idx="4"/>
          </p:nvPr>
        </p:nvSpPr>
        <p:spPr/>
        <p:txBody>
          <a:bodyPr/>
          <a:lstStyle/>
          <a:p>
            <a:fld id="{7609310D-2199-4612-B943-B17CE1A9AFB2}" type="slidenum">
              <a:rPr lang="de-DE" smtClean="0"/>
              <a:pPr/>
              <a:t>3</a:t>
            </a:fld>
            <a:endParaRPr lang="de-DE" dirty="0"/>
          </a:p>
        </p:txBody>
      </p:sp>
    </p:spTree>
    <p:extLst>
      <p:ext uri="{BB962C8B-B14F-4D97-AF65-F5344CB8AC3E}">
        <p14:creationId xmlns:p14="http://schemas.microsoft.com/office/powerpoint/2010/main" val="277226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98262-CBD0-F948-90B8-82A750ACE742}"/>
              </a:ext>
            </a:extLst>
          </p:cNvPr>
          <p:cNvSpPr>
            <a:spLocks noGrp="1"/>
          </p:cNvSpPr>
          <p:nvPr>
            <p:ph type="title"/>
          </p:nvPr>
        </p:nvSpPr>
        <p:spPr/>
        <p:txBody>
          <a:bodyPr/>
          <a:lstStyle/>
          <a:p>
            <a:r>
              <a:rPr lang="de-DE" dirty="0"/>
              <a:t>Konzepte von FRAN - </a:t>
            </a:r>
            <a:r>
              <a:rPr lang="de-DE" dirty="0" err="1"/>
              <a:t>Behaviors</a:t>
            </a:r>
            <a:endParaRPr lang="de-DE" dirty="0"/>
          </a:p>
        </p:txBody>
      </p:sp>
      <p:sp>
        <p:nvSpPr>
          <p:cNvPr id="3" name="Inhaltsplatzhalter 2">
            <a:extLst>
              <a:ext uri="{FF2B5EF4-FFF2-40B4-BE49-F238E27FC236}">
                <a16:creationId xmlns:a16="http://schemas.microsoft.com/office/drawing/2014/main" id="{52E09D3C-5A0D-B743-8FD5-B3DA334EC0F3}"/>
              </a:ext>
            </a:extLst>
          </p:cNvPr>
          <p:cNvSpPr>
            <a:spLocks noGrp="1"/>
          </p:cNvSpPr>
          <p:nvPr>
            <p:ph idx="1"/>
          </p:nvPr>
        </p:nvSpPr>
        <p:spPr>
          <a:xfrm>
            <a:off x="457200" y="1412777"/>
            <a:ext cx="8229600" cy="3096344"/>
          </a:xfrm>
        </p:spPr>
        <p:txBody>
          <a:bodyPr/>
          <a:lstStyle/>
          <a:p>
            <a:r>
              <a:rPr lang="de-DE" dirty="0"/>
              <a:t>Werte, die sich über eine kontinuierliche Zeit verändern können.</a:t>
            </a:r>
          </a:p>
          <a:p>
            <a:pPr lvl="1"/>
            <a:r>
              <a:rPr lang="de-DE" dirty="0"/>
              <a:t>Variablen mit eingebauter Zeitdimension</a:t>
            </a:r>
          </a:p>
          <a:p>
            <a:r>
              <a:rPr lang="de-DE" dirty="0"/>
              <a:t>Komposition von </a:t>
            </a:r>
            <a:r>
              <a:rPr lang="de-DE" dirty="0" err="1"/>
              <a:t>Behaviors</a:t>
            </a:r>
            <a:r>
              <a:rPr lang="de-DE" dirty="0"/>
              <a:t> in paralleler Weise möglich</a:t>
            </a:r>
          </a:p>
          <a:p>
            <a:r>
              <a:rPr lang="de-DE" dirty="0"/>
              <a:t>Beispiel:</a:t>
            </a:r>
          </a:p>
          <a:p>
            <a:pPr marL="457200" lvl="1" indent="0">
              <a:buNone/>
            </a:pPr>
            <a:endParaRPr lang="de-DE" dirty="0"/>
          </a:p>
        </p:txBody>
      </p:sp>
      <p:sp>
        <p:nvSpPr>
          <p:cNvPr id="4" name="Datumsplatzhalter 3">
            <a:extLst>
              <a:ext uri="{FF2B5EF4-FFF2-40B4-BE49-F238E27FC236}">
                <a16:creationId xmlns:a16="http://schemas.microsoft.com/office/drawing/2014/main" id="{528FEB3F-A87C-DB4E-B0DC-533E0E26D7D4}"/>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7CA57087-F7AC-2B40-B387-DC83F3BFB482}"/>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1672E550-4FE0-0247-B997-EFC75D565CB7}"/>
              </a:ext>
            </a:extLst>
          </p:cNvPr>
          <p:cNvSpPr>
            <a:spLocks noGrp="1"/>
          </p:cNvSpPr>
          <p:nvPr>
            <p:ph type="sldNum" sz="quarter" idx="4"/>
          </p:nvPr>
        </p:nvSpPr>
        <p:spPr/>
        <p:txBody>
          <a:bodyPr/>
          <a:lstStyle/>
          <a:p>
            <a:fld id="{7609310D-2199-4612-B943-B17CE1A9AFB2}" type="slidenum">
              <a:rPr lang="de-DE" smtClean="0"/>
              <a:pPr/>
              <a:t>4</a:t>
            </a:fld>
            <a:endParaRPr lang="de-DE" dirty="0"/>
          </a:p>
        </p:txBody>
      </p:sp>
      <p:sp>
        <p:nvSpPr>
          <p:cNvPr id="8" name="Textfeld 7">
            <a:extLst>
              <a:ext uri="{FF2B5EF4-FFF2-40B4-BE49-F238E27FC236}">
                <a16:creationId xmlns:a16="http://schemas.microsoft.com/office/drawing/2014/main" id="{5883B47C-56E7-D542-907B-A83A6B4EB4D4}"/>
              </a:ext>
            </a:extLst>
          </p:cNvPr>
          <p:cNvSpPr txBox="1"/>
          <p:nvPr/>
        </p:nvSpPr>
        <p:spPr>
          <a:xfrm>
            <a:off x="1622314" y="4725144"/>
            <a:ext cx="5899372" cy="830997"/>
          </a:xfrm>
          <a:prstGeom prst="rect">
            <a:avLst/>
          </a:prstGeom>
          <a:noFill/>
        </p:spPr>
        <p:txBody>
          <a:bodyPr wrap="none" rtlCol="0">
            <a:spAutoFit/>
          </a:bodyPr>
          <a:lstStyle/>
          <a:p>
            <a:r>
              <a:rPr lang="de-DE" dirty="0" err="1">
                <a:latin typeface="Courier New" panose="02070309020205020404" pitchFamily="49" charset="0"/>
                <a:cs typeface="Courier New" panose="02070309020205020404" pitchFamily="49" charset="0"/>
              </a:rPr>
              <a:t>bigger</a:t>
            </a:r>
            <a:r>
              <a:rPr lang="de-DE" dirty="0">
                <a:latin typeface="Courier New" panose="02070309020205020404" pitchFamily="49" charset="0"/>
                <a:cs typeface="Courier New" panose="02070309020205020404" pitchFamily="49" charset="0"/>
              </a:rPr>
              <a:t> (sin time) </a:t>
            </a:r>
            <a:r>
              <a:rPr lang="de-DE" dirty="0" err="1">
                <a:latin typeface="Courier New" panose="02070309020205020404" pitchFamily="49" charset="0"/>
                <a:cs typeface="Courier New" panose="02070309020205020404" pitchFamily="49" charset="0"/>
              </a:rPr>
              <a:t>circle</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over</a:t>
            </a:r>
            <a:r>
              <a:rPr lang="de-DE" dirty="0">
                <a:latin typeface="Courier New" panose="02070309020205020404" pitchFamily="49" charset="0"/>
                <a:cs typeface="Courier New" panose="02070309020205020404" pitchFamily="49" charset="0"/>
              </a:rPr>
              <a:t>‘</a:t>
            </a:r>
          </a:p>
          <a:p>
            <a:r>
              <a:rPr lang="de-DE" dirty="0" err="1">
                <a:latin typeface="Courier New" panose="02070309020205020404" pitchFamily="49" charset="0"/>
                <a:cs typeface="Courier New" panose="02070309020205020404" pitchFamily="49" charset="0"/>
              </a:rPr>
              <a:t>bigger</a:t>
            </a:r>
            <a:r>
              <a:rPr lang="de-DE" dirty="0">
                <a:latin typeface="Courier New" panose="02070309020205020404" pitchFamily="49" charset="0"/>
                <a:cs typeface="Courier New" panose="02070309020205020404" pitchFamily="49" charset="0"/>
              </a:rPr>
              <a:t> (cos time) </a:t>
            </a:r>
            <a:r>
              <a:rPr lang="de-DE" dirty="0" err="1">
                <a:latin typeface="Courier New" panose="02070309020205020404" pitchFamily="49" charset="0"/>
                <a:cs typeface="Courier New" panose="02070309020205020404" pitchFamily="49" charset="0"/>
              </a:rPr>
              <a:t>square</a:t>
            </a:r>
            <a:endParaRPr lang="de-D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595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8F6D-935A-384A-83F3-17BBC0FD67D0}"/>
              </a:ext>
            </a:extLst>
          </p:cNvPr>
          <p:cNvSpPr>
            <a:spLocks noGrp="1"/>
          </p:cNvSpPr>
          <p:nvPr>
            <p:ph type="title"/>
          </p:nvPr>
        </p:nvSpPr>
        <p:spPr/>
        <p:txBody>
          <a:bodyPr/>
          <a:lstStyle/>
          <a:p>
            <a:r>
              <a:rPr lang="de-DE" dirty="0"/>
              <a:t>Konzepte von FRAN - Events</a:t>
            </a:r>
          </a:p>
        </p:txBody>
      </p:sp>
      <p:sp>
        <p:nvSpPr>
          <p:cNvPr id="3" name="Inhaltsplatzhalter 2">
            <a:extLst>
              <a:ext uri="{FF2B5EF4-FFF2-40B4-BE49-F238E27FC236}">
                <a16:creationId xmlns:a16="http://schemas.microsoft.com/office/drawing/2014/main" id="{DA99AB66-F240-0A41-8C12-6E9BF48510E6}"/>
              </a:ext>
            </a:extLst>
          </p:cNvPr>
          <p:cNvSpPr>
            <a:spLocks noGrp="1"/>
          </p:cNvSpPr>
          <p:nvPr>
            <p:ph idx="1"/>
          </p:nvPr>
        </p:nvSpPr>
        <p:spPr>
          <a:xfrm>
            <a:off x="457200" y="1412777"/>
            <a:ext cx="8229600" cy="2520280"/>
          </a:xfrm>
        </p:spPr>
        <p:txBody>
          <a:bodyPr/>
          <a:lstStyle/>
          <a:p>
            <a:r>
              <a:rPr lang="de-DE" dirty="0"/>
              <a:t>Beziehen sich auf Eingaben (Maus, Tastatur), können aber auch als Prädikat auf Animationsparameter (Nähe von zwei Objekten oder Kollision).</a:t>
            </a:r>
          </a:p>
          <a:p>
            <a:r>
              <a:rPr lang="de-DE" dirty="0"/>
              <a:t>Können beliebig kombiniert werden.</a:t>
            </a:r>
          </a:p>
          <a:p>
            <a:r>
              <a:rPr lang="de-DE" dirty="0"/>
              <a:t>Beispiel:</a:t>
            </a:r>
          </a:p>
        </p:txBody>
      </p:sp>
      <p:sp>
        <p:nvSpPr>
          <p:cNvPr id="4" name="Datumsplatzhalter 3">
            <a:extLst>
              <a:ext uri="{FF2B5EF4-FFF2-40B4-BE49-F238E27FC236}">
                <a16:creationId xmlns:a16="http://schemas.microsoft.com/office/drawing/2014/main" id="{944B87C5-D40E-AB4B-BEE8-FCE7B140203B}"/>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58D3F258-F6E4-EC4B-98CE-948B0452B1BC}"/>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50B85081-8F84-5F4D-B272-5A568BD9664D}"/>
              </a:ext>
            </a:extLst>
          </p:cNvPr>
          <p:cNvSpPr>
            <a:spLocks noGrp="1"/>
          </p:cNvSpPr>
          <p:nvPr>
            <p:ph type="sldNum" sz="quarter" idx="4"/>
          </p:nvPr>
        </p:nvSpPr>
        <p:spPr/>
        <p:txBody>
          <a:bodyPr/>
          <a:lstStyle/>
          <a:p>
            <a:fld id="{7609310D-2199-4612-B943-B17CE1A9AFB2}" type="slidenum">
              <a:rPr lang="de-DE" smtClean="0"/>
              <a:pPr/>
              <a:t>5</a:t>
            </a:fld>
            <a:endParaRPr lang="de-DE" dirty="0"/>
          </a:p>
        </p:txBody>
      </p:sp>
      <p:sp>
        <p:nvSpPr>
          <p:cNvPr id="7" name="Textfeld 6">
            <a:extLst>
              <a:ext uri="{FF2B5EF4-FFF2-40B4-BE49-F238E27FC236}">
                <a16:creationId xmlns:a16="http://schemas.microsoft.com/office/drawing/2014/main" id="{3AAD873B-3C53-5E4C-B42C-4151DEACFC2F}"/>
              </a:ext>
            </a:extLst>
          </p:cNvPr>
          <p:cNvSpPr txBox="1"/>
          <p:nvPr/>
        </p:nvSpPr>
        <p:spPr>
          <a:xfrm>
            <a:off x="2181162" y="4077677"/>
            <a:ext cx="1290738" cy="461665"/>
          </a:xfrm>
          <a:prstGeom prst="rect">
            <a:avLst/>
          </a:prstGeom>
          <a:noFill/>
        </p:spPr>
        <p:txBody>
          <a:bodyPr wrap="none" rtlCol="0">
            <a:spAutoFit/>
          </a:bodyPr>
          <a:lstStyle/>
          <a:p>
            <a:r>
              <a:rPr lang="de-DE" dirty="0" err="1">
                <a:latin typeface="Courier New" panose="02070309020205020404" pitchFamily="49" charset="0"/>
                <a:cs typeface="Courier New" panose="02070309020205020404" pitchFamily="49" charset="0"/>
              </a:rPr>
              <a:t>lbp</a:t>
            </a:r>
            <a:r>
              <a:rPr lang="de-DE" dirty="0">
                <a:latin typeface="Courier New" panose="02070309020205020404" pitchFamily="49" charset="0"/>
                <a:cs typeface="Courier New" panose="02070309020205020404" pitchFamily="49" charset="0"/>
              </a:rPr>
              <a:t> t0</a:t>
            </a:r>
          </a:p>
        </p:txBody>
      </p:sp>
      <p:sp>
        <p:nvSpPr>
          <p:cNvPr id="8" name="Textfeld 7">
            <a:extLst>
              <a:ext uri="{FF2B5EF4-FFF2-40B4-BE49-F238E27FC236}">
                <a16:creationId xmlns:a16="http://schemas.microsoft.com/office/drawing/2014/main" id="{1CA35A08-8848-7248-8071-00CA4A3640B1}"/>
              </a:ext>
            </a:extLst>
          </p:cNvPr>
          <p:cNvSpPr txBox="1"/>
          <p:nvPr/>
        </p:nvSpPr>
        <p:spPr>
          <a:xfrm>
            <a:off x="3651844" y="4078791"/>
            <a:ext cx="4735912" cy="400110"/>
          </a:xfrm>
          <a:prstGeom prst="rect">
            <a:avLst/>
          </a:prstGeom>
          <a:noFill/>
        </p:spPr>
        <p:txBody>
          <a:bodyPr wrap="none" rtlCol="0">
            <a:spAutoFit/>
          </a:bodyPr>
          <a:lstStyle/>
          <a:p>
            <a:r>
              <a:rPr lang="de-DE" sz="2000" b="0" dirty="0">
                <a:solidFill>
                  <a:schemeClr val="tx2">
                    <a:lumMod val="50000"/>
                  </a:schemeClr>
                </a:solidFill>
                <a:latin typeface="+mn-lt"/>
              </a:rPr>
              <a:t>Linke Maustaste gedrückt nach Zeitpunkt t0</a:t>
            </a:r>
          </a:p>
        </p:txBody>
      </p:sp>
      <p:sp>
        <p:nvSpPr>
          <p:cNvPr id="9" name="Textfeld 8">
            <a:extLst>
              <a:ext uri="{FF2B5EF4-FFF2-40B4-BE49-F238E27FC236}">
                <a16:creationId xmlns:a16="http://schemas.microsoft.com/office/drawing/2014/main" id="{E0599FEF-B842-9C4C-A9DA-DB04C9B4A48D}"/>
              </a:ext>
            </a:extLst>
          </p:cNvPr>
          <p:cNvSpPr txBox="1"/>
          <p:nvPr/>
        </p:nvSpPr>
        <p:spPr>
          <a:xfrm>
            <a:off x="899592" y="4986181"/>
            <a:ext cx="7005444" cy="461665"/>
          </a:xfrm>
          <a:prstGeom prst="rect">
            <a:avLst/>
          </a:prstGeom>
          <a:noFill/>
        </p:spPr>
        <p:txBody>
          <a:bodyPr wrap="none" rtlCol="0">
            <a:spAutoFit/>
          </a:bodyPr>
          <a:lstStyle/>
          <a:p>
            <a:r>
              <a:rPr lang="de-DE" dirty="0" err="1">
                <a:latin typeface="Courier New" panose="02070309020205020404" pitchFamily="49" charset="0"/>
                <a:cs typeface="Courier New" panose="02070309020205020404" pitchFamily="49" charset="0"/>
              </a:rPr>
              <a:t>lbp</a:t>
            </a:r>
            <a:r>
              <a:rPr lang="de-DE" dirty="0">
                <a:latin typeface="Courier New" panose="02070309020205020404" pitchFamily="49" charset="0"/>
                <a:cs typeface="Courier New" panose="02070309020205020404" pitchFamily="49" charset="0"/>
              </a:rPr>
              <a:t> t0 .|. </a:t>
            </a:r>
            <a:r>
              <a:rPr lang="de-DE" dirty="0" err="1">
                <a:latin typeface="Courier New" panose="02070309020205020404" pitchFamily="49" charset="0"/>
                <a:cs typeface="Courier New" panose="02070309020205020404" pitchFamily="49" charset="0"/>
              </a:rPr>
              <a:t>predicate</a:t>
            </a:r>
            <a:r>
              <a:rPr lang="de-DE" dirty="0">
                <a:latin typeface="Courier New" panose="02070309020205020404" pitchFamily="49" charset="0"/>
                <a:cs typeface="Courier New" panose="02070309020205020404" pitchFamily="49" charset="0"/>
              </a:rPr>
              <a:t> (time^2 == 5) t0</a:t>
            </a:r>
          </a:p>
        </p:txBody>
      </p:sp>
    </p:spTree>
    <p:extLst>
      <p:ext uri="{BB962C8B-B14F-4D97-AF65-F5344CB8AC3E}">
        <p14:creationId xmlns:p14="http://schemas.microsoft.com/office/powerpoint/2010/main" val="371770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A6072E-0C7F-5E44-8099-B5A0CF096ECA}"/>
              </a:ext>
            </a:extLst>
          </p:cNvPr>
          <p:cNvSpPr>
            <a:spLocks noGrp="1"/>
          </p:cNvSpPr>
          <p:nvPr>
            <p:ph type="title"/>
          </p:nvPr>
        </p:nvSpPr>
        <p:spPr/>
        <p:txBody>
          <a:bodyPr>
            <a:normAutofit fontScale="90000"/>
          </a:bodyPr>
          <a:lstStyle/>
          <a:p>
            <a:r>
              <a:rPr lang="de-DE" dirty="0"/>
              <a:t>Konzepte von FRAN – Deklarative Reaktivität</a:t>
            </a:r>
          </a:p>
        </p:txBody>
      </p:sp>
      <p:sp>
        <p:nvSpPr>
          <p:cNvPr id="3" name="Inhaltsplatzhalter 2">
            <a:extLst>
              <a:ext uri="{FF2B5EF4-FFF2-40B4-BE49-F238E27FC236}">
                <a16:creationId xmlns:a16="http://schemas.microsoft.com/office/drawing/2014/main" id="{6931C26F-6158-2446-BEF4-343FB9894993}"/>
              </a:ext>
            </a:extLst>
          </p:cNvPr>
          <p:cNvSpPr>
            <a:spLocks noGrp="1"/>
          </p:cNvSpPr>
          <p:nvPr>
            <p:ph idx="1"/>
          </p:nvPr>
        </p:nvSpPr>
        <p:spPr/>
        <p:txBody>
          <a:bodyPr>
            <a:normAutofit lnSpcReduction="10000"/>
          </a:bodyPr>
          <a:lstStyle/>
          <a:p>
            <a:r>
              <a:rPr lang="de-DE" dirty="0"/>
              <a:t>Reaktionen auf Events werden deklarativ festgelegt.</a:t>
            </a:r>
          </a:p>
          <a:p>
            <a:r>
              <a:rPr lang="de-DE" dirty="0"/>
              <a:t>Definition bezieht sich auf den Verlauf der Zeit.</a:t>
            </a:r>
          </a:p>
          <a:p>
            <a:pPr lvl="1"/>
            <a:r>
              <a:rPr lang="de-DE" dirty="0"/>
              <a:t>„Wann ist der Kreis grün? Bis die linke Taste der Maus einmal gedrückt wurde. Wann ist der Kreis rot? Nachdem die linke Taste der Maus einmal gedrückt wurde und bis sie zweimal gedrückt wurde.“</a:t>
            </a:r>
          </a:p>
          <a:p>
            <a:r>
              <a:rPr lang="de-DE" dirty="0"/>
              <a:t>Klassische imperative Variante:</a:t>
            </a:r>
          </a:p>
          <a:p>
            <a:pPr lvl="1"/>
            <a:r>
              <a:rPr lang="de-DE" dirty="0"/>
              <a:t>„Der Kreis ist grün. Wenn die linke Maustaste gedrückt wurde und der Kreis grün ist, wechsle von grün nach rot. Wenn die linke Maustaste gedrückt wurde und der Kreis rot ist, wechsle von rot auf blau.“</a:t>
            </a:r>
          </a:p>
        </p:txBody>
      </p:sp>
      <p:sp>
        <p:nvSpPr>
          <p:cNvPr id="4" name="Datumsplatzhalter 3">
            <a:extLst>
              <a:ext uri="{FF2B5EF4-FFF2-40B4-BE49-F238E27FC236}">
                <a16:creationId xmlns:a16="http://schemas.microsoft.com/office/drawing/2014/main" id="{3DBAAEF9-EB48-1E43-8D32-F3197CDE9341}"/>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3703A6EA-0DB3-0E4A-9E6A-C39CC084A835}"/>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46F3D5BB-1E9B-D24A-A984-125260F13616}"/>
              </a:ext>
            </a:extLst>
          </p:cNvPr>
          <p:cNvSpPr>
            <a:spLocks noGrp="1"/>
          </p:cNvSpPr>
          <p:nvPr>
            <p:ph type="sldNum" sz="quarter" idx="4"/>
          </p:nvPr>
        </p:nvSpPr>
        <p:spPr/>
        <p:txBody>
          <a:bodyPr/>
          <a:lstStyle/>
          <a:p>
            <a:fld id="{7609310D-2199-4612-B943-B17CE1A9AFB2}" type="slidenum">
              <a:rPr lang="de-DE" smtClean="0"/>
              <a:pPr/>
              <a:t>6</a:t>
            </a:fld>
            <a:endParaRPr lang="de-DE" dirty="0"/>
          </a:p>
        </p:txBody>
      </p:sp>
    </p:spTree>
    <p:extLst>
      <p:ext uri="{BB962C8B-B14F-4D97-AF65-F5344CB8AC3E}">
        <p14:creationId xmlns:p14="http://schemas.microsoft.com/office/powerpoint/2010/main" val="407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09F4F-F504-CB42-871C-C05B034948E8}"/>
              </a:ext>
            </a:extLst>
          </p:cNvPr>
          <p:cNvSpPr>
            <a:spLocks noGrp="1"/>
          </p:cNvSpPr>
          <p:nvPr>
            <p:ph type="title"/>
          </p:nvPr>
        </p:nvSpPr>
        <p:spPr/>
        <p:txBody>
          <a:bodyPr/>
          <a:lstStyle/>
          <a:p>
            <a:r>
              <a:rPr lang="de-DE" dirty="0"/>
              <a:t>Was ist </a:t>
            </a:r>
            <a:r>
              <a:rPr lang="de-DE" dirty="0" err="1"/>
              <a:t>Functional</a:t>
            </a:r>
            <a:r>
              <a:rPr lang="de-DE" dirty="0"/>
              <a:t> </a:t>
            </a:r>
            <a:r>
              <a:rPr lang="de-DE" dirty="0" err="1"/>
              <a:t>Reactive</a:t>
            </a:r>
            <a:r>
              <a:rPr lang="de-DE" dirty="0"/>
              <a:t> </a:t>
            </a:r>
            <a:r>
              <a:rPr lang="de-DE" dirty="0" err="1"/>
              <a:t>Programming</a:t>
            </a:r>
            <a:r>
              <a:rPr lang="de-DE" dirty="0"/>
              <a:t>?</a:t>
            </a:r>
          </a:p>
        </p:txBody>
      </p:sp>
      <p:sp>
        <p:nvSpPr>
          <p:cNvPr id="3" name="Inhaltsplatzhalter 2">
            <a:extLst>
              <a:ext uri="{FF2B5EF4-FFF2-40B4-BE49-F238E27FC236}">
                <a16:creationId xmlns:a16="http://schemas.microsoft.com/office/drawing/2014/main" id="{89A0560B-2E19-8E4B-A993-8D65861D458E}"/>
              </a:ext>
            </a:extLst>
          </p:cNvPr>
          <p:cNvSpPr>
            <a:spLocks noGrp="1"/>
          </p:cNvSpPr>
          <p:nvPr>
            <p:ph idx="1"/>
          </p:nvPr>
        </p:nvSpPr>
        <p:spPr/>
        <p:txBody>
          <a:bodyPr/>
          <a:lstStyle/>
          <a:p>
            <a:r>
              <a:rPr lang="de-DE" dirty="0"/>
              <a:t>Datentypen, die einen Wert über den kontinuierlichen Verlauf der Zeit repräsentieren. (</a:t>
            </a:r>
            <a:r>
              <a:rPr lang="de-DE" dirty="0" err="1"/>
              <a:t>Behaviors</a:t>
            </a:r>
            <a:r>
              <a:rPr lang="de-DE" dirty="0"/>
              <a:t>)</a:t>
            </a:r>
          </a:p>
          <a:p>
            <a:r>
              <a:rPr lang="de-DE" dirty="0"/>
              <a:t>Phänomene, die an einem Zeitpunkt passieren, werden als Events beschrieben.</a:t>
            </a:r>
          </a:p>
          <a:p>
            <a:r>
              <a:rPr lang="de-DE" dirty="0"/>
              <a:t>Programme bestehen aus Funktionen, die diese beiden Datentypen verarbeiten.</a:t>
            </a:r>
          </a:p>
        </p:txBody>
      </p:sp>
      <p:sp>
        <p:nvSpPr>
          <p:cNvPr id="4" name="Datumsplatzhalter 3">
            <a:extLst>
              <a:ext uri="{FF2B5EF4-FFF2-40B4-BE49-F238E27FC236}">
                <a16:creationId xmlns:a16="http://schemas.microsoft.com/office/drawing/2014/main" id="{9A6721B9-341A-204A-AE4F-034A6BFDC0C4}"/>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0D2EDBBC-B41E-7A4D-8214-594F76AA3CA8}"/>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9488E07D-D188-F344-92C3-78F81705456A}"/>
              </a:ext>
            </a:extLst>
          </p:cNvPr>
          <p:cNvSpPr>
            <a:spLocks noGrp="1"/>
          </p:cNvSpPr>
          <p:nvPr>
            <p:ph type="sldNum" sz="quarter" idx="4"/>
          </p:nvPr>
        </p:nvSpPr>
        <p:spPr/>
        <p:txBody>
          <a:bodyPr/>
          <a:lstStyle/>
          <a:p>
            <a:fld id="{7609310D-2199-4612-B943-B17CE1A9AFB2}" type="slidenum">
              <a:rPr lang="de-DE" smtClean="0"/>
              <a:pPr/>
              <a:t>7</a:t>
            </a:fld>
            <a:endParaRPr lang="de-DE" dirty="0"/>
          </a:p>
        </p:txBody>
      </p:sp>
    </p:spTree>
    <p:extLst>
      <p:ext uri="{BB962C8B-B14F-4D97-AF65-F5344CB8AC3E}">
        <p14:creationId xmlns:p14="http://schemas.microsoft.com/office/powerpoint/2010/main" val="58797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BB1AB2-2874-A44D-BC5E-F0986F03EF7D}"/>
              </a:ext>
            </a:extLst>
          </p:cNvPr>
          <p:cNvSpPr>
            <a:spLocks noGrp="1"/>
          </p:cNvSpPr>
          <p:nvPr>
            <p:ph type="title"/>
          </p:nvPr>
        </p:nvSpPr>
        <p:spPr/>
        <p:txBody>
          <a:bodyPr/>
          <a:lstStyle/>
          <a:p>
            <a:r>
              <a:rPr lang="de-DE" dirty="0"/>
              <a:t>FRP – Beispiel (1/3)</a:t>
            </a:r>
          </a:p>
        </p:txBody>
      </p:sp>
      <p:sp>
        <p:nvSpPr>
          <p:cNvPr id="3" name="Inhaltsplatzhalter 2">
            <a:extLst>
              <a:ext uri="{FF2B5EF4-FFF2-40B4-BE49-F238E27FC236}">
                <a16:creationId xmlns:a16="http://schemas.microsoft.com/office/drawing/2014/main" id="{1E28A6EE-35F0-B24B-A4BD-F8DF751A22CC}"/>
              </a:ext>
            </a:extLst>
          </p:cNvPr>
          <p:cNvSpPr>
            <a:spLocks noGrp="1"/>
          </p:cNvSpPr>
          <p:nvPr>
            <p:ph idx="1"/>
          </p:nvPr>
        </p:nvSpPr>
        <p:spPr>
          <a:xfrm>
            <a:off x="476520" y="1234911"/>
            <a:ext cx="8229600" cy="936104"/>
          </a:xfrm>
        </p:spPr>
        <p:txBody>
          <a:bodyPr>
            <a:normAutofit lnSpcReduction="10000"/>
          </a:bodyPr>
          <a:lstStyle/>
          <a:p>
            <a:r>
              <a:rPr lang="de-DE" dirty="0"/>
              <a:t>Beschreibung der aktuellen Position der Maus in zwei </a:t>
            </a:r>
            <a:r>
              <a:rPr lang="de-DE" dirty="0" err="1"/>
              <a:t>Behavior</a:t>
            </a:r>
            <a:r>
              <a:rPr lang="de-DE" dirty="0"/>
              <a:t> Variablen.</a:t>
            </a:r>
          </a:p>
        </p:txBody>
      </p:sp>
      <p:sp>
        <p:nvSpPr>
          <p:cNvPr id="4" name="Datumsplatzhalter 3">
            <a:extLst>
              <a:ext uri="{FF2B5EF4-FFF2-40B4-BE49-F238E27FC236}">
                <a16:creationId xmlns:a16="http://schemas.microsoft.com/office/drawing/2014/main" id="{7E2BB583-7B3A-A04B-8FBE-52A7DE596741}"/>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DD100ECC-719A-1F4E-B97B-2C0A8386CAD3}"/>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9825A640-A880-A041-B924-818FB31491E5}"/>
              </a:ext>
            </a:extLst>
          </p:cNvPr>
          <p:cNvSpPr>
            <a:spLocks noGrp="1"/>
          </p:cNvSpPr>
          <p:nvPr>
            <p:ph type="sldNum" sz="quarter" idx="4"/>
          </p:nvPr>
        </p:nvSpPr>
        <p:spPr/>
        <p:txBody>
          <a:bodyPr/>
          <a:lstStyle/>
          <a:p>
            <a:fld id="{7609310D-2199-4612-B943-B17CE1A9AFB2}" type="slidenum">
              <a:rPr lang="de-DE" smtClean="0"/>
              <a:pPr/>
              <a:t>8</a:t>
            </a:fld>
            <a:endParaRPr lang="de-DE" dirty="0"/>
          </a:p>
        </p:txBody>
      </p:sp>
      <p:sp>
        <p:nvSpPr>
          <p:cNvPr id="7" name="Textfeld 6">
            <a:extLst>
              <a:ext uri="{FF2B5EF4-FFF2-40B4-BE49-F238E27FC236}">
                <a16:creationId xmlns:a16="http://schemas.microsoft.com/office/drawing/2014/main" id="{390069D6-0AC3-D44D-AA91-B2F9C9366870}"/>
              </a:ext>
            </a:extLst>
          </p:cNvPr>
          <p:cNvSpPr txBox="1"/>
          <p:nvPr/>
        </p:nvSpPr>
        <p:spPr>
          <a:xfrm>
            <a:off x="3059832" y="2566872"/>
            <a:ext cx="2581156" cy="830997"/>
          </a:xfrm>
          <a:prstGeom prst="rect">
            <a:avLst/>
          </a:prstGeom>
          <a:noFill/>
        </p:spPr>
        <p:txBody>
          <a:bodyPr wrap="none" rtlCol="0">
            <a:spAutoFit/>
          </a:bodyPr>
          <a:lstStyle/>
          <a:p>
            <a:r>
              <a:rPr lang="de-DE" dirty="0">
                <a:latin typeface="Courier New" panose="02070309020205020404" pitchFamily="49" charset="0"/>
                <a:cs typeface="Courier New" panose="02070309020205020404" pitchFamily="49" charset="0"/>
              </a:rPr>
              <a:t>x = &lt;</a:t>
            </a:r>
            <a:r>
              <a:rPr lang="de-DE" dirty="0" err="1">
                <a:latin typeface="Courier New" panose="02070309020205020404" pitchFamily="49" charset="0"/>
                <a:cs typeface="Courier New" panose="02070309020205020404" pitchFamily="49" charset="0"/>
              </a:rPr>
              <a:t>mouse</a:t>
            </a:r>
            <a:r>
              <a:rPr lang="de-DE" dirty="0">
                <a:latin typeface="Courier New" panose="02070309020205020404" pitchFamily="49" charset="0"/>
                <a:cs typeface="Courier New" panose="02070309020205020404" pitchFamily="49" charset="0"/>
              </a:rPr>
              <a:t>-x&gt;</a:t>
            </a:r>
          </a:p>
          <a:p>
            <a:r>
              <a:rPr lang="de-DE" dirty="0" err="1">
                <a:latin typeface="Courier New" panose="02070309020205020404" pitchFamily="49" charset="0"/>
                <a:cs typeface="Courier New" panose="02070309020205020404" pitchFamily="49" charset="0"/>
              </a:rPr>
              <a:t>y</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mouse-y</a:t>
            </a:r>
            <a:r>
              <a:rPr lang="de-DE" dirty="0">
                <a:latin typeface="Courier New" panose="02070309020205020404" pitchFamily="49" charset="0"/>
                <a:cs typeface="Courier New" panose="02070309020205020404" pitchFamily="49" charset="0"/>
              </a:rPr>
              <a:t>&gt;</a:t>
            </a:r>
          </a:p>
        </p:txBody>
      </p:sp>
      <p:sp>
        <p:nvSpPr>
          <p:cNvPr id="8" name="Inhaltsplatzhalter 2">
            <a:extLst>
              <a:ext uri="{FF2B5EF4-FFF2-40B4-BE49-F238E27FC236}">
                <a16:creationId xmlns:a16="http://schemas.microsoft.com/office/drawing/2014/main" id="{E1EA0453-41C9-7347-B2BA-49FC2AEC09AC}"/>
              </a:ext>
            </a:extLst>
          </p:cNvPr>
          <p:cNvSpPr txBox="1">
            <a:spLocks/>
          </p:cNvSpPr>
          <p:nvPr/>
        </p:nvSpPr>
        <p:spPr>
          <a:xfrm>
            <a:off x="457200" y="3793726"/>
            <a:ext cx="8229600" cy="1977314"/>
          </a:xfrm>
          <a:prstGeom prst="rect">
            <a:avLst/>
          </a:prstGeom>
        </p:spPr>
        <p:txBody>
          <a:bodyPr vert="horz" lIns="91440" tIns="45720" rIns="91440" bIns="45720" rtlCol="0">
            <a:normAutofit/>
          </a:bodyPr>
          <a:lstStyle>
            <a:lvl1pPr marL="342900" indent="-342900" algn="l" defTabSz="914400" rtl="0" eaLnBrk="1" latinLnBrk="0" hangingPunct="1">
              <a:spcBef>
                <a:spcPts val="1000"/>
              </a:spcBef>
              <a:buFont typeface="Wingdings" pitchFamily="2" charset="2"/>
              <a:buChar char="Ø"/>
              <a:defRPr sz="2800" kern="1200">
                <a:solidFill>
                  <a:schemeClr val="tx2">
                    <a:lumMod val="50000"/>
                  </a:schemeClr>
                </a:solidFill>
                <a:latin typeface="+mn-lt"/>
                <a:ea typeface="+mn-ea"/>
                <a:cs typeface="+mn-cs"/>
              </a:defRPr>
            </a:lvl1pPr>
            <a:lvl2pPr marL="742950" indent="-285750" algn="l" defTabSz="914400" rtl="0" eaLnBrk="1" latinLnBrk="0" hangingPunct="1">
              <a:spcBef>
                <a:spcPts val="800"/>
              </a:spcBef>
              <a:buFont typeface="Arial" pitchFamily="34" charset="0"/>
              <a:buChar char="–"/>
              <a:defRPr sz="24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DE" b="0" dirty="0"/>
              <a:t>Zu jeder Zeit haben x und </a:t>
            </a:r>
            <a:r>
              <a:rPr lang="de-DE" b="0" dirty="0" err="1"/>
              <a:t>y</a:t>
            </a:r>
            <a:r>
              <a:rPr lang="de-DE" b="0" dirty="0"/>
              <a:t> die aktuellen </a:t>
            </a:r>
            <a:r>
              <a:rPr lang="de-DE" b="0" dirty="0" err="1"/>
              <a:t>koordinaten</a:t>
            </a:r>
            <a:r>
              <a:rPr lang="de-DE" b="0" dirty="0"/>
              <a:t> der Maus. Die Aktualisierung findet kontinuierlich und automatisch statt. Die oben gezeigte Zuweisung muss nur einmal gemacht werden.</a:t>
            </a:r>
          </a:p>
        </p:txBody>
      </p:sp>
      <p:sp>
        <p:nvSpPr>
          <p:cNvPr id="9" name="Textfeld 8">
            <a:extLst>
              <a:ext uri="{FF2B5EF4-FFF2-40B4-BE49-F238E27FC236}">
                <a16:creationId xmlns:a16="http://schemas.microsoft.com/office/drawing/2014/main" id="{7686164B-2138-3F4B-9BE8-55C9F709E39B}"/>
              </a:ext>
            </a:extLst>
          </p:cNvPr>
          <p:cNvSpPr txBox="1"/>
          <p:nvPr/>
        </p:nvSpPr>
        <p:spPr>
          <a:xfrm>
            <a:off x="1619672" y="6028397"/>
            <a:ext cx="7446654" cy="276999"/>
          </a:xfrm>
          <a:prstGeom prst="rect">
            <a:avLst/>
          </a:prstGeom>
          <a:noFill/>
        </p:spPr>
        <p:txBody>
          <a:bodyPr wrap="none" rtlCol="0">
            <a:spAutoFit/>
          </a:bodyPr>
          <a:lstStyle/>
          <a:p>
            <a:r>
              <a:rPr lang="de-DE" sz="1200" b="0" dirty="0">
                <a:latin typeface="+mn-lt"/>
              </a:rPr>
              <a:t>Quelle: https://</a:t>
            </a:r>
            <a:r>
              <a:rPr lang="de-DE" sz="1200" b="0" dirty="0" err="1">
                <a:latin typeface="+mn-lt"/>
              </a:rPr>
              <a:t>stackoverflow.com</a:t>
            </a:r>
            <a:r>
              <a:rPr lang="de-DE" sz="1200" b="0" dirty="0">
                <a:latin typeface="+mn-lt"/>
              </a:rPr>
              <a:t>/</a:t>
            </a:r>
            <a:r>
              <a:rPr lang="de-DE" sz="1200" b="0" dirty="0" err="1">
                <a:latin typeface="+mn-lt"/>
              </a:rPr>
              <a:t>questions</a:t>
            </a:r>
            <a:r>
              <a:rPr lang="de-DE" sz="1200" b="0" dirty="0">
                <a:latin typeface="+mn-lt"/>
              </a:rPr>
              <a:t>/1028250/</a:t>
            </a:r>
            <a:r>
              <a:rPr lang="de-DE" sz="1200" b="0" dirty="0" err="1">
                <a:latin typeface="+mn-lt"/>
              </a:rPr>
              <a:t>what-is-functional-reactive-programming</a:t>
            </a:r>
            <a:r>
              <a:rPr lang="de-DE" sz="1200" b="0" dirty="0">
                <a:latin typeface="+mn-lt"/>
              </a:rPr>
              <a:t>/1030631#1030631</a:t>
            </a:r>
          </a:p>
        </p:txBody>
      </p:sp>
    </p:spTree>
    <p:extLst>
      <p:ext uri="{BB962C8B-B14F-4D97-AF65-F5344CB8AC3E}">
        <p14:creationId xmlns:p14="http://schemas.microsoft.com/office/powerpoint/2010/main" val="56448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555D6-E8E3-3741-831E-69339B331644}"/>
              </a:ext>
            </a:extLst>
          </p:cNvPr>
          <p:cNvSpPr>
            <a:spLocks noGrp="1"/>
          </p:cNvSpPr>
          <p:nvPr>
            <p:ph type="title"/>
          </p:nvPr>
        </p:nvSpPr>
        <p:spPr/>
        <p:txBody>
          <a:bodyPr/>
          <a:lstStyle/>
          <a:p>
            <a:r>
              <a:rPr lang="de-DE" dirty="0"/>
              <a:t>FRP – Beispiel (2/3)</a:t>
            </a:r>
          </a:p>
        </p:txBody>
      </p:sp>
      <p:sp>
        <p:nvSpPr>
          <p:cNvPr id="3" name="Inhaltsplatzhalter 2">
            <a:extLst>
              <a:ext uri="{FF2B5EF4-FFF2-40B4-BE49-F238E27FC236}">
                <a16:creationId xmlns:a16="http://schemas.microsoft.com/office/drawing/2014/main" id="{7AD63B22-519E-8F4D-BCBC-AA362581C712}"/>
              </a:ext>
            </a:extLst>
          </p:cNvPr>
          <p:cNvSpPr>
            <a:spLocks noGrp="1"/>
          </p:cNvSpPr>
          <p:nvPr>
            <p:ph idx="1"/>
          </p:nvPr>
        </p:nvSpPr>
        <p:spPr>
          <a:xfrm>
            <a:off x="454461" y="1196752"/>
            <a:ext cx="8229600" cy="1440160"/>
          </a:xfrm>
        </p:spPr>
        <p:txBody>
          <a:bodyPr/>
          <a:lstStyle/>
          <a:p>
            <a:r>
              <a:rPr lang="de-DE" dirty="0"/>
              <a:t>Wenn man Berechnungen auf den beiden Variablen definiert, dann ändern sich die Ergebnisse automatisch.</a:t>
            </a:r>
          </a:p>
        </p:txBody>
      </p:sp>
      <p:sp>
        <p:nvSpPr>
          <p:cNvPr id="4" name="Datumsplatzhalter 3">
            <a:extLst>
              <a:ext uri="{FF2B5EF4-FFF2-40B4-BE49-F238E27FC236}">
                <a16:creationId xmlns:a16="http://schemas.microsoft.com/office/drawing/2014/main" id="{C49BD191-6BF2-5944-AF69-D3BD106CA512}"/>
              </a:ext>
            </a:extLst>
          </p:cNvPr>
          <p:cNvSpPr>
            <a:spLocks noGrp="1"/>
          </p:cNvSpPr>
          <p:nvPr>
            <p:ph type="dt" sz="half" idx="2"/>
          </p:nvPr>
        </p:nvSpPr>
        <p:spPr/>
        <p:txBody>
          <a:bodyPr/>
          <a:lstStyle/>
          <a:p>
            <a:r>
              <a:rPr lang="de-DE"/>
              <a:t>C. Karow</a:t>
            </a:r>
            <a:endParaRPr lang="de-DE" dirty="0"/>
          </a:p>
        </p:txBody>
      </p:sp>
      <p:sp>
        <p:nvSpPr>
          <p:cNvPr id="5" name="Fußzeilenplatzhalter 4">
            <a:extLst>
              <a:ext uri="{FF2B5EF4-FFF2-40B4-BE49-F238E27FC236}">
                <a16:creationId xmlns:a16="http://schemas.microsoft.com/office/drawing/2014/main" id="{FF3EF0EA-9F3E-314C-AD61-59D35B34C0E9}"/>
              </a:ext>
            </a:extLst>
          </p:cNvPr>
          <p:cNvSpPr>
            <a:spLocks noGrp="1"/>
          </p:cNvSpPr>
          <p:nvPr>
            <p:ph type="ftr" sz="quarter" idx="3"/>
          </p:nvPr>
        </p:nvSpPr>
        <p:spPr/>
        <p:txBody>
          <a:bodyPr/>
          <a:lstStyle/>
          <a:p>
            <a:r>
              <a:rPr lang="de-DE"/>
              <a:t>Aufgabe: NAK Chat</a:t>
            </a:r>
            <a:endParaRPr lang="de-DE" dirty="0"/>
          </a:p>
        </p:txBody>
      </p:sp>
      <p:sp>
        <p:nvSpPr>
          <p:cNvPr id="6" name="Foliennummernplatzhalter 5">
            <a:extLst>
              <a:ext uri="{FF2B5EF4-FFF2-40B4-BE49-F238E27FC236}">
                <a16:creationId xmlns:a16="http://schemas.microsoft.com/office/drawing/2014/main" id="{13E3A207-4BF0-CD4D-ABBD-F2436DE6C541}"/>
              </a:ext>
            </a:extLst>
          </p:cNvPr>
          <p:cNvSpPr>
            <a:spLocks noGrp="1"/>
          </p:cNvSpPr>
          <p:nvPr>
            <p:ph type="sldNum" sz="quarter" idx="4"/>
          </p:nvPr>
        </p:nvSpPr>
        <p:spPr/>
        <p:txBody>
          <a:bodyPr/>
          <a:lstStyle/>
          <a:p>
            <a:fld id="{7609310D-2199-4612-B943-B17CE1A9AFB2}" type="slidenum">
              <a:rPr lang="de-DE" smtClean="0"/>
              <a:pPr/>
              <a:t>9</a:t>
            </a:fld>
            <a:endParaRPr lang="de-DE" dirty="0"/>
          </a:p>
        </p:txBody>
      </p:sp>
      <p:sp>
        <p:nvSpPr>
          <p:cNvPr id="7" name="Rechteck 6">
            <a:extLst>
              <a:ext uri="{FF2B5EF4-FFF2-40B4-BE49-F238E27FC236}">
                <a16:creationId xmlns:a16="http://schemas.microsoft.com/office/drawing/2014/main" id="{F47C8B45-2D3A-764C-B926-6A2158AE8A19}"/>
              </a:ext>
            </a:extLst>
          </p:cNvPr>
          <p:cNvSpPr/>
          <p:nvPr/>
        </p:nvSpPr>
        <p:spPr>
          <a:xfrm>
            <a:off x="3059832" y="2476415"/>
            <a:ext cx="2743944" cy="1569660"/>
          </a:xfrm>
          <a:prstGeom prst="rect">
            <a:avLst/>
          </a:prstGeom>
        </p:spPr>
        <p:txBody>
          <a:bodyPr wrap="square">
            <a:spAutoFit/>
          </a:bodyPr>
          <a:lstStyle/>
          <a:p>
            <a:r>
              <a:rPr lang="de-DE" dirty="0" err="1">
                <a:latin typeface="Courier New" panose="02070309020205020404" pitchFamily="49" charset="0"/>
                <a:cs typeface="Courier New" panose="02070309020205020404" pitchFamily="49" charset="0"/>
              </a:rPr>
              <a:t>minX</a:t>
            </a:r>
            <a:r>
              <a:rPr lang="de-DE" dirty="0">
                <a:latin typeface="Courier New" panose="02070309020205020404" pitchFamily="49" charset="0"/>
                <a:cs typeface="Courier New" panose="02070309020205020404" pitchFamily="49" charset="0"/>
              </a:rPr>
              <a:t> = x - 16; </a:t>
            </a:r>
          </a:p>
          <a:p>
            <a:r>
              <a:rPr lang="de-DE" dirty="0" err="1">
                <a:latin typeface="Courier New" panose="02070309020205020404" pitchFamily="49" charset="0"/>
                <a:cs typeface="Courier New" panose="02070309020205020404" pitchFamily="49" charset="0"/>
              </a:rPr>
              <a:t>minY</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y</a:t>
            </a:r>
            <a:r>
              <a:rPr lang="de-DE" dirty="0">
                <a:latin typeface="Courier New" panose="02070309020205020404" pitchFamily="49" charset="0"/>
                <a:cs typeface="Courier New" panose="02070309020205020404" pitchFamily="49" charset="0"/>
              </a:rPr>
              <a:t> - 16; </a:t>
            </a:r>
          </a:p>
          <a:p>
            <a:r>
              <a:rPr lang="de-DE" dirty="0" err="1">
                <a:latin typeface="Courier New" panose="02070309020205020404" pitchFamily="49" charset="0"/>
                <a:cs typeface="Courier New" panose="02070309020205020404" pitchFamily="49" charset="0"/>
              </a:rPr>
              <a:t>maxX</a:t>
            </a:r>
            <a:r>
              <a:rPr lang="de-DE" dirty="0">
                <a:latin typeface="Courier New" panose="02070309020205020404" pitchFamily="49" charset="0"/>
                <a:cs typeface="Courier New" panose="02070309020205020404" pitchFamily="49" charset="0"/>
              </a:rPr>
              <a:t> = x + 16; </a:t>
            </a:r>
          </a:p>
          <a:p>
            <a:r>
              <a:rPr lang="de-DE" dirty="0" err="1">
                <a:latin typeface="Courier New" panose="02070309020205020404" pitchFamily="49" charset="0"/>
                <a:cs typeface="Courier New" panose="02070309020205020404" pitchFamily="49" charset="0"/>
              </a:rPr>
              <a:t>maxY</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y</a:t>
            </a:r>
            <a:r>
              <a:rPr lang="de-DE" dirty="0">
                <a:latin typeface="Courier New" panose="02070309020205020404" pitchFamily="49" charset="0"/>
                <a:cs typeface="Courier New" panose="02070309020205020404" pitchFamily="49" charset="0"/>
              </a:rPr>
              <a:t> + 16;</a:t>
            </a:r>
          </a:p>
        </p:txBody>
      </p:sp>
      <p:sp>
        <p:nvSpPr>
          <p:cNvPr id="8" name="Inhaltsplatzhalter 2">
            <a:extLst>
              <a:ext uri="{FF2B5EF4-FFF2-40B4-BE49-F238E27FC236}">
                <a16:creationId xmlns:a16="http://schemas.microsoft.com/office/drawing/2014/main" id="{A8AFF20D-0598-FA46-B38C-471EB372E8B9}"/>
              </a:ext>
            </a:extLst>
          </p:cNvPr>
          <p:cNvSpPr txBox="1">
            <a:spLocks/>
          </p:cNvSpPr>
          <p:nvPr/>
        </p:nvSpPr>
        <p:spPr>
          <a:xfrm>
            <a:off x="454461" y="4044757"/>
            <a:ext cx="8229600" cy="93610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1000"/>
              </a:spcBef>
              <a:buFont typeface="Wingdings" pitchFamily="2" charset="2"/>
              <a:buChar char="Ø"/>
              <a:defRPr sz="2800" kern="1200">
                <a:solidFill>
                  <a:schemeClr val="tx2">
                    <a:lumMod val="50000"/>
                  </a:schemeClr>
                </a:solidFill>
                <a:latin typeface="+mn-lt"/>
                <a:ea typeface="+mn-ea"/>
                <a:cs typeface="+mn-cs"/>
              </a:defRPr>
            </a:lvl1pPr>
            <a:lvl2pPr marL="742950" indent="-285750" algn="l" defTabSz="914400" rtl="0" eaLnBrk="1" latinLnBrk="0" hangingPunct="1">
              <a:spcBef>
                <a:spcPts val="800"/>
              </a:spcBef>
              <a:buFont typeface="Arial" pitchFamily="34" charset="0"/>
              <a:buChar char="–"/>
              <a:defRPr sz="24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DE" b="0" dirty="0"/>
              <a:t>Mit einem FRP-fähigen Framework könnte man, darauf folgendes definieren:</a:t>
            </a:r>
          </a:p>
        </p:txBody>
      </p:sp>
      <p:sp>
        <p:nvSpPr>
          <p:cNvPr id="9" name="Rechteck 8">
            <a:extLst>
              <a:ext uri="{FF2B5EF4-FFF2-40B4-BE49-F238E27FC236}">
                <a16:creationId xmlns:a16="http://schemas.microsoft.com/office/drawing/2014/main" id="{4B291E5A-F40F-B344-B5E3-C94AC25B796A}"/>
              </a:ext>
            </a:extLst>
          </p:cNvPr>
          <p:cNvSpPr/>
          <p:nvPr/>
        </p:nvSpPr>
        <p:spPr>
          <a:xfrm>
            <a:off x="1524000" y="4929866"/>
            <a:ext cx="6480720" cy="461665"/>
          </a:xfrm>
          <a:prstGeom prst="rect">
            <a:avLst/>
          </a:prstGeom>
        </p:spPr>
        <p:txBody>
          <a:bodyPr wrap="square">
            <a:spAutoFit/>
          </a:bodyPr>
          <a:lstStyle/>
          <a:p>
            <a:r>
              <a:rPr lang="de-DE" dirty="0" err="1">
                <a:latin typeface="Courier New" panose="02070309020205020404" pitchFamily="49" charset="0"/>
                <a:cs typeface="Courier New" panose="02070309020205020404" pitchFamily="49" charset="0"/>
              </a:rPr>
              <a:t>rectangle</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minX</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minY</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maxX</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maxY</a:t>
            </a:r>
            <a:r>
              <a:rPr lang="de-DE" dirty="0">
                <a:latin typeface="Courier New" panose="02070309020205020404" pitchFamily="49" charset="0"/>
                <a:cs typeface="Courier New" panose="02070309020205020404" pitchFamily="49" charset="0"/>
              </a:rPr>
              <a:t>)</a:t>
            </a:r>
          </a:p>
        </p:txBody>
      </p:sp>
      <p:sp>
        <p:nvSpPr>
          <p:cNvPr id="10" name="Inhaltsplatzhalter 2">
            <a:extLst>
              <a:ext uri="{FF2B5EF4-FFF2-40B4-BE49-F238E27FC236}">
                <a16:creationId xmlns:a16="http://schemas.microsoft.com/office/drawing/2014/main" id="{CA6C5C51-37B0-D14E-9AAF-B6DDD9E18B66}"/>
              </a:ext>
            </a:extLst>
          </p:cNvPr>
          <p:cNvSpPr txBox="1">
            <a:spLocks/>
          </p:cNvSpPr>
          <p:nvPr/>
        </p:nvSpPr>
        <p:spPr>
          <a:xfrm>
            <a:off x="454461" y="5554681"/>
            <a:ext cx="8229600" cy="619942"/>
          </a:xfrm>
          <a:prstGeom prst="rect">
            <a:avLst/>
          </a:prstGeom>
        </p:spPr>
        <p:txBody>
          <a:bodyPr vert="horz" lIns="91440" tIns="45720" rIns="91440" bIns="45720" rtlCol="0">
            <a:normAutofit/>
          </a:bodyPr>
          <a:lstStyle>
            <a:lvl1pPr marL="342900" indent="-342900" algn="l" defTabSz="914400" rtl="0" eaLnBrk="1" latinLnBrk="0" hangingPunct="1">
              <a:spcBef>
                <a:spcPts val="1000"/>
              </a:spcBef>
              <a:buFont typeface="Wingdings" pitchFamily="2" charset="2"/>
              <a:buChar char="Ø"/>
              <a:defRPr sz="2800" kern="1200">
                <a:solidFill>
                  <a:schemeClr val="tx2">
                    <a:lumMod val="50000"/>
                  </a:schemeClr>
                </a:solidFill>
                <a:latin typeface="+mn-lt"/>
                <a:ea typeface="+mn-ea"/>
                <a:cs typeface="+mn-cs"/>
              </a:defRPr>
            </a:lvl1pPr>
            <a:lvl2pPr marL="742950" indent="-285750" algn="l" defTabSz="914400" rtl="0" eaLnBrk="1" latinLnBrk="0" hangingPunct="1">
              <a:spcBef>
                <a:spcPts val="800"/>
              </a:spcBef>
              <a:buFont typeface="Arial" pitchFamily="34" charset="0"/>
              <a:buChar char="–"/>
              <a:defRPr sz="24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DE" b="0" dirty="0"/>
              <a:t>Was wäre das Ergebnis?</a:t>
            </a:r>
          </a:p>
        </p:txBody>
      </p:sp>
    </p:spTree>
    <p:extLst>
      <p:ext uri="{BB962C8B-B14F-4D97-AF65-F5344CB8AC3E}">
        <p14:creationId xmlns:p14="http://schemas.microsoft.com/office/powerpoint/2010/main" val="1428280402"/>
      </p:ext>
    </p:extLst>
  </p:cSld>
  <p:clrMapOvr>
    <a:masterClrMapping/>
  </p:clrMapOvr>
</p:sld>
</file>

<file path=ppt/theme/theme1.xml><?xml version="1.0" encoding="utf-8"?>
<a:theme xmlns:a="http://schemas.openxmlformats.org/drawingml/2006/main" name="Präsentatio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907</Words>
  <Application>Microsoft Macintosh PowerPoint</Application>
  <PresentationFormat>Bildschirmpräsentation (4:3)</PresentationFormat>
  <Paragraphs>138</Paragraphs>
  <Slides>14</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Calibri</vt:lpstr>
      <vt:lpstr>Courier New</vt:lpstr>
      <vt:lpstr>Times</vt:lpstr>
      <vt:lpstr>Times New Roman</vt:lpstr>
      <vt:lpstr>Verdana</vt:lpstr>
      <vt:lpstr>Wingdings</vt:lpstr>
      <vt:lpstr>Präsentation</vt:lpstr>
      <vt:lpstr>Functional Reactive Programming (FRP) vs. Rx</vt:lpstr>
      <vt:lpstr>Functional Reactive Animation (FRAN)</vt:lpstr>
      <vt:lpstr>FRAN</vt:lpstr>
      <vt:lpstr>Konzepte von FRAN - Behaviors</vt:lpstr>
      <vt:lpstr>Konzepte von FRAN - Events</vt:lpstr>
      <vt:lpstr>Konzepte von FRAN – Deklarative Reaktivität</vt:lpstr>
      <vt:lpstr>Was ist Functional Reactive Programming?</vt:lpstr>
      <vt:lpstr>FRP – Beispiel (1/3)</vt:lpstr>
      <vt:lpstr>FRP – Beispiel (2/3)</vt:lpstr>
      <vt:lpstr>FRP – Beispiel (3/3)</vt:lpstr>
      <vt:lpstr>Reactive Extensions</vt:lpstr>
      <vt:lpstr>ReactiveX (Rx)</vt:lpstr>
      <vt:lpstr>ReactiveX (Rx)</vt:lpstr>
      <vt:lpstr>Unterschied von FRP zu Rx</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First With Java - Chapter 1</dc:title>
  <dc:creator>David J. Barnes, Michael Kölling</dc:creator>
  <dc:description>Copyright © David J. Barnes, Michael Kölling</dc:description>
  <cp:lastModifiedBy>Johannes Brauer</cp:lastModifiedBy>
  <cp:revision>254</cp:revision>
  <dcterms:created xsi:type="dcterms:W3CDTF">2002-02-07T19:56:09Z</dcterms:created>
  <dcterms:modified xsi:type="dcterms:W3CDTF">2021-07-06T14:01:44Z</dcterms:modified>
</cp:coreProperties>
</file>