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1" r:id="rId1"/>
  </p:sldMasterIdLst>
  <p:notesMasterIdLst>
    <p:notesMasterId r:id="rId16"/>
  </p:notesMasterIdLst>
  <p:handoutMasterIdLst>
    <p:handoutMasterId r:id="rId17"/>
  </p:handoutMasterIdLst>
  <p:sldIdLst>
    <p:sldId id="300" r:id="rId2"/>
    <p:sldId id="302" r:id="rId3"/>
    <p:sldId id="303" r:id="rId4"/>
    <p:sldId id="301" r:id="rId5"/>
    <p:sldId id="304" r:id="rId6"/>
    <p:sldId id="310" r:id="rId7"/>
    <p:sldId id="311" r:id="rId8"/>
    <p:sldId id="312" r:id="rId9"/>
    <p:sldId id="309" r:id="rId10"/>
    <p:sldId id="308" r:id="rId11"/>
    <p:sldId id="313" r:id="rId12"/>
    <p:sldId id="307" r:id="rId13"/>
    <p:sldId id="305" r:id="rId14"/>
    <p:sldId id="306" r:id="rId15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48"/>
    <a:srgbClr val="D6ECFA"/>
    <a:srgbClr val="F0ECD7"/>
    <a:srgbClr val="E3E4E6"/>
    <a:srgbClr val="EEECE1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5" autoAdjust="0"/>
    <p:restoredTop sz="96089" autoAdjust="0"/>
  </p:normalViewPr>
  <p:slideViewPr>
    <p:cSldViewPr>
      <p:cViewPr varScale="1">
        <p:scale>
          <a:sx n="156" d="100"/>
          <a:sy n="156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9D81592-4155-0C4A-9F30-58E4F14475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1213555C-24BD-6544-8A2F-90761A8177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42BB33EA-347A-4149-A236-FE3EEDFC386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3600" y="8686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0DEC312-5288-7F49-92EC-44DDB09D9FF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4D3A0999-006E-EC4B-9D11-B2D5C1B33F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902126DF-AFDB-3346-AD50-C73DC6FAC1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16B8631A-44D3-BF4F-93B2-F60D70D6114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1029">
            <a:extLst>
              <a:ext uri="{FF2B5EF4-FFF2-40B4-BE49-F238E27FC236}">
                <a16:creationId xmlns:a16="http://schemas.microsoft.com/office/drawing/2014/main" id="{91CA1099-6840-2A48-964F-F63FA92433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7590" name="Rectangle 1030">
            <a:extLst>
              <a:ext uri="{FF2B5EF4-FFF2-40B4-BE49-F238E27FC236}">
                <a16:creationId xmlns:a16="http://schemas.microsoft.com/office/drawing/2014/main" id="{D13891B0-3A4F-B447-80D3-384FBE1507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</a:defRPr>
            </a:lvl1pPr>
          </a:lstStyle>
          <a:p>
            <a:pPr>
              <a:defRPr/>
            </a:pPr>
            <a:r>
              <a:rPr lang="en-GB"/>
              <a:t>© David J. Barnes and Michael Kölling</a:t>
            </a:r>
          </a:p>
        </p:txBody>
      </p:sp>
      <p:sp>
        <p:nvSpPr>
          <p:cNvPr id="67591" name="Rectangle 1031">
            <a:extLst>
              <a:ext uri="{FF2B5EF4-FFF2-40B4-BE49-F238E27FC236}">
                <a16:creationId xmlns:a16="http://schemas.microsoft.com/office/drawing/2014/main" id="{402A455D-E45B-2448-8AC9-BD730A1F6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BF7C2BF7-B730-4B4B-B798-E9585882630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999FC8C-5B9C-E44C-A1B1-6941842FCA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t>Objects First with Java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3F59CDFB-0787-E84A-B118-4C836DDFF1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t>© David J. Barnes and Michael Kölling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187B5BCE-35CE-4640-8838-DEE1C4DCF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A7C84F-32F5-E142-A078-75E14B6B4504}" type="slidenum">
              <a:rPr lang="en-GB" altLang="de-DE">
                <a:latin typeface="Courier New" panose="02070309020205020404" pitchFamily="49" charset="0"/>
                <a:ea typeface="Times" pitchFamily="2" charset="0"/>
                <a:cs typeface="Times" pitchFamily="2" charset="0"/>
              </a:rPr>
              <a:pPr>
                <a:spcBef>
                  <a:spcPct val="0"/>
                </a:spcBef>
              </a:pPr>
              <a:t>1</a:t>
            </a:fld>
            <a:endParaRPr lang="en-GB" altLang="de-DE">
              <a:latin typeface="Courier New" panose="02070309020205020404" pitchFamily="49" charset="0"/>
              <a:ea typeface="Times" pitchFamily="2" charset="0"/>
              <a:cs typeface="Times" pitchFamily="2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DAF091F-D554-8449-9A76-741BA8F9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F7571BC3-253A-AB4D-A0BF-8FC606B67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2098675" cy="274638"/>
          </a:xfrm>
          <a:noFill/>
        </p:spPr>
        <p:txBody>
          <a:bodyPr/>
          <a:lstStyle/>
          <a:p>
            <a:pPr eaLnBrk="1" hangingPunct="1"/>
            <a:endParaRPr lang="de-DE" altLang="de-DE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0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2050" name="Picture 2" descr="http://ottoazubiblog.de/wp-content/uploads/2010/08/logonordakademi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F1AC031-F161-4C42-947D-8E372156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03A4D4E-7EF7-0E42-A402-5D374D62E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3FDED67-7B8D-234B-9917-2E670DFD2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8229600" cy="500141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075B034-01A8-FF49-94A5-31B835A0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1DBB761-767F-724B-BCC7-770BAE06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9CE002C-C6C6-834D-A82C-D280C36AF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91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052736"/>
            <a:ext cx="2057400" cy="5073427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052736"/>
            <a:ext cx="6019800" cy="507342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E0B11E9-E019-914F-96FF-C92B2946A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DA8EAC8-BB7E-2D41-8254-CF476F566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D67EAD7-1E07-C34A-B626-8ECB28B5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718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219200" y="1828800"/>
            <a:ext cx="3657600" cy="42672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5029200" y="1828800"/>
            <a:ext cx="3657600" cy="42672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0D5AF-C40A-CF4E-98C8-01667DDF36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401678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724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1219200" y="1828800"/>
            <a:ext cx="7467600" cy="4267200"/>
          </a:xfrm>
        </p:spPr>
        <p:txBody>
          <a:bodyPr/>
          <a:lstStyle/>
          <a:p>
            <a:pPr lvl="0"/>
            <a:endParaRPr lang="de-D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8A85BE-99C8-D941-BA88-C10F684933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11256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Picture 2" descr="http://ottoazubiblog.de/wp-content/uploads/2010/08/logonordakademi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DCD03586-18D2-464B-BC97-F80A769C5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4D48A2A6-F32B-774D-AEDE-2EB08690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93507E65-55AC-BD4B-966D-8864B5296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84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340D4DC-22F5-F644-800C-430D77415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554ADF4-8F84-4342-BA92-DD080B47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81EB8C4-366F-A146-8E78-5E0A2D56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497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90A71ED9-61B7-8448-9B3C-505AA38D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3AA10F9-8A29-094A-A235-4A2CCC49D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245FDDB7-C5ED-FB43-B07F-D36F56D92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3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54C6E150-92F4-504B-9CA6-D253F2E6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931549DF-19A8-5744-A526-57D61B85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CA9972AC-0F73-3C4A-8080-5E0CCECC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38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CA5F44B-53E6-B14F-B476-4FCAAC0FC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C02461-0840-C843-BCDB-214FBD54F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5E2A5E7-5773-5C4E-BE52-986754E0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8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600" dirty="0">
                <a:solidFill>
                  <a:schemeClr val="tx2">
                    <a:lumMod val="50000"/>
                  </a:schemeClr>
                </a:solidFill>
              </a:rPr>
              <a:t>Titelmasterformat durch Klicken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AA4B478C-B9A5-A541-9D67-CE6ED8F01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F7CBE56-51F9-5E4D-A948-37FB85AA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6078C0E-F744-4049-A200-8F15C6943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5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124744"/>
            <a:ext cx="3008313" cy="500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8CC8645-5650-7D43-A8D2-C6027893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FAE28BB-764E-CC40-9655-647DDBB78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660E72F-03B9-E744-A9CF-C5784215B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1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3"/>
            <a:ext cx="54864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1DA6148-B4A2-6C4A-A63A-138BBA2D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BB905ED-5392-7449-883C-720FB453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40A96BB-969E-7D4E-9AB1-96D03A4E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91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6356120"/>
            <a:ext cx="9144000" cy="501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7609310D-2199-4612-B943-B17CE1A9AFB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3850" y="914400"/>
            <a:ext cx="4248150" cy="54000"/>
          </a:xfrm>
          <a:prstGeom prst="rect">
            <a:avLst/>
          </a:prstGeom>
          <a:solidFill>
            <a:srgbClr val="003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48200" y="914400"/>
            <a:ext cx="2590800" cy="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315200" y="914400"/>
            <a:ext cx="1649413" cy="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10" name="Picture 2" descr="http://ottoazubiblog.de/wp-content/uploads/2010/08/logonordakademie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6" y="128937"/>
            <a:ext cx="2339752" cy="707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el 1"/>
          <p:cNvSpPr txBox="1">
            <a:spLocks/>
          </p:cNvSpPr>
          <p:nvPr/>
        </p:nvSpPr>
        <p:spPr>
          <a:xfrm>
            <a:off x="457200" y="274638"/>
            <a:ext cx="6059016" cy="5620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23850" y="6327328"/>
            <a:ext cx="4248150" cy="54000"/>
          </a:xfrm>
          <a:prstGeom prst="rect">
            <a:avLst/>
          </a:prstGeom>
          <a:solidFill>
            <a:srgbClr val="00378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648200" y="6327328"/>
            <a:ext cx="2590800" cy="5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315200" y="6327328"/>
            <a:ext cx="1649413" cy="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0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85377/the-difference-between-reactive-and-functional-reactive-programming/5386908#538690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taltz/868e7e9bc2a7b8c1f7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33D16A-3EEB-2046-85B2-908663C8B0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rIns="81279"/>
          <a:lstStyle/>
          <a:p>
            <a:pPr eaLnBrk="1" hangingPunct="1"/>
            <a:r>
              <a:rPr lang="de-DE" altLang="de-DE" dirty="0" err="1"/>
              <a:t>Reactive</a:t>
            </a:r>
            <a:r>
              <a:rPr lang="de-DE" altLang="de-DE" dirty="0"/>
              <a:t> mit nicht (rein) funktionalen Sprachen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8EC1AC-2394-EA41-9D48-06BCA716D6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28528"/>
            <a:ext cx="6400800" cy="1752600"/>
          </a:xfrm>
        </p:spPr>
        <p:txBody>
          <a:bodyPr rIns="233680">
            <a:normAutofit/>
          </a:bodyPr>
          <a:lstStyle/>
          <a:p>
            <a:pPr marL="39688" eaLnBrk="1" hangingPunct="1">
              <a:buFont typeface="Times" pitchFamily="2" charset="0"/>
              <a:buNone/>
            </a:pPr>
            <a:endParaRPr lang="de-DE" altLang="de-DE" dirty="0"/>
          </a:p>
          <a:p>
            <a:pPr marL="39688" eaLnBrk="1" hangingPunct="1">
              <a:buFont typeface="Times" pitchFamily="2" charset="0"/>
              <a:buNone/>
            </a:pPr>
            <a:r>
              <a:rPr lang="de-DE" altLang="de-DE" dirty="0"/>
              <a:t>Christopher J. Karow, M. Sc.</a:t>
            </a:r>
          </a:p>
        </p:txBody>
      </p:sp>
    </p:spTree>
    <p:extLst>
      <p:ext uri="{BB962C8B-B14F-4D97-AF65-F5344CB8AC3E}">
        <p14:creationId xmlns:p14="http://schemas.microsoft.com/office/powerpoint/2010/main" val="50866867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341E3-C4FF-E540-91CE-2EDDAE94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Introducing</a:t>
            </a:r>
            <a:r>
              <a:rPr lang="de-DE" dirty="0"/>
              <a:t>: The Observable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9A709-2413-C042-8BB4-E484E38B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Kreuzung zwischen </a:t>
            </a:r>
            <a:r>
              <a:rPr lang="de-DE" dirty="0" err="1"/>
              <a:t>Iterables</a:t>
            </a:r>
            <a:r>
              <a:rPr lang="de-DE" dirty="0"/>
              <a:t> und Observer Pattern.</a:t>
            </a:r>
          </a:p>
          <a:p>
            <a:pPr lvl="1"/>
            <a:r>
              <a:rPr lang="de-DE" dirty="0"/>
              <a:t>Streams </a:t>
            </a:r>
            <a:r>
              <a:rPr lang="de-DE"/>
              <a:t>von asynchronen </a:t>
            </a:r>
            <a:r>
              <a:rPr lang="de-DE" dirty="0"/>
              <a:t>Ereignissen</a:t>
            </a:r>
          </a:p>
          <a:p>
            <a:r>
              <a:rPr lang="de-DE" dirty="0"/>
              <a:t>Push</a:t>
            </a:r>
          </a:p>
          <a:p>
            <a:pPr lvl="1"/>
            <a:r>
              <a:rPr lang="de-DE" dirty="0"/>
              <a:t>Sobald Ergebnisse vorliegen, werden diese an den Observer gemeldet.</a:t>
            </a:r>
          </a:p>
          <a:p>
            <a:pPr lvl="1"/>
            <a:r>
              <a:rPr lang="de-DE" dirty="0"/>
              <a:t>Kein Warten</a:t>
            </a:r>
          </a:p>
          <a:p>
            <a:r>
              <a:rPr lang="de-DE" dirty="0"/>
              <a:t>Erweitert das Observer Pattern um zwei Funktionen:</a:t>
            </a:r>
          </a:p>
          <a:p>
            <a:pPr lvl="1"/>
            <a:r>
              <a:rPr lang="de-DE" dirty="0"/>
              <a:t>Der Producer (Subjekt) kann dem Consumer (Observer) sagen, dass keine Daten mehr produziert werden.</a:t>
            </a:r>
          </a:p>
          <a:p>
            <a:pPr lvl="1"/>
            <a:r>
              <a:rPr lang="de-DE" dirty="0"/>
              <a:t>Der Producer kann dem Consumer sagen, dass ein Fehler aufgetreten ist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DC684-6369-8B4C-90F0-44BB22F830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02EA4-631F-074D-AB98-EF8847FB3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F537F-5847-9F4B-9B93-D809C53C0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3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79FAF-3813-ED43-A5C6-B8737CAE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 vs. Asynchron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DDE7CFE-2467-7B4B-9DF9-3DB6E9FA2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148359"/>
              </p:ext>
            </p:extLst>
          </p:nvPr>
        </p:nvGraphicFramePr>
        <p:xfrm>
          <a:off x="323528" y="2636912"/>
          <a:ext cx="86787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4082">
                  <a:extLst>
                    <a:ext uri="{9D8B030D-6E8A-4147-A177-3AD203B41FA5}">
                      <a16:colId xmlns:a16="http://schemas.microsoft.com/office/drawing/2014/main" val="18292126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788592446"/>
                    </a:ext>
                  </a:extLst>
                </a:gridCol>
                <a:gridCol w="2664300">
                  <a:extLst>
                    <a:ext uri="{9D8B030D-6E8A-4147-A177-3AD203B41FA5}">
                      <a16:colId xmlns:a16="http://schemas.microsoft.com/office/drawing/2014/main" val="1229985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/>
                        <a:t>Iterable</a:t>
                      </a:r>
                      <a:r>
                        <a:rPr lang="de-DE" sz="1700" dirty="0"/>
                        <a:t> (Pull)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Observable (Push)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7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Daten abrufen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de-DE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onNext</a:t>
                      </a:r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9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Signalisierung eines Fehlers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</a:t>
                      </a:r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onError</a:t>
                      </a:r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8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700" dirty="0"/>
                        <a:t>Verarbeitung abgeschlossen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r>
                        <a:rPr lang="de-DE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hasNext</a:t>
                      </a:r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onCompleted</a:t>
                      </a:r>
                      <a:r>
                        <a:rPr lang="de-DE" sz="17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9085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4BF8B2-2011-F743-BBF3-16989AD949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885B0-79E2-744C-AE81-B38847D49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F4757C-C939-E04D-8F5B-2E31A75DC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21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C6D62-5F7B-EA4F-B1DD-E00AB04D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Rx</a:t>
            </a:r>
            <a:r>
              <a:rPr lang="de-DE" dirty="0"/>
              <a:t> in a </a:t>
            </a:r>
            <a:r>
              <a:rPr lang="de-DE" dirty="0" err="1"/>
              <a:t>nutshell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AF9F1-FAE0-EB47-B265-42E283BC23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A0B5BF-195F-6C40-BCC4-37A9E8474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C5375-CC17-3645-A779-D554CCBAA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F0B0DA-1882-044A-B010-ADDDA7CF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94689"/>
            <a:ext cx="5294858" cy="48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4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6E7EE-E0B0-6C4D-8546-2B7B053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FRP vs. </a:t>
            </a:r>
            <a:r>
              <a:rPr lang="de-DE" dirty="0" err="1"/>
              <a:t>Rx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0B3ECC-67C4-C546-B0A3-28561099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https://stackoverflow.com/questions/5385377/the-difference-between-reactive-and-functional-reactive-programming/5386908#5386908</a:t>
            </a:r>
            <a:endParaRPr lang="de-DE" dirty="0"/>
          </a:p>
          <a:p>
            <a:r>
              <a:rPr lang="de-DE" dirty="0"/>
              <a:t>FRP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operate</a:t>
            </a:r>
            <a:r>
              <a:rPr lang="de-DE" dirty="0"/>
              <a:t> on </a:t>
            </a:r>
            <a:r>
              <a:rPr lang="de-DE" dirty="0" err="1"/>
              <a:t>continuous</a:t>
            </a:r>
            <a:r>
              <a:rPr lang="de-DE" dirty="0"/>
              <a:t> time, </a:t>
            </a:r>
            <a:r>
              <a:rPr lang="de-DE" dirty="0" err="1"/>
              <a:t>whereas</a:t>
            </a:r>
            <a:r>
              <a:rPr lang="de-DE" dirty="0"/>
              <a:t> </a:t>
            </a:r>
            <a:r>
              <a:rPr lang="de-DE" dirty="0" err="1"/>
              <a:t>Rx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operate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on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time. </a:t>
            </a:r>
            <a:r>
              <a:rPr lang="de-DE" sz="2000" dirty="0" err="1"/>
              <a:t>Dresher</a:t>
            </a:r>
            <a:r>
              <a:rPr lang="de-DE" sz="2000" dirty="0"/>
              <a:t>, </a:t>
            </a:r>
            <a:r>
              <a:rPr lang="de-DE" sz="2000" dirty="0" err="1"/>
              <a:t>Tamir</a:t>
            </a:r>
            <a:r>
              <a:rPr lang="de-DE" sz="2000" dirty="0"/>
              <a:t> (2017): </a:t>
            </a:r>
            <a:r>
              <a:rPr lang="de-DE" sz="2000" dirty="0" err="1"/>
              <a:t>Rx.NET</a:t>
            </a:r>
            <a:r>
              <a:rPr lang="de-DE" sz="2000" dirty="0"/>
              <a:t> in Action.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examples</a:t>
            </a:r>
            <a:r>
              <a:rPr lang="de-DE" sz="2000" dirty="0"/>
              <a:t> in C#. Birmingham (Manning Publications), p. 3</a:t>
            </a:r>
          </a:p>
          <a:p>
            <a:r>
              <a:rPr lang="de-DE" sz="2000" dirty="0"/>
              <a:t>https://</a:t>
            </a:r>
            <a:r>
              <a:rPr lang="de-DE" sz="2000" dirty="0" err="1"/>
              <a:t>allitbooks.net</a:t>
            </a:r>
            <a:r>
              <a:rPr lang="de-DE" sz="2000" dirty="0"/>
              <a:t>/download-</a:t>
            </a:r>
            <a:r>
              <a:rPr lang="de-DE" sz="2000" dirty="0" err="1"/>
              <a:t>file.html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A3223-D2B7-E745-A33B-24DE587244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0BBEBF-C710-C546-93B1-D31D7B73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B65B1-E32B-4D4B-8213-86B319D73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03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4D5D6-2106-3F42-9B58-32209E9F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Murmeldiagramme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B6A09-CED4-F14B-9451-BB6F29C1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https://gist.github.com/staltz/868e7e9bc2a7b8c1f754</a:t>
            </a:r>
            <a:endParaRPr lang="de-DE" dirty="0"/>
          </a:p>
          <a:p>
            <a:r>
              <a:rPr lang="de-DE" dirty="0"/>
              <a:t>https://</a:t>
            </a:r>
            <a:r>
              <a:rPr lang="de-DE" dirty="0" err="1"/>
              <a:t>goodguydaniel.com</a:t>
            </a:r>
            <a:r>
              <a:rPr lang="de-DE" dirty="0"/>
              <a:t>/</a:t>
            </a:r>
            <a:r>
              <a:rPr lang="de-DE" dirty="0" err="1"/>
              <a:t>blog</a:t>
            </a:r>
            <a:r>
              <a:rPr lang="de-DE" dirty="0"/>
              <a:t>/</a:t>
            </a:r>
            <a:r>
              <a:rPr lang="de-DE" dirty="0" err="1"/>
              <a:t>reactive-programming-fundamentals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CEE82A-1B57-9F46-9A40-FD8F25C777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3CD70E-898B-6340-AC94-B2F94998F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149A9-6343-1046-AF61-0B47410E5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95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2D6D5-0110-2E43-A30E-CC4DC014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Wege aus der Callback-Hölle...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27DB8F-E24B-6B47-82C5-D90756790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/>
              <a:t>unübersichtlich</a:t>
            </a:r>
          </a:p>
          <a:p>
            <a:pPr lvl="1"/>
            <a:r>
              <a:rPr lang="de-DE" dirty="0"/>
              <a:t>schlecht zu warten</a:t>
            </a:r>
          </a:p>
          <a:p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/>
              <a:t>leichte Verbesserung durch Verkettung</a:t>
            </a:r>
          </a:p>
          <a:p>
            <a:pPr lvl="1"/>
            <a:r>
              <a:rPr lang="de-DE" dirty="0"/>
              <a:t>trotzdem keine Rettung aus der Callback-Hölle</a:t>
            </a:r>
          </a:p>
          <a:p>
            <a:r>
              <a:rPr lang="de-DE" dirty="0" err="1"/>
              <a:t>Async</a:t>
            </a:r>
            <a:r>
              <a:rPr lang="de-DE" dirty="0"/>
              <a:t>/</a:t>
            </a:r>
            <a:r>
              <a:rPr lang="de-DE" dirty="0" err="1"/>
              <a:t>Await</a:t>
            </a:r>
            <a:endParaRPr lang="de-DE" dirty="0"/>
          </a:p>
          <a:p>
            <a:pPr lvl="1"/>
            <a:r>
              <a:rPr lang="de-DE" dirty="0"/>
              <a:t>Weitere Verbesserung der Lesbarkeit</a:t>
            </a:r>
          </a:p>
          <a:p>
            <a:pPr lvl="1"/>
            <a:r>
              <a:rPr lang="de-DE" dirty="0"/>
              <a:t>Funktioniert nur für einen Rückgabewert</a:t>
            </a:r>
          </a:p>
          <a:p>
            <a:pPr lvl="1"/>
            <a:r>
              <a:rPr lang="de-DE" dirty="0"/>
              <a:t>ECMA6 </a:t>
            </a:r>
            <a:r>
              <a:rPr lang="de-DE" dirty="0" err="1"/>
              <a:t>Promises</a:t>
            </a:r>
            <a:r>
              <a:rPr lang="de-DE" dirty="0"/>
              <a:t> können nicht abgebrochen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0F116-1CEE-4749-8383-4CC2C0C47A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B9528-A19D-D445-A627-B3AD88D5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18E1F3-FA9C-734B-809E-C86CE7EED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58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84546-F8D8-F948-90F3-440BD3F6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 1.0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B5B0F66-528D-2C4F-B410-612938640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416800" cy="38227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AC90F-330A-FF4B-853A-F892ABEF02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F10C-CF6B-C74E-89EE-62B230A8F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6D885C-CB37-B84E-ADD8-8E23CA696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52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423E1-07C3-5B4C-A042-4D061DC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Observer Pattern 2.0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48144-F18E-424F-9948-AF6AB14222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B0EA9-0EE6-854C-BB39-80EEC275D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A391E9-2DC3-694D-ADC0-E7FA1F12A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7AEAD44-2346-4F43-B640-C9FE8FD052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0" b="20751"/>
          <a:stretch/>
        </p:blipFill>
        <p:spPr>
          <a:xfrm>
            <a:off x="658416" y="1822817"/>
            <a:ext cx="8028384" cy="34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818E1-755D-4945-9F18-92282908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vom Observer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34694-909D-0145-B75E-CB2EAFF8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Wenn wir nicht rechtzeitig </a:t>
            </a:r>
            <a:r>
              <a:rPr lang="de-DE" dirty="0" err="1"/>
              <a:t>subscriben</a:t>
            </a:r>
            <a:r>
              <a:rPr lang="de-DE" dirty="0"/>
              <a:t>, bekommen wir nicht alle Daten</a:t>
            </a:r>
          </a:p>
          <a:p>
            <a:r>
              <a:rPr lang="de-DE" dirty="0"/>
              <a:t>Wir können nur sukzessive auf Ereignisse reagieren.</a:t>
            </a:r>
          </a:p>
          <a:p>
            <a:pPr lvl="1"/>
            <a:r>
              <a:rPr lang="de-DE" dirty="0"/>
              <a:t>Keine Reaktion auf mehrere Ereignisse in einer Sequenz</a:t>
            </a:r>
          </a:p>
          <a:p>
            <a:r>
              <a:rPr lang="de-DE" dirty="0"/>
              <a:t>Wir wissen nicht, wann es sich nicht mehr lohnt, auf Ereignisse zu warten</a:t>
            </a:r>
          </a:p>
          <a:p>
            <a:pPr lvl="1"/>
            <a:r>
              <a:rPr lang="de-DE" dirty="0"/>
              <a:t>Operation abgeschlossen</a:t>
            </a:r>
          </a:p>
          <a:p>
            <a:pPr lvl="1"/>
            <a:r>
              <a:rPr lang="de-DE" dirty="0"/>
              <a:t>Operation auf einen Fehler gelaufen und abgebrochen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7F499-B884-A24A-9DDB-AE25CF51FD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240385-D1BE-FC4F-AC43-79BFFF85C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B04D1-9BBC-0945-B37D-6AAA0FB3D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25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35977-FA70-AF41-B72E-6468F169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Exkurs in die synchrone Welt (1/3)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B30513-3805-BB42-B5C5-3ECF619F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r>
              <a:rPr lang="de-DE" dirty="0"/>
              <a:t>Wenn wir ein Ergebnis (synchron) berechnen, dann würden wir in Java eine Methode haben, die von der Signatur so aussieht: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D10F7D-B5B1-7F44-A99B-F0E2B8DF21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09621-B036-8642-B35B-A52742D61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F0A372-24CD-914E-9885-57940C3A5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A7E969-57D1-4D41-B9E0-B599AC32E6CC}"/>
              </a:ext>
            </a:extLst>
          </p:cNvPr>
          <p:cNvSpPr txBox="1"/>
          <p:nvPr/>
        </p:nvSpPr>
        <p:spPr>
          <a:xfrm>
            <a:off x="2915816" y="318711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A0B25B0-1E77-D44D-AB88-CB7F2520668E}"/>
              </a:ext>
            </a:extLst>
          </p:cNvPr>
          <p:cNvSpPr txBox="1">
            <a:spLocks/>
          </p:cNvSpPr>
          <p:nvPr/>
        </p:nvSpPr>
        <p:spPr>
          <a:xfrm>
            <a:off x="445638" y="3766927"/>
            <a:ext cx="8229600" cy="10302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sz="3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de-DE" b="0" dirty="0"/>
              <a:t>Würden wir mehrere Ergebnisse erwarten, hätten wir folgendes: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C87F65-C2AD-E34E-B63B-EDCF76CAAB36}"/>
              </a:ext>
            </a:extLst>
          </p:cNvPr>
          <p:cNvSpPr txBox="1"/>
          <p:nvPr/>
        </p:nvSpPr>
        <p:spPr>
          <a:xfrm>
            <a:off x="2255961" y="4785440"/>
            <a:ext cx="460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540C2E-DE7B-494E-B0CA-D82D8EED29B3}"/>
              </a:ext>
            </a:extLst>
          </p:cNvPr>
          <p:cNvSpPr txBox="1"/>
          <p:nvPr/>
        </p:nvSpPr>
        <p:spPr>
          <a:xfrm>
            <a:off x="435901" y="5452122"/>
            <a:ext cx="8241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n-lt"/>
              </a:rPr>
              <a:t>Anmerkung: </a:t>
            </a:r>
            <a:r>
              <a:rPr lang="de-DE" sz="1400" b="0" dirty="0" err="1">
                <a:latin typeface="+mn-lt"/>
              </a:rPr>
              <a:t>Iterable</a:t>
            </a:r>
            <a:r>
              <a:rPr lang="de-DE" sz="1400" b="0" dirty="0">
                <a:latin typeface="+mn-lt"/>
              </a:rPr>
              <a:t> ist das Interface, welches von allen Collections (List, </a:t>
            </a:r>
            <a:r>
              <a:rPr lang="de-DE" sz="1400" b="0" dirty="0" err="1">
                <a:latin typeface="+mn-lt"/>
              </a:rPr>
              <a:t>Map</a:t>
            </a:r>
            <a:r>
              <a:rPr lang="de-DE" sz="1400" b="0" dirty="0">
                <a:latin typeface="+mn-lt"/>
              </a:rPr>
              <a:t> u. Set) implementiert wird. </a:t>
            </a:r>
            <a:r>
              <a:rPr lang="de-DE" sz="1400" b="0" dirty="0" err="1">
                <a:latin typeface="+mn-lt"/>
              </a:rPr>
              <a:t>JavaDoc</a:t>
            </a:r>
            <a:r>
              <a:rPr lang="de-DE" sz="1400" b="0" dirty="0">
                <a:latin typeface="+mn-lt"/>
              </a:rPr>
              <a:t> sagt dazu „</a:t>
            </a:r>
            <a:r>
              <a:rPr lang="de-DE" sz="1400" b="0" dirty="0" err="1">
                <a:latin typeface="+mn-lt"/>
              </a:rPr>
              <a:t>Implementing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this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interface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allows</a:t>
            </a:r>
            <a:r>
              <a:rPr lang="de-DE" sz="1400" b="0" dirty="0">
                <a:latin typeface="+mn-lt"/>
              </a:rPr>
              <a:t> an </a:t>
            </a:r>
            <a:r>
              <a:rPr lang="de-DE" sz="1400" b="0" dirty="0" err="1">
                <a:latin typeface="+mn-lt"/>
              </a:rPr>
              <a:t>object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to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be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the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target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of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the</a:t>
            </a:r>
            <a:r>
              <a:rPr lang="de-DE" sz="1400" b="0" dirty="0">
                <a:latin typeface="+mn-lt"/>
              </a:rPr>
              <a:t> "</a:t>
            </a:r>
            <a:r>
              <a:rPr lang="de-DE" sz="1400" b="0" dirty="0" err="1">
                <a:latin typeface="+mn-lt"/>
              </a:rPr>
              <a:t>for-each</a:t>
            </a:r>
            <a:r>
              <a:rPr lang="de-DE" sz="1400" b="0" dirty="0">
                <a:latin typeface="+mn-lt"/>
              </a:rPr>
              <a:t> </a:t>
            </a:r>
            <a:r>
              <a:rPr lang="de-DE" sz="1400" b="0" dirty="0" err="1">
                <a:latin typeface="+mn-lt"/>
              </a:rPr>
              <a:t>loop</a:t>
            </a:r>
            <a:r>
              <a:rPr lang="de-DE" sz="1400" b="0" dirty="0">
                <a:latin typeface="+mn-lt"/>
              </a:rPr>
              <a:t>" </a:t>
            </a:r>
            <a:r>
              <a:rPr lang="de-DE" sz="1400" b="0" dirty="0" err="1">
                <a:latin typeface="+mn-lt"/>
              </a:rPr>
              <a:t>statement</a:t>
            </a:r>
            <a:r>
              <a:rPr lang="de-DE" sz="1400" b="0" dirty="0">
                <a:latin typeface="+mn-lt"/>
              </a:rPr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11331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C208E-9DA8-AD49-993B-A69D7C73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Exkurs in die synchrone Welt (2/3)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27F24-16CC-0143-89A6-D136C408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Bei synchronen Datenstrukturen treten die genannten Probleme nicht auf</a:t>
            </a:r>
          </a:p>
          <a:p>
            <a:pPr lvl="1"/>
            <a:r>
              <a:rPr lang="de-DE" dirty="0" err="1"/>
              <a:t>hasNext</a:t>
            </a:r>
            <a:r>
              <a:rPr lang="de-DE" dirty="0"/>
              <a:t>()?</a:t>
            </a:r>
          </a:p>
          <a:p>
            <a:pPr lvl="1"/>
            <a:r>
              <a:rPr lang="de-DE" dirty="0" err="1"/>
              <a:t>Exceptions</a:t>
            </a:r>
            <a:r>
              <a:rPr lang="de-DE" dirty="0"/>
              <a:t> werden direkt geworfen und fliegen den Stack entlang</a:t>
            </a:r>
          </a:p>
          <a:p>
            <a:pPr lvl="1"/>
            <a:r>
              <a:rPr lang="de-DE" dirty="0"/>
              <a:t>Kein Datenverlust durch zu spätes Registrieren, weil wir warten bis alles fertig berechnet wurde und der Code erst danach mit den Ergebnissen weiter rechnet.</a:t>
            </a:r>
          </a:p>
          <a:p>
            <a:r>
              <a:rPr lang="de-DE" dirty="0"/>
              <a:t>Funktionale Konzepte bei der Arbeit mit </a:t>
            </a:r>
            <a:r>
              <a:rPr lang="de-DE" dirty="0" err="1"/>
              <a:t>Iterables</a:t>
            </a:r>
            <a:r>
              <a:rPr lang="de-DE" dirty="0"/>
              <a:t> sind etabliert.</a:t>
            </a:r>
          </a:p>
          <a:p>
            <a:r>
              <a:rPr lang="de-DE" dirty="0"/>
              <a:t>Pull-Prinzip: Daten werden abgerufen (</a:t>
            </a:r>
            <a:r>
              <a:rPr lang="de-DE" dirty="0" err="1"/>
              <a:t>getResult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428CC-51A6-EA44-9E73-179B6F1ADC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1EE5F-6F86-A448-8E97-F1FF54444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304177-4040-8D47-B13E-FDCC38321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88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E24F9-DF82-5040-A0D6-755071D9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 Exkurs in die synchrone Welt (3/3)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C0FC6-A71C-E443-A620-2E1DA71125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3A84D-581D-B44C-902B-2207B60AD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15B70-4A80-A64B-ABD2-B1B9059A8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84E684-3CDB-F74E-B063-BDCC777DD93C}"/>
              </a:ext>
            </a:extLst>
          </p:cNvPr>
          <p:cNvSpPr/>
          <p:nvPr/>
        </p:nvSpPr>
        <p:spPr>
          <a:xfrm>
            <a:off x="567916" y="2165370"/>
            <a:ext cx="5112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getDataFromLocalMemory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((d) =&gt; d &gt; 5)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((s) =&gt; s + "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(o =&gt;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5ED59E-6A05-C945-BFB6-7535559AA57E}"/>
              </a:ext>
            </a:extLst>
          </p:cNvPr>
          <p:cNvSpPr txBox="1"/>
          <p:nvPr/>
        </p:nvSpPr>
        <p:spPr>
          <a:xfrm>
            <a:off x="1115616" y="1700459"/>
            <a:ext cx="14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JavaScript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1C74B8-611E-7041-B707-C09A7CA07D81}"/>
              </a:ext>
            </a:extLst>
          </p:cNvPr>
          <p:cNvSpPr/>
          <p:nvPr/>
        </p:nvSpPr>
        <p:spPr>
          <a:xfrm>
            <a:off x="4283968" y="4409579"/>
            <a:ext cx="5112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getDataFromLocalMemory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 -&gt; d &gt; 5)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 -&gt; s + "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EF6A42-5B12-9749-B726-8A4827F5CAB4}"/>
              </a:ext>
            </a:extLst>
          </p:cNvPr>
          <p:cNvSpPr txBox="1"/>
          <p:nvPr/>
        </p:nvSpPr>
        <p:spPr>
          <a:xfrm>
            <a:off x="5209728" y="3947914"/>
            <a:ext cx="728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n-lt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80949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256E8-221D-334D-B0D0-F86F2323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Gedankenspiel: Was wäre wenn?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B37A9-25BB-A346-B55D-DD13670B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204864"/>
            <a:ext cx="8229600" cy="259228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Was wäre, wenn wir eine Datenstruktur hätten, mit der wir auf dieselbe einfache und leichtgewichtige Art und Weise asynchrone Ereignisse verarbeiten könnten und welche die genannten Probleme des </a:t>
            </a:r>
            <a:r>
              <a:rPr lang="de-DE" dirty="0" err="1"/>
              <a:t>Observers</a:t>
            </a:r>
            <a:r>
              <a:rPr lang="de-DE" dirty="0"/>
              <a:t> behebt?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6A59-4315-B548-BFEA-78D6854562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C. Karow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DC64C8-F725-9440-A231-0599B2BB1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Reactive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DF009B-0FF2-254B-9233-9154D2B6A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09310D-2199-4612-B943-B17CE1A9AFB2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41595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690</Words>
  <Application>Microsoft Macintosh PowerPoint</Application>
  <PresentationFormat>Bildschirmpräsentation (4:3)</PresentationFormat>
  <Paragraphs>121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Times</vt:lpstr>
      <vt:lpstr>Times New Roman</vt:lpstr>
      <vt:lpstr>Verdana</vt:lpstr>
      <vt:lpstr>Wingdings</vt:lpstr>
      <vt:lpstr>Präsentation</vt:lpstr>
      <vt:lpstr>Reactive mit nicht (rein) funktionalen Sprachen</vt:lpstr>
      <vt:lpstr>Wege aus der Callback-Hölle...</vt:lpstr>
      <vt:lpstr>Observer Pattern 1.0</vt:lpstr>
      <vt:lpstr>Observer Pattern 2.0</vt:lpstr>
      <vt:lpstr>Nachteile vom Observer</vt:lpstr>
      <vt:lpstr>Kurzer Exkurs in die synchrone Welt (1/3)</vt:lpstr>
      <vt:lpstr>Kurzer Exkurs in die synchrone Welt (2/3)</vt:lpstr>
      <vt:lpstr>Kurzer Exkurs in die synchrone Welt (3/3)</vt:lpstr>
      <vt:lpstr>Gedankenspiel: Was wäre wenn?</vt:lpstr>
      <vt:lpstr>Introducing: The Observable</vt:lpstr>
      <vt:lpstr>Synchron vs. Asynchron</vt:lpstr>
      <vt:lpstr>Rx in a nutshell</vt:lpstr>
      <vt:lpstr>FRP vs. Rx</vt:lpstr>
      <vt:lpstr>Murmeldiagramme</vt:lpstr>
    </vt:vector>
  </TitlesOfParts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</dc:title>
  <dc:creator>David J. Barnes, Michael Kölling</dc:creator>
  <dc:description>Copyright © David J. Barnes, Michael Kölling</dc:description>
  <cp:lastModifiedBy>Christopher Karow</cp:lastModifiedBy>
  <cp:revision>213</cp:revision>
  <dcterms:created xsi:type="dcterms:W3CDTF">2002-02-07T19:56:09Z</dcterms:created>
  <dcterms:modified xsi:type="dcterms:W3CDTF">2021-07-05T20:44:10Z</dcterms:modified>
</cp:coreProperties>
</file>