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1" r:id="rId1"/>
  </p:sldMasterIdLst>
  <p:notesMasterIdLst>
    <p:notesMasterId r:id="rId15"/>
  </p:notesMasterIdLst>
  <p:handoutMasterIdLst>
    <p:handoutMasterId r:id="rId16"/>
  </p:handoutMasterIdLst>
  <p:sldIdLst>
    <p:sldId id="300" r:id="rId2"/>
    <p:sldId id="307" r:id="rId3"/>
    <p:sldId id="308" r:id="rId4"/>
    <p:sldId id="309" r:id="rId5"/>
    <p:sldId id="301" r:id="rId6"/>
    <p:sldId id="310" r:id="rId7"/>
    <p:sldId id="311" r:id="rId8"/>
    <p:sldId id="314" r:id="rId9"/>
    <p:sldId id="315" r:id="rId10"/>
    <p:sldId id="303" r:id="rId11"/>
    <p:sldId id="312" r:id="rId12"/>
    <p:sldId id="313" r:id="rId13"/>
    <p:sldId id="316" r:id="rId14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48"/>
    <a:srgbClr val="D6ECFA"/>
    <a:srgbClr val="F0ECD7"/>
    <a:srgbClr val="E3E4E6"/>
    <a:srgbClr val="EEECE1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5" autoAdjust="0"/>
    <p:restoredTop sz="96089" autoAdjust="0"/>
  </p:normalViewPr>
  <p:slideViewPr>
    <p:cSldViewPr>
      <p:cViewPr varScale="1">
        <p:scale>
          <a:sx n="156" d="100"/>
          <a:sy n="156" d="100"/>
        </p:scale>
        <p:origin x="1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9D81592-4155-0C4A-9F30-58E4F14475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1213555C-24BD-6544-8A2F-90761A8177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42BB33EA-347A-4149-A236-FE3EEDFC386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3600" y="8686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0DEC312-5288-7F49-92EC-44DDB09D9FF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>
            <a:extLst>
              <a:ext uri="{FF2B5EF4-FFF2-40B4-BE49-F238E27FC236}">
                <a16:creationId xmlns:a16="http://schemas.microsoft.com/office/drawing/2014/main" id="{4D3A0999-006E-EC4B-9D11-B2D5C1B33F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7587" name="Rectangle 1027">
            <a:extLst>
              <a:ext uri="{FF2B5EF4-FFF2-40B4-BE49-F238E27FC236}">
                <a16:creationId xmlns:a16="http://schemas.microsoft.com/office/drawing/2014/main" id="{902126DF-AFDB-3346-AD50-C73DC6FAC1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16B8631A-44D3-BF4F-93B2-F60D70D611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1029">
            <a:extLst>
              <a:ext uri="{FF2B5EF4-FFF2-40B4-BE49-F238E27FC236}">
                <a16:creationId xmlns:a16="http://schemas.microsoft.com/office/drawing/2014/main" id="{91CA1099-6840-2A48-964F-F63FA92433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7590" name="Rectangle 1030">
            <a:extLst>
              <a:ext uri="{FF2B5EF4-FFF2-40B4-BE49-F238E27FC236}">
                <a16:creationId xmlns:a16="http://schemas.microsoft.com/office/drawing/2014/main" id="{D13891B0-3A4F-B447-80D3-384FBE1507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67591" name="Rectangle 1031">
            <a:extLst>
              <a:ext uri="{FF2B5EF4-FFF2-40B4-BE49-F238E27FC236}">
                <a16:creationId xmlns:a16="http://schemas.microsoft.com/office/drawing/2014/main" id="{402A455D-E45B-2448-8AC9-BD730A1F6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BF7C2BF7-B730-4B4B-B798-E9585882630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999FC8C-5B9C-E44C-A1B1-6941842FCA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de-DE">
                <a:latin typeface="Courier New" panose="02070309020205020404" pitchFamily="49" charset="0"/>
                <a:ea typeface="Times" pitchFamily="2" charset="0"/>
                <a:cs typeface="Times" pitchFamily="2" charset="0"/>
              </a:rPr>
              <a:t>Objects First with Java</a:t>
            </a: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3F59CDFB-0787-E84A-B118-4C836DDFF1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de-DE">
                <a:latin typeface="Courier New" panose="02070309020205020404" pitchFamily="49" charset="0"/>
                <a:ea typeface="Times" pitchFamily="2" charset="0"/>
                <a:cs typeface="Times" pitchFamily="2" charset="0"/>
              </a:rPr>
              <a:t>© David J. Barnes and Michael Kölling</a:t>
            </a: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187B5BCE-35CE-4640-8838-DEE1C4DCF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A7C84F-32F5-E142-A078-75E14B6B4504}" type="slidenum">
              <a:rPr lang="en-GB" altLang="de-DE">
                <a:latin typeface="Courier New" panose="02070309020205020404" pitchFamily="49" charset="0"/>
                <a:ea typeface="Times" pitchFamily="2" charset="0"/>
                <a:cs typeface="Times" pitchFamily="2" charset="0"/>
              </a:rPr>
              <a:pPr>
                <a:spcBef>
                  <a:spcPct val="0"/>
                </a:spcBef>
              </a:pPr>
              <a:t>1</a:t>
            </a:fld>
            <a:endParaRPr lang="en-GB" altLang="de-DE">
              <a:latin typeface="Courier New" panose="02070309020205020404" pitchFamily="49" charset="0"/>
              <a:ea typeface="Times" pitchFamily="2" charset="0"/>
              <a:cs typeface="Times" pitchFamily="2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4DAF091F-D554-8449-9A76-741BA8F9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F7571BC3-253A-AB4D-A0BF-8FC606B67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2098675" cy="274638"/>
          </a:xfrm>
          <a:noFill/>
        </p:spPr>
        <p:txBody>
          <a:bodyPr/>
          <a:lstStyle/>
          <a:p>
            <a:pPr eaLnBrk="1" hangingPunct="1"/>
            <a:endParaRPr lang="de-DE" altLang="de-DE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0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2050" name="Picture 2" descr="http://ottoazubiblog.de/wp-content/uploads/2010/08/logonordakademi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28937"/>
            <a:ext cx="2339752" cy="70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/>
          <p:cNvSpPr txBox="1">
            <a:spLocks/>
          </p:cNvSpPr>
          <p:nvPr userDrawn="1"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F1AC031-F161-4C42-947D-8E372156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03A4D4E-7EF7-0E42-A402-5D374D62E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Callback Hell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3FDED67-7B8D-234B-9917-2E670DFD2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8229600" cy="500141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F075B034-01A8-FF49-94A5-31B835A0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1DBB761-767F-724B-BCC7-770BAE06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9CE002C-C6C6-834D-A82C-D280C36AF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11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E0B11E9-E019-914F-96FF-C92B2946A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DA8EAC8-BB7E-2D41-8254-CF476F566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D67EAD7-1E07-C34A-B626-8ECB28B51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71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0D5AF-C40A-CF4E-98C8-01667DDF36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Callback Hell</a:t>
            </a:r>
          </a:p>
        </p:txBody>
      </p:sp>
    </p:spTree>
    <p:extLst>
      <p:ext uri="{BB962C8B-B14F-4D97-AF65-F5344CB8AC3E}">
        <p14:creationId xmlns:p14="http://schemas.microsoft.com/office/powerpoint/2010/main" val="4016783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8A85BE-99C8-D941-BA88-C10F684933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Callback Hell</a:t>
            </a:r>
          </a:p>
        </p:txBody>
      </p:sp>
    </p:spTree>
    <p:extLst>
      <p:ext uri="{BB962C8B-B14F-4D97-AF65-F5344CB8AC3E}">
        <p14:creationId xmlns:p14="http://schemas.microsoft.com/office/powerpoint/2010/main" val="11256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Picture 2" descr="http://ottoazubiblog.de/wp-content/uploads/2010/08/logonordakademi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28937"/>
            <a:ext cx="2339752" cy="70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DCD03586-18D2-464B-BC97-F80A769C5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4D48A2A6-F32B-774D-AEDE-2EB08690B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3507E65-55AC-BD4B-966D-8864B5296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84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itel 1"/>
          <p:cNvSpPr txBox="1">
            <a:spLocks/>
          </p:cNvSpPr>
          <p:nvPr userDrawn="1"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340D4DC-22F5-F644-800C-430D77415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C554ADF4-8F84-4342-BA92-DD080B47D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81EB8C4-366F-A146-8E78-5E0A2D562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49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90A71ED9-61B7-8448-9B3C-505AA38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73AA10F9-8A29-094A-A235-4A2CCC49D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245FDDB7-C5ED-FB43-B07F-D36F56D92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3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54C6E150-92F4-504B-9CA6-D253F2E6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931549DF-19A8-5744-A526-57D61B85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CA9972AC-0F73-3C4A-8080-5E0CCECC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8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CA5F44B-53E6-B14F-B476-4FCAAC0FC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FC02461-0840-C843-BCDB-214FBD54F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5E2A5E7-5773-5C4E-BE52-986754E08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8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600" dirty="0">
                <a:solidFill>
                  <a:schemeClr val="tx2">
                    <a:lumMod val="50000"/>
                  </a:schemeClr>
                </a:solidFill>
              </a:rPr>
              <a:t>Titelmasterformat durch Klicken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AA4B478C-B9A5-A541-9D67-CE6ED8F01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F7CBE56-51F9-5E4D-A948-37FB85AA6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E6078C0E-F744-4049-A200-8F15C6943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5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124744"/>
            <a:ext cx="3008313" cy="500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8CC8645-5650-7D43-A8D2-C6027893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0FAE28BB-764E-CC40-9655-647DDBB78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F660E72F-03B9-E744-A9CF-C5784215B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13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24743"/>
            <a:ext cx="54864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1DA6148-B4A2-6C4A-A63A-138BBA2D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BB905ED-5392-7449-883C-720FB453B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40A96BB-969E-7D4E-9AB1-96D03A4E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91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6356120"/>
            <a:ext cx="9144000" cy="501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3850" y="914400"/>
            <a:ext cx="4248150" cy="54000"/>
          </a:xfrm>
          <a:prstGeom prst="rect">
            <a:avLst/>
          </a:prstGeom>
          <a:solidFill>
            <a:srgbClr val="00378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48200" y="914400"/>
            <a:ext cx="2590800" cy="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15200" y="914400"/>
            <a:ext cx="1649413" cy="5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0" name="Picture 2" descr="http://ottoazubiblog.de/wp-content/uploads/2010/08/logonordakademie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28937"/>
            <a:ext cx="2339752" cy="70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23850" y="6327328"/>
            <a:ext cx="4248150" cy="54000"/>
          </a:xfrm>
          <a:prstGeom prst="rect">
            <a:avLst/>
          </a:prstGeom>
          <a:solidFill>
            <a:srgbClr val="00378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648200" y="6327328"/>
            <a:ext cx="2590800" cy="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7315200" y="6327328"/>
            <a:ext cx="1649413" cy="5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0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933D16A-3EEB-2046-85B2-908663C8B0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rIns="81279"/>
          <a:lstStyle/>
          <a:p>
            <a:pPr eaLnBrk="1" hangingPunct="1"/>
            <a:r>
              <a:rPr lang="de-DE" altLang="de-DE" dirty="0"/>
              <a:t>Callback Hell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78EC1AC-2394-EA41-9D48-06BCA716D6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28528"/>
            <a:ext cx="6400800" cy="1752600"/>
          </a:xfrm>
        </p:spPr>
        <p:txBody>
          <a:bodyPr rIns="233680">
            <a:normAutofit/>
          </a:bodyPr>
          <a:lstStyle/>
          <a:p>
            <a:pPr marL="39688" eaLnBrk="1" hangingPunct="1">
              <a:buFont typeface="Times" pitchFamily="2" charset="0"/>
              <a:buNone/>
            </a:pPr>
            <a:endParaRPr lang="de-DE" altLang="de-DE" dirty="0"/>
          </a:p>
          <a:p>
            <a:pPr marL="39688" eaLnBrk="1" hangingPunct="1">
              <a:buFont typeface="Times" pitchFamily="2" charset="0"/>
              <a:buNone/>
            </a:pPr>
            <a:r>
              <a:rPr lang="de-DE" altLang="de-DE" dirty="0"/>
              <a:t>Christopher J. Karow, M. Sc.</a:t>
            </a:r>
          </a:p>
        </p:txBody>
      </p:sp>
    </p:spTree>
    <p:extLst>
      <p:ext uri="{BB962C8B-B14F-4D97-AF65-F5344CB8AC3E}">
        <p14:creationId xmlns:p14="http://schemas.microsoft.com/office/powerpoint/2010/main" val="50866867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95888-D59D-C64D-B59D-C22DD6FF95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F1D3D-BD50-E54A-AEEC-728AD0E3A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D015F9-81FA-D441-8295-4873ED497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47DE7A3-111F-3344-940A-D56A938C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13387"/>
          </a:xfrm>
        </p:spPr>
        <p:txBody>
          <a:bodyPr>
            <a:normAutofit/>
          </a:bodyPr>
          <a:lstStyle/>
          <a:p>
            <a:r>
              <a:rPr lang="de-DE" dirty="0" err="1"/>
              <a:t>Javascript</a:t>
            </a:r>
            <a:r>
              <a:rPr lang="de-DE" dirty="0"/>
              <a:t> definiert das Konzept des „</a:t>
            </a:r>
            <a:r>
              <a:rPr lang="de-DE" dirty="0" err="1"/>
              <a:t>Promise</a:t>
            </a:r>
            <a:r>
              <a:rPr lang="de-DE" dirty="0"/>
              <a:t>“</a:t>
            </a:r>
          </a:p>
          <a:p>
            <a:r>
              <a:rPr lang="de-DE" dirty="0"/>
              <a:t>Versprechen eines Ergebnisses</a:t>
            </a:r>
          </a:p>
          <a:p>
            <a:pPr lvl="1"/>
            <a:r>
              <a:rPr lang="de-DE" dirty="0"/>
              <a:t>Muss noch nicht unbedingt vorliegen (weil die Berechnung noch andauert)</a:t>
            </a:r>
          </a:p>
          <a:p>
            <a:r>
              <a:rPr lang="de-DE" dirty="0"/>
              <a:t>Zwei Fälle:</a:t>
            </a:r>
          </a:p>
          <a:p>
            <a:pPr lvl="1"/>
            <a:r>
              <a:rPr lang="de-DE" dirty="0" err="1"/>
              <a:t>Resolve</a:t>
            </a:r>
            <a:r>
              <a:rPr lang="de-DE" dirty="0"/>
              <a:t>: Die asynchrone Operation war erfolgreich und das Ergebnis liegt vor.</a:t>
            </a:r>
          </a:p>
          <a:p>
            <a:pPr lvl="1"/>
            <a:r>
              <a:rPr lang="de-DE" dirty="0" err="1"/>
              <a:t>Reject</a:t>
            </a:r>
            <a:r>
              <a:rPr lang="de-DE" dirty="0"/>
              <a:t>: Im Fehlerfall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8892CB34-F4F8-E840-9B4A-604EA645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6059016" cy="562074"/>
          </a:xfrm>
        </p:spPr>
        <p:txBody>
          <a:bodyPr/>
          <a:lstStyle/>
          <a:p>
            <a:r>
              <a:rPr lang="de-DE" dirty="0"/>
              <a:t>Wege aus der Callback-Hell (in JavaScript) - </a:t>
            </a:r>
            <a:r>
              <a:rPr lang="de-DE" dirty="0" err="1"/>
              <a:t>Promises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75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F4A6C-A340-0147-9036-646DE00A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2842"/>
            <a:ext cx="8507288" cy="4713387"/>
          </a:xfrm>
        </p:spPr>
        <p:txBody>
          <a:bodyPr/>
          <a:lstStyle/>
          <a:p>
            <a:r>
              <a:rPr lang="de-DE" dirty="0" err="1"/>
              <a:t>Promises</a:t>
            </a:r>
            <a:r>
              <a:rPr lang="de-DE" dirty="0"/>
              <a:t> werden selten selber erzeugt, sondern sind meistens Rückgabewerte von asynchronen Framework-Funktionen.</a:t>
            </a:r>
          </a:p>
          <a:p>
            <a:endParaRPr lang="de-DE" dirty="0"/>
          </a:p>
          <a:p>
            <a:r>
              <a:rPr lang="de-DE" dirty="0"/>
              <a:t>Wichtigste Methoden:</a:t>
            </a:r>
          </a:p>
          <a:p>
            <a:pPr lvl="1"/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dirty="0"/>
              <a:t>: Verkettung von Verarbeitungsschritten</a:t>
            </a:r>
          </a:p>
          <a:p>
            <a:pPr lvl="1"/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.catch(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de-DE" dirty="0"/>
              <a:t>Fehlerbehandlung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FFBB2-8217-304F-962C-89357C25D0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29560-B282-1C4F-8F3C-CF66C734E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931CC-3967-394E-867F-28D40F3F7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1" name="Titel 9">
            <a:extLst>
              <a:ext uri="{FF2B5EF4-FFF2-40B4-BE49-F238E27FC236}">
                <a16:creationId xmlns:a16="http://schemas.microsoft.com/office/drawing/2014/main" id="{7E712515-CB29-5E4D-8386-D6D53F4D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6059016" cy="562074"/>
          </a:xfrm>
        </p:spPr>
        <p:txBody>
          <a:bodyPr/>
          <a:lstStyle/>
          <a:p>
            <a:r>
              <a:rPr lang="de-DE" dirty="0"/>
              <a:t>Wege aus der Callback-Hell (in JavaScript) - </a:t>
            </a:r>
            <a:r>
              <a:rPr lang="de-DE" dirty="0" err="1"/>
              <a:t>Promises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19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AD6F2-EF7A-4A42-A2F9-08C7844F2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JavaScript können Funktionen als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de-DE" dirty="0"/>
              <a:t> gekennzeichnet werden.</a:t>
            </a:r>
          </a:p>
          <a:p>
            <a:pPr lvl="1"/>
            <a:r>
              <a:rPr lang="de-DE" dirty="0"/>
              <a:t>Gibt immer ein </a:t>
            </a:r>
            <a:r>
              <a:rPr lang="de-DE" dirty="0" err="1"/>
              <a:t>Promise</a:t>
            </a:r>
            <a:r>
              <a:rPr lang="de-DE" dirty="0"/>
              <a:t> zurück</a:t>
            </a:r>
          </a:p>
          <a:p>
            <a:pPr lvl="1"/>
            <a:r>
              <a:rPr lang="de-DE" dirty="0"/>
              <a:t>Nicht-</a:t>
            </a:r>
            <a:r>
              <a:rPr lang="de-DE" dirty="0" err="1"/>
              <a:t>Promise</a:t>
            </a:r>
            <a:r>
              <a:rPr lang="de-DE" dirty="0"/>
              <a:t> Rückgabewerte werden automatisch in ein </a:t>
            </a:r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Promise</a:t>
            </a:r>
            <a:r>
              <a:rPr lang="de-DE" dirty="0"/>
              <a:t> verpackt.</a:t>
            </a:r>
          </a:p>
          <a:p>
            <a:r>
              <a:rPr lang="de-DE" dirty="0"/>
              <a:t>Innerhalb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/>
              <a:t>Funktionen kann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de-DE" dirty="0"/>
              <a:t> auf ein </a:t>
            </a:r>
            <a:r>
              <a:rPr lang="de-DE" dirty="0" err="1"/>
              <a:t>Promise</a:t>
            </a:r>
            <a:r>
              <a:rPr lang="de-DE" dirty="0"/>
              <a:t> gewartet werden.</a:t>
            </a:r>
          </a:p>
          <a:p>
            <a:pPr lvl="1"/>
            <a:r>
              <a:rPr lang="de-DE" dirty="0"/>
              <a:t>Funktioniert nur in </a:t>
            </a:r>
            <a:r>
              <a:rPr lang="de-DE" dirty="0" err="1"/>
              <a:t>async</a:t>
            </a:r>
            <a:r>
              <a:rPr lang="de-DE" dirty="0"/>
              <a:t>-Funktionen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B1961-DD99-7642-A5AC-2B9DB6CF01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7FB0F-4666-BC4A-B274-BBA0CB08C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78741-68EE-564A-BE12-B2DCA9F2C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C31C895-9762-FF4E-B0F6-C43DAF32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6059016" cy="562074"/>
          </a:xfrm>
        </p:spPr>
        <p:txBody>
          <a:bodyPr/>
          <a:lstStyle/>
          <a:p>
            <a:r>
              <a:rPr lang="de-DE" dirty="0"/>
              <a:t>Wege aus der Callback-Hell (in JavaScript) – </a:t>
            </a:r>
            <a:r>
              <a:rPr lang="de-DE" dirty="0" err="1"/>
              <a:t>Async</a:t>
            </a:r>
            <a:r>
              <a:rPr lang="de-DE" dirty="0"/>
              <a:t>/</a:t>
            </a:r>
            <a:r>
              <a:rPr lang="de-DE" dirty="0" err="1"/>
              <a:t>Await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154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C219A-3DE8-C149-A636-2BA56F8C00E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8C075-7A8F-6E4E-83A6-9B5031BC4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2E35DD-6C04-7241-9549-1ABDD0889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itel 9">
            <a:extLst>
              <a:ext uri="{FF2B5EF4-FFF2-40B4-BE49-F238E27FC236}">
                <a16:creationId xmlns:a16="http://schemas.microsoft.com/office/drawing/2014/main" id="{4116BBF7-381B-6244-9CC3-D61A1F66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6059016" cy="562074"/>
          </a:xfrm>
        </p:spPr>
        <p:txBody>
          <a:bodyPr/>
          <a:lstStyle/>
          <a:p>
            <a:r>
              <a:rPr lang="de-DE" dirty="0"/>
              <a:t>Wege aus der Callback-Hell (in JavaScript) – Reaktives </a:t>
            </a:r>
            <a:r>
              <a:rPr lang="de-DE" dirty="0" err="1"/>
              <a:t>Javascript</a:t>
            </a:r>
            <a:r>
              <a:rPr lang="de-DE" dirty="0"/>
              <a:t> mit </a:t>
            </a:r>
            <a:r>
              <a:rPr lang="de-DE"/>
              <a:t>rxJs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38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FDF9F-1302-8841-9229-046CA1B4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Callback – „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!“ (1/2)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54B58-EE1D-0D4E-A905-1ED9A3705B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B8478-2DA7-5F49-851A-D2C114368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6A6618-A4A2-2842-B74A-E5DE5C803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4F4588-2FCD-9140-B4DB-5F89F75A4B9E}"/>
              </a:ext>
            </a:extLst>
          </p:cNvPr>
          <p:cNvSpPr/>
          <p:nvPr/>
        </p:nvSpPr>
        <p:spPr>
          <a:xfrm>
            <a:off x="476470" y="2367035"/>
            <a:ext cx="8435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1" dirty="0">
                <a:latin typeface="+mn-lt"/>
              </a:rPr>
              <a:t>„Eine Rückruffunktion (englisch Callback) bezeichnet in der Informatik eine Funktion, die einer anderen Funktion, meist einer vorgefertigten Bibliotheks- oder Betriebssystemfunktion, als Parameter übergeben und von dieser unter definierten Bedingungen mit definierten Argumenten aufgerufen wird. Dieses Vorgehen folgt dem Entwurfsmuster der Inversion </a:t>
            </a:r>
            <a:r>
              <a:rPr lang="de-DE" b="0" i="1" dirty="0" err="1">
                <a:latin typeface="+mn-lt"/>
              </a:rPr>
              <a:t>of</a:t>
            </a:r>
            <a:r>
              <a:rPr lang="de-DE" b="0" i="1" dirty="0">
                <a:latin typeface="+mn-lt"/>
              </a:rPr>
              <a:t> Control.“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CA43E8-4158-1049-9C40-CAC8C6A3F1C3}"/>
              </a:ext>
            </a:extLst>
          </p:cNvPr>
          <p:cNvSpPr txBox="1"/>
          <p:nvPr/>
        </p:nvSpPr>
        <p:spPr>
          <a:xfrm>
            <a:off x="5229327" y="4584369"/>
            <a:ext cx="3496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0" dirty="0">
                <a:latin typeface="+mn-lt"/>
              </a:rPr>
              <a:t>Quelle: https://</a:t>
            </a:r>
            <a:r>
              <a:rPr lang="de-DE" sz="1000" b="0" dirty="0" err="1">
                <a:latin typeface="+mn-lt"/>
              </a:rPr>
              <a:t>de.wikipedia.org</a:t>
            </a:r>
            <a:r>
              <a:rPr lang="de-DE" sz="1000" b="0" dirty="0">
                <a:latin typeface="+mn-lt"/>
              </a:rPr>
              <a:t>/</a:t>
            </a:r>
            <a:r>
              <a:rPr lang="de-DE" sz="1000" b="0" dirty="0" err="1">
                <a:latin typeface="+mn-lt"/>
              </a:rPr>
              <a:t>wiki</a:t>
            </a:r>
            <a:r>
              <a:rPr lang="de-DE" sz="1000" b="0" dirty="0">
                <a:latin typeface="+mn-lt"/>
              </a:rPr>
              <a:t>/R%C3%BCckruffunktion</a:t>
            </a:r>
          </a:p>
        </p:txBody>
      </p:sp>
    </p:spTree>
    <p:extLst>
      <p:ext uri="{BB962C8B-B14F-4D97-AF65-F5344CB8AC3E}">
        <p14:creationId xmlns:p14="http://schemas.microsoft.com/office/powerpoint/2010/main" val="101780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8B6DD7-085D-AD49-A447-DB2BA0F862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2E15A-71BD-C344-AC62-E03D90339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71ABAB-1E99-814E-B251-D0C8E11CF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6AB0B49-86D0-7C46-B141-801E2C11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80520"/>
          </a:xfrm>
        </p:spPr>
        <p:txBody>
          <a:bodyPr>
            <a:normAutofit/>
          </a:bodyPr>
          <a:lstStyle/>
          <a:p>
            <a:r>
              <a:rPr lang="de-DE" dirty="0"/>
              <a:t>Manifestation des „Hollywood </a:t>
            </a:r>
            <a:r>
              <a:rPr lang="de-DE" dirty="0" err="1"/>
              <a:t>Principles</a:t>
            </a:r>
            <a:r>
              <a:rPr lang="de-DE" dirty="0"/>
              <a:t>“.</a:t>
            </a:r>
          </a:p>
          <a:p>
            <a:r>
              <a:rPr lang="de-DE" dirty="0"/>
              <a:t>Funktion(en) als Parameter einer anderen Funktion.</a:t>
            </a:r>
          </a:p>
          <a:p>
            <a:pPr lvl="1"/>
            <a:r>
              <a:rPr lang="de-DE" dirty="0"/>
              <a:t>In manchen Programmiersprachen (ohne First-Class-</a:t>
            </a:r>
            <a:r>
              <a:rPr lang="de-DE" dirty="0" err="1"/>
              <a:t>Functions</a:t>
            </a:r>
            <a:r>
              <a:rPr lang="de-DE" dirty="0"/>
              <a:t>) oftmals auch mit Lambda-Ausdrücken realisiert</a:t>
            </a:r>
          </a:p>
          <a:p>
            <a:r>
              <a:rPr lang="de-DE" dirty="0"/>
              <a:t>Ausführung der übergebenen Funktion erfolgt, wenn die aufgerufene Funktion es für „richtig“ hält.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91098BE-B060-AE43-8E2B-03DD322E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Callback – „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!“ (2/2)</a:t>
            </a:r>
          </a:p>
        </p:txBody>
      </p:sp>
    </p:spTree>
    <p:extLst>
      <p:ext uri="{BB962C8B-B14F-4D97-AF65-F5344CB8AC3E}">
        <p14:creationId xmlns:p14="http://schemas.microsoft.com/office/powerpoint/2010/main" val="46240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D3039-0189-A741-906E-683ECB73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D14717-F7FC-614D-8A4E-21E716CF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016224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Just-in-time </a:t>
            </a:r>
            <a:r>
              <a:rPr lang="de-DE" dirty="0" err="1"/>
              <a:t>compilierte</a:t>
            </a:r>
            <a:r>
              <a:rPr lang="de-DE" dirty="0"/>
              <a:t> Skriptsprache</a:t>
            </a:r>
          </a:p>
          <a:p>
            <a:r>
              <a:rPr lang="de-DE" dirty="0"/>
              <a:t>Erschienen in 1996</a:t>
            </a:r>
          </a:p>
          <a:p>
            <a:r>
              <a:rPr lang="de-DE" dirty="0"/>
              <a:t>Aktuellster Standard: ECMAScript6 von 2015</a:t>
            </a:r>
          </a:p>
          <a:p>
            <a:r>
              <a:rPr lang="de-DE" dirty="0"/>
              <a:t>Nicht zu verwechseln mit Java!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D9069-95D2-C94E-8D24-BC4DFAD496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4E8E6-1A9A-604C-B96E-1CE487F24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31CD5-A2A1-3E42-9E8F-0A84AADE6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E72B997-B267-6946-A6F8-52E357E0B85B}"/>
              </a:ext>
            </a:extLst>
          </p:cNvPr>
          <p:cNvSpPr txBox="1"/>
          <p:nvPr/>
        </p:nvSpPr>
        <p:spPr>
          <a:xfrm>
            <a:off x="2051720" y="4221088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World‘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671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7F541-92B8-CF42-A23F-3B0D6898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Callback Hölle? (1/3)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27E8D1-7BDB-EE4D-957E-E9CBDCE9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1775"/>
            <a:ext cx="8229600" cy="1753170"/>
          </a:xfrm>
        </p:spPr>
        <p:txBody>
          <a:bodyPr>
            <a:normAutofit/>
          </a:bodyPr>
          <a:lstStyle/>
          <a:p>
            <a:r>
              <a:rPr lang="de-DE" dirty="0"/>
              <a:t>Asynchrone Funktionen erfordern oftmals einen Callback, der ausgeführt wird, wenn die Aufgabe ausgeführt wird.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B02BF-DD07-3F42-81F8-D143E16B11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C3F996-DEDB-2549-AE9E-FC7495FE6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DDAE97-62B8-2041-BC42-287E6174A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A88936-ABEA-D24E-9A36-34819B0276C5}"/>
              </a:ext>
            </a:extLst>
          </p:cNvPr>
          <p:cNvSpPr/>
          <p:nvPr/>
        </p:nvSpPr>
        <p:spPr>
          <a:xfrm>
            <a:off x="611560" y="3260008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loadScript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lang="de-DE" sz="2000" dirty="0" err="1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de-DE" sz="2000" dirty="0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000" dirty="0" err="1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script.js</a:t>
            </a:r>
            <a:r>
              <a:rPr lang="de-DE" sz="2000" dirty="0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handle </a:t>
            </a:r>
            <a:r>
              <a:rPr lang="de-DE" sz="20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20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loaded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successfully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7389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8F574-F6F0-604F-8F8D-6F0B970E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Callback Hölle? (2/3)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01103-5E85-4E44-B144-36CF1C97C8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FCAAD-A919-9B40-AFA9-0BF009B88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52F746-C01E-C347-AD70-6AA5C08F1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4D4B3A7-DDF4-C240-987C-9EE1AD90A158}"/>
              </a:ext>
            </a:extLst>
          </p:cNvPr>
          <p:cNvSpPr/>
          <p:nvPr/>
        </p:nvSpPr>
        <p:spPr>
          <a:xfrm>
            <a:off x="323528" y="1351508"/>
            <a:ext cx="83632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loadScript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'1.js'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loadScript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09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'2.js'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</a:t>
            </a:r>
            <a:r>
              <a:rPr lang="de-DE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r>
              <a:rPr lang="de-DE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9567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B8D31-45F6-124F-A8C3-09350CC0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Callback Hölle? (3/3)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0B0DF8-4454-164D-BB76-C103D2B7F5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CE8D11-856F-ED43-AF0F-327A215E5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A7309-E2F2-7D4E-B919-F76193117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17D49F-7A56-DA4C-8C9A-A68482ABDF9E}"/>
              </a:ext>
            </a:extLst>
          </p:cNvPr>
          <p:cNvSpPr/>
          <p:nvPr/>
        </p:nvSpPr>
        <p:spPr>
          <a:xfrm>
            <a:off x="107504" y="980728"/>
            <a:ext cx="91450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loadScript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'1.js'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loadScript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'2.js'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loadScript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'3.js'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 </a:t>
            </a:r>
            <a:r>
              <a:rPr lang="de-DE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e-DE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de-DE" sz="1800" i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r>
              <a:rPr lang="de-DE" sz="1800" i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de-DE" sz="1800" i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after all </a:t>
            </a:r>
            <a:r>
              <a:rPr lang="de-DE" sz="1800" i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scripts</a:t>
            </a:r>
            <a:r>
              <a:rPr lang="de-DE" sz="1800" i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i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de-DE" sz="1800" i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i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loaded</a:t>
            </a:r>
            <a:r>
              <a:rPr lang="de-DE" sz="1800" i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(*)</a:t>
            </a:r>
            <a:r>
              <a:rPr lang="de-DE" sz="1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6999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B3468-5B26-F44D-B0C0-2646F213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Pyramid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Doom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6369D-9FED-2F46-A5F4-4FD905A7AB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78C5B-F4A8-4447-B5C6-FF43FAD61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10BD4-75C9-0D49-A8F4-6152CEBDD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899D29-6A50-9946-B483-98B6F8B04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1248558"/>
            <a:ext cx="77597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8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6126-2756-904E-A8BF-32DC95AF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Hadouken</a:t>
            </a:r>
            <a:r>
              <a:rPr lang="de-DE" dirty="0"/>
              <a:t> Code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3B59C-0E8B-DB43-9254-51CCB22F2A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BBFED-83E0-9C42-A194-AC8E4DE71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Callback Hell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6089E6-30D2-4349-AAF6-9E2E2E74C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8B1CC7-58A1-194F-9D78-86443AAC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40768"/>
            <a:ext cx="6264696" cy="44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0397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686</Words>
  <Application>Microsoft Macintosh PowerPoint</Application>
  <PresentationFormat>Bildschirmpräsentation (4:3)</PresentationFormat>
  <Paragraphs>121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Times</vt:lpstr>
      <vt:lpstr>Times New Roman</vt:lpstr>
      <vt:lpstr>Verdana</vt:lpstr>
      <vt:lpstr>Wingdings</vt:lpstr>
      <vt:lpstr>Präsentation</vt:lpstr>
      <vt:lpstr>Callback Hell</vt:lpstr>
      <vt:lpstr>Callback – „Don‘t call us, we call you!“ (1/2)</vt:lpstr>
      <vt:lpstr>Callback – „Don‘t call us, we call you!“ (2/2)</vt:lpstr>
      <vt:lpstr>JavaScript</vt:lpstr>
      <vt:lpstr>Was ist die Callback Hölle? (1/3)</vt:lpstr>
      <vt:lpstr>Was ist die Callback Hölle? (2/3)</vt:lpstr>
      <vt:lpstr>Was ist die Callback Hölle? (3/3)</vt:lpstr>
      <vt:lpstr>Pyramid of Doom</vt:lpstr>
      <vt:lpstr>Hadouken Code</vt:lpstr>
      <vt:lpstr>Wege aus der Callback-Hell (in JavaScript) - Promises</vt:lpstr>
      <vt:lpstr>Wege aus der Callback-Hell (in JavaScript) - Promises</vt:lpstr>
      <vt:lpstr>Wege aus der Callback-Hell (in JavaScript) – Async/Await</vt:lpstr>
      <vt:lpstr>Wege aus der Callback-Hell (in JavaScript) – Reaktives Javascript mit rxJs</vt:lpstr>
    </vt:vector>
  </TitlesOfParts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</dc:title>
  <dc:creator>David J. Barnes, Michael Kölling</dc:creator>
  <dc:description>Copyright © David J. Barnes, Michael Kölling</dc:description>
  <cp:lastModifiedBy>Christopher Karow</cp:lastModifiedBy>
  <cp:revision>192</cp:revision>
  <dcterms:created xsi:type="dcterms:W3CDTF">2002-02-07T19:56:09Z</dcterms:created>
  <dcterms:modified xsi:type="dcterms:W3CDTF">2021-06-23T19:01:29Z</dcterms:modified>
</cp:coreProperties>
</file>