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8" r:id="rId3"/>
    <p:sldId id="257" r:id="rId4"/>
    <p:sldId id="258" r:id="rId5"/>
    <p:sldId id="259" r:id="rId6"/>
    <p:sldId id="308" r:id="rId7"/>
    <p:sldId id="260" r:id="rId8"/>
    <p:sldId id="262" r:id="rId9"/>
    <p:sldId id="263" r:id="rId10"/>
    <p:sldId id="264" r:id="rId11"/>
    <p:sldId id="285" r:id="rId12"/>
    <p:sldId id="286" r:id="rId13"/>
    <p:sldId id="327" r:id="rId14"/>
    <p:sldId id="309" r:id="rId15"/>
    <p:sldId id="310" r:id="rId16"/>
    <p:sldId id="311" r:id="rId17"/>
    <p:sldId id="312" r:id="rId18"/>
    <p:sldId id="313" r:id="rId19"/>
    <p:sldId id="316" r:id="rId20"/>
    <p:sldId id="314" r:id="rId21"/>
    <p:sldId id="315" r:id="rId22"/>
    <p:sldId id="317" r:id="rId23"/>
    <p:sldId id="318" r:id="rId24"/>
    <p:sldId id="319" r:id="rId25"/>
    <p:sldId id="320" r:id="rId26"/>
    <p:sldId id="321" r:id="rId27"/>
    <p:sldId id="322" r:id="rId28"/>
    <p:sldId id="323" r:id="rId29"/>
    <p:sldId id="324" r:id="rId30"/>
    <p:sldId id="325" r:id="rId31"/>
    <p:sldId id="326" r:id="rId32"/>
    <p:sldId id="287" r:id="rId3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94660"/>
  </p:normalViewPr>
  <p:slideViewPr>
    <p:cSldViewPr>
      <p:cViewPr varScale="1">
        <p:scale>
          <a:sx n="64" d="100"/>
          <a:sy n="64" d="100"/>
        </p:scale>
        <p:origin x="156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1DE935-7BAB-483D-A8FC-1E47830CC11C}" type="slidenum">
              <a:rPr lang="es-CO" smtClean="0"/>
              <a:pPr/>
              <a:t>‹Nº›</a:t>
            </a:fld>
            <a:endParaRPr lang="es-CO"/>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1DE935-7BAB-483D-A8FC-1E47830CC11C}" type="slidenum">
              <a:rPr lang="es-CO" smtClean="0"/>
              <a:pPr/>
              <a:t>‹Nº›</a:t>
            </a:fld>
            <a:endParaRPr lang="es-CO"/>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1DE935-7BAB-483D-A8FC-1E47830CC11C}" type="slidenum">
              <a:rPr lang="es-CO" smtClean="0"/>
              <a:pPr/>
              <a:t>‹Nº›</a:t>
            </a:fld>
            <a:endParaRPr lang="es-CO"/>
          </a:p>
        </p:txBody>
      </p:sp>
      <p:sp>
        <p:nvSpPr>
          <p:cNvPr id="9" name="Content Placeholder 8"/>
          <p:cNvSpPr>
            <a:spLocks noGrp="1"/>
          </p:cNvSpPr>
          <p:nvPr>
            <p:ph sz="quarter" idx="13"/>
          </p:nvPr>
        </p:nvSpPr>
        <p:spPr>
          <a:xfrm>
            <a:off x="676655"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41DE935-7BAB-483D-A8FC-1E47830CC11C}"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1DE935-7BAB-483D-A8FC-1E47830CC11C}" type="slidenum">
              <a:rPr lang="es-CO" smtClean="0"/>
              <a:pPr/>
              <a:t>‹Nº›</a:t>
            </a:fld>
            <a:endParaRPr lang="es-CO"/>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40762D-4E91-4EBA-83DE-9E519B767471}" type="datetimeFigureOut">
              <a:rPr lang="es-CO" smtClean="0"/>
              <a:pPr/>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1DE935-7BAB-483D-A8FC-1E47830CC11C}" type="slidenum">
              <a:rPr lang="es-CO" smtClean="0"/>
              <a:pPr/>
              <a:t>‹Nº›</a:t>
            </a:fld>
            <a:endParaRPr lang="es-CO"/>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840762D-4E91-4EBA-83DE-9E519B767471}" type="datetimeFigureOut">
              <a:rPr lang="es-CO" smtClean="0"/>
              <a:pPr/>
              <a:t>29/08/2023</a:t>
            </a:fld>
            <a:endParaRPr lang="es-CO"/>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CO"/>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41DE935-7BAB-483D-A8FC-1E47830CC11C}" type="slidenum">
              <a:rPr lang="es-CO" smtClean="0"/>
              <a:pPr/>
              <a:t>‹Nº›</a:t>
            </a:fld>
            <a:endParaRPr lang="es-CO"/>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sites.google.com/a/utp.edu.co/javi/" TargetMode="Externa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276872"/>
            <a:ext cx="7772400" cy="1470025"/>
          </a:xfrm>
        </p:spPr>
        <p:txBody>
          <a:bodyPr>
            <a:normAutofit fontScale="90000"/>
          </a:bodyPr>
          <a:lstStyle/>
          <a:p>
            <a:br>
              <a:rPr lang="es-CO" dirty="0">
                <a:solidFill>
                  <a:srgbClr val="FF0000"/>
                </a:solidFill>
                <a:latin typeface="Comic Sans MS" panose="030F0702030302020204" pitchFamily="66" charset="0"/>
              </a:rPr>
            </a:br>
            <a:r>
              <a:rPr lang="es-CO" dirty="0">
                <a:solidFill>
                  <a:srgbClr val="FF0000"/>
                </a:solidFill>
                <a:latin typeface="Comic Sans MS" panose="030F0702030302020204" pitchFamily="66" charset="0"/>
              </a:rPr>
              <a:t>REGRESIÓN LINEAL SIMPLE Y MULTIPLE</a:t>
            </a:r>
          </a:p>
        </p:txBody>
      </p:sp>
      <p:sp>
        <p:nvSpPr>
          <p:cNvPr id="3" name="2 Subtítulo"/>
          <p:cNvSpPr>
            <a:spLocks noGrp="1"/>
          </p:cNvSpPr>
          <p:nvPr>
            <p:ph type="subTitle" idx="1"/>
          </p:nvPr>
        </p:nvSpPr>
        <p:spPr>
          <a:xfrm>
            <a:off x="1403648" y="4221088"/>
            <a:ext cx="6400800" cy="1473200"/>
          </a:xfrm>
        </p:spPr>
        <p:txBody>
          <a:bodyPr>
            <a:normAutofit/>
          </a:bodyPr>
          <a:lstStyle/>
          <a:p>
            <a:pPr algn="r"/>
            <a:r>
              <a:rPr lang="es-CO" sz="2400" dirty="0">
                <a:solidFill>
                  <a:schemeClr val="bg2">
                    <a:lumMod val="10000"/>
                  </a:schemeClr>
                </a:solidFill>
                <a:latin typeface="Comic Sans MS" panose="030F0702030302020204" pitchFamily="66" charset="0"/>
              </a:rPr>
              <a:t>JAIRO ALBERTO VILLEGAS FLÓREZ</a:t>
            </a:r>
          </a:p>
          <a:p>
            <a:endParaRPr lang="es-CO" dirty="0"/>
          </a:p>
        </p:txBody>
      </p:sp>
    </p:spTree>
    <p:extLst>
      <p:ext uri="{BB962C8B-B14F-4D97-AF65-F5344CB8AC3E}">
        <p14:creationId xmlns:p14="http://schemas.microsoft.com/office/powerpoint/2010/main" val="257076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O" b="1" i="1" dirty="0"/>
              <a:t>NORMALIDAD: </a:t>
            </a:r>
            <a:r>
              <a:rPr lang="es-CO" dirty="0"/>
              <a:t>Para cada valor de X, Y es una variable aleatoria con distribución Normal con media µx.</a:t>
            </a:r>
          </a:p>
          <a:p>
            <a:pPr marL="0" indent="0" algn="just">
              <a:buNone/>
            </a:pPr>
            <a:endParaRPr lang="es-CO" b="1" i="1" dirty="0"/>
          </a:p>
          <a:p>
            <a:pPr algn="just"/>
            <a:r>
              <a:rPr lang="es-CO" b="1" i="1" dirty="0"/>
              <a:t>COLINEALIDAD: </a:t>
            </a:r>
            <a:r>
              <a:rPr lang="es-CO" dirty="0"/>
              <a:t>No existe ninguna relación exacta entre ninguna de las variables independientes.  El incumplimiento de este supuesto da origen a </a:t>
            </a:r>
            <a:r>
              <a:rPr lang="es-CO" dirty="0" err="1"/>
              <a:t>colinealidad</a:t>
            </a:r>
            <a:r>
              <a:rPr lang="es-CO" dirty="0"/>
              <a:t> o </a:t>
            </a:r>
            <a:r>
              <a:rPr lang="es-CO" dirty="0" err="1"/>
              <a:t>multicolinealidad</a:t>
            </a:r>
            <a:r>
              <a:rPr lang="es-CO" dirty="0"/>
              <a:t>.</a:t>
            </a:r>
            <a:endParaRPr lang="es-CO" b="1" i="1" dirty="0"/>
          </a:p>
        </p:txBody>
      </p:sp>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SUPUESTOS DE LA REGRESIÓN</a:t>
            </a:r>
            <a:endParaRPr lang="es-CO" dirty="0"/>
          </a:p>
        </p:txBody>
      </p:sp>
    </p:spTree>
    <p:extLst>
      <p:ext uri="{BB962C8B-B14F-4D97-AF65-F5344CB8AC3E}">
        <p14:creationId xmlns:p14="http://schemas.microsoft.com/office/powerpoint/2010/main" val="196424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Flecha abajo"/>
          <p:cNvSpPr/>
          <p:nvPr/>
        </p:nvSpPr>
        <p:spPr>
          <a:xfrm>
            <a:off x="5868144" y="3019701"/>
            <a:ext cx="144014" cy="409982"/>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4 Rectángulo redondeado"/>
          <p:cNvSpPr/>
          <p:nvPr/>
        </p:nvSpPr>
        <p:spPr>
          <a:xfrm>
            <a:off x="755576" y="692696"/>
            <a:ext cx="7488832" cy="914400"/>
          </a:xfrm>
          <a:prstGeom prst="roundRect">
            <a:avLst/>
          </a:prstGeom>
          <a:solidFill>
            <a:srgbClr val="FFC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sz="2800" dirty="0">
                <a:solidFill>
                  <a:schemeClr val="tx1"/>
                </a:solidFill>
              </a:rPr>
              <a:t>GRÁFICOS DE CORRELACIÓN</a:t>
            </a:r>
            <a:endParaRPr lang="es-PE" dirty="0">
              <a:solidFill>
                <a:schemeClr val="tx1"/>
              </a:solidFill>
            </a:endParaRPr>
          </a:p>
        </p:txBody>
      </p:sp>
      <p:sp>
        <p:nvSpPr>
          <p:cNvPr id="6" name="5 Rectángulo"/>
          <p:cNvSpPr/>
          <p:nvPr/>
        </p:nvSpPr>
        <p:spPr>
          <a:xfrm>
            <a:off x="107504" y="2638085"/>
            <a:ext cx="2397703" cy="1754326"/>
          </a:xfrm>
          <a:prstGeom prst="rect">
            <a:avLst/>
          </a:prstGeom>
          <a:solidFill>
            <a:srgbClr val="99FF66"/>
          </a:solidFill>
        </p:spPr>
        <p:txBody>
          <a:bodyPr wrap="square">
            <a:spAutoFit/>
          </a:bodyPr>
          <a:lstStyle/>
          <a:p>
            <a:r>
              <a:rPr lang="es-PE" dirty="0"/>
              <a:t>Sobre la nube de puntos puede trazarse una recta que se ajuste a ellos lo mejor posible, llamada recta de regresión.</a:t>
            </a:r>
          </a:p>
        </p:txBody>
      </p:sp>
      <p:sp>
        <p:nvSpPr>
          <p:cNvPr id="17" name="Rectangle 17"/>
          <p:cNvSpPr>
            <a:spLocks noChangeArrowheads="1"/>
          </p:cNvSpPr>
          <p:nvPr/>
        </p:nvSpPr>
        <p:spPr bwMode="auto">
          <a:xfrm rot="10800000" flipV="1">
            <a:off x="3819101" y="2327776"/>
            <a:ext cx="4608511" cy="738664"/>
          </a:xfrm>
          <a:prstGeom prst="rect">
            <a:avLst/>
          </a:prstGeom>
          <a:solidFill>
            <a:schemeClr val="accent1">
              <a:lumMod val="40000"/>
              <a:lumOff val="60000"/>
            </a:schemeClr>
          </a:solidFill>
          <a:ln>
            <a:noFill/>
          </a:ln>
          <a:effectLst/>
        </p:spPr>
        <p:txBody>
          <a:bodyPr vert="horz" wrap="square" lIns="91440" tIns="45720" rIns="15870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lang="es-PE" sz="2400" b="1" dirty="0">
                <a:solidFill>
                  <a:srgbClr val="990000"/>
                </a:solidFill>
                <a:latin typeface="Arial" pitchFamily="34" charset="0"/>
                <a:cs typeface="Arial" pitchFamily="34" charset="0"/>
              </a:rPr>
              <a:t>1</a:t>
            </a:r>
            <a:r>
              <a:rPr kumimoji="0" lang="es-PE" sz="2400" b="1" i="0" u="none" strike="noStrike" cap="none" normalizeH="0" baseline="0" dirty="0">
                <a:ln>
                  <a:noFill/>
                </a:ln>
                <a:solidFill>
                  <a:srgbClr val="990000"/>
                </a:solidFill>
                <a:effectLst/>
                <a:latin typeface="Arial" pitchFamily="34" charset="0"/>
                <a:cs typeface="Arial" pitchFamily="34" charset="0"/>
              </a:rPr>
              <a:t>°</a:t>
            </a:r>
            <a:r>
              <a:rPr kumimoji="0" lang="es-PE" sz="2400" b="1" i="0" u="none" strike="noStrike" cap="none" normalizeH="0" baseline="0" dirty="0">
                <a:ln>
                  <a:noFill/>
                </a:ln>
                <a:solidFill>
                  <a:srgbClr val="000000"/>
                </a:solidFill>
                <a:effectLst/>
                <a:latin typeface="Arial" pitchFamily="34" charset="0"/>
                <a:cs typeface="Arial" pitchFamily="34" charset="0"/>
              </a:rPr>
              <a:t>Correlación directa</a:t>
            </a:r>
            <a:endParaRPr kumimoji="0" lang="es-PE" sz="24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3779912" y="3429000"/>
            <a:ext cx="5040560" cy="923330"/>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a:ln>
                  <a:noFill/>
                </a:ln>
                <a:solidFill>
                  <a:srgbClr val="000000"/>
                </a:solidFill>
                <a:effectLst/>
                <a:latin typeface="Arial" pitchFamily="34" charset="0"/>
                <a:cs typeface="Arial" pitchFamily="34" charset="0"/>
              </a:rPr>
              <a:t>La recta correspondiente a la nube de puntos de la distribución es una recta creciente.</a:t>
            </a:r>
            <a:endParaRPr kumimoji="0" lang="es-PE" sz="18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pic>
        <p:nvPicPr>
          <p:cNvPr id="5139" name="Picture 19" descr="n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584" y="4725144"/>
            <a:ext cx="2228850"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19 Conector angular"/>
          <p:cNvCxnSpPr>
            <a:stCxn id="5" idx="1"/>
          </p:cNvCxnSpPr>
          <p:nvPr/>
        </p:nvCxnSpPr>
        <p:spPr>
          <a:xfrm rot="10800000" flipV="1">
            <a:off x="539552" y="1149896"/>
            <a:ext cx="216024" cy="1487016"/>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2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139"/>
                                        </p:tgtEl>
                                        <p:attrNameLst>
                                          <p:attrName>style.visibility</p:attrName>
                                        </p:attrNameLst>
                                      </p:cBhvr>
                                      <p:to>
                                        <p:strVal val="visible"/>
                                      </p:to>
                                    </p:set>
                                    <p:animEffect transition="in" filter="wheel(1)">
                                      <p:cBhvr>
                                        <p:cTn id="37" dur="2000"/>
                                        <p:tgtEl>
                                          <p:spTgt spid="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rot="10800000" flipV="1">
            <a:off x="209956" y="1245762"/>
            <a:ext cx="4074012" cy="738664"/>
          </a:xfrm>
          <a:prstGeom prst="rect">
            <a:avLst/>
          </a:prstGeom>
          <a:solidFill>
            <a:schemeClr val="accent1">
              <a:lumMod val="40000"/>
              <a:lumOff val="60000"/>
            </a:schemeClr>
          </a:solidFill>
          <a:ln>
            <a:noFill/>
          </a:ln>
          <a:effectLst/>
        </p:spPr>
        <p:txBody>
          <a:bodyPr vert="horz" wrap="square" lIns="91440" tIns="45720" rIns="15870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dirty="0">
                <a:ln>
                  <a:noFill/>
                </a:ln>
                <a:solidFill>
                  <a:srgbClr val="990000"/>
                </a:solidFill>
                <a:effectLst/>
                <a:latin typeface="Arial" pitchFamily="34" charset="0"/>
                <a:cs typeface="Arial" pitchFamily="34" charset="0"/>
              </a:rPr>
              <a:t>2º </a:t>
            </a:r>
            <a:r>
              <a:rPr kumimoji="0" lang="es-PE" sz="2400" b="1" i="0" u="none" strike="noStrike" cap="none" normalizeH="0" baseline="0" dirty="0">
                <a:ln>
                  <a:noFill/>
                </a:ln>
                <a:solidFill>
                  <a:srgbClr val="000000"/>
                </a:solidFill>
                <a:effectLst/>
                <a:latin typeface="Arial" pitchFamily="34" charset="0"/>
                <a:cs typeface="Arial" pitchFamily="34" charset="0"/>
              </a:rPr>
              <a:t>Correlación inversa</a:t>
            </a:r>
            <a:endParaRPr kumimoji="0" lang="es-PE" sz="24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rot="10800000" flipV="1">
            <a:off x="209956" y="2516998"/>
            <a:ext cx="4074012" cy="1200329"/>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a:ln>
                  <a:noFill/>
                </a:ln>
                <a:solidFill>
                  <a:srgbClr val="000000"/>
                </a:solidFill>
                <a:effectLst/>
                <a:latin typeface="Arial" pitchFamily="34" charset="0"/>
                <a:cs typeface="Arial" pitchFamily="34" charset="0"/>
              </a:rPr>
              <a:t>La recta correspondiente a la nube de puntos de la distribución es una recta decreciente.</a:t>
            </a:r>
            <a:endParaRPr kumimoji="0" lang="es-PE" sz="18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pic>
        <p:nvPicPr>
          <p:cNvPr id="9220" name="Picture 4" descr="n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365104"/>
            <a:ext cx="2171700"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rot="10800000" flipV="1">
            <a:off x="5180902" y="1214571"/>
            <a:ext cx="3639570" cy="738664"/>
          </a:xfrm>
          <a:prstGeom prst="rect">
            <a:avLst/>
          </a:prstGeom>
          <a:solidFill>
            <a:schemeClr val="accent1">
              <a:lumMod val="40000"/>
              <a:lumOff val="60000"/>
            </a:schemeClr>
          </a:solidFill>
          <a:ln>
            <a:noFill/>
          </a:ln>
          <a:effectLst/>
        </p:spPr>
        <p:txBody>
          <a:bodyPr vert="horz" wrap="square" lIns="91440" tIns="45720" rIns="15870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dirty="0">
                <a:ln>
                  <a:noFill/>
                </a:ln>
                <a:solidFill>
                  <a:srgbClr val="990000"/>
                </a:solidFill>
                <a:effectLst/>
                <a:latin typeface="Arial" pitchFamily="34" charset="0"/>
                <a:cs typeface="Arial" pitchFamily="34" charset="0"/>
              </a:rPr>
              <a:t>3º </a:t>
            </a:r>
            <a:r>
              <a:rPr kumimoji="0" lang="es-PE" sz="2400" b="1" i="0" u="none" strike="noStrike" cap="none" normalizeH="0" baseline="0" dirty="0">
                <a:ln>
                  <a:noFill/>
                </a:ln>
                <a:solidFill>
                  <a:srgbClr val="000000"/>
                </a:solidFill>
                <a:effectLst/>
                <a:latin typeface="Arial" pitchFamily="34" charset="0"/>
                <a:cs typeface="Arial" pitchFamily="34" charset="0"/>
              </a:rPr>
              <a:t>Correlación nula</a:t>
            </a:r>
            <a:endParaRPr kumimoji="0" lang="es-PE" sz="24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5148064" y="2397142"/>
            <a:ext cx="3816424" cy="1477328"/>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396875"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a:ln>
                  <a:noFill/>
                </a:ln>
                <a:solidFill>
                  <a:srgbClr val="000000"/>
                </a:solidFill>
                <a:effectLst/>
                <a:latin typeface="Arial" pitchFamily="34" charset="0"/>
                <a:cs typeface="Arial" pitchFamily="34" charset="0"/>
              </a:rPr>
              <a:t>En este caso se dice que las variables son encorraladas y la nube de puntos tiene una forma redondeada. </a:t>
            </a:r>
            <a:endParaRPr kumimoji="0" lang="es-PE" sz="1800" b="0" i="0" u="none" strike="noStrike" cap="none" normalizeH="0" baseline="0" dirty="0">
              <a:ln>
                <a:noFill/>
              </a:ln>
              <a:solidFill>
                <a:schemeClr val="tx1"/>
              </a:solidFill>
              <a:effectLst/>
              <a:latin typeface="Arial" pitchFamily="34" charset="0"/>
              <a:cs typeface="Arial" pitchFamily="34" charset="0"/>
            </a:endParaRPr>
          </a:p>
          <a:p>
            <a:pPr marL="0" marR="0" lvl="0" indent="396875"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a:ln>
                <a:noFill/>
              </a:ln>
              <a:solidFill>
                <a:schemeClr val="tx1"/>
              </a:solidFill>
              <a:effectLst/>
              <a:latin typeface="Arial" pitchFamily="34" charset="0"/>
              <a:cs typeface="Arial" pitchFamily="34" charset="0"/>
            </a:endParaRPr>
          </a:p>
        </p:txBody>
      </p:sp>
      <p:pic>
        <p:nvPicPr>
          <p:cNvPr id="9224" name="Picture 8" descr="n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149080"/>
            <a:ext cx="2181225"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10 Flecha abajo"/>
          <p:cNvSpPr/>
          <p:nvPr/>
        </p:nvSpPr>
        <p:spPr>
          <a:xfrm>
            <a:off x="2129458" y="1984427"/>
            <a:ext cx="117504" cy="412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11 Flecha abajo"/>
          <p:cNvSpPr/>
          <p:nvPr/>
        </p:nvSpPr>
        <p:spPr>
          <a:xfrm>
            <a:off x="6930262" y="1953236"/>
            <a:ext cx="126014" cy="443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684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220"/>
                                        </p:tgtEl>
                                        <p:attrNameLst>
                                          <p:attrName>style.visibility</p:attrName>
                                        </p:attrNameLst>
                                      </p:cBhvr>
                                      <p:to>
                                        <p:strVal val="visible"/>
                                      </p:to>
                                    </p:set>
                                    <p:animEffect transition="in" filter="wheel(1)">
                                      <p:cBhvr>
                                        <p:cTn id="37" dur="2000"/>
                                        <p:tgtEl>
                                          <p:spTgt spid="922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9224"/>
                                        </p:tgtEl>
                                        <p:attrNameLst>
                                          <p:attrName>style.visibility</p:attrName>
                                        </p:attrNameLst>
                                      </p:cBhvr>
                                      <p:to>
                                        <p:strVal val="visible"/>
                                      </p:to>
                                    </p:set>
                                    <p:animEffect transition="in" filter="wheel(1)">
                                      <p:cBhvr>
                                        <p:cTn id="42" dur="20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5F169DA-4AC6-43AC-B58D-344E0578D081}"/>
              </a:ext>
            </a:extLst>
          </p:cNvPr>
          <p:cNvSpPr>
            <a:spLocks noGrp="1"/>
          </p:cNvSpPr>
          <p:nvPr>
            <p:ph idx="1"/>
          </p:nvPr>
        </p:nvSpPr>
        <p:spPr>
          <a:xfrm>
            <a:off x="872067" y="1772816"/>
            <a:ext cx="7408333" cy="4353347"/>
          </a:xfrm>
        </p:spPr>
        <p:txBody>
          <a:bodyPr>
            <a:normAutofit fontScale="85000" lnSpcReduction="10000"/>
          </a:bodyPr>
          <a:lstStyle/>
          <a:p>
            <a:pPr algn="just">
              <a:lnSpc>
                <a:spcPct val="110000"/>
              </a:lnSpc>
              <a:buFont typeface="Wingdings" panose="05000000000000000000" pitchFamily="2" charset="2"/>
              <a:buChar char="ü"/>
            </a:pPr>
            <a:r>
              <a:rPr lang="es-CO" sz="2800" dirty="0"/>
              <a:t>r mide la fuerza de la asociación LINEAL entre X e Y. </a:t>
            </a:r>
          </a:p>
          <a:p>
            <a:pPr algn="just">
              <a:lnSpc>
                <a:spcPct val="110000"/>
              </a:lnSpc>
              <a:buFont typeface="Wingdings" panose="05000000000000000000" pitchFamily="2" charset="2"/>
              <a:buChar char="ü"/>
            </a:pPr>
            <a:r>
              <a:rPr lang="es-CO" sz="2800" dirty="0"/>
              <a:t>Es un valor entre (-1 y 1)   o sea -1 ≤ r ≤ 1 </a:t>
            </a:r>
          </a:p>
          <a:p>
            <a:pPr algn="just">
              <a:lnSpc>
                <a:spcPct val="110000"/>
              </a:lnSpc>
              <a:buFont typeface="Wingdings" panose="05000000000000000000" pitchFamily="2" charset="2"/>
              <a:buChar char="ü"/>
            </a:pPr>
            <a:r>
              <a:rPr lang="es-CO" sz="2800" dirty="0"/>
              <a:t>r = 0 implica que no hay relación lineal entre las variables</a:t>
            </a:r>
          </a:p>
          <a:p>
            <a:pPr algn="just">
              <a:lnSpc>
                <a:spcPct val="110000"/>
              </a:lnSpc>
              <a:buFont typeface="Wingdings" panose="05000000000000000000" pitchFamily="2" charset="2"/>
              <a:buChar char="ü"/>
            </a:pPr>
            <a:r>
              <a:rPr lang="es-CO" sz="2800" dirty="0"/>
              <a:t>r = ± 1 cuando todos los puntos caen sobre la recta es decir se tiene una relación directa</a:t>
            </a:r>
          </a:p>
          <a:p>
            <a:pPr algn="just">
              <a:lnSpc>
                <a:spcPct val="110000"/>
              </a:lnSpc>
              <a:buFont typeface="Wingdings" panose="05000000000000000000" pitchFamily="2" charset="2"/>
              <a:buChar char="ü"/>
            </a:pPr>
            <a:r>
              <a:rPr lang="es-CO" sz="2800" dirty="0"/>
              <a:t>r tiene el mismo signo que la pendiente </a:t>
            </a:r>
          </a:p>
          <a:p>
            <a:pPr algn="just">
              <a:lnSpc>
                <a:spcPct val="110000"/>
              </a:lnSpc>
              <a:buFont typeface="Wingdings" panose="05000000000000000000" pitchFamily="2" charset="2"/>
              <a:buChar char="ü"/>
            </a:pPr>
            <a:r>
              <a:rPr lang="es-CO" sz="2800" dirty="0"/>
              <a:t>Mientras mayor el valor absoluto de r mayor la fuerza de la asociación </a:t>
            </a:r>
          </a:p>
          <a:p>
            <a:pPr algn="just">
              <a:lnSpc>
                <a:spcPct val="110000"/>
              </a:lnSpc>
              <a:buFont typeface="Wingdings" panose="05000000000000000000" pitchFamily="2" charset="2"/>
              <a:buChar char="ü"/>
            </a:pPr>
            <a:r>
              <a:rPr lang="es-CO" sz="2800" dirty="0"/>
              <a:t>El valor de r no depende de las unidades de medición </a:t>
            </a:r>
          </a:p>
        </p:txBody>
      </p:sp>
      <p:sp>
        <p:nvSpPr>
          <p:cNvPr id="3" name="Título 2">
            <a:extLst>
              <a:ext uri="{FF2B5EF4-FFF2-40B4-BE49-F238E27FC236}">
                <a16:creationId xmlns:a16="http://schemas.microsoft.com/office/drawing/2014/main" id="{D889E380-9316-451A-A2E4-958355528CD4}"/>
              </a:ext>
            </a:extLst>
          </p:cNvPr>
          <p:cNvSpPr>
            <a:spLocks noGrp="1"/>
          </p:cNvSpPr>
          <p:nvPr>
            <p:ph type="title"/>
          </p:nvPr>
        </p:nvSpPr>
        <p:spPr/>
        <p:txBody>
          <a:bodyPr>
            <a:normAutofit fontScale="90000"/>
          </a:bodyPr>
          <a:lstStyle/>
          <a:p>
            <a:r>
              <a:rPr lang="es-CO" dirty="0"/>
              <a:t>Propiedades del coeficiente de correlación</a:t>
            </a:r>
          </a:p>
        </p:txBody>
      </p:sp>
    </p:spTree>
    <p:extLst>
      <p:ext uri="{BB962C8B-B14F-4D97-AF65-F5344CB8AC3E}">
        <p14:creationId xmlns:p14="http://schemas.microsoft.com/office/powerpoint/2010/main" val="3058348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408333" cy="4137323"/>
          </a:xfrm>
        </p:spPr>
        <p:txBody>
          <a:bodyPr/>
          <a:lstStyle/>
          <a:p>
            <a:pPr marL="0" indent="0" algn="just">
              <a:buNone/>
            </a:pPr>
            <a:r>
              <a:rPr lang="es-CO" dirty="0"/>
              <a:t>El método de mínimos cuadrados es un método de extrapolación para encontrar la curva que mejor se ajuste a una colección de puntos. Se le conoce también bajo el nombre de Regresión</a:t>
            </a:r>
          </a:p>
        </p:txBody>
      </p:sp>
      <p:sp>
        <p:nvSpPr>
          <p:cNvPr id="3" name="2 Título"/>
          <p:cNvSpPr>
            <a:spLocks noGrp="1"/>
          </p:cNvSpPr>
          <p:nvPr>
            <p:ph type="title"/>
          </p:nvPr>
        </p:nvSpPr>
        <p:spPr/>
        <p:txBody>
          <a:bodyPr>
            <a:noAutofit/>
          </a:bodyPr>
          <a:lstStyle/>
          <a:p>
            <a:r>
              <a:rPr lang="es-CO" sz="4800" dirty="0"/>
              <a:t>MÉTODO DE MÍNIMOS CUADRADOS</a:t>
            </a:r>
          </a:p>
        </p:txBody>
      </p:sp>
    </p:spTree>
    <p:extLst>
      <p:ext uri="{BB962C8B-B14F-4D97-AF65-F5344CB8AC3E}">
        <p14:creationId xmlns:p14="http://schemas.microsoft.com/office/powerpoint/2010/main" val="3622004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27584" y="1700808"/>
                <a:ext cx="7408333" cy="424847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𝑔</m:t>
                      </m:r>
                      <m:d>
                        <m:dPr>
                          <m:ctrlPr>
                            <a:rPr lang="es-CO" b="0" i="1" smtClean="0">
                              <a:latin typeface="Cambria Math" panose="02040503050406030204" pitchFamily="18" charset="0"/>
                            </a:rPr>
                          </m:ctrlPr>
                        </m:dPr>
                        <m:e>
                          <m:r>
                            <a:rPr lang="es-CO" b="0" i="1" smtClean="0">
                              <a:latin typeface="Cambria Math"/>
                            </a:rPr>
                            <m:t>𝑥</m:t>
                          </m:r>
                        </m:e>
                      </m:d>
                      <m:r>
                        <a:rPr lang="es-CO" b="0" i="1" smtClean="0">
                          <a:latin typeface="Cambria Math"/>
                        </a:rPr>
                        <m:t>=</m:t>
                      </m:r>
                      <m:r>
                        <a:rPr lang="es-CO" b="0" i="1" smtClean="0">
                          <a:latin typeface="Cambria Math"/>
                        </a:rPr>
                        <m:t>𝑎</m:t>
                      </m:r>
                      <m:r>
                        <a:rPr lang="es-CO" b="0" i="1" smtClean="0">
                          <a:latin typeface="Cambria Math"/>
                        </a:rPr>
                        <m:t>+</m:t>
                      </m:r>
                      <m:r>
                        <a:rPr lang="es-CO" b="0" i="1" smtClean="0">
                          <a:latin typeface="Cambria Math"/>
                        </a:rPr>
                        <m:t>𝑏𝑥</m:t>
                      </m:r>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𝑎</m:t>
                      </m:r>
                      <m:r>
                        <a:rPr lang="es-CO" b="0" i="1" smtClean="0">
                          <a:latin typeface="Cambria Math"/>
                        </a:rPr>
                        <m:t>+</m:t>
                      </m:r>
                      <m:r>
                        <a:rPr lang="es-CO" b="0" i="1" smtClean="0">
                          <a:latin typeface="Cambria Math"/>
                        </a:rPr>
                        <m:t>𝑏</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r>
                        <a:rPr lang="es-CO" b="0" i="1" smtClean="0">
                          <a:latin typeface="Cambria Math"/>
                        </a:rPr>
                        <m:t>=</m:t>
                      </m:r>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1</m:t>
                          </m:r>
                        </m:sub>
                      </m:sSub>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2</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b="0" i="1" smtClean="0">
                              <a:latin typeface="Cambria Math"/>
                            </a:rPr>
                            <m:t>2</m:t>
                          </m:r>
                        </m:sub>
                      </m:sSub>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3</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b="0" i="1" smtClean="0">
                              <a:latin typeface="Cambria Math"/>
                            </a:rPr>
                            <m:t>3</m:t>
                          </m:r>
                        </m:sub>
                      </m:sSub>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4</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b="0" i="1" smtClean="0">
                              <a:latin typeface="Cambria Math"/>
                            </a:rPr>
                            <m:t>4</m:t>
                          </m:r>
                        </m:sub>
                      </m:sSub>
                    </m:oMath>
                  </m:oMathPara>
                </a14:m>
                <a:endParaRPr lang="es-CO"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m:t>
                            </m:r>
                          </m:e>
                        </m:mr>
                        <m:mr>
                          <m:e>
                            <m:r>
                              <a:rPr lang="es-CO" b="0" i="1" smtClean="0">
                                <a:latin typeface="Cambria Math"/>
                              </a:rPr>
                              <m:t>.</m:t>
                            </m:r>
                          </m:e>
                        </m:mr>
                        <m:mr>
                          <m:e>
                            <m:r>
                              <a:rPr lang="es-CO" b="0" i="1" smtClean="0">
                                <a:latin typeface="Cambria Math"/>
                              </a:rPr>
                              <m:t>.</m:t>
                            </m:r>
                          </m:e>
                        </m:mr>
                      </m:m>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𝑛</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b="0" i="1" smtClean="0">
                              <a:latin typeface="Cambria Math"/>
                            </a:rPr>
                            <m:t>𝑛</m:t>
                          </m:r>
                        </m:sub>
                      </m:sSub>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27584" y="1700808"/>
                <a:ext cx="7408333" cy="4248472"/>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DEMOSTRACIÓN</a:t>
            </a:r>
          </a:p>
        </p:txBody>
      </p:sp>
    </p:spTree>
    <p:extLst>
      <p:ext uri="{BB962C8B-B14F-4D97-AF65-F5344CB8AC3E}">
        <p14:creationId xmlns:p14="http://schemas.microsoft.com/office/powerpoint/2010/main" val="343293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628800"/>
                <a:ext cx="7408333" cy="4497363"/>
              </a:xfrm>
            </p:spPr>
            <p:txBody>
              <a:bodyPr/>
              <a:lstStyle/>
              <a:p>
                <a:pPr marL="0" indent="0">
                  <a:buNone/>
                </a:pPr>
                <a:endParaRPr lang="es-CO" i="1" dirty="0">
                  <a:latin typeface="Cambria Math"/>
                </a:endParaRPr>
              </a:p>
              <a:p>
                <a:pPr marL="0" indent="0">
                  <a:buNone/>
                </a:pPr>
                <a:endParaRPr lang="es-CO" i="1" dirty="0">
                  <a:latin typeface="Cambria Math"/>
                </a:endParaRP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𝑎</m:t>
                                </m:r>
                                <m:r>
                                  <a:rPr lang="es-CO" b="0" i="1" smtClean="0">
                                    <a:latin typeface="Cambria Math"/>
                                  </a:rPr>
                                  <m:t>+</m:t>
                                </m:r>
                                <m:r>
                                  <a:rPr lang="es-CO" b="0" i="1" smtClean="0">
                                    <a:latin typeface="Cambria Math"/>
                                  </a:rPr>
                                  <m:t>𝑏</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e>
                            </m:mr>
                            <m:mr>
                              <m:e>
                                <m:m>
                                  <m:mPr>
                                    <m:mcs>
                                      <m:mc>
                                        <m:mcPr>
                                          <m:count m:val="1"/>
                                          <m:mcJc m:val="center"/>
                                        </m:mcPr>
                                      </m:mc>
                                    </m:mcs>
                                    <m:ctrlPr>
                                      <a:rPr lang="es-CO" i="1" smtClean="0">
                                        <a:latin typeface="Cambria Math" panose="02040503050406030204" pitchFamily="18" charset="0"/>
                                      </a:rPr>
                                    </m:ctrlPr>
                                  </m:mPr>
                                  <m:mr>
                                    <m:e>
                                      <m:r>
                                        <m:rPr>
                                          <m:brk m:alnAt="7"/>
                                        </m:rP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2</m:t>
                                          </m:r>
                                        </m:sub>
                                      </m:sSub>
                                    </m:e>
                                  </m:mr>
                                  <m:mr>
                                    <m:e>
                                      <m:r>
                                        <m:rPr>
                                          <m:brk m:alnAt="7"/>
                                        </m:rP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3</m:t>
                                          </m:r>
                                        </m:sub>
                                      </m:sSub>
                                    </m:e>
                                  </m:mr>
                                </m:m>
                              </m:e>
                            </m:mr>
                            <m:mr>
                              <m:e>
                                <m:eqArr>
                                  <m:eqArrPr>
                                    <m:ctrlPr>
                                      <a:rPr lang="es-CO" i="1" smtClean="0">
                                        <a:latin typeface="Cambria Math" panose="02040503050406030204" pitchFamily="18" charset="0"/>
                                      </a:rPr>
                                    </m:ctrlPr>
                                  </m:eqArrPr>
                                  <m:e>
                                    <m:r>
                                      <a:rPr lang="es-CO" i="1" smtClean="0">
                                        <a:latin typeface="Cambria Math"/>
                                      </a:rPr>
                                      <m:t>⋮</m:t>
                                    </m:r>
                                  </m:e>
                                  <m:e>
                                    <m:r>
                                      <m:rPr>
                                        <m:brk m:alnAt="7"/>
                                      </m:rP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𝑛</m:t>
                                        </m:r>
                                      </m:sub>
                                    </m:sSub>
                                  </m:e>
                                </m:eqAr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1</m:t>
                                    </m:r>
                                  </m:sub>
                                </m:sSub>
                              </m:e>
                            </m:mr>
                            <m:m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2</m:t>
                                          </m:r>
                                        </m:sub>
                                      </m:sSub>
                                    </m:e>
                                  </m:m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3</m:t>
                                          </m:r>
                                        </m:sub>
                                      </m:sSub>
                                    </m:e>
                                  </m:mr>
                                </m:m>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𝑛</m:t>
                                        </m:r>
                                      </m:sub>
                                    </m:sSub>
                                  </m:e>
                                </m:eqArr>
                              </m:e>
                            </m:mr>
                          </m:m>
                        </m:e>
                      </m:d>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628800"/>
                <a:ext cx="7408333" cy="4497363"/>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FORMA MATRICIAL</a:t>
            </a:r>
          </a:p>
        </p:txBody>
      </p:sp>
    </p:spTree>
    <p:extLst>
      <p:ext uri="{BB962C8B-B14F-4D97-AF65-F5344CB8AC3E}">
        <p14:creationId xmlns:p14="http://schemas.microsoft.com/office/powerpoint/2010/main" val="225391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772816"/>
                <a:ext cx="7408333" cy="4353347"/>
              </a:xfrm>
            </p:spPr>
            <p:txBody>
              <a:bodyPr/>
              <a:lstStyle/>
              <a:p>
                <a:pPr marL="0" indent="0">
                  <a:buNone/>
                </a:pPr>
                <a:endParaRPr lang="es-CO" i="1" dirty="0">
                  <a:latin typeface="Cambria Math"/>
                </a:endParaRP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1</m:t>
                                </m:r>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e>
                            </m:mr>
                            <m:mr>
                              <m:e>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1</m:t>
                                      </m:r>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m:t>
                                          </m:r>
                                        </m:sub>
                                      </m:sSub>
                                    </m:e>
                                  </m:mr>
                                  <m:mr>
                                    <m:e>
                                      <m:r>
                                        <a:rPr lang="es-CO" b="0" i="1" smtClean="0">
                                          <a:latin typeface="Cambria Math"/>
                                        </a:rPr>
                                        <m:t>1</m:t>
                                      </m:r>
                                      <m:sSub>
                                        <m:sSubPr>
                                          <m:ctrlPr>
                                            <a:rPr lang="es-CO" b="0" i="1" smtClean="0">
                                              <a:latin typeface="Cambria Math" panose="02040503050406030204" pitchFamily="18" charset="0"/>
                                            </a:rPr>
                                          </m:ctrlPr>
                                        </m:sSubPr>
                                        <m:e>
                                          <m:r>
                                            <a:rPr lang="es-CO" b="0" i="1" smtClean="0">
                                              <a:latin typeface="Cambria Math"/>
                                            </a:rPr>
                                            <m:t> </m:t>
                                          </m:r>
                                          <m:r>
                                            <a:rPr lang="es-CO" b="0" i="1" smtClean="0">
                                              <a:latin typeface="Cambria Math"/>
                                            </a:rPr>
                                            <m:t>𝑥</m:t>
                                          </m:r>
                                        </m:e>
                                        <m:sub>
                                          <m:r>
                                            <a:rPr lang="es-CO" b="0" i="1" smtClean="0">
                                              <a:latin typeface="Cambria Math"/>
                                            </a:rPr>
                                            <m:t>3</m:t>
                                          </m:r>
                                        </m:sub>
                                      </m:sSub>
                                    </m:e>
                                  </m:mr>
                                </m:m>
                              </m:e>
                            </m:mr>
                            <m:mr>
                              <m:e>
                                <m:eqArr>
                                  <m:eqArrPr>
                                    <m:ctrlPr>
                                      <a:rPr lang="es-CO" i="1" smtClean="0">
                                        <a:latin typeface="Cambria Math" panose="02040503050406030204" pitchFamily="18" charset="0"/>
                                      </a:rPr>
                                    </m:ctrlPr>
                                  </m:eqArrPr>
                                  <m:e>
                                    <m:r>
                                      <a:rPr lang="es-CO" i="1" smtClean="0">
                                        <a:latin typeface="Cambria Math"/>
                                      </a:rPr>
                                      <m:t>⋮</m:t>
                                    </m:r>
                                  </m:e>
                                  <m:e>
                                    <m:r>
                                      <a:rPr lang="es-CO" b="0" i="1" smtClean="0">
                                        <a:latin typeface="Cambria Math"/>
                                      </a:rPr>
                                      <m:t>1 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𝑛</m:t>
                                        </m:r>
                                      </m:sub>
                                    </m:sSub>
                                  </m:e>
                                </m:eqArr>
                              </m:e>
                            </m:mr>
                          </m:m>
                        </m:e>
                      </m:d>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𝑎</m:t>
                                </m:r>
                              </m:e>
                            </m:mr>
                            <m:mr>
                              <m:e>
                                <m:r>
                                  <a:rPr lang="es-CO" b="0" i="1" smtClean="0">
                                    <a:latin typeface="Cambria Math"/>
                                  </a:rPr>
                                  <m:t>𝑏</m:t>
                                </m: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1</m:t>
                                    </m:r>
                                  </m:sub>
                                </m:sSub>
                              </m:e>
                            </m:mr>
                            <m:m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2</m:t>
                                          </m:r>
                                        </m:sub>
                                      </m:sSub>
                                    </m:e>
                                  </m:m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3</m:t>
                                          </m:r>
                                        </m:sub>
                                      </m:sSub>
                                    </m:e>
                                  </m:mr>
                                </m:m>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𝑛</m:t>
                                        </m:r>
                                      </m:sub>
                                    </m:sSub>
                                  </m:e>
                                </m:eqArr>
                              </m:e>
                            </m:mr>
                          </m:m>
                        </m:e>
                      </m:d>
                      <m:r>
                        <a:rPr lang="es-CO" b="0" i="1" smtClean="0">
                          <a:latin typeface="Cambria Math"/>
                        </a:rPr>
                        <m:t>=</m:t>
                      </m:r>
                      <m:r>
                        <a:rPr lang="es-CO" b="0" i="1" smtClean="0">
                          <a:latin typeface="Cambria Math"/>
                        </a:rPr>
                        <m:t>𝐴𝑥</m:t>
                      </m:r>
                      <m:r>
                        <a:rPr lang="es-CO" b="0" i="1" smtClean="0">
                          <a:latin typeface="Cambria Math"/>
                        </a:rPr>
                        <m:t>=</m:t>
                      </m:r>
                      <m:r>
                        <a:rPr lang="es-CO" b="0" i="1" smtClean="0">
                          <a:latin typeface="Cambria Math"/>
                        </a:rPr>
                        <m:t>𝑣</m:t>
                      </m:r>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772816"/>
                <a:ext cx="7408333" cy="4353347"/>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FORMA MATRICIAL</a:t>
            </a:r>
          </a:p>
        </p:txBody>
      </p:sp>
    </p:spTree>
    <p:extLst>
      <p:ext uri="{BB962C8B-B14F-4D97-AF65-F5344CB8AC3E}">
        <p14:creationId xmlns:p14="http://schemas.microsoft.com/office/powerpoint/2010/main" val="276648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628800"/>
                <a:ext cx="7408333" cy="4497363"/>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s-CO" i="1" smtClean="0">
                              <a:latin typeface="Cambria Math" panose="02040503050406030204" pitchFamily="18" charset="0"/>
                            </a:rPr>
                          </m:ctrlPr>
                        </m:sSubSupPr>
                        <m:e>
                          <m:r>
                            <a:rPr lang="es-CO" b="0" i="1" smtClean="0">
                              <a:latin typeface="Cambria Math"/>
                            </a:rPr>
                            <m:t>𝑒</m:t>
                          </m:r>
                        </m:e>
                        <m:sub/>
                        <m:sup>
                          <m:r>
                            <a:rPr lang="es-CO" b="0" i="1" smtClean="0">
                              <a:latin typeface="Cambria Math"/>
                            </a:rPr>
                            <m:t>2</m:t>
                          </m:r>
                        </m:sup>
                      </m:sSubSup>
                      <m:r>
                        <a:rPr lang="es-CO" b="0" i="1" smtClean="0">
                          <a:latin typeface="Cambria Math"/>
                        </a:rPr>
                        <m:t>=</m:t>
                      </m:r>
                      <m:sSup>
                        <m:sSupPr>
                          <m:ctrlPr>
                            <a:rPr lang="es-CO" b="0" i="1" smtClean="0">
                              <a:latin typeface="Cambria Math" panose="02040503050406030204" pitchFamily="18" charset="0"/>
                            </a:rPr>
                          </m:ctrlPr>
                        </m:sSupPr>
                        <m:e>
                          <m:r>
                            <a:rPr lang="es-CO" i="1">
                              <a:latin typeface="Cambria Math"/>
                            </a:rPr>
                            <m:t>(</m:t>
                          </m:r>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i="1">
                                  <a:latin typeface="Cambria Math"/>
                                </a:rPr>
                                <m:t>𝑖</m:t>
                              </m:r>
                            </m:sub>
                          </m:sSub>
                          <m:r>
                            <a:rPr lang="es-CO" i="1">
                              <a:latin typeface="Cambria Math"/>
                            </a:rPr>
                            <m:t>)</m:t>
                          </m:r>
                        </m:e>
                        <m:sup>
                          <m:r>
                            <a:rPr lang="es-CO" b="0" i="1" smtClean="0">
                              <a:latin typeface="Cambria Math"/>
                            </a:rPr>
                            <m:t>2</m:t>
                          </m:r>
                        </m:sup>
                      </m:sSup>
                      <m:r>
                        <a:rPr lang="es-CO" b="0" i="1" smtClean="0">
                          <a:latin typeface="Cambria Math"/>
                        </a:rPr>
                        <m:t>=</m:t>
                      </m:r>
                      <m:sSup>
                        <m:sSupPr>
                          <m:ctrlPr>
                            <a:rPr lang="es-CO" b="0" i="1" smtClean="0">
                              <a:latin typeface="Cambria Math" panose="02040503050406030204" pitchFamily="18" charset="0"/>
                            </a:rPr>
                          </m:ctrlPr>
                        </m:sSupPr>
                        <m:e>
                          <m:r>
                            <a:rPr lang="es-CO" b="0" i="1" smtClean="0">
                              <a:latin typeface="Cambria Math"/>
                            </a:rPr>
                            <m:t>(</m:t>
                          </m:r>
                          <m:sSubSup>
                            <m:sSubSupPr>
                              <m:ctrlPr>
                                <a:rPr lang="es-CO" b="0" i="1" smtClean="0">
                                  <a:latin typeface="Cambria Math" panose="02040503050406030204" pitchFamily="18" charset="0"/>
                                </a:rPr>
                              </m:ctrlPr>
                            </m:sSubSupPr>
                            <m:e>
                              <m:r>
                                <a:rPr lang="es-CO" b="0" i="1" smtClean="0">
                                  <a:latin typeface="Cambria Math"/>
                                </a:rPr>
                                <m:t>𝑦</m:t>
                              </m:r>
                            </m:e>
                            <m:sub>
                              <m:r>
                                <a:rPr lang="es-CO" b="0" i="1" smtClean="0">
                                  <a:latin typeface="Cambria Math"/>
                                </a:rPr>
                                <m:t>𝑖</m:t>
                              </m:r>
                            </m:sub>
                            <m:sup/>
                          </m:sSubSup>
                          <m:r>
                            <a:rPr lang="es-CO" b="0" i="1" smtClean="0">
                              <a:latin typeface="Cambria Math"/>
                            </a:rPr>
                            <m:t>−(</m:t>
                          </m:r>
                          <m:r>
                            <a:rPr lang="es-CO" b="0" i="1" smtClean="0">
                              <a:latin typeface="Cambria Math"/>
                            </a:rPr>
                            <m:t>𝑎</m:t>
                          </m:r>
                          <m:r>
                            <a:rPr lang="es-CO" b="0" i="1" smtClean="0">
                              <a:latin typeface="Cambria Math"/>
                            </a:rPr>
                            <m:t>+</m:t>
                          </m:r>
                          <m:r>
                            <a:rPr lang="es-CO" b="0" i="1" smtClean="0">
                              <a:latin typeface="Cambria Math"/>
                            </a:rPr>
                            <m:t>𝑏</m:t>
                          </m:r>
                          <m:sSubSup>
                            <m:sSubSupPr>
                              <m:ctrlPr>
                                <a:rPr lang="es-CO" b="0" i="1" smtClean="0">
                                  <a:latin typeface="Cambria Math" panose="02040503050406030204" pitchFamily="18" charset="0"/>
                                </a:rPr>
                              </m:ctrlPr>
                            </m:sSubSupPr>
                            <m:e>
                              <m:r>
                                <a:rPr lang="es-CO" b="0" i="1" smtClean="0">
                                  <a:latin typeface="Cambria Math"/>
                                </a:rPr>
                                <m:t>𝑥</m:t>
                              </m:r>
                            </m:e>
                            <m:sub>
                              <m:r>
                                <a:rPr lang="es-CO" b="0" i="1" smtClean="0">
                                  <a:latin typeface="Cambria Math"/>
                                </a:rPr>
                                <m:t>𝑖</m:t>
                              </m:r>
                            </m:sub>
                            <m:sup/>
                          </m:sSubSup>
                          <m:r>
                            <a:rPr lang="es-CO" b="0" i="1" smtClean="0">
                              <a:latin typeface="Cambria Math"/>
                            </a:rPr>
                            <m:t>)</m:t>
                          </m:r>
                        </m:e>
                        <m:sup>
                          <m:r>
                            <a:rPr lang="es-CO" b="0" i="1" smtClean="0">
                              <a:latin typeface="Cambria Math"/>
                            </a:rPr>
                            <m:t>2</m:t>
                          </m:r>
                        </m:sup>
                      </m:sSup>
                    </m:oMath>
                  </m:oMathPara>
                </a14:m>
                <a:endParaRPr lang="es-CO" dirty="0"/>
              </a:p>
              <a:p>
                <a:pPr marL="0" indent="0">
                  <a:buNone/>
                </a:pPr>
                <a:endParaRPr lang="es-CO" dirty="0"/>
              </a:p>
              <a:p>
                <a:pPr marL="0" indent="0">
                  <a:buNone/>
                </a:pPr>
                <a:r>
                  <a:rPr lang="es-CO" dirty="0"/>
                  <a:t>Y los errores totales son:</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i="1" smtClean="0">
                                  <a:latin typeface="Cambria Math" panose="02040503050406030204" pitchFamily="18" charset="0"/>
                                </a:rPr>
                              </m:ctrlPr>
                            </m:dPr>
                            <m:e>
                              <m:sSubSup>
                                <m:sSubSupPr>
                                  <m:ctrlPr>
                                    <a:rPr lang="es-CO" i="1" smtClean="0">
                                      <a:latin typeface="Cambria Math" panose="02040503050406030204" pitchFamily="18" charset="0"/>
                                    </a:rPr>
                                  </m:ctrlPr>
                                </m:sSubSupPr>
                                <m:e>
                                  <m:r>
                                    <a:rPr lang="es-CO" b="0" i="1" smtClean="0">
                                      <a:latin typeface="Cambria Math"/>
                                    </a:rPr>
                                    <m:t>𝑒</m:t>
                                  </m:r>
                                </m:e>
                                <m:sub>
                                  <m:r>
                                    <a:rPr lang="es-CO" b="0" i="1" smtClean="0">
                                      <a:latin typeface="Cambria Math"/>
                                    </a:rPr>
                                    <m:t>1</m:t>
                                  </m:r>
                                </m:sub>
                                <m:sup>
                                  <m:r>
                                    <a:rPr lang="es-CO" b="0" i="1" smtClean="0">
                                      <a:latin typeface="Cambria Math"/>
                                    </a:rPr>
                                    <m:t>2</m:t>
                                  </m:r>
                                </m:sup>
                              </m:sSubSup>
                            </m:e>
                          </m:d>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p>
                                <m:sSupPr>
                                  <m:ctrlPr>
                                    <a:rPr lang="es-CO" b="0" i="1" smtClean="0">
                                      <a:latin typeface="Cambria Math" panose="02040503050406030204" pitchFamily="18" charset="0"/>
                                    </a:rPr>
                                  </m:ctrlPr>
                                </m:sSupPr>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rPr>
                                                <m:t>𝑦</m:t>
                                              </m:r>
                                            </m:e>
                                          </m:acc>
                                        </m:e>
                                        <m:sub>
                                          <m:r>
                                            <a:rPr lang="es-CO" b="0" i="1" smtClean="0">
                                              <a:latin typeface="Cambria Math"/>
                                            </a:rPr>
                                            <m:t>𝑖</m:t>
                                          </m:r>
                                        </m:sub>
                                      </m:sSub>
                                    </m:e>
                                  </m:d>
                                </m:e>
                                <m:sup>
                                  <m:r>
                                    <a:rPr lang="es-CO" b="0" i="1" smtClean="0">
                                      <a:latin typeface="Cambria Math"/>
                                    </a:rPr>
                                    <m:t>2</m:t>
                                  </m:r>
                                </m:sup>
                              </m:sSup>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p>
                                    <m:sSupPr>
                                      <m:ctrlPr>
                                        <a:rPr lang="es-CO" b="0" i="1" smtClean="0">
                                          <a:latin typeface="Cambria Math" panose="02040503050406030204" pitchFamily="18" charset="0"/>
                                        </a:rPr>
                                      </m:ctrlPr>
                                    </m:sSupPr>
                                    <m:e>
                                      <m:d>
                                        <m:dPr>
                                          <m:begChr m:val="["/>
                                          <m:endChr m:val="]"/>
                                          <m:ctrlPr>
                                            <a:rPr lang="es-CO" b="0" i="1" smtClean="0">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b="0" i="1" smtClean="0">
                                              <a:latin typeface="Cambria Math"/>
                                            </a:rPr>
                                            <m:t>−</m:t>
                                          </m:r>
                                          <m:d>
                                            <m:dPr>
                                              <m:ctrlPr>
                                                <a:rPr lang="es-CO" b="0" i="1" smtClean="0">
                                                  <a:latin typeface="Cambria Math" panose="02040503050406030204" pitchFamily="18" charset="0"/>
                                                </a:rPr>
                                              </m:ctrlPr>
                                            </m:dPr>
                                            <m:e>
                                              <m:r>
                                                <a:rPr lang="es-CO" i="1">
                                                  <a:latin typeface="Cambria Math"/>
                                                </a:rPr>
                                                <m:t>𝑎</m:t>
                                              </m:r>
                                              <m:r>
                                                <a:rPr lang="es-CO" i="1">
                                                  <a:latin typeface="Cambria Math"/>
                                                </a:rPr>
                                                <m:t>+</m:t>
                                              </m:r>
                                              <m:r>
                                                <a:rPr lang="es-CO" i="1">
                                                  <a:latin typeface="Cambria Math"/>
                                                </a:rPr>
                                                <m:t>𝑏</m:t>
                                              </m:r>
                                              <m:sSubSup>
                                                <m:sSubSupPr>
                                                  <m:ctrlPr>
                                                    <a:rPr lang="es-CO" i="1">
                                                      <a:latin typeface="Cambria Math" panose="02040503050406030204" pitchFamily="18" charset="0"/>
                                                    </a:rPr>
                                                  </m:ctrlPr>
                                                </m:sSubSupPr>
                                                <m:e>
                                                  <m:r>
                                                    <a:rPr lang="es-CO" i="1">
                                                      <a:latin typeface="Cambria Math"/>
                                                    </a:rPr>
                                                    <m:t>𝑥</m:t>
                                                  </m:r>
                                                </m:e>
                                                <m:sub>
                                                  <m:r>
                                                    <a:rPr lang="es-CO" b="0" i="1" smtClean="0">
                                                      <a:latin typeface="Cambria Math"/>
                                                    </a:rPr>
                                                    <m:t>𝑖</m:t>
                                                  </m:r>
                                                </m:sub>
                                                <m:sup/>
                                              </m:sSubSup>
                                            </m:e>
                                          </m:d>
                                        </m:e>
                                      </m:d>
                                    </m:e>
                                    <m:sup>
                                      <m:r>
                                        <a:rPr lang="es-CO" b="0" i="1" smtClean="0">
                                          <a:latin typeface="Cambria Math"/>
                                        </a:rPr>
                                        <m:t>2</m:t>
                                      </m:r>
                                    </m:sup>
                                  </m:sSup>
                                </m:e>
                              </m:nary>
                            </m:e>
                          </m:nary>
                        </m:e>
                      </m:nary>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628800"/>
                <a:ext cx="7408333" cy="4497363"/>
              </a:xfrm>
              <a:blipFill rotWithShape="1">
                <a:blip r:embed="rId2"/>
                <a:stretch>
                  <a:fillRect l="-1235" t="-271"/>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ERRORES</a:t>
            </a:r>
          </a:p>
        </p:txBody>
      </p:sp>
    </p:spTree>
    <p:extLst>
      <p:ext uri="{BB962C8B-B14F-4D97-AF65-F5344CB8AC3E}">
        <p14:creationId xmlns:p14="http://schemas.microsoft.com/office/powerpoint/2010/main" val="199412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988840"/>
                <a:ext cx="7408333" cy="4137323"/>
              </a:xfrm>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r>
                            <a:rPr lang="es-CO" b="0" i="1" smtClean="0">
                              <a:latin typeface="Cambria Math"/>
                            </a:rPr>
                            <m:t>𝑒</m:t>
                          </m:r>
                        </m:e>
                      </m:d>
                      <m:r>
                        <a:rPr lang="es-CO" b="0" i="1" smtClean="0">
                          <a:latin typeface="Cambria Math"/>
                        </a:rPr>
                        <m:t>=</m:t>
                      </m:r>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r>
                                          <a:rPr lang="es-CO" b="0" i="1" smtClean="0">
                                            <a:latin typeface="Cambria Math"/>
                                          </a:rPr>
                                          <m:t>𝑒</m:t>
                                        </m:r>
                                      </m:e>
                                      <m:sub>
                                        <m:r>
                                          <a:rPr lang="es-CO" b="0" i="1" smtClean="0">
                                            <a:latin typeface="Cambria Math"/>
                                          </a:rPr>
                                          <m:t>1</m:t>
                                        </m:r>
                                      </m:sub>
                                    </m:sSub>
                                  </m:e>
                                </m:mr>
                                <m:m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r>
                                                <a:rPr lang="es-CO" b="0" i="1" smtClean="0">
                                                  <a:latin typeface="Cambria Math"/>
                                                </a:rPr>
                                                <m:t>𝑒</m:t>
                                              </m:r>
                                            </m:e>
                                            <m:sub>
                                              <m:r>
                                                <a:rPr lang="es-CO" b="0" i="1" smtClean="0">
                                                  <a:latin typeface="Cambria Math"/>
                                                </a:rPr>
                                                <m:t>2</m:t>
                                              </m:r>
                                            </m:sub>
                                          </m:sSub>
                                        </m:e>
                                      </m:mr>
                                      <m:mr>
                                        <m:e>
                                          <m:sSub>
                                            <m:sSubPr>
                                              <m:ctrlPr>
                                                <a:rPr lang="es-CO" b="0" i="1" smtClean="0">
                                                  <a:latin typeface="Cambria Math" panose="02040503050406030204" pitchFamily="18" charset="0"/>
                                                </a:rPr>
                                              </m:ctrlPr>
                                            </m:sSubPr>
                                            <m:e>
                                              <m:r>
                                                <a:rPr lang="es-CO" b="0" i="1" smtClean="0">
                                                  <a:latin typeface="Cambria Math"/>
                                                </a:rPr>
                                                <m:t>𝑒</m:t>
                                              </m:r>
                                            </m:e>
                                            <m:sub>
                                              <m:r>
                                                <a:rPr lang="es-CO" b="0" i="1" smtClean="0">
                                                  <a:latin typeface="Cambria Math"/>
                                                </a:rPr>
                                                <m:t>3</m:t>
                                              </m:r>
                                            </m:sub>
                                          </m:sSub>
                                        </m:e>
                                      </m:mr>
                                    </m:m>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r>
                                              <a:rPr lang="es-CO" b="0" i="1" smtClean="0">
                                                <a:latin typeface="Cambria Math"/>
                                              </a:rPr>
                                              <m:t>𝑒</m:t>
                                            </m:r>
                                          </m:e>
                                          <m:sub>
                                            <m:r>
                                              <a:rPr lang="es-CO" b="0" i="1" smtClean="0">
                                                <a:latin typeface="Cambria Math"/>
                                              </a:rPr>
                                              <m:t>𝑛</m:t>
                                            </m:r>
                                          </m:sub>
                                        </m:sSub>
                                      </m:e>
                                    </m:eqArr>
                                  </m:e>
                                </m:mr>
                              </m:m>
                            </m:e>
                          </m:d>
                        </m:e>
                      </m:d>
                      <m:r>
                        <a:rPr lang="es-CO" b="0" i="1" smtClean="0">
                          <a:latin typeface="Cambria Math"/>
                        </a:rPr>
                        <m:t>=</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a:rPr>
                                <m:t>𝑒</m:t>
                              </m:r>
                            </m:e>
                            <m:sub>
                              <m:r>
                                <a:rPr lang="es-CO" b="0" i="1" smtClean="0">
                                  <a:latin typeface="Cambria Math"/>
                                </a:rPr>
                                <m:t>1</m:t>
                              </m:r>
                            </m:sub>
                            <m:sup>
                              <m:r>
                                <a:rPr lang="es-CO" b="0" i="1" smtClean="0">
                                  <a:latin typeface="Cambria Math"/>
                                </a:rPr>
                                <m:t>2</m:t>
                              </m:r>
                            </m:sup>
                          </m:sSubSup>
                          <m:r>
                            <a:rPr lang="es-CO" b="0" i="1" smtClean="0">
                              <a:latin typeface="Cambria Math"/>
                            </a:rPr>
                            <m:t>+</m:t>
                          </m:r>
                          <m:sSubSup>
                            <m:sSubSupPr>
                              <m:ctrlPr>
                                <a:rPr lang="es-CO" i="1">
                                  <a:latin typeface="Cambria Math" panose="02040503050406030204" pitchFamily="18" charset="0"/>
                                </a:rPr>
                              </m:ctrlPr>
                            </m:sSubSupPr>
                            <m:e>
                              <m:r>
                                <a:rPr lang="es-CO" i="1">
                                  <a:latin typeface="Cambria Math"/>
                                </a:rPr>
                                <m:t>𝑒</m:t>
                              </m:r>
                            </m:e>
                            <m:sub>
                              <m:r>
                                <a:rPr lang="es-CO" b="0" i="1" smtClean="0">
                                  <a:latin typeface="Cambria Math"/>
                                </a:rPr>
                                <m:t>2</m:t>
                              </m:r>
                            </m:sub>
                            <m:sup>
                              <m:r>
                                <a:rPr lang="es-CO" i="1">
                                  <a:latin typeface="Cambria Math"/>
                                </a:rPr>
                                <m:t>2</m:t>
                              </m:r>
                            </m:sup>
                          </m:sSubSup>
                          <m:r>
                            <a:rPr lang="es-CO" b="0" i="1" smtClean="0">
                              <a:latin typeface="Cambria Math"/>
                            </a:rPr>
                            <m:t>+</m:t>
                          </m:r>
                          <m:sSubSup>
                            <m:sSubSupPr>
                              <m:ctrlPr>
                                <a:rPr lang="es-CO" i="1">
                                  <a:latin typeface="Cambria Math" panose="02040503050406030204" pitchFamily="18" charset="0"/>
                                </a:rPr>
                              </m:ctrlPr>
                            </m:sSubSupPr>
                            <m:e>
                              <m:r>
                                <a:rPr lang="es-CO" i="1">
                                  <a:latin typeface="Cambria Math"/>
                                </a:rPr>
                                <m:t>𝑒</m:t>
                              </m:r>
                            </m:e>
                            <m:sub>
                              <m:r>
                                <a:rPr lang="es-CO" b="0" i="1" smtClean="0">
                                  <a:latin typeface="Cambria Math"/>
                                </a:rPr>
                                <m:t>3</m:t>
                              </m:r>
                            </m:sub>
                            <m:sup>
                              <m:r>
                                <a:rPr lang="es-CO" i="1">
                                  <a:latin typeface="Cambria Math"/>
                                </a:rPr>
                                <m:t>2</m:t>
                              </m:r>
                            </m:sup>
                          </m:sSubSup>
                          <m:r>
                            <a:rPr lang="es-CO" b="0" i="1" smtClean="0">
                              <a:latin typeface="Cambria Math"/>
                            </a:rPr>
                            <m:t>….</m:t>
                          </m:r>
                          <m:sSubSup>
                            <m:sSubSupPr>
                              <m:ctrlPr>
                                <a:rPr lang="es-CO" i="1">
                                  <a:latin typeface="Cambria Math" panose="02040503050406030204" pitchFamily="18" charset="0"/>
                                </a:rPr>
                              </m:ctrlPr>
                            </m:sSubSupPr>
                            <m:e>
                              <m:r>
                                <a:rPr lang="es-CO" i="1">
                                  <a:latin typeface="Cambria Math"/>
                                </a:rPr>
                                <m:t>𝑒</m:t>
                              </m:r>
                            </m:e>
                            <m:sub>
                              <m:r>
                                <a:rPr lang="es-CO" b="0" i="1" smtClean="0">
                                  <a:latin typeface="Cambria Math"/>
                                </a:rPr>
                                <m:t>𝑛</m:t>
                              </m:r>
                            </m:sub>
                            <m:sup>
                              <m:r>
                                <a:rPr lang="es-CO" i="1">
                                  <a:latin typeface="Cambria Math"/>
                                </a:rPr>
                                <m:t>2</m:t>
                              </m:r>
                            </m:sup>
                          </m:sSubSup>
                        </m:e>
                      </m:rad>
                      <m:r>
                        <a:rPr lang="es-CO" b="0" i="1" smtClean="0">
                          <a:latin typeface="Cambria Math"/>
                        </a:rPr>
                        <m:t>=</m:t>
                      </m:r>
                      <m:rad>
                        <m:radPr>
                          <m:degHide m:val="on"/>
                          <m:ctrlPr>
                            <a:rPr lang="es-CO" b="0" i="1" smtClean="0">
                              <a:latin typeface="Cambria Math" panose="02040503050406030204" pitchFamily="18" charset="0"/>
                            </a:rPr>
                          </m:ctrlPr>
                        </m:radPr>
                        <m:deg/>
                        <m:e>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Sup>
                                    <m:sSubSupPr>
                                      <m:ctrlPr>
                                        <a:rPr lang="es-CO" b="0" i="1" smtClean="0">
                                          <a:latin typeface="Cambria Math" panose="02040503050406030204" pitchFamily="18" charset="0"/>
                                        </a:rPr>
                                      </m:ctrlPr>
                                    </m:sSubSupPr>
                                    <m:e>
                                      <m:r>
                                        <a:rPr lang="es-CO" b="0" i="1" smtClean="0">
                                          <a:latin typeface="Cambria Math"/>
                                        </a:rPr>
                                        <m:t>𝑒</m:t>
                                      </m:r>
                                    </m:e>
                                    <m:sub>
                                      <m:r>
                                        <a:rPr lang="es-CO" b="0" i="1" smtClean="0">
                                          <a:latin typeface="Cambria Math"/>
                                        </a:rPr>
                                        <m:t>𝑖</m:t>
                                      </m:r>
                                    </m:sub>
                                    <m:sup>
                                      <m:r>
                                        <a:rPr lang="es-CO" b="0" i="1" smtClean="0">
                                          <a:latin typeface="Cambria Math"/>
                                        </a:rPr>
                                        <m:t>2</m:t>
                                      </m:r>
                                    </m:sup>
                                  </m:sSubSup>
                                </m:e>
                              </m:d>
                            </m:e>
                          </m:nary>
                          <m:r>
                            <a:rPr lang="es-CO" b="0" i="1" smtClean="0">
                              <a:latin typeface="Cambria Math"/>
                            </a:rPr>
                            <m:t>=</m:t>
                          </m:r>
                        </m:e>
                      </m:rad>
                      <m:r>
                        <a:rPr lang="es-CO" b="0" i="1" smtClean="0">
                          <a:latin typeface="Cambria Math"/>
                          <a:ea typeface="Cambria Math"/>
                        </a:rPr>
                        <m:t>𝜀</m:t>
                      </m:r>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988840"/>
                <a:ext cx="7408333" cy="4137323"/>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ERRORES</a:t>
            </a:r>
          </a:p>
        </p:txBody>
      </p:sp>
    </p:spTree>
    <p:extLst>
      <p:ext uri="{BB962C8B-B14F-4D97-AF65-F5344CB8AC3E}">
        <p14:creationId xmlns:p14="http://schemas.microsoft.com/office/powerpoint/2010/main" val="352344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56E3938-25C6-4A02-A125-D70EFB63F855}"/>
              </a:ext>
            </a:extLst>
          </p:cNvPr>
          <p:cNvSpPr>
            <a:spLocks noGrp="1"/>
          </p:cNvSpPr>
          <p:nvPr>
            <p:ph idx="1"/>
          </p:nvPr>
        </p:nvSpPr>
        <p:spPr>
          <a:xfrm>
            <a:off x="457200" y="2675467"/>
            <a:ext cx="8229599" cy="3450696"/>
          </a:xfrm>
        </p:spPr>
        <p:txBody>
          <a:bodyPr>
            <a:normAutofit/>
          </a:bodyPr>
          <a:lstStyle/>
          <a:p>
            <a:pPr marL="0" indent="0">
              <a:buNone/>
            </a:pPr>
            <a:r>
              <a:rPr lang="es-CO" sz="3200" dirty="0">
                <a:hlinkClick r:id="rId2"/>
              </a:rPr>
              <a:t>https://sites.google.com/a/utp.edu.co/javi/</a:t>
            </a:r>
            <a:endParaRPr lang="es-CO" sz="3200" dirty="0"/>
          </a:p>
        </p:txBody>
      </p:sp>
      <p:sp>
        <p:nvSpPr>
          <p:cNvPr id="3" name="Título 2">
            <a:extLst>
              <a:ext uri="{FF2B5EF4-FFF2-40B4-BE49-F238E27FC236}">
                <a16:creationId xmlns:a16="http://schemas.microsoft.com/office/drawing/2014/main" id="{F82BDF8C-E40C-4723-9BE7-F06AB9BDDA2A}"/>
              </a:ext>
            </a:extLst>
          </p:cNvPr>
          <p:cNvSpPr>
            <a:spLocks noGrp="1"/>
          </p:cNvSpPr>
          <p:nvPr>
            <p:ph type="title"/>
          </p:nvPr>
        </p:nvSpPr>
        <p:spPr/>
        <p:txBody>
          <a:bodyPr/>
          <a:lstStyle/>
          <a:p>
            <a:endParaRPr lang="es-CO"/>
          </a:p>
        </p:txBody>
      </p:sp>
    </p:spTree>
    <p:extLst>
      <p:ext uri="{BB962C8B-B14F-4D97-AF65-F5344CB8AC3E}">
        <p14:creationId xmlns:p14="http://schemas.microsoft.com/office/powerpoint/2010/main" val="313605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844824"/>
                <a:ext cx="7408333" cy="4281339"/>
              </a:xfrm>
            </p:spPr>
            <p:txBody>
              <a:bodyPr/>
              <a:lstStyle/>
              <a:p>
                <a:pPr marL="0" indent="0">
                  <a:buNone/>
                </a:pPr>
                <a:endParaRPr lang="es-CO" b="0" i="1" dirty="0">
                  <a:latin typeface="Cambria Math"/>
                </a:endParaRP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CO" sz="4400" b="0" i="1" smtClean="0">
                          <a:latin typeface="Cambria Math"/>
                        </a:rPr>
                        <m:t>𝑃</m:t>
                      </m:r>
                      <m:d>
                        <m:dPr>
                          <m:ctrlPr>
                            <a:rPr lang="es-CO" sz="4400" b="0" i="1" smtClean="0">
                              <a:latin typeface="Cambria Math" panose="02040503050406030204" pitchFamily="18" charset="0"/>
                            </a:rPr>
                          </m:ctrlPr>
                        </m:dPr>
                        <m:e>
                          <m:r>
                            <a:rPr lang="es-CO" sz="4400" b="0" i="1" smtClean="0">
                              <a:latin typeface="Cambria Math"/>
                            </a:rPr>
                            <m:t>𝑥</m:t>
                          </m:r>
                        </m:e>
                      </m:d>
                      <m:r>
                        <a:rPr lang="es-CO" sz="4400" b="0" i="1" smtClean="0">
                          <a:latin typeface="Cambria Math"/>
                        </a:rPr>
                        <m:t>=</m:t>
                      </m:r>
                      <m:sSub>
                        <m:sSubPr>
                          <m:ctrlPr>
                            <a:rPr lang="es-CO" sz="4400" b="0" i="1" smtClean="0">
                              <a:latin typeface="Cambria Math" panose="02040503050406030204" pitchFamily="18" charset="0"/>
                            </a:rPr>
                          </m:ctrlPr>
                        </m:sSubPr>
                        <m:e>
                          <m:r>
                            <a:rPr lang="es-CO" sz="4400" b="0" i="1" smtClean="0">
                              <a:latin typeface="Cambria Math"/>
                              <a:ea typeface="Cambria Math"/>
                            </a:rPr>
                            <m:t>𝛽</m:t>
                          </m:r>
                        </m:e>
                        <m:sub>
                          <m:r>
                            <a:rPr lang="es-CO" sz="4400" b="0" i="1" smtClean="0">
                              <a:latin typeface="Cambria Math"/>
                            </a:rPr>
                            <m:t>0</m:t>
                          </m:r>
                        </m:sub>
                      </m:sSub>
                      <m:r>
                        <a:rPr lang="es-CO" sz="4400" b="0" i="1" smtClean="0">
                          <a:latin typeface="Cambria Math"/>
                        </a:rPr>
                        <m:t>+</m:t>
                      </m:r>
                      <m:sSub>
                        <m:sSubPr>
                          <m:ctrlPr>
                            <a:rPr lang="es-CO" sz="4400" b="0" i="1" smtClean="0">
                              <a:latin typeface="Cambria Math" panose="02040503050406030204" pitchFamily="18" charset="0"/>
                            </a:rPr>
                          </m:ctrlPr>
                        </m:sSubPr>
                        <m:e>
                          <m:r>
                            <a:rPr lang="es-CO" sz="4400" b="0" i="1" smtClean="0">
                              <a:latin typeface="Cambria Math"/>
                              <a:ea typeface="Cambria Math"/>
                            </a:rPr>
                            <m:t>𝛽</m:t>
                          </m:r>
                        </m:e>
                        <m:sub>
                          <m:r>
                            <a:rPr lang="es-CO" sz="4400" b="0" i="1" smtClean="0">
                              <a:latin typeface="Cambria Math"/>
                            </a:rPr>
                            <m:t>1</m:t>
                          </m:r>
                        </m:sub>
                      </m:sSub>
                      <m:sSub>
                        <m:sSubPr>
                          <m:ctrlPr>
                            <a:rPr lang="es-CO" sz="4400" b="0" i="1" smtClean="0">
                              <a:latin typeface="Cambria Math" panose="02040503050406030204" pitchFamily="18" charset="0"/>
                            </a:rPr>
                          </m:ctrlPr>
                        </m:sSubPr>
                        <m:e>
                          <m:r>
                            <a:rPr lang="es-CO" sz="4400" b="0" i="1" smtClean="0">
                              <a:latin typeface="Cambria Math"/>
                            </a:rPr>
                            <m:t>𝑥</m:t>
                          </m:r>
                        </m:e>
                        <m:sub>
                          <m:r>
                            <a:rPr lang="es-CO" sz="4400" b="0" i="1" smtClean="0">
                              <a:latin typeface="Cambria Math"/>
                            </a:rPr>
                            <m:t>1</m:t>
                          </m:r>
                        </m:sub>
                      </m:sSub>
                      <m:r>
                        <a:rPr lang="es-CO" sz="4400" b="0" i="1" smtClean="0">
                          <a:latin typeface="Cambria Math"/>
                        </a:rPr>
                        <m:t>=</m:t>
                      </m:r>
                      <m:acc>
                        <m:accPr>
                          <m:chr m:val="̂"/>
                          <m:ctrlPr>
                            <a:rPr lang="es-CO" sz="4400" b="0" i="1" smtClean="0">
                              <a:latin typeface="Cambria Math" panose="02040503050406030204" pitchFamily="18" charset="0"/>
                            </a:rPr>
                          </m:ctrlPr>
                        </m:accPr>
                        <m:e>
                          <m:r>
                            <a:rPr lang="es-CO" sz="4400" b="0" i="1" smtClean="0">
                              <a:latin typeface="Cambria Math"/>
                            </a:rPr>
                            <m:t>𝑦</m:t>
                          </m:r>
                        </m:e>
                      </m:acc>
                    </m:oMath>
                  </m:oMathPara>
                </a14:m>
                <a:endParaRPr lang="es-CO" sz="4400" dirty="0"/>
              </a:p>
              <a:p>
                <a:pPr marL="0" indent="0">
                  <a:buNone/>
                </a:pPr>
                <a:endParaRPr lang="es-CO" sz="44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CO" sz="4400" b="0" i="1" smtClean="0">
                          <a:latin typeface="Cambria Math"/>
                        </a:rPr>
                        <m:t>𝑃</m:t>
                      </m:r>
                      <m:d>
                        <m:dPr>
                          <m:ctrlPr>
                            <a:rPr lang="es-CO" sz="4400" b="0" i="1" smtClean="0">
                              <a:latin typeface="Cambria Math" panose="02040503050406030204" pitchFamily="18" charset="0"/>
                            </a:rPr>
                          </m:ctrlPr>
                        </m:dPr>
                        <m:e>
                          <m:r>
                            <a:rPr lang="es-CO" sz="4400" b="0" i="1" smtClean="0">
                              <a:latin typeface="Cambria Math"/>
                            </a:rPr>
                            <m:t>𝑥</m:t>
                          </m:r>
                        </m:e>
                      </m:d>
                      <m:r>
                        <a:rPr lang="es-CO" sz="4400" b="0" i="1" smtClean="0">
                          <a:latin typeface="Cambria Math"/>
                        </a:rPr>
                        <m:t>=</m:t>
                      </m:r>
                      <m:r>
                        <a:rPr lang="es-CO" sz="4400" b="0" i="1" smtClean="0">
                          <a:latin typeface="Cambria Math"/>
                        </a:rPr>
                        <m:t>𝑎</m:t>
                      </m:r>
                      <m:r>
                        <a:rPr lang="es-CO" sz="4400" b="0" i="1" smtClean="0">
                          <a:latin typeface="Cambria Math"/>
                        </a:rPr>
                        <m:t>+</m:t>
                      </m:r>
                      <m:r>
                        <a:rPr lang="es-CO" sz="4400" b="0" i="1" smtClean="0">
                          <a:latin typeface="Cambria Math"/>
                        </a:rPr>
                        <m:t>𝑏</m:t>
                      </m:r>
                      <m:sSub>
                        <m:sSubPr>
                          <m:ctrlPr>
                            <a:rPr lang="es-CO" sz="4400" b="0" i="1" smtClean="0">
                              <a:latin typeface="Cambria Math" panose="02040503050406030204" pitchFamily="18" charset="0"/>
                            </a:rPr>
                          </m:ctrlPr>
                        </m:sSubPr>
                        <m:e>
                          <m:r>
                            <a:rPr lang="es-CO" sz="4400" b="0" i="1" smtClean="0">
                              <a:latin typeface="Cambria Math"/>
                            </a:rPr>
                            <m:t>𝑥</m:t>
                          </m:r>
                        </m:e>
                        <m:sub>
                          <m:r>
                            <a:rPr lang="es-CO" sz="4400" b="0" i="1" smtClean="0">
                              <a:latin typeface="Cambria Math"/>
                            </a:rPr>
                            <m:t>𝑖</m:t>
                          </m:r>
                        </m:sub>
                      </m:sSub>
                      <m:r>
                        <a:rPr lang="es-CO" sz="4400" b="0" i="1" smtClean="0">
                          <a:latin typeface="Cambria Math"/>
                        </a:rPr>
                        <m:t>=</m:t>
                      </m:r>
                      <m:acc>
                        <m:accPr>
                          <m:chr m:val="̂"/>
                          <m:ctrlPr>
                            <a:rPr lang="es-CO" sz="4400" i="1">
                              <a:latin typeface="Cambria Math" panose="02040503050406030204" pitchFamily="18" charset="0"/>
                            </a:rPr>
                          </m:ctrlPr>
                        </m:accPr>
                        <m:e>
                          <m:r>
                            <a:rPr lang="es-CO" sz="4400" i="1">
                              <a:latin typeface="Cambria Math"/>
                            </a:rPr>
                            <m:t>𝑦</m:t>
                          </m:r>
                        </m:e>
                      </m:acc>
                    </m:oMath>
                  </m:oMathPara>
                </a14:m>
                <a:endParaRPr lang="es-CO" sz="4400"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844824"/>
                <a:ext cx="7408333" cy="4281339"/>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MODELO DE REGRESIÓN</a:t>
            </a:r>
          </a:p>
        </p:txBody>
      </p:sp>
    </p:spTree>
    <p:extLst>
      <p:ext uri="{BB962C8B-B14F-4D97-AF65-F5344CB8AC3E}">
        <p14:creationId xmlns:p14="http://schemas.microsoft.com/office/powerpoint/2010/main" val="191687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700808"/>
                <a:ext cx="7408333" cy="4425355"/>
              </a:xfrm>
            </p:spPr>
            <p:txBody>
              <a:bodyPr/>
              <a:lstStyle/>
              <a:p>
                <a:pPr marL="0" indent="0">
                  <a:buNone/>
                </a:pPr>
                <a:r>
                  <a:rPr lang="es-CO" dirty="0"/>
                  <a:t>El problema de los mínimos cuadrados busca  encontrar la curva que mejor se ajuste a una colección de puntos, por lo cual lo que se busca es minimizar la diferencia que hay entre la curva y todos los puntos.</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𝜀</m:t>
                          </m:r>
                        </m:e>
                        <m:sup>
                          <m:r>
                            <a:rPr lang="es-CO" b="0" i="1" smtClean="0">
                              <a:latin typeface="Cambria Math"/>
                            </a:rPr>
                            <m:t>2</m:t>
                          </m:r>
                        </m:sup>
                      </m:sSup>
                      <m:r>
                        <a:rPr lang="es-CO" b="0" i="1" smtClean="0">
                          <a:latin typeface="Cambria Math"/>
                        </a:rPr>
                        <m:t>=</m:t>
                      </m:r>
                      <m:nary>
                        <m:naryPr>
                          <m:chr m:val="∑"/>
                          <m:ctrlPr>
                            <a:rPr lang="es-CO"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p>
                            <m:sSupPr>
                              <m:ctrlPr>
                                <a:rPr lang="es-CO" i="1">
                                  <a:latin typeface="Cambria Math" panose="02040503050406030204" pitchFamily="18" charset="0"/>
                                </a:rPr>
                              </m:ctrlPr>
                            </m:sSupPr>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rPr>
                                            <m:t>𝑦</m:t>
                                          </m:r>
                                        </m:e>
                                      </m:acc>
                                    </m:e>
                                    <m:sub>
                                      <m:r>
                                        <a:rPr lang="es-CO" i="1">
                                          <a:latin typeface="Cambria Math"/>
                                        </a:rPr>
                                        <m:t>𝑖</m:t>
                                      </m:r>
                                    </m:sub>
                                  </m:sSub>
                                </m:e>
                              </m:d>
                            </m:e>
                            <m:sup>
                              <m:r>
                                <a:rPr lang="es-CO" i="1">
                                  <a:latin typeface="Cambria Math"/>
                                </a:rPr>
                                <m:t>2</m:t>
                              </m:r>
                            </m:sup>
                          </m:sSup>
                        </m:e>
                      </m:nary>
                    </m:oMath>
                  </m:oMathPara>
                </a14:m>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700808"/>
                <a:ext cx="7408333" cy="4425355"/>
              </a:xfrm>
              <a:blipFill rotWithShape="1">
                <a:blip r:embed="rId2"/>
                <a:stretch>
                  <a:fillRect l="-1235" t="-1102" r="-1235"/>
                </a:stretch>
              </a:blipFill>
            </p:spPr>
            <p:txBody>
              <a:bodyPr/>
              <a:lstStyle/>
              <a:p>
                <a:r>
                  <a:rPr lang="es-CO">
                    <a:noFill/>
                  </a:rPr>
                  <a:t> </a:t>
                </a:r>
              </a:p>
            </p:txBody>
          </p:sp>
        </mc:Fallback>
      </mc:AlternateContent>
      <p:sp>
        <p:nvSpPr>
          <p:cNvPr id="3" name="2 Título"/>
          <p:cNvSpPr>
            <a:spLocks noGrp="1"/>
          </p:cNvSpPr>
          <p:nvPr>
            <p:ph type="title"/>
          </p:nvPr>
        </p:nvSpPr>
        <p:spPr/>
        <p:txBody>
          <a:bodyPr>
            <a:normAutofit fontScale="90000"/>
          </a:bodyPr>
          <a:lstStyle/>
          <a:p>
            <a:r>
              <a:rPr lang="es-CO" dirty="0"/>
              <a:t>PROBLEMA DE LOS MÍNIMOS CUADRADOS</a:t>
            </a:r>
          </a:p>
        </p:txBody>
      </p:sp>
    </p:spTree>
    <p:extLst>
      <p:ext uri="{BB962C8B-B14F-4D97-AF65-F5344CB8AC3E}">
        <p14:creationId xmlns:p14="http://schemas.microsoft.com/office/powerpoint/2010/main" val="21246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467544" y="1628800"/>
                <a:ext cx="8208911" cy="4497363"/>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i="1" smtClean="0">
                              <a:latin typeface="Cambria Math"/>
                              <a:ea typeface="Cambria Math"/>
                            </a:rPr>
                            <m:t>𝜕</m:t>
                          </m:r>
                          <m:d>
                            <m:dPr>
                              <m:ctrlPr>
                                <a:rPr lang="es-CO" i="1" smtClean="0">
                                  <a:latin typeface="Cambria Math" panose="02040503050406030204" pitchFamily="18" charset="0"/>
                                  <a:ea typeface="Cambria Math"/>
                                </a:rPr>
                              </m:ctrlPr>
                            </m:dPr>
                            <m:e>
                              <m:sSup>
                                <m:sSupPr>
                                  <m:ctrlPr>
                                    <a:rPr lang="es-CO" i="1" smtClean="0">
                                      <a:latin typeface="Cambria Math" panose="02040503050406030204" pitchFamily="18" charset="0"/>
                                      <a:ea typeface="Cambria Math"/>
                                    </a:rPr>
                                  </m:ctrlPr>
                                </m:sSupPr>
                                <m:e>
                                  <m:r>
                                    <a:rPr lang="es-CO" i="1" smtClean="0">
                                      <a:latin typeface="Cambria Math"/>
                                      <a:ea typeface="Cambria Math"/>
                                    </a:rPr>
                                    <m:t>𝜀</m:t>
                                  </m:r>
                                </m:e>
                                <m:sup>
                                  <m:r>
                                    <a:rPr lang="es-CO" b="0" i="1" smtClean="0">
                                      <a:latin typeface="Cambria Math"/>
                                      <a:ea typeface="Cambria Math"/>
                                    </a:rPr>
                                    <m:t>2</m:t>
                                  </m:r>
                                </m:sup>
                              </m:sSup>
                            </m:e>
                          </m:d>
                        </m:num>
                        <m:den>
                          <m:r>
                            <a:rPr lang="es-CO" i="1" smtClean="0">
                              <a:latin typeface="Cambria Math"/>
                              <a:ea typeface="Cambria Math"/>
                            </a:rPr>
                            <m:t>𝜕</m:t>
                          </m:r>
                          <m:r>
                            <a:rPr lang="es-CO" b="0" i="1" smtClean="0">
                              <a:latin typeface="Cambria Math"/>
                              <a:ea typeface="Cambria Math"/>
                            </a:rPr>
                            <m:t>𝑎</m:t>
                          </m:r>
                        </m:den>
                      </m:f>
                      <m:r>
                        <a:rPr lang="es-CO" b="0" i="1" smtClean="0">
                          <a:latin typeface="Cambria Math"/>
                        </a:rPr>
                        <m:t>=</m:t>
                      </m:r>
                      <m:f>
                        <m:fPr>
                          <m:ctrlPr>
                            <a:rPr lang="es-CO" b="0" i="1" smtClean="0">
                              <a:latin typeface="Cambria Math" panose="02040503050406030204" pitchFamily="18" charset="0"/>
                            </a:rPr>
                          </m:ctrlPr>
                        </m:fPr>
                        <m:num>
                          <m:r>
                            <a:rPr lang="es-CO" b="0" i="1" smtClean="0">
                              <a:latin typeface="Cambria Math"/>
                              <a:ea typeface="Cambria Math"/>
                            </a:rPr>
                            <m:t>𝜕</m:t>
                          </m:r>
                        </m:num>
                        <m:den>
                          <m:r>
                            <a:rPr lang="es-CO" b="0" i="1" smtClean="0">
                              <a:latin typeface="Cambria Math"/>
                              <a:ea typeface="Cambria Math"/>
                            </a:rPr>
                            <m:t>𝜕</m:t>
                          </m:r>
                          <m:r>
                            <a:rPr lang="es-CO" b="0" i="1" smtClean="0">
                              <a:latin typeface="Cambria Math"/>
                              <a:ea typeface="Cambria Math"/>
                            </a:rPr>
                            <m:t>𝑎</m:t>
                          </m:r>
                        </m:den>
                      </m:f>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p>
                            <m:sSupPr>
                              <m:ctrlPr>
                                <a:rPr lang="es-CO" b="0" i="1" smtClean="0">
                                  <a:latin typeface="Cambria Math" panose="02040503050406030204" pitchFamily="18" charset="0"/>
                                </a:rPr>
                              </m:ctrlPr>
                            </m:sSupPr>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d>
                                    <m:dPr>
                                      <m:ctrlPr>
                                        <a:rPr lang="es-CO" b="0" i="1" smtClean="0">
                                          <a:latin typeface="Cambria Math" panose="02040503050406030204" pitchFamily="18" charset="0"/>
                                        </a:rPr>
                                      </m:ctrlPr>
                                    </m:dPr>
                                    <m:e>
                                      <m:r>
                                        <a:rPr lang="es-CO" b="0" i="1" smtClean="0">
                                          <a:latin typeface="Cambria Math"/>
                                        </a:rPr>
                                        <m:t>𝑎</m:t>
                                      </m:r>
                                      <m:r>
                                        <a:rPr lang="es-CO" b="0" i="1" smtClean="0">
                                          <a:latin typeface="Cambria Math"/>
                                        </a:rPr>
                                        <m:t>+</m:t>
                                      </m:r>
                                      <m:r>
                                        <a:rPr lang="es-CO" b="0" i="1" smtClean="0">
                                          <a:latin typeface="Cambria Math"/>
                                        </a:rPr>
                                        <m:t>𝑏</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e>
                                  </m:d>
                                </m:e>
                              </m:d>
                            </m:e>
                            <m:sup>
                              <m:r>
                                <a:rPr lang="es-CO" b="0" i="1" smtClean="0">
                                  <a:latin typeface="Cambria Math"/>
                                </a:rPr>
                                <m:t>2</m:t>
                              </m:r>
                            </m:sup>
                          </m:sSup>
                        </m:e>
                      </m:nary>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f>
                            <m:fPr>
                              <m:ctrlPr>
                                <a:rPr lang="es-CO" i="1">
                                  <a:latin typeface="Cambria Math" panose="02040503050406030204" pitchFamily="18" charset="0"/>
                                </a:rPr>
                              </m:ctrlPr>
                            </m:fPr>
                            <m:num>
                              <m:r>
                                <a:rPr lang="es-CO" i="1">
                                  <a:latin typeface="Cambria Math"/>
                                  <a:ea typeface="Cambria Math"/>
                                </a:rPr>
                                <m:t>𝜕</m:t>
                              </m:r>
                            </m:num>
                            <m:den>
                              <m:r>
                                <a:rPr lang="es-CO" i="1">
                                  <a:latin typeface="Cambria Math"/>
                                  <a:ea typeface="Cambria Math"/>
                                </a:rPr>
                                <m:t>𝜕</m:t>
                              </m:r>
                              <m:r>
                                <a:rPr lang="es-CO" i="1">
                                  <a:latin typeface="Cambria Math"/>
                                  <a:ea typeface="Cambria Math"/>
                                </a:rPr>
                                <m:t>𝑎</m:t>
                              </m:r>
                            </m:den>
                          </m:f>
                          <m:sSup>
                            <m:sSupPr>
                              <m:ctrlPr>
                                <a:rPr lang="es-CO" i="1" smtClean="0">
                                  <a:latin typeface="Cambria Math" panose="02040503050406030204" pitchFamily="18" charset="0"/>
                                  <a:ea typeface="Cambria Math"/>
                                </a:rPr>
                              </m:ctrlPr>
                            </m:sSupPr>
                            <m:e>
                              <m:d>
                                <m:dPr>
                                  <m:ctrlPr>
                                    <a:rPr lang="es-CO" i="1" smtClean="0">
                                      <a:latin typeface="Cambria Math" panose="02040503050406030204" pitchFamily="18" charset="0"/>
                                      <a:ea typeface="Cambria Math"/>
                                    </a:rPr>
                                  </m:ctrlPr>
                                </m:dPr>
                                <m:e>
                                  <m:sSub>
                                    <m:sSubPr>
                                      <m:ctrlPr>
                                        <a:rPr lang="es-CO" i="1" smtClean="0">
                                          <a:latin typeface="Cambria Math" panose="02040503050406030204" pitchFamily="18" charset="0"/>
                                          <a:ea typeface="Cambria Math"/>
                                        </a:rPr>
                                      </m:ctrlPr>
                                    </m:sSubPr>
                                    <m:e>
                                      <m:r>
                                        <a:rPr lang="es-CO" b="0" i="1" smtClean="0">
                                          <a:latin typeface="Cambria Math"/>
                                          <a:ea typeface="Cambria Math"/>
                                        </a:rPr>
                                        <m:t>𝑦</m:t>
                                      </m:r>
                                    </m:e>
                                    <m:sub>
                                      <m:r>
                                        <a:rPr lang="es-CO" b="0" i="1" smtClean="0">
                                          <a:latin typeface="Cambria Math"/>
                                          <a:ea typeface="Cambria Math"/>
                                        </a:rPr>
                                        <m:t>𝑖</m:t>
                                      </m:r>
                                    </m:sub>
                                  </m:sSub>
                                  <m:r>
                                    <a:rPr lang="es-CO" b="0" i="1" smtClean="0">
                                      <a:latin typeface="Cambria Math"/>
                                      <a:ea typeface="Cambria Math"/>
                                    </a:rPr>
                                    <m:t>−</m:t>
                                  </m:r>
                                  <m:d>
                                    <m:dPr>
                                      <m:ctrlPr>
                                        <a:rPr lang="es-CO" b="0" i="1" smtClean="0">
                                          <a:latin typeface="Cambria Math" panose="02040503050406030204" pitchFamily="18" charset="0"/>
                                          <a:ea typeface="Cambria Math"/>
                                        </a:rPr>
                                      </m:ctrlPr>
                                    </m:dPr>
                                    <m:e>
                                      <m:r>
                                        <a:rPr lang="es-CO" b="0" i="1" smtClean="0">
                                          <a:latin typeface="Cambria Math"/>
                                          <a:ea typeface="Cambria Math"/>
                                        </a:rPr>
                                        <m:t>𝑎</m:t>
                                      </m:r>
                                      <m:r>
                                        <a:rPr lang="es-CO" b="0" i="1" smtClean="0">
                                          <a:latin typeface="Cambria Math"/>
                                          <a:ea typeface="Cambria Math"/>
                                        </a:rPr>
                                        <m:t>+</m:t>
                                      </m:r>
                                      <m:r>
                                        <a:rPr lang="es-CO" b="0" i="1" smtClean="0">
                                          <a:latin typeface="Cambria Math"/>
                                          <a:ea typeface="Cambria Math"/>
                                        </a:rPr>
                                        <m:t>𝑏</m:t>
                                      </m:r>
                                      <m:sSub>
                                        <m:sSubPr>
                                          <m:ctrlPr>
                                            <a:rPr lang="es-CO" b="0" i="1" smtClean="0">
                                              <a:latin typeface="Cambria Math" panose="02040503050406030204" pitchFamily="18" charset="0"/>
                                              <a:ea typeface="Cambria Math"/>
                                            </a:rPr>
                                          </m:ctrlPr>
                                        </m:sSubPr>
                                        <m:e>
                                          <m:r>
                                            <a:rPr lang="es-CO" b="0" i="1" smtClean="0">
                                              <a:latin typeface="Cambria Math"/>
                                              <a:ea typeface="Cambria Math"/>
                                            </a:rPr>
                                            <m:t>𝑥</m:t>
                                          </m:r>
                                        </m:e>
                                        <m:sub>
                                          <m:r>
                                            <a:rPr lang="es-CO" b="0" i="1" smtClean="0">
                                              <a:latin typeface="Cambria Math"/>
                                              <a:ea typeface="Cambria Math"/>
                                            </a:rPr>
                                            <m:t>𝑖</m:t>
                                          </m:r>
                                        </m:sub>
                                      </m:sSub>
                                    </m:e>
                                  </m:d>
                                </m:e>
                              </m:d>
                            </m:e>
                            <m:sup>
                              <m:r>
                                <a:rPr lang="es-CO" b="0" i="1" smtClean="0">
                                  <a:latin typeface="Cambria Math"/>
                                  <a:ea typeface="Cambria Math"/>
                                </a:rPr>
                                <m:t>2</m:t>
                              </m:r>
                            </m:sup>
                          </m:sSup>
                        </m:e>
                      </m:nary>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d>
                            <m:dPr>
                              <m:ctrlPr>
                                <a:rPr lang="es-CO" i="1">
                                  <a:latin typeface="Cambria Math" panose="02040503050406030204" pitchFamily="18" charset="0"/>
                                  <a:ea typeface="Cambria Math"/>
                                </a:rPr>
                              </m:ctrlPr>
                            </m:dPr>
                            <m:e>
                              <m:sSup>
                                <m:sSupPr>
                                  <m:ctrlPr>
                                    <a:rPr lang="es-CO" i="1">
                                      <a:latin typeface="Cambria Math" panose="02040503050406030204" pitchFamily="18" charset="0"/>
                                      <a:ea typeface="Cambria Math"/>
                                    </a:rPr>
                                  </m:ctrlPr>
                                </m:sSupPr>
                                <m:e>
                                  <m:r>
                                    <a:rPr lang="es-CO" i="1">
                                      <a:latin typeface="Cambria Math"/>
                                      <a:ea typeface="Cambria Math"/>
                                    </a:rPr>
                                    <m:t>𝜀</m:t>
                                  </m:r>
                                </m:e>
                                <m:sup>
                                  <m:r>
                                    <a:rPr lang="es-CO" i="1">
                                      <a:latin typeface="Cambria Math"/>
                                      <a:ea typeface="Cambria Math"/>
                                    </a:rPr>
                                    <m:t>2</m:t>
                                  </m:r>
                                </m:sup>
                              </m:sSup>
                            </m:e>
                          </m:d>
                        </m:num>
                        <m:den>
                          <m:r>
                            <a:rPr lang="es-CO" i="1">
                              <a:latin typeface="Cambria Math"/>
                              <a:ea typeface="Cambria Math"/>
                            </a:rPr>
                            <m:t>𝜕</m:t>
                          </m:r>
                          <m:r>
                            <a:rPr lang="es-CO" b="0" i="1" smtClean="0">
                              <a:latin typeface="Cambria Math"/>
                              <a:ea typeface="Cambria Math"/>
                            </a:rPr>
                            <m:t>𝑏</m:t>
                          </m:r>
                        </m:den>
                      </m:f>
                      <m:r>
                        <a:rPr lang="es-CO" i="1">
                          <a:latin typeface="Cambria Math"/>
                        </a:rPr>
                        <m:t>=</m:t>
                      </m:r>
                      <m:f>
                        <m:fPr>
                          <m:ctrlPr>
                            <a:rPr lang="es-CO" i="1">
                              <a:latin typeface="Cambria Math" panose="02040503050406030204" pitchFamily="18" charset="0"/>
                            </a:rPr>
                          </m:ctrlPr>
                        </m:fPr>
                        <m:num>
                          <m:r>
                            <a:rPr lang="es-CO" i="1">
                              <a:latin typeface="Cambria Math"/>
                              <a:ea typeface="Cambria Math"/>
                            </a:rPr>
                            <m:t>𝜕</m:t>
                          </m:r>
                        </m:num>
                        <m:den>
                          <m:r>
                            <a:rPr lang="es-CO" i="1">
                              <a:latin typeface="Cambria Math"/>
                              <a:ea typeface="Cambria Math"/>
                            </a:rPr>
                            <m:t>𝜕</m:t>
                          </m:r>
                          <m:r>
                            <a:rPr lang="es-CO" b="0" i="1" smtClean="0">
                              <a:latin typeface="Cambria Math"/>
                              <a:ea typeface="Cambria Math"/>
                            </a:rPr>
                            <m:t>𝑏</m:t>
                          </m:r>
                        </m:den>
                      </m:f>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sSup>
                            <m:sSupPr>
                              <m:ctrlPr>
                                <a:rPr lang="es-CO" i="1">
                                  <a:latin typeface="Cambria Math" panose="02040503050406030204" pitchFamily="18" charset="0"/>
                                </a:rPr>
                              </m:ctrlPr>
                            </m:sSupPr>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d>
                                    <m:dPr>
                                      <m:ctrlPr>
                                        <a:rPr lang="es-CO" i="1">
                                          <a:latin typeface="Cambria Math" panose="02040503050406030204" pitchFamily="18" charset="0"/>
                                        </a:rPr>
                                      </m:ctrlPr>
                                    </m:dPr>
                                    <m:e>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d>
                            </m:e>
                            <m:sup>
                              <m:r>
                                <a:rPr lang="es-CO" i="1">
                                  <a:latin typeface="Cambria Math"/>
                                </a:rPr>
                                <m:t>2</m:t>
                              </m:r>
                            </m:sup>
                          </m:sSup>
                        </m:e>
                      </m:nary>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f>
                            <m:fPr>
                              <m:ctrlPr>
                                <a:rPr lang="es-CO" i="1">
                                  <a:latin typeface="Cambria Math" panose="02040503050406030204" pitchFamily="18" charset="0"/>
                                </a:rPr>
                              </m:ctrlPr>
                            </m:fPr>
                            <m:num>
                              <m:r>
                                <a:rPr lang="es-CO" i="1">
                                  <a:latin typeface="Cambria Math"/>
                                  <a:ea typeface="Cambria Math"/>
                                </a:rPr>
                                <m:t>𝜕</m:t>
                              </m:r>
                            </m:num>
                            <m:den>
                              <m:r>
                                <a:rPr lang="es-CO" i="1">
                                  <a:latin typeface="Cambria Math"/>
                                  <a:ea typeface="Cambria Math"/>
                                </a:rPr>
                                <m:t>𝜕</m:t>
                              </m:r>
                              <m:r>
                                <a:rPr lang="es-CO" b="0" i="1" smtClean="0">
                                  <a:latin typeface="Cambria Math"/>
                                  <a:ea typeface="Cambria Math"/>
                                </a:rPr>
                                <m:t>𝑏</m:t>
                              </m:r>
                            </m:den>
                          </m:f>
                          <m:sSup>
                            <m:sSupPr>
                              <m:ctrlPr>
                                <a:rPr lang="es-CO" i="1">
                                  <a:latin typeface="Cambria Math" panose="02040503050406030204" pitchFamily="18" charset="0"/>
                                  <a:ea typeface="Cambria Math"/>
                                </a:rPr>
                              </m:ctrlPr>
                            </m:sSupPr>
                            <m:e>
                              <m:d>
                                <m:dPr>
                                  <m:ctrlPr>
                                    <a:rPr lang="es-CO" i="1">
                                      <a:latin typeface="Cambria Math" panose="02040503050406030204" pitchFamily="18" charset="0"/>
                                      <a:ea typeface="Cambria Math"/>
                                    </a:rPr>
                                  </m:ctrlPr>
                                </m:dPr>
                                <m:e>
                                  <m:sSub>
                                    <m:sSubPr>
                                      <m:ctrlPr>
                                        <a:rPr lang="es-CO" i="1">
                                          <a:latin typeface="Cambria Math" panose="02040503050406030204" pitchFamily="18" charset="0"/>
                                          <a:ea typeface="Cambria Math"/>
                                        </a:rPr>
                                      </m:ctrlPr>
                                    </m:sSubPr>
                                    <m:e>
                                      <m:r>
                                        <a:rPr lang="es-CO" i="1">
                                          <a:latin typeface="Cambria Math"/>
                                          <a:ea typeface="Cambria Math"/>
                                        </a:rPr>
                                        <m:t>𝑦</m:t>
                                      </m:r>
                                    </m:e>
                                    <m:sub>
                                      <m:r>
                                        <a:rPr lang="es-CO" i="1">
                                          <a:latin typeface="Cambria Math"/>
                                          <a:ea typeface="Cambria Math"/>
                                        </a:rPr>
                                        <m:t>𝑖</m:t>
                                      </m:r>
                                    </m:sub>
                                  </m:sSub>
                                  <m:r>
                                    <a:rPr lang="es-CO" i="1">
                                      <a:latin typeface="Cambria Math"/>
                                      <a:ea typeface="Cambria Math"/>
                                    </a:rPr>
                                    <m:t>−</m:t>
                                  </m:r>
                                  <m:d>
                                    <m:dPr>
                                      <m:ctrlPr>
                                        <a:rPr lang="es-CO" i="1">
                                          <a:latin typeface="Cambria Math" panose="02040503050406030204" pitchFamily="18" charset="0"/>
                                          <a:ea typeface="Cambria Math"/>
                                        </a:rPr>
                                      </m:ctrlPr>
                                    </m:dPr>
                                    <m:e>
                                      <m:r>
                                        <a:rPr lang="es-CO" i="1">
                                          <a:latin typeface="Cambria Math"/>
                                          <a:ea typeface="Cambria Math"/>
                                        </a:rPr>
                                        <m:t>𝑎</m:t>
                                      </m:r>
                                      <m:r>
                                        <a:rPr lang="es-CO" i="1">
                                          <a:latin typeface="Cambria Math"/>
                                          <a:ea typeface="Cambria Math"/>
                                        </a:rPr>
                                        <m:t>+</m:t>
                                      </m:r>
                                      <m:r>
                                        <a:rPr lang="es-CO" i="1">
                                          <a:latin typeface="Cambria Math"/>
                                          <a:ea typeface="Cambria Math"/>
                                        </a:rPr>
                                        <m:t>𝑏</m:t>
                                      </m:r>
                                      <m:sSub>
                                        <m:sSubPr>
                                          <m:ctrlPr>
                                            <a:rPr lang="es-CO" i="1">
                                              <a:latin typeface="Cambria Math" panose="02040503050406030204" pitchFamily="18" charset="0"/>
                                              <a:ea typeface="Cambria Math"/>
                                            </a:rPr>
                                          </m:ctrlPr>
                                        </m:sSubPr>
                                        <m:e>
                                          <m:r>
                                            <a:rPr lang="es-CO" i="1">
                                              <a:latin typeface="Cambria Math"/>
                                              <a:ea typeface="Cambria Math"/>
                                            </a:rPr>
                                            <m:t>𝑥</m:t>
                                          </m:r>
                                        </m:e>
                                        <m:sub>
                                          <m:r>
                                            <a:rPr lang="es-CO" i="1">
                                              <a:latin typeface="Cambria Math"/>
                                              <a:ea typeface="Cambria Math"/>
                                            </a:rPr>
                                            <m:t>𝑖</m:t>
                                          </m:r>
                                        </m:sub>
                                      </m:sSub>
                                    </m:e>
                                  </m:d>
                                </m:e>
                              </m:d>
                            </m:e>
                            <m:sup>
                              <m:r>
                                <a:rPr lang="es-CO" i="1">
                                  <a:latin typeface="Cambria Math"/>
                                  <a:ea typeface="Cambria Math"/>
                                </a:rPr>
                                <m:t>2</m:t>
                              </m:r>
                            </m:sup>
                          </m:sSup>
                        </m:e>
                      </m:nary>
                    </m:oMath>
                  </m:oMathPara>
                </a14:m>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467544" y="1628800"/>
                <a:ext cx="8208911" cy="4497363"/>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USANDO DERIVADAS</a:t>
            </a:r>
          </a:p>
        </p:txBody>
      </p:sp>
    </p:spTree>
    <p:extLst>
      <p:ext uri="{BB962C8B-B14F-4D97-AF65-F5344CB8AC3E}">
        <p14:creationId xmlns:p14="http://schemas.microsoft.com/office/powerpoint/2010/main" val="3895708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908720"/>
                <a:ext cx="7408333" cy="5217443"/>
              </a:xfrm>
            </p:spPr>
            <p:txBody>
              <a:bodyPr/>
              <a:lstStyle/>
              <a:p>
                <a:pPr marL="0" indent="0">
                  <a:buNone/>
                </a:pPr>
                <a:r>
                  <a:rPr lang="es-CO" dirty="0"/>
                  <a:t>Derivamos para encontrar si es un máximo o un mínimo y queda de las siguiente manera:</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d>
                            <m:dPr>
                              <m:ctrlPr>
                                <a:rPr lang="es-CO" i="1">
                                  <a:latin typeface="Cambria Math" panose="02040503050406030204" pitchFamily="18" charset="0"/>
                                  <a:ea typeface="Cambria Math"/>
                                </a:rPr>
                              </m:ctrlPr>
                            </m:dPr>
                            <m:e>
                              <m:sSup>
                                <m:sSupPr>
                                  <m:ctrlPr>
                                    <a:rPr lang="es-CO" i="1">
                                      <a:latin typeface="Cambria Math" panose="02040503050406030204" pitchFamily="18" charset="0"/>
                                      <a:ea typeface="Cambria Math"/>
                                    </a:rPr>
                                  </m:ctrlPr>
                                </m:sSupPr>
                                <m:e>
                                  <m:r>
                                    <a:rPr lang="es-CO" i="1">
                                      <a:latin typeface="Cambria Math"/>
                                      <a:ea typeface="Cambria Math"/>
                                    </a:rPr>
                                    <m:t>𝜀</m:t>
                                  </m:r>
                                </m:e>
                                <m:sup>
                                  <m:r>
                                    <a:rPr lang="es-CO" i="1">
                                      <a:latin typeface="Cambria Math"/>
                                      <a:ea typeface="Cambria Math"/>
                                    </a:rPr>
                                    <m:t>2</m:t>
                                  </m:r>
                                </m:sup>
                              </m:sSup>
                            </m:e>
                          </m:d>
                        </m:num>
                        <m:den>
                          <m:r>
                            <a:rPr lang="es-CO" i="1">
                              <a:latin typeface="Cambria Math"/>
                              <a:ea typeface="Cambria Math"/>
                            </a:rPr>
                            <m:t>𝜕</m:t>
                          </m:r>
                          <m:r>
                            <a:rPr lang="es-CO" i="1">
                              <a:latin typeface="Cambria Math"/>
                              <a:ea typeface="Cambria Math"/>
                            </a:rPr>
                            <m:t>𝑎</m:t>
                          </m:r>
                        </m:den>
                      </m:f>
                      <m:r>
                        <a:rPr lang="es-CO" i="1">
                          <a:latin typeface="Cambria Math"/>
                        </a:rPr>
                        <m:t>=</m:t>
                      </m:r>
                      <m:r>
                        <a:rPr lang="es-CO" b="0" i="0" smtClean="0">
                          <a:latin typeface="Cambria Math"/>
                        </a:rPr>
                        <m:t>−2</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d>
                                <m:dPr>
                                  <m:ctrlPr>
                                    <a:rPr lang="es-CO" i="1">
                                      <a:latin typeface="Cambria Math" panose="02040503050406030204" pitchFamily="18" charset="0"/>
                                    </a:rPr>
                                  </m:ctrlPr>
                                </m:dPr>
                                <m:e>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d>
                          <m:r>
                            <a:rPr lang="es-CO" b="0" i="1" smtClean="0">
                              <a:latin typeface="Cambria Math"/>
                            </a:rPr>
                            <m:t>=0</m:t>
                          </m:r>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d>
                            <m:dPr>
                              <m:ctrlPr>
                                <a:rPr lang="es-CO" i="1">
                                  <a:latin typeface="Cambria Math" panose="02040503050406030204" pitchFamily="18" charset="0"/>
                                  <a:ea typeface="Cambria Math"/>
                                </a:rPr>
                              </m:ctrlPr>
                            </m:dPr>
                            <m:e>
                              <m:sSup>
                                <m:sSupPr>
                                  <m:ctrlPr>
                                    <a:rPr lang="es-CO" i="1">
                                      <a:latin typeface="Cambria Math" panose="02040503050406030204" pitchFamily="18" charset="0"/>
                                      <a:ea typeface="Cambria Math"/>
                                    </a:rPr>
                                  </m:ctrlPr>
                                </m:sSupPr>
                                <m:e>
                                  <m:r>
                                    <a:rPr lang="es-CO" i="1">
                                      <a:latin typeface="Cambria Math"/>
                                      <a:ea typeface="Cambria Math"/>
                                    </a:rPr>
                                    <m:t>𝜀</m:t>
                                  </m:r>
                                </m:e>
                                <m:sup>
                                  <m:r>
                                    <a:rPr lang="es-CO" i="1">
                                      <a:latin typeface="Cambria Math"/>
                                      <a:ea typeface="Cambria Math"/>
                                    </a:rPr>
                                    <m:t>2</m:t>
                                  </m:r>
                                </m:sup>
                              </m:sSup>
                            </m:e>
                          </m:d>
                        </m:num>
                        <m:den>
                          <m:r>
                            <a:rPr lang="es-CO" i="1">
                              <a:latin typeface="Cambria Math"/>
                              <a:ea typeface="Cambria Math"/>
                            </a:rPr>
                            <m:t>𝜕</m:t>
                          </m:r>
                          <m:r>
                            <a:rPr lang="es-CO" b="0" i="1" smtClean="0">
                              <a:latin typeface="Cambria Math"/>
                              <a:ea typeface="Cambria Math"/>
                            </a:rPr>
                            <m:t>𝑏</m:t>
                          </m:r>
                        </m:den>
                      </m:f>
                      <m:r>
                        <a:rPr lang="es-CO" i="1">
                          <a:latin typeface="Cambria Math"/>
                        </a:rPr>
                        <m:t>=</m:t>
                      </m:r>
                      <m:r>
                        <a:rPr lang="es-CO">
                          <a:latin typeface="Cambria Math"/>
                        </a:rPr>
                        <m:t>−2</m:t>
                      </m:r>
                      <m:nary>
                        <m:naryPr>
                          <m:chr m:val="∑"/>
                          <m:ctrlPr>
                            <a:rPr lang="es-CO"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d>
                                <m:dPr>
                                  <m:ctrlPr>
                                    <a:rPr lang="es-CO" i="1">
                                      <a:latin typeface="Cambria Math" panose="02040503050406030204" pitchFamily="18" charset="0"/>
                                    </a:rPr>
                                  </m:ctrlPr>
                                </m:dPr>
                                <m:e>
                                  <m:r>
                                    <a:rPr lang="es-CO" i="1">
                                      <a:latin typeface="Cambria Math"/>
                                    </a:rPr>
                                    <m:t>𝑎</m:t>
                                  </m:r>
                                  <m:r>
                                    <a:rPr lang="es-CO" i="1">
                                      <a:latin typeface="Cambria Math"/>
                                    </a:rPr>
                                    <m:t>+</m:t>
                                  </m:r>
                                  <m:r>
                                    <a:rPr lang="es-CO" i="1">
                                      <a:latin typeface="Cambria Math"/>
                                    </a:rPr>
                                    <m:t>𝑏</m:t>
                                  </m:r>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d>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r>
                            <a:rPr lang="es-CO" b="0" i="1" smtClean="0">
                              <a:latin typeface="Cambria Math"/>
                            </a:rPr>
                            <m:t>=0</m:t>
                          </m:r>
                        </m:e>
                      </m:nary>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908720"/>
                <a:ext cx="7408333" cy="5217443"/>
              </a:xfrm>
              <a:blipFill rotWithShape="1">
                <a:blip r:embed="rId2"/>
                <a:stretch>
                  <a:fillRect l="-1235" t="-935" r="-905"/>
                </a:stretch>
              </a:blipFill>
            </p:spPr>
            <p:txBody>
              <a:bodyPr/>
              <a:lstStyle/>
              <a:p>
                <a:r>
                  <a:rPr lang="es-CO">
                    <a:noFill/>
                  </a:rPr>
                  <a:t> </a:t>
                </a:r>
              </a:p>
            </p:txBody>
          </p:sp>
        </mc:Fallback>
      </mc:AlternateContent>
    </p:spTree>
    <p:extLst>
      <p:ext uri="{BB962C8B-B14F-4D97-AF65-F5344CB8AC3E}">
        <p14:creationId xmlns:p14="http://schemas.microsoft.com/office/powerpoint/2010/main" val="328828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980728"/>
                <a:ext cx="7408333" cy="5145435"/>
              </a:xfrm>
            </p:spPr>
            <p:txBody>
              <a:bodyPr/>
              <a:lstStyle/>
              <a:p>
                <a:pPr marL="0" indent="0">
                  <a:buNone/>
                </a:pPr>
                <a:r>
                  <a:rPr lang="es-CO" dirty="0"/>
                  <a:t>Aplicando propiedades de las sumatorias tenemos las siguientes ecuaciones:</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i="1" smtClean="0">
                                  <a:latin typeface="Cambria Math" panose="02040503050406030204" pitchFamily="18" charset="0"/>
                                </a:rPr>
                              </m:ctrlPr>
                            </m:dPr>
                            <m:e>
                              <m:sSub>
                                <m:sSubPr>
                                  <m:ctrlPr>
                                    <a:rPr lang="es-CO"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e>
                          </m:d>
                          <m:r>
                            <a:rPr lang="es-CO" b="0" i="1" smtClean="0">
                              <a:latin typeface="Cambria Math"/>
                            </a:rPr>
                            <m:t>=</m:t>
                          </m:r>
                          <m:r>
                            <a:rPr lang="es-CO" b="0" i="1" smtClean="0">
                              <a:latin typeface="Cambria Math"/>
                            </a:rPr>
                            <m:t>𝑛𝑎</m:t>
                          </m:r>
                          <m:r>
                            <a:rPr lang="es-CO" b="0" i="1" smtClean="0">
                              <a:latin typeface="Cambria Math"/>
                            </a:rPr>
                            <m:t>+</m:t>
                          </m:r>
                          <m:r>
                            <a:rPr lang="es-CO" b="0" i="1" smtClean="0">
                              <a:latin typeface="Cambria Math"/>
                            </a:rPr>
                            <m:t>𝑏</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e>
                          </m:nary>
                        </m:e>
                      </m:nary>
                    </m:oMath>
                  </m:oMathPara>
                </a14:m>
                <a:endParaRPr lang="es-CO" dirty="0"/>
              </a:p>
              <a:p>
                <a:pPr marL="0" indent="0">
                  <a:buNone/>
                </a:pPr>
                <a:endParaRPr lang="es-CO" b="0" i="1" dirty="0">
                  <a:latin typeface="Cambria Math"/>
                </a:endParaRPr>
              </a:p>
              <a:p>
                <a:pPr marL="0" indent="0">
                  <a:buNone/>
                </a:pPr>
                <a14:m>
                  <m:oMathPara xmlns:m="http://schemas.openxmlformats.org/officeDocument/2006/math">
                    <m:oMathParaPr>
                      <m:jc m:val="centerGroup"/>
                    </m:oMathParaPr>
                    <m:oMath xmlns:m="http://schemas.openxmlformats.org/officeDocument/2006/math">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e>
                      </m:nary>
                      <m:r>
                        <a:rPr lang="es-CO" b="0" i="1" smtClean="0">
                          <a:latin typeface="Cambria Math"/>
                        </a:rPr>
                        <m:t>=</m:t>
                      </m:r>
                      <m:r>
                        <a:rPr lang="es-CO" b="0" i="1" smtClean="0">
                          <a:latin typeface="Cambria Math"/>
                        </a:rPr>
                        <m:t>𝑎</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e>
                          </m:d>
                          <m:r>
                            <a:rPr lang="es-CO" b="0" i="1" smtClean="0">
                              <a:latin typeface="Cambria Math"/>
                            </a:rPr>
                            <m:t>+</m:t>
                          </m:r>
                          <m:r>
                            <a:rPr lang="es-CO" b="0" i="1" smtClean="0">
                              <a:latin typeface="Cambria Math"/>
                            </a:rPr>
                            <m:t>𝑏</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sSubSup>
                                <m:sSubSupPr>
                                  <m:ctrlPr>
                                    <a:rPr lang="es-CO"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2</m:t>
                                  </m:r>
                                </m:sup>
                              </m:sSubSup>
                            </m:e>
                          </m:nary>
                        </m:e>
                      </m:nary>
                    </m:oMath>
                  </m:oMathPara>
                </a14:m>
                <a:endParaRPr lang="es-CO" dirty="0"/>
              </a:p>
              <a:p>
                <a:pPr marL="0" indent="0">
                  <a:buNone/>
                </a:pPr>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980728"/>
                <a:ext cx="7408333" cy="5145435"/>
              </a:xfrm>
              <a:blipFill>
                <a:blip r:embed="rId2"/>
                <a:stretch>
                  <a:fillRect l="-1235" t="-948"/>
                </a:stretch>
              </a:blipFill>
            </p:spPr>
            <p:txBody>
              <a:bodyPr/>
              <a:lstStyle/>
              <a:p>
                <a:r>
                  <a:rPr lang="es-CO">
                    <a:noFill/>
                  </a:rPr>
                  <a:t> </a:t>
                </a:r>
              </a:p>
            </p:txBody>
          </p:sp>
        </mc:Fallback>
      </mc:AlternateContent>
    </p:spTree>
    <p:extLst>
      <p:ext uri="{BB962C8B-B14F-4D97-AF65-F5344CB8AC3E}">
        <p14:creationId xmlns:p14="http://schemas.microsoft.com/office/powerpoint/2010/main" val="103963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124744"/>
                <a:ext cx="7408333" cy="5001419"/>
              </a:xfrm>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m>
                            <m:mPr>
                              <m:mcs>
                                <m:mc>
                                  <m:mcPr>
                                    <m:count m:val="2"/>
                                    <m:mcJc m:val="center"/>
                                  </m:mcPr>
                                </m:mc>
                              </m:mcs>
                              <m:ctrlPr>
                                <a:rPr lang="es-CO" i="1" smtClean="0">
                                  <a:latin typeface="Cambria Math" panose="02040503050406030204" pitchFamily="18" charset="0"/>
                                </a:rPr>
                              </m:ctrlPr>
                            </m:mPr>
                            <m:mr>
                              <m:e>
                                <m:r>
                                  <m:rPr>
                                    <m:brk m:alnAt="7"/>
                                  </m:rPr>
                                  <a:rPr lang="es-CO" b="0" i="1" smtClean="0">
                                    <a:latin typeface="Cambria Math"/>
                                  </a:rPr>
                                  <m:t>𝑛</m:t>
                                </m:r>
                                <m:r>
                                  <a:rPr lang="es-CO" b="0" i="1" smtClean="0">
                                    <a:latin typeface="Cambria Math"/>
                                  </a:rPr>
                                  <m:t>𝑎</m:t>
                                </m:r>
                              </m:e>
                              <m:e>
                                <m:r>
                                  <a:rPr lang="es-CO" b="0" i="1" smtClean="0">
                                    <a:latin typeface="Cambria Math"/>
                                  </a:rPr>
                                  <m:t>𝑏</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e>
                                    </m:d>
                                  </m:e>
                                </m:nary>
                              </m:e>
                            </m:mr>
                            <m:mr>
                              <m:e>
                                <m:r>
                                  <a:rPr lang="es-CO" b="0" i="1" smtClean="0">
                                    <a:latin typeface="Cambria Math"/>
                                  </a:rPr>
                                  <m:t>𝑎</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e>
                                    </m:d>
                                  </m:e>
                                </m:nary>
                              </m:e>
                              <m:e>
                                <m:r>
                                  <a:rPr lang="es-CO" b="0" i="1" smtClean="0">
                                    <a:latin typeface="Cambria Math"/>
                                  </a:rPr>
                                  <m:t>𝑏</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Sup>
                                          <m:sSubSupPr>
                                            <m:ctrlPr>
                                              <a:rPr lang="es-CO" b="0" i="1" smtClean="0">
                                                <a:latin typeface="Cambria Math" panose="02040503050406030204" pitchFamily="18" charset="0"/>
                                              </a:rPr>
                                            </m:ctrlPr>
                                          </m:sSubSupPr>
                                          <m:e>
                                            <m:r>
                                              <a:rPr lang="es-CO" b="0" i="1" smtClean="0">
                                                <a:latin typeface="Cambria Math"/>
                                              </a:rPr>
                                              <m:t>𝑥</m:t>
                                            </m:r>
                                          </m:e>
                                          <m:sub>
                                            <m:r>
                                              <a:rPr lang="es-CO" b="0" i="1" smtClean="0">
                                                <a:latin typeface="Cambria Math"/>
                                              </a:rPr>
                                              <m:t>𝑖</m:t>
                                            </m:r>
                                          </m:sub>
                                          <m:sup>
                                            <m:r>
                                              <a:rPr lang="es-CO" b="0" i="1" smtClean="0">
                                                <a:latin typeface="Cambria Math"/>
                                              </a:rPr>
                                              <m:t>2</m:t>
                                            </m:r>
                                          </m:sup>
                                        </m:sSubSup>
                                      </m:e>
                                    </m:d>
                                  </m:e>
                                </m:nary>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e>
                                    </m:d>
                                  </m:e>
                                </m:nary>
                              </m:e>
                            </m:mr>
                            <m:mr>
                              <m:e>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𝑖</m:t>
                                            </m:r>
                                          </m:sub>
                                        </m:sSub>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e>
                                    </m:d>
                                  </m:e>
                                </m:nary>
                              </m:e>
                            </m:mr>
                          </m:m>
                        </m:e>
                      </m:d>
                    </m:oMath>
                  </m:oMathPara>
                </a14:m>
                <a:endParaRPr lang="es-CO"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a:latin typeface="Cambria Math" panose="02040503050406030204" pitchFamily="18" charset="0"/>
                            </a:rPr>
                          </m:ctrlPr>
                        </m:dPr>
                        <m:e>
                          <m:m>
                            <m:mPr>
                              <m:mcs>
                                <m:mc>
                                  <m:mcPr>
                                    <m:count m:val="2"/>
                                    <m:mcJc m:val="center"/>
                                  </m:mcPr>
                                </m:mc>
                              </m:mcs>
                              <m:ctrlPr>
                                <a:rPr lang="es-CO" i="1">
                                  <a:latin typeface="Cambria Math" panose="02040503050406030204" pitchFamily="18" charset="0"/>
                                </a:rPr>
                              </m:ctrlPr>
                            </m:mPr>
                            <m:mr>
                              <m:e>
                                <m:r>
                                  <m:rPr>
                                    <m:brk m:alnAt="7"/>
                                  </m:rPr>
                                  <a:rPr lang="es-CO" i="1">
                                    <a:latin typeface="Cambria Math"/>
                                  </a:rPr>
                                  <m:t>𝑛</m:t>
                                </m:r>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m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e>
                            </m:mr>
                          </m:m>
                        </m:e>
                      </m:d>
                      <m:r>
                        <a:rPr lang="es-CO" b="0" i="1" smtClean="0">
                          <a:latin typeface="Cambria Math"/>
                        </a:rPr>
                        <m:t>∗</m:t>
                      </m:r>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r>
                                  <m:rPr>
                                    <m:brk m:alnAt="7"/>
                                  </m:rPr>
                                  <a:rPr lang="es-CO" b="0" i="1" smtClean="0">
                                    <a:latin typeface="Cambria Math"/>
                                  </a:rPr>
                                  <m:t>𝑎</m:t>
                                </m:r>
                              </m:e>
                            </m:mr>
                            <m:mr>
                              <m:e>
                                <m:r>
                                  <a:rPr lang="es-CO" b="0" i="1" smtClean="0">
                                    <a:latin typeface="Cambria Math"/>
                                  </a:rPr>
                                  <m:t>𝑏</m:t>
                                </m:r>
                              </m:e>
                            </m:mr>
                          </m:m>
                        </m:e>
                      </m:d>
                      <m:r>
                        <a:rPr lang="es-CO" i="1">
                          <a:latin typeface="Cambria Math"/>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b="0" i="1" smtClean="0">
                                                <a:latin typeface="Cambria Math"/>
                                              </a:rPr>
                                              <m:t>𝑦</m:t>
                                            </m:r>
                                          </m:e>
                                          <m:sub>
                                            <m:r>
                                              <a:rPr lang="es-CO" i="1">
                                                <a:latin typeface="Cambria Math"/>
                                              </a:rPr>
                                              <m:t>𝑖</m:t>
                                            </m:r>
                                          </m:sub>
                                        </m:sSub>
                                      </m:e>
                                    </m:d>
                                  </m:e>
                                </m:nary>
                              </m:e>
                            </m:m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e>
                                </m:nary>
                              </m:e>
                            </m:mr>
                          </m:m>
                        </m:e>
                      </m:d>
                    </m:oMath>
                  </m:oMathPara>
                </a14:m>
                <a:endParaRPr lang="es-CO" dirty="0"/>
              </a:p>
              <a:p>
                <a:pPr marL="0" indent="0">
                  <a:buNone/>
                </a:pPr>
                <a:r>
                  <a:rPr lang="es-CO" dirty="0"/>
                  <a:t>De donde se debe despejar a y b</a:t>
                </a:r>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124744"/>
                <a:ext cx="7408333" cy="5001419"/>
              </a:xfrm>
              <a:blipFill rotWithShape="1">
                <a:blip r:embed="rId2"/>
                <a:stretch>
                  <a:fillRect l="-1235"/>
                </a:stretch>
              </a:blipFill>
            </p:spPr>
            <p:txBody>
              <a:bodyPr/>
              <a:lstStyle/>
              <a:p>
                <a:r>
                  <a:rPr lang="es-CO">
                    <a:noFill/>
                  </a:rPr>
                  <a:t> </a:t>
                </a:r>
              </a:p>
            </p:txBody>
          </p:sp>
        </mc:Fallback>
      </mc:AlternateContent>
      <p:sp>
        <p:nvSpPr>
          <p:cNvPr id="3" name="2 Título"/>
          <p:cNvSpPr>
            <a:spLocks noGrp="1"/>
          </p:cNvSpPr>
          <p:nvPr>
            <p:ph type="title"/>
          </p:nvPr>
        </p:nvSpPr>
        <p:spPr>
          <a:xfrm>
            <a:off x="457200" y="338328"/>
            <a:ext cx="8229600" cy="714408"/>
          </a:xfrm>
        </p:spPr>
        <p:txBody>
          <a:bodyPr>
            <a:normAutofit fontScale="90000"/>
          </a:bodyPr>
          <a:lstStyle/>
          <a:p>
            <a:r>
              <a:rPr lang="es-CO" dirty="0"/>
              <a:t>FORMA MATRICIAL</a:t>
            </a:r>
          </a:p>
        </p:txBody>
      </p:sp>
    </p:spTree>
    <p:extLst>
      <p:ext uri="{BB962C8B-B14F-4D97-AF65-F5344CB8AC3E}">
        <p14:creationId xmlns:p14="http://schemas.microsoft.com/office/powerpoint/2010/main" val="1548672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340768"/>
                <a:ext cx="7408333" cy="4785395"/>
              </a:xfrm>
            </p:spPr>
            <p:txBody>
              <a:bodyPr/>
              <a:lstStyle/>
              <a:p>
                <a:pPr marL="0" indent="0">
                  <a:buNone/>
                </a:pPr>
                <a:r>
                  <a:rPr lang="es-CO" dirty="0"/>
                  <a:t>Una forma de resolverlo puede ser por determinantes usando la matriz inversa.</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m:rPr>
                                    <m:brk m:alnAt="7"/>
                                  </m:rPr>
                                  <a:rPr lang="es-CO" i="1">
                                    <a:latin typeface="Cambria Math"/>
                                  </a:rPr>
                                  <m:t>𝑎</m:t>
                                </m:r>
                              </m:e>
                            </m:mr>
                            <m:mr>
                              <m:e>
                                <m:r>
                                  <a:rPr lang="es-CO" i="1">
                                    <a:latin typeface="Cambria Math"/>
                                  </a:rPr>
                                  <m:t>𝑏</m:t>
                                </m:r>
                              </m:e>
                            </m:mr>
                          </m:m>
                        </m:e>
                      </m:d>
                      <m:r>
                        <a:rPr lang="es-CO" i="1">
                          <a:latin typeface="Cambria Math"/>
                        </a:rPr>
                        <m:t>=</m:t>
                      </m:r>
                      <m:sSup>
                        <m:sSupPr>
                          <m:ctrlPr>
                            <a:rPr lang="es-CO" i="1" smtClean="0">
                              <a:latin typeface="Cambria Math" panose="02040503050406030204" pitchFamily="18" charset="0"/>
                            </a:rPr>
                          </m:ctrlPr>
                        </m:sSupPr>
                        <m:e>
                          <m:d>
                            <m:dPr>
                              <m:begChr m:val="["/>
                              <m:endChr m:val="]"/>
                              <m:ctrlPr>
                                <a:rPr lang="es-CO" i="1">
                                  <a:latin typeface="Cambria Math" panose="02040503050406030204" pitchFamily="18" charset="0"/>
                                </a:rPr>
                              </m:ctrlPr>
                            </m:dPr>
                            <m:e>
                              <m:m>
                                <m:mPr>
                                  <m:mcs>
                                    <m:mc>
                                      <m:mcPr>
                                        <m:count m:val="2"/>
                                        <m:mcJc m:val="center"/>
                                      </m:mcPr>
                                    </m:mc>
                                  </m:mcs>
                                  <m:ctrlPr>
                                    <a:rPr lang="es-CO" i="1">
                                      <a:latin typeface="Cambria Math" panose="02040503050406030204" pitchFamily="18" charset="0"/>
                                    </a:rPr>
                                  </m:ctrlPr>
                                </m:mPr>
                                <m:mr>
                                  <m:e>
                                    <m:r>
                                      <m:rPr>
                                        <m:brk m:alnAt="7"/>
                                      </m:rPr>
                                      <a:rPr lang="es-CO" i="1">
                                        <a:latin typeface="Cambria Math"/>
                                      </a:rPr>
                                      <m:t>𝑛</m:t>
                                    </m:r>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m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e>
                                </m:mr>
                              </m:m>
                            </m:e>
                          </m:d>
                        </m:e>
                        <m:sup>
                          <m:r>
                            <a:rPr lang="es-CO" b="0" i="1" smtClean="0">
                              <a:latin typeface="Cambria Math"/>
                            </a:rPr>
                            <m:t>−1</m:t>
                          </m:r>
                        </m:sup>
                      </m:sSup>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b="0" i="1" smtClean="0">
                                                <a:latin typeface="Cambria Math"/>
                                              </a:rPr>
                                              <m:t>𝑦</m:t>
                                            </m:r>
                                          </m:e>
                                          <m:sub>
                                            <m:r>
                                              <a:rPr lang="es-CO" i="1">
                                                <a:latin typeface="Cambria Math"/>
                                              </a:rPr>
                                              <m:t>𝑖</m:t>
                                            </m:r>
                                          </m:sub>
                                        </m:sSub>
                                      </m:e>
                                    </m:d>
                                  </m:e>
                                </m:nary>
                              </m:e>
                            </m:m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e>
                                </m:nary>
                              </m:e>
                            </m:mr>
                          </m:m>
                        </m:e>
                      </m:d>
                    </m:oMath>
                  </m:oMathPara>
                </a14:m>
                <a:endParaRPr lang="es-CO" dirty="0"/>
              </a:p>
              <a:p>
                <a:pPr marL="0" indent="0">
                  <a:buNone/>
                </a:pPr>
                <a:r>
                  <a:rPr lang="es-CO" dirty="0"/>
                  <a:t>Por lo cual debemos hallar el determinante de la matriz de coeficientes</a:t>
                </a:r>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340768"/>
                <a:ext cx="7408333" cy="4785395"/>
              </a:xfrm>
              <a:blipFill rotWithShape="1">
                <a:blip r:embed="rId2"/>
                <a:stretch>
                  <a:fillRect l="-1235" t="-1019" r="-165"/>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SOLUCIÓN</a:t>
            </a:r>
          </a:p>
        </p:txBody>
      </p:sp>
    </p:spTree>
    <p:extLst>
      <p:ext uri="{BB962C8B-B14F-4D97-AF65-F5344CB8AC3E}">
        <p14:creationId xmlns:p14="http://schemas.microsoft.com/office/powerpoint/2010/main" val="1016900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591056"/>
                <a:ext cx="7408333" cy="5150312"/>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unc>
                        <m:funcPr>
                          <m:ctrlPr>
                            <a:rPr lang="es-CO" b="0" i="1" smtClean="0">
                              <a:latin typeface="Cambria Math" panose="02040503050406030204" pitchFamily="18" charset="0"/>
                            </a:rPr>
                          </m:ctrlPr>
                        </m:funcPr>
                        <m:fName>
                          <m:r>
                            <m:rPr>
                              <m:sty m:val="p"/>
                            </m:rPr>
                            <a:rPr lang="es-CO" b="0" i="0" smtClean="0">
                              <a:latin typeface="Cambria Math"/>
                            </a:rPr>
                            <m:t>det</m:t>
                          </m:r>
                        </m:fName>
                        <m:e>
                          <m:d>
                            <m:dPr>
                              <m:ctrlPr>
                                <a:rPr lang="es-CO" b="0" i="1" smtClean="0">
                                  <a:latin typeface="Cambria Math" panose="02040503050406030204" pitchFamily="18" charset="0"/>
                                </a:rPr>
                              </m:ctrlPr>
                            </m:dPr>
                            <m:e>
                              <m:r>
                                <a:rPr lang="es-CO" b="0" i="1" smtClean="0">
                                  <a:latin typeface="Cambria Math"/>
                                </a:rPr>
                                <m:t>𝑀𝐶𝑜𝑒</m:t>
                              </m:r>
                            </m:e>
                          </m:d>
                        </m:e>
                      </m:func>
                      <m:r>
                        <a:rPr lang="es-CO" b="0" i="1" smtClean="0">
                          <a:latin typeface="Cambria Math"/>
                        </a:rPr>
                        <m:t>=</m:t>
                      </m:r>
                      <m:d>
                        <m:dPr>
                          <m:begChr m:val="|"/>
                          <m:endChr m:val="|"/>
                          <m:ctrlPr>
                            <a:rPr lang="es-CO" b="0" i="1" smtClean="0">
                              <a:latin typeface="Cambria Math" panose="02040503050406030204" pitchFamily="18" charset="0"/>
                            </a:rPr>
                          </m:ctrlPr>
                        </m:dPr>
                        <m:e>
                          <m:d>
                            <m:dPr>
                              <m:begChr m:val="["/>
                              <m:endChr m:val="]"/>
                              <m:ctrlPr>
                                <a:rPr lang="es-CO" i="1">
                                  <a:latin typeface="Cambria Math" panose="02040503050406030204" pitchFamily="18" charset="0"/>
                                </a:rPr>
                              </m:ctrlPr>
                            </m:dPr>
                            <m:e>
                              <m:m>
                                <m:mPr>
                                  <m:mcs>
                                    <m:mc>
                                      <m:mcPr>
                                        <m:count m:val="2"/>
                                        <m:mcJc m:val="center"/>
                                      </m:mcPr>
                                    </m:mc>
                                  </m:mcs>
                                  <m:ctrlPr>
                                    <a:rPr lang="es-CO" i="1">
                                      <a:latin typeface="Cambria Math" panose="02040503050406030204" pitchFamily="18" charset="0"/>
                                    </a:rPr>
                                  </m:ctrlPr>
                                </m:mPr>
                                <m:mr>
                                  <m:e>
                                    <m:r>
                                      <m:rPr>
                                        <m:brk m:alnAt="7"/>
                                      </m:rPr>
                                      <a:rPr lang="es-CO" i="1">
                                        <a:latin typeface="Cambria Math"/>
                                      </a:rPr>
                                      <m:t>𝑛</m:t>
                                    </m:r>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mr>
                                <m:m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e>
                                </m:mr>
                              </m:m>
                            </m:e>
                          </m:d>
                        </m:e>
                      </m:d>
                    </m:oMath>
                  </m:oMathPara>
                </a14:m>
                <a:endParaRPr lang="es-CO" b="0"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func>
                        <m:funcPr>
                          <m:ctrlPr>
                            <a:rPr lang="es-CO" i="1">
                              <a:latin typeface="Cambria Math" panose="02040503050406030204" pitchFamily="18" charset="0"/>
                            </a:rPr>
                          </m:ctrlPr>
                        </m:funcPr>
                        <m:fName>
                          <m:r>
                            <m:rPr>
                              <m:sty m:val="p"/>
                            </m:rPr>
                            <a:rPr lang="es-CO">
                              <a:latin typeface="Cambria Math"/>
                            </a:rPr>
                            <m:t>det</m:t>
                          </m:r>
                        </m:fName>
                        <m:e>
                          <m:d>
                            <m:dPr>
                              <m:ctrlPr>
                                <a:rPr lang="es-CO" i="1">
                                  <a:latin typeface="Cambria Math" panose="02040503050406030204" pitchFamily="18" charset="0"/>
                                </a:rPr>
                              </m:ctrlPr>
                            </m:dPr>
                            <m:e>
                              <m:r>
                                <a:rPr lang="es-CO" i="1">
                                  <a:latin typeface="Cambria Math"/>
                                </a:rPr>
                                <m:t>𝑀𝐶𝑜𝑒</m:t>
                              </m:r>
                            </m:e>
                          </m:d>
                        </m:e>
                      </m:func>
                      <m:r>
                        <a:rPr lang="es-CO" i="1">
                          <a:latin typeface="Cambria Math"/>
                        </a:rPr>
                        <m:t>=</m:t>
                      </m:r>
                      <m:r>
                        <a:rPr lang="es-CO" b="0" i="1" smtClean="0">
                          <a:latin typeface="Cambria Math"/>
                        </a:rPr>
                        <m:t>𝑛</m:t>
                      </m:r>
                      <m:r>
                        <a:rPr lang="es-CO" b="0" i="1" smtClean="0">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r>
                        <a:rPr lang="es-CO" b="0" i="1" smtClean="0">
                          <a:latin typeface="Cambria Math"/>
                        </a:rPr>
                        <m:t>−</m:t>
                      </m:r>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d>
                        </m:e>
                        <m:sup>
                          <m:r>
                            <a:rPr lang="es-CO" b="0" i="1" smtClean="0">
                              <a:latin typeface="Cambria Math"/>
                            </a:rPr>
                            <m:t>2</m:t>
                          </m:r>
                        </m:sup>
                      </m:sSup>
                    </m:oMath>
                  </m:oMathPara>
                </a14:m>
                <a:endParaRPr lang="es-CO" dirty="0"/>
              </a:p>
              <a:p>
                <a:pPr marL="0" indent="0">
                  <a:buNone/>
                </a:pPr>
                <a:r>
                  <a:rPr lang="es-CO" dirty="0"/>
                  <a:t>Si el determinante de la matriz anterior es diferente de cero, entonces la inversa existe</a:t>
                </a: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𝑛</m:t>
                      </m:r>
                      <m:r>
                        <a:rPr lang="es-CO" b="0" i="1" smtClean="0">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r>
                        <a:rPr lang="es-ES" b="0" i="1" smtClean="0">
                          <a:latin typeface="Cambria Math" panose="02040503050406030204" pitchFamily="18" charset="0"/>
                        </a:rPr>
                        <m:t>−</m:t>
                      </m:r>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d>
                        </m:e>
                        <m:sup>
                          <m:r>
                            <a:rPr lang="es-CO" b="0" i="1" smtClean="0">
                              <a:latin typeface="Cambria Math"/>
                            </a:rPr>
                            <m:t>2</m:t>
                          </m:r>
                        </m:sup>
                      </m:sSup>
                      <m:r>
                        <a:rPr lang="es-CO"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591056"/>
                <a:ext cx="7408333" cy="5150312"/>
              </a:xfrm>
              <a:blipFill>
                <a:blip r:embed="rId2"/>
                <a:stretch>
                  <a:fillRect l="-1070"/>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DETERMINANTE</a:t>
            </a:r>
          </a:p>
        </p:txBody>
      </p:sp>
    </p:spTree>
    <p:extLst>
      <p:ext uri="{BB962C8B-B14F-4D97-AF65-F5344CB8AC3E}">
        <p14:creationId xmlns:p14="http://schemas.microsoft.com/office/powerpoint/2010/main" val="88652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340768"/>
                <a:ext cx="7408333" cy="478539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s-CO" sz="1600" i="1" smtClean="0">
                              <a:latin typeface="Cambria Math" panose="02040503050406030204" pitchFamily="18" charset="0"/>
                            </a:rPr>
                          </m:ctrlPr>
                        </m:dPr>
                        <m:e>
                          <m:m>
                            <m:mPr>
                              <m:mcs>
                                <m:mc>
                                  <m:mcPr>
                                    <m:count m:val="1"/>
                                    <m:mcJc m:val="center"/>
                                  </m:mcPr>
                                </m:mc>
                              </m:mcs>
                              <m:ctrlPr>
                                <a:rPr lang="es-CO" sz="1600" i="1">
                                  <a:latin typeface="Cambria Math" panose="02040503050406030204" pitchFamily="18" charset="0"/>
                                </a:rPr>
                              </m:ctrlPr>
                            </m:mPr>
                            <m:mr>
                              <m:e>
                                <m:r>
                                  <m:rPr>
                                    <m:brk m:alnAt="7"/>
                                  </m:rPr>
                                  <a:rPr lang="es-CO" sz="1600" i="1">
                                    <a:latin typeface="Cambria Math"/>
                                  </a:rPr>
                                  <m:t>𝑎</m:t>
                                </m:r>
                              </m:e>
                            </m:mr>
                            <m:mr>
                              <m:e>
                                <m:r>
                                  <a:rPr lang="es-CO" sz="1600" i="1">
                                    <a:latin typeface="Cambria Math"/>
                                  </a:rPr>
                                  <m:t>𝑏</m:t>
                                </m:r>
                              </m:e>
                            </m:mr>
                          </m:m>
                        </m:e>
                      </m:d>
                      <m:r>
                        <a:rPr lang="es-CO" sz="1600" b="0" i="1" smtClean="0">
                          <a:latin typeface="Cambria Math"/>
                        </a:rPr>
                        <m:t>=</m:t>
                      </m:r>
                      <m:d>
                        <m:dPr>
                          <m:begChr m:val="["/>
                          <m:endChr m:val="]"/>
                          <m:ctrlPr>
                            <a:rPr lang="es-CO" sz="1600" b="0" i="1" smtClean="0">
                              <a:latin typeface="Cambria Math" panose="02040503050406030204" pitchFamily="18" charset="0"/>
                            </a:rPr>
                          </m:ctrlPr>
                        </m:dPr>
                        <m:e>
                          <m:m>
                            <m:mPr>
                              <m:mcs>
                                <m:mc>
                                  <m:mcPr>
                                    <m:count m:val="2"/>
                                    <m:mcJc m:val="center"/>
                                  </m:mcPr>
                                </m:mc>
                              </m:mcs>
                              <m:ctrlPr>
                                <a:rPr lang="es-CO" sz="1600" b="0" i="1" smtClean="0">
                                  <a:latin typeface="Cambria Math" panose="02040503050406030204" pitchFamily="18" charset="0"/>
                                </a:rPr>
                              </m:ctrlPr>
                            </m:mPr>
                            <m:mr>
                              <m:e>
                                <m:f>
                                  <m:fPr>
                                    <m:ctrlPr>
                                      <a:rPr lang="es-CO" sz="1600" b="0" i="1" smtClean="0">
                                        <a:latin typeface="Cambria Math" panose="02040503050406030204" pitchFamily="18" charset="0"/>
                                      </a:rPr>
                                    </m:ctrlPr>
                                  </m:fPr>
                                  <m:num>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e>
                              <m:e>
                                <m:f>
                                  <m:fPr>
                                    <m:ctrlPr>
                                      <a:rPr lang="es-CO" sz="1600" b="0" i="1" smtClean="0">
                                        <a:latin typeface="Cambria Math" panose="02040503050406030204" pitchFamily="18" charset="0"/>
                                      </a:rPr>
                                    </m:ctrlPr>
                                  </m:fPr>
                                  <m:num>
                                    <m:r>
                                      <a:rPr lang="es-CO" sz="1600" b="0" i="1" smtClean="0">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e>
                            </m:mr>
                            <m:mr>
                              <m:e>
                                <m:f>
                                  <m:fPr>
                                    <m:ctrlPr>
                                      <a:rPr lang="es-CO" sz="1600" b="0" i="1" smtClean="0">
                                        <a:latin typeface="Cambria Math" panose="02040503050406030204" pitchFamily="18" charset="0"/>
                                      </a:rPr>
                                    </m:ctrlPr>
                                  </m:fPr>
                                  <m:num>
                                    <m:r>
                                      <a:rPr lang="es-CO" sz="1600" b="0" i="1" smtClean="0">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e>
                              <m:e>
                                <m:f>
                                  <m:fPr>
                                    <m:ctrlPr>
                                      <a:rPr lang="es-CO" sz="1600" b="0" i="1" smtClean="0">
                                        <a:latin typeface="Cambria Math" panose="02040503050406030204" pitchFamily="18" charset="0"/>
                                      </a:rPr>
                                    </m:ctrlPr>
                                  </m:fPr>
                                  <m:num>
                                    <m:r>
                                      <a:rPr lang="es-CO" sz="1600" b="0" i="1" smtClean="0">
                                        <a:latin typeface="Cambria Math"/>
                                      </a:rPr>
                                      <m:t>𝑛</m:t>
                                    </m:r>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e>
                            </m:mr>
                          </m:m>
                        </m:e>
                      </m:d>
                      <m:r>
                        <a:rPr lang="es-CO" sz="1600" b="0" i="1" smtClean="0">
                          <a:latin typeface="Cambria Math"/>
                        </a:rPr>
                        <m:t>∗</m:t>
                      </m:r>
                      <m:d>
                        <m:dPr>
                          <m:begChr m:val="["/>
                          <m:endChr m:val="]"/>
                          <m:ctrlPr>
                            <a:rPr lang="es-CO" sz="1600" i="1">
                              <a:latin typeface="Cambria Math" panose="02040503050406030204" pitchFamily="18" charset="0"/>
                            </a:rPr>
                          </m:ctrlPr>
                        </m:dPr>
                        <m:e>
                          <m:m>
                            <m:mPr>
                              <m:mcs>
                                <m:mc>
                                  <m:mcPr>
                                    <m:count m:val="1"/>
                                    <m:mcJc m:val="center"/>
                                  </m:mcPr>
                                </m:mc>
                              </m:mcs>
                              <m:ctrlPr>
                                <a:rPr lang="es-CO" sz="1600" i="1">
                                  <a:latin typeface="Cambria Math" panose="02040503050406030204" pitchFamily="18" charset="0"/>
                                </a:rPr>
                              </m:ctrlPr>
                            </m:mPr>
                            <m:m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b="0" i="1" smtClean="0">
                                                <a:latin typeface="Cambria Math"/>
                                              </a:rPr>
                                              <m:t>𝑦</m:t>
                                            </m:r>
                                          </m:e>
                                          <m:sub>
                                            <m:r>
                                              <a:rPr lang="es-CO" sz="1600" i="1">
                                                <a:latin typeface="Cambria Math"/>
                                              </a:rPr>
                                              <m:t>𝑖</m:t>
                                            </m:r>
                                          </m:sub>
                                        </m:sSub>
                                      </m:e>
                                    </m:d>
                                  </m:e>
                                </m:nary>
                              </m:e>
                            </m:mr>
                            <m:m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sSub>
                                          <m:sSubPr>
                                            <m:ctrlPr>
                                              <a:rPr lang="es-CO" sz="1600" i="1">
                                                <a:latin typeface="Cambria Math" panose="02040503050406030204" pitchFamily="18" charset="0"/>
                                              </a:rPr>
                                            </m:ctrlPr>
                                          </m:sSubPr>
                                          <m:e>
                                            <m:r>
                                              <a:rPr lang="es-CO" sz="1600" i="1">
                                                <a:latin typeface="Cambria Math"/>
                                              </a:rPr>
                                              <m:t>𝑦</m:t>
                                            </m:r>
                                          </m:e>
                                          <m:sub>
                                            <m:r>
                                              <a:rPr lang="es-CO" sz="1600" i="1">
                                                <a:latin typeface="Cambria Math"/>
                                              </a:rPr>
                                              <m:t>𝑖</m:t>
                                            </m:r>
                                          </m:sub>
                                        </m:sSub>
                                      </m:e>
                                    </m:d>
                                  </m:e>
                                </m:nary>
                              </m:e>
                            </m:mr>
                          </m:m>
                        </m:e>
                      </m:d>
                    </m:oMath>
                  </m:oMathPara>
                </a14:m>
                <a:endParaRPr lang="es-CO" sz="1600" dirty="0"/>
              </a:p>
              <a:p>
                <a:pPr marL="0" indent="0">
                  <a:buNone/>
                </a:pPr>
                <a:endParaRPr lang="es-CO" sz="1600" dirty="0"/>
              </a:p>
              <a:p>
                <a:pPr marL="0" indent="0">
                  <a:buNone/>
                </a:pPr>
                <a:endParaRPr lang="es-CO" sz="1600" dirty="0"/>
              </a:p>
              <a:p>
                <a:pPr marL="0" indent="0">
                  <a:buNone/>
                </a:pPr>
                <a:r>
                  <a:rPr lang="es-CO" sz="1600" dirty="0"/>
                  <a:t>Resolviendo tenemos:</a:t>
                </a:r>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s-CO" sz="1600" b="0" i="1" smtClean="0">
                          <a:latin typeface="Cambria Math"/>
                        </a:rPr>
                        <m:t>𝑎</m:t>
                      </m:r>
                      <m:r>
                        <a:rPr lang="es-CO" sz="1600" b="0" i="1" smtClean="0">
                          <a:latin typeface="Cambria Math"/>
                        </a:rPr>
                        <m:t>=</m:t>
                      </m:r>
                      <m:f>
                        <m:fPr>
                          <m:ctrlPr>
                            <a:rPr lang="es-CO" sz="1600" b="0" i="1" smtClean="0">
                              <a:latin typeface="Cambria Math" panose="02040503050406030204" pitchFamily="18" charset="0"/>
                            </a:rPr>
                          </m:ctrlPr>
                        </m:fPr>
                        <m:num>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𝑦</m:t>
                                      </m:r>
                                    </m:e>
                                    <m:sub>
                                      <m:r>
                                        <a:rPr lang="es-CO" sz="1600" i="1">
                                          <a:latin typeface="Cambria Math"/>
                                        </a:rPr>
                                        <m:t>𝑖</m:t>
                                      </m:r>
                                    </m:sub>
                                  </m:sSub>
                                </m:e>
                              </m:d>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nary>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sSub>
                                    <m:sSubPr>
                                      <m:ctrlPr>
                                        <a:rPr lang="es-CO" sz="1600" i="1">
                                          <a:latin typeface="Cambria Math" panose="02040503050406030204" pitchFamily="18" charset="0"/>
                                        </a:rPr>
                                      </m:ctrlPr>
                                    </m:sSubPr>
                                    <m:e>
                                      <m:r>
                                        <a:rPr lang="es-CO" sz="1600" i="1">
                                          <a:latin typeface="Cambria Math"/>
                                        </a:rPr>
                                        <m:t>𝑦</m:t>
                                      </m:r>
                                    </m:e>
                                    <m:sub>
                                      <m:r>
                                        <a:rPr lang="es-CO" sz="1600" i="1">
                                          <a:latin typeface="Cambria Math"/>
                                        </a:rPr>
                                        <m:t>𝑖</m:t>
                                      </m:r>
                                    </m:sub>
                                  </m:sSub>
                                </m:e>
                              </m:d>
                            </m:e>
                          </m:nary>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s-CO" sz="1600" b="0" i="1" smtClean="0">
                          <a:latin typeface="Cambria Math"/>
                        </a:rPr>
                        <m:t>𝑏</m:t>
                      </m:r>
                      <m:r>
                        <a:rPr lang="es-CO" sz="1600" b="0" i="1" smtClean="0">
                          <a:latin typeface="Cambria Math"/>
                        </a:rPr>
                        <m:t>=</m:t>
                      </m:r>
                      <m:f>
                        <m:fPr>
                          <m:ctrlPr>
                            <a:rPr lang="es-CO" sz="1600" b="0" i="1" smtClean="0">
                              <a:latin typeface="Cambria Math" panose="02040503050406030204" pitchFamily="18" charset="0"/>
                            </a:rPr>
                          </m:ctrlPr>
                        </m:fPr>
                        <m:num>
                          <m:r>
                            <a:rPr lang="es-CO" sz="1600" b="0" i="1" smtClean="0">
                              <a:latin typeface="Cambria Math"/>
                            </a:rPr>
                            <m:t>𝑛</m:t>
                          </m:r>
                          <m:r>
                            <a:rPr lang="es-CO" sz="1600" b="0" i="1" smtClean="0">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sSub>
                                    <m:sSubPr>
                                      <m:ctrlPr>
                                        <a:rPr lang="es-CO" sz="1600" i="1">
                                          <a:latin typeface="Cambria Math" panose="02040503050406030204" pitchFamily="18" charset="0"/>
                                        </a:rPr>
                                      </m:ctrlPr>
                                    </m:sSubPr>
                                    <m:e>
                                      <m:r>
                                        <a:rPr lang="es-CO" sz="1600" i="1">
                                          <a:latin typeface="Cambria Math"/>
                                        </a:rPr>
                                        <m:t>𝑦</m:t>
                                      </m:r>
                                    </m:e>
                                    <m:sub>
                                      <m:r>
                                        <a:rPr lang="es-CO" sz="1600" i="1">
                                          <a:latin typeface="Cambria Math"/>
                                        </a:rPr>
                                        <m:t>𝑖</m:t>
                                      </m:r>
                                    </m:sub>
                                  </m:sSub>
                                </m:e>
                              </m:d>
                              <m:r>
                                <a:rPr lang="es-CO" sz="1600" b="0" i="1" smtClean="0">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𝑦</m:t>
                                              </m:r>
                                            </m:e>
                                            <m:sub>
                                              <m:r>
                                                <a:rPr lang="es-CO" sz="1600" i="1">
                                                  <a:latin typeface="Cambria Math"/>
                                                </a:rPr>
                                                <m:t>𝑖</m:t>
                                              </m:r>
                                            </m:sub>
                                          </m:sSub>
                                        </m:e>
                                      </m:d>
                                    </m:e>
                                  </m:nary>
                                </m:e>
                              </m:nary>
                            </m:e>
                          </m:nary>
                        </m:num>
                        <m:den>
                          <m:r>
                            <a:rPr lang="es-CO" sz="1600" i="1">
                              <a:latin typeface="Cambria Math"/>
                            </a:rPr>
                            <m:t>𝑛</m:t>
                          </m:r>
                          <m:r>
                            <a:rPr lang="es-CO" sz="1600" i="1">
                              <a:latin typeface="Cambria Math"/>
                            </a:rPr>
                            <m:t>∗</m:t>
                          </m:r>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Sup>
                                    <m:sSubSupPr>
                                      <m:ctrlPr>
                                        <a:rPr lang="es-CO" sz="1600" i="1">
                                          <a:latin typeface="Cambria Math" panose="02040503050406030204" pitchFamily="18" charset="0"/>
                                        </a:rPr>
                                      </m:ctrlPr>
                                    </m:sSubSupPr>
                                    <m:e>
                                      <m:r>
                                        <a:rPr lang="es-CO" sz="1600" i="1">
                                          <a:latin typeface="Cambria Math"/>
                                        </a:rPr>
                                        <m:t>𝑥</m:t>
                                      </m:r>
                                    </m:e>
                                    <m:sub>
                                      <m:r>
                                        <a:rPr lang="es-CO" sz="1600" i="1">
                                          <a:latin typeface="Cambria Math"/>
                                        </a:rPr>
                                        <m:t>𝑖</m:t>
                                      </m:r>
                                    </m:sub>
                                    <m:sup>
                                      <m:r>
                                        <a:rPr lang="es-CO" sz="1600" i="1">
                                          <a:latin typeface="Cambria Math"/>
                                        </a:rPr>
                                        <m:t>2</m:t>
                                      </m:r>
                                    </m:sup>
                                  </m:sSubSup>
                                </m:e>
                              </m:d>
                            </m:e>
                          </m:nary>
                          <m:r>
                            <a:rPr lang="es-CO" sz="1600" i="1">
                              <a:latin typeface="Cambria Math"/>
                            </a:rPr>
                            <m:t>−</m:t>
                          </m:r>
                          <m:sSup>
                            <m:sSupPr>
                              <m:ctrlPr>
                                <a:rPr lang="es-CO" sz="1600" i="1">
                                  <a:latin typeface="Cambria Math" panose="02040503050406030204" pitchFamily="18" charset="0"/>
                                </a:rPr>
                              </m:ctrlPr>
                            </m:sSupPr>
                            <m:e>
                              <m:d>
                                <m:dPr>
                                  <m:ctrlPr>
                                    <a:rPr lang="es-CO" sz="1600" i="1">
                                      <a:latin typeface="Cambria Math" panose="02040503050406030204" pitchFamily="18" charset="0"/>
                                    </a:rPr>
                                  </m:ctrlPr>
                                </m:dPr>
                                <m:e>
                                  <m:nary>
                                    <m:naryPr>
                                      <m:chr m:val="∑"/>
                                      <m:ctrlPr>
                                        <a:rPr lang="es-CO" sz="1600" i="1">
                                          <a:latin typeface="Cambria Math" panose="02040503050406030204" pitchFamily="18" charset="0"/>
                                        </a:rPr>
                                      </m:ctrlPr>
                                    </m:naryPr>
                                    <m:sub>
                                      <m:r>
                                        <m:rPr>
                                          <m:brk m:alnAt="23"/>
                                        </m:rPr>
                                        <a:rPr lang="es-CO" sz="1600" i="1">
                                          <a:latin typeface="Cambria Math"/>
                                        </a:rPr>
                                        <m:t>𝑖</m:t>
                                      </m:r>
                                      <m:r>
                                        <a:rPr lang="es-CO" sz="1600" i="1">
                                          <a:latin typeface="Cambria Math"/>
                                        </a:rPr>
                                        <m:t>=1</m:t>
                                      </m:r>
                                    </m:sub>
                                    <m:sup>
                                      <m:r>
                                        <a:rPr lang="es-CO" sz="1600" i="1">
                                          <a:latin typeface="Cambria Math"/>
                                        </a:rPr>
                                        <m:t>𝑛</m:t>
                                      </m:r>
                                    </m:sup>
                                    <m:e>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a:rPr>
                                                <m:t>𝑥</m:t>
                                              </m:r>
                                            </m:e>
                                            <m:sub>
                                              <m:r>
                                                <a:rPr lang="es-CO" sz="1600" i="1">
                                                  <a:latin typeface="Cambria Math"/>
                                                </a:rPr>
                                                <m:t>𝑖</m:t>
                                              </m:r>
                                            </m:sub>
                                          </m:sSub>
                                        </m:e>
                                      </m:d>
                                    </m:e>
                                  </m:nary>
                                </m:e>
                              </m:d>
                            </m:e>
                            <m:sup>
                              <m:r>
                                <a:rPr lang="es-CO" sz="1600" i="1">
                                  <a:latin typeface="Cambria Math"/>
                                </a:rPr>
                                <m:t>2</m:t>
                              </m:r>
                            </m:sup>
                          </m:sSup>
                        </m:den>
                      </m:f>
                    </m:oMath>
                  </m:oMathPara>
                </a14:m>
                <a:endParaRPr lang="es-CO" sz="1600"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340768"/>
                <a:ext cx="7408333" cy="4785395"/>
              </a:xfrm>
              <a:blipFill rotWithShape="1">
                <a:blip r:embed="rId2"/>
                <a:stretch>
                  <a:fillRect l="-412"/>
                </a:stretch>
              </a:blipFill>
            </p:spPr>
            <p:txBody>
              <a:bodyPr/>
              <a:lstStyle/>
              <a:p>
                <a:r>
                  <a:rPr lang="es-CO">
                    <a:noFill/>
                  </a:rPr>
                  <a:t> </a:t>
                </a:r>
              </a:p>
            </p:txBody>
          </p:sp>
        </mc:Fallback>
      </mc:AlternateContent>
    </p:spTree>
    <p:extLst>
      <p:ext uri="{BB962C8B-B14F-4D97-AF65-F5344CB8AC3E}">
        <p14:creationId xmlns:p14="http://schemas.microsoft.com/office/powerpoint/2010/main" val="3713798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484784"/>
                <a:ext cx="7408333" cy="4641379"/>
              </a:xfrm>
            </p:spPr>
            <p:txBody>
              <a:bodyPr>
                <a:normAutofit/>
              </a:bodyPr>
              <a:lstStyle/>
              <a:p>
                <a:pPr marL="0" indent="0">
                  <a:buNone/>
                </a:pPr>
                <a:endParaRPr lang="es-CO" i="1" dirty="0">
                  <a:latin typeface="Cambria Math"/>
                </a:endParaRP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𝑎</m:t>
                      </m:r>
                      <m:r>
                        <a:rPr lang="es-CO" i="1">
                          <a:latin typeface="Cambria Math"/>
                        </a:rPr>
                        <m:t>=</m:t>
                      </m:r>
                      <m:f>
                        <m:fPr>
                          <m:ctrlPr>
                            <a:rPr lang="es-CO" i="1">
                              <a:latin typeface="Cambria Math" panose="02040503050406030204" pitchFamily="18" charset="0"/>
                            </a:rPr>
                          </m:ctrlPr>
                        </m:fPr>
                        <m:num>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nary>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e>
                          </m:nary>
                        </m:num>
                        <m:den>
                          <m:r>
                            <a:rPr lang="es-CO" i="1">
                              <a:latin typeface="Cambria Math"/>
                            </a:rPr>
                            <m:t>𝑛</m:t>
                          </m:r>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r>
                            <a:rPr lang="es-CO" i="1">
                              <a:latin typeface="Cambria Math"/>
                            </a:rPr>
                            <m:t>−</m:t>
                          </m:r>
                          <m:sSup>
                            <m:sSupPr>
                              <m:ctrlPr>
                                <a:rPr lang="es-CO" i="1">
                                  <a:latin typeface="Cambria Math" panose="02040503050406030204" pitchFamily="18" charset="0"/>
                                </a:rPr>
                              </m:ctrlPr>
                            </m:sSupPr>
                            <m:e>
                              <m:d>
                                <m:dPr>
                                  <m:ctrlPr>
                                    <a:rPr lang="es-CO" i="1">
                                      <a:latin typeface="Cambria Math" panose="02040503050406030204" pitchFamily="18" charset="0"/>
                                    </a:rPr>
                                  </m:ctrlPr>
                                </m:dP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d>
                            </m:e>
                            <m:sup>
                              <m:r>
                                <a:rPr lang="es-CO" i="1">
                                  <a:latin typeface="Cambria Math"/>
                                </a:rPr>
                                <m:t>2</m:t>
                              </m:r>
                            </m:sup>
                          </m:sSup>
                        </m:den>
                      </m:f>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r>
                        <a:rPr lang="es-CO" i="1">
                          <a:latin typeface="Cambria Math"/>
                        </a:rPr>
                        <m:t>𝑏</m:t>
                      </m:r>
                      <m:r>
                        <a:rPr lang="es-CO" i="1">
                          <a:latin typeface="Cambria Math"/>
                        </a:rPr>
                        <m:t>=</m:t>
                      </m:r>
                      <m:f>
                        <m:fPr>
                          <m:ctrlPr>
                            <a:rPr lang="es-CO" i="1">
                              <a:latin typeface="Cambria Math" panose="02040503050406030204" pitchFamily="18" charset="0"/>
                            </a:rPr>
                          </m:ctrlPr>
                        </m:fPr>
                        <m:num>
                          <m:r>
                            <a:rPr lang="es-CO" i="1">
                              <a:latin typeface="Cambria Math"/>
                            </a:rPr>
                            <m:t>𝑛</m:t>
                          </m:r>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e>
                                      </m:d>
                                    </m:e>
                                  </m:nary>
                                </m:e>
                              </m:nary>
                            </m:e>
                          </m:nary>
                        </m:num>
                        <m:den>
                          <m:r>
                            <a:rPr lang="es-CO" i="1">
                              <a:latin typeface="Cambria Math"/>
                            </a:rPr>
                            <m:t>𝑛</m:t>
                          </m:r>
                          <m:r>
                            <a:rPr lang="es-CO" i="1">
                              <a:latin typeface="Cambria Math"/>
                            </a:rPr>
                            <m:t>∗</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Sup>
                                    <m:sSubSupPr>
                                      <m:ctrlPr>
                                        <a:rPr lang="es-CO" i="1">
                                          <a:latin typeface="Cambria Math" panose="02040503050406030204" pitchFamily="18" charset="0"/>
                                        </a:rPr>
                                      </m:ctrlPr>
                                    </m:sSubSupPr>
                                    <m:e>
                                      <m:r>
                                        <a:rPr lang="es-CO" i="1">
                                          <a:latin typeface="Cambria Math"/>
                                        </a:rPr>
                                        <m:t>𝑥</m:t>
                                      </m:r>
                                    </m:e>
                                    <m:sub>
                                      <m:r>
                                        <a:rPr lang="es-CO" i="1">
                                          <a:latin typeface="Cambria Math"/>
                                        </a:rPr>
                                        <m:t>𝑖</m:t>
                                      </m:r>
                                    </m:sub>
                                    <m:sup>
                                      <m:r>
                                        <a:rPr lang="es-CO" i="1">
                                          <a:latin typeface="Cambria Math"/>
                                        </a:rPr>
                                        <m:t>2</m:t>
                                      </m:r>
                                    </m:sup>
                                  </m:sSubSup>
                                </m:e>
                              </m:d>
                            </m:e>
                          </m:nary>
                          <m:r>
                            <a:rPr lang="es-CO" i="1">
                              <a:latin typeface="Cambria Math"/>
                            </a:rPr>
                            <m:t>−</m:t>
                          </m:r>
                          <m:sSup>
                            <m:sSupPr>
                              <m:ctrlPr>
                                <a:rPr lang="es-CO" i="1">
                                  <a:latin typeface="Cambria Math" panose="02040503050406030204" pitchFamily="18" charset="0"/>
                                </a:rPr>
                              </m:ctrlPr>
                            </m:sSupPr>
                            <m:e>
                              <m:d>
                                <m:dPr>
                                  <m:ctrlPr>
                                    <a:rPr lang="es-CO" i="1">
                                      <a:latin typeface="Cambria Math" panose="02040503050406030204" pitchFamily="18" charset="0"/>
                                    </a:rPr>
                                  </m:ctrlPr>
                                </m:dPr>
                                <m:e>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𝑖</m:t>
                                              </m:r>
                                            </m:sub>
                                          </m:sSub>
                                        </m:e>
                                      </m:d>
                                    </m:e>
                                  </m:nary>
                                </m:e>
                              </m:d>
                            </m:e>
                            <m:sup>
                              <m:r>
                                <a:rPr lang="es-CO" i="1">
                                  <a:latin typeface="Cambria Math"/>
                                </a:rPr>
                                <m:t>2</m:t>
                              </m:r>
                            </m:sup>
                          </m:sSup>
                        </m:den>
                      </m:f>
                    </m:oMath>
                  </m:oMathPara>
                </a14:m>
                <a:endParaRPr lang="es-CO" dirty="0"/>
              </a:p>
              <a:p>
                <a:pPr marL="0" indent="0">
                  <a:buNone/>
                </a:pPr>
                <a:endParaRPr lang="es-CO" i="1" dirty="0">
                  <a:latin typeface="Cambria Math"/>
                </a:endParaRPr>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484784"/>
                <a:ext cx="7408333" cy="4641379"/>
              </a:xfrm>
              <a:blipFill rotWithShape="1">
                <a:blip r:embed="rId2"/>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SOLUCIÓN FINAL</a:t>
            </a:r>
          </a:p>
        </p:txBody>
      </p:sp>
    </p:spTree>
    <p:extLst>
      <p:ext uri="{BB962C8B-B14F-4D97-AF65-F5344CB8AC3E}">
        <p14:creationId xmlns:p14="http://schemas.microsoft.com/office/powerpoint/2010/main" val="72251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7" y="1844824"/>
            <a:ext cx="7524824" cy="4281339"/>
          </a:xfrm>
        </p:spPr>
        <p:txBody>
          <a:bodyPr/>
          <a:lstStyle/>
          <a:p>
            <a:pPr marL="0" indent="0" algn="just">
              <a:buNone/>
            </a:pPr>
            <a:r>
              <a:rPr lang="es-CO" sz="2800" dirty="0">
                <a:latin typeface="Comic Sans MS" panose="030F0702030302020204" pitchFamily="66" charset="0"/>
              </a:rPr>
              <a:t>El análisis de regresión es una técnica estadística utilizada para estudiar la relación entre variables.</a:t>
            </a:r>
          </a:p>
          <a:p>
            <a:pPr marL="0" indent="0" algn="just">
              <a:buNone/>
            </a:pPr>
            <a:endParaRPr lang="es-CO" sz="2800" dirty="0">
              <a:latin typeface="Comic Sans MS" panose="030F0702030302020204" pitchFamily="66" charset="0"/>
            </a:endParaRPr>
          </a:p>
          <a:p>
            <a:pPr algn="just">
              <a:buFont typeface="Wingdings" panose="05000000000000000000" pitchFamily="2" charset="2"/>
              <a:buChar char="ü"/>
            </a:pPr>
            <a:r>
              <a:rPr lang="es-CO" sz="2800" dirty="0">
                <a:latin typeface="Comic Sans MS" panose="030F0702030302020204" pitchFamily="66" charset="0"/>
              </a:rPr>
              <a:t>Existe la regresión lineal simple.</a:t>
            </a:r>
          </a:p>
          <a:p>
            <a:pPr algn="just">
              <a:buFont typeface="Wingdings" panose="05000000000000000000" pitchFamily="2" charset="2"/>
              <a:buChar char="ü"/>
            </a:pPr>
            <a:r>
              <a:rPr lang="es-CO" sz="2800" dirty="0">
                <a:latin typeface="Comic Sans MS" panose="030F0702030302020204" pitchFamily="66" charset="0"/>
              </a:rPr>
              <a:t>Existe la regresión lineal múltiple.</a:t>
            </a:r>
          </a:p>
          <a:p>
            <a:pPr marL="0" indent="0" algn="just">
              <a:buNone/>
            </a:pPr>
            <a:endParaRPr lang="es-CO" dirty="0"/>
          </a:p>
        </p:txBody>
      </p:sp>
      <p:sp>
        <p:nvSpPr>
          <p:cNvPr id="3" name="2 Título"/>
          <p:cNvSpPr>
            <a:spLocks noGrp="1"/>
          </p:cNvSpPr>
          <p:nvPr>
            <p:ph type="title"/>
          </p:nvPr>
        </p:nvSpPr>
        <p:spPr/>
        <p:txBody>
          <a:bodyPr/>
          <a:lstStyle/>
          <a:p>
            <a:r>
              <a:rPr lang="es-CO" dirty="0">
                <a:solidFill>
                  <a:srgbClr val="FF0000"/>
                </a:solidFill>
              </a:rPr>
              <a:t>REGRESIÓN LINEAL </a:t>
            </a:r>
          </a:p>
        </p:txBody>
      </p:sp>
    </p:spTree>
    <p:extLst>
      <p:ext uri="{BB962C8B-B14F-4D97-AF65-F5344CB8AC3E}">
        <p14:creationId xmlns:p14="http://schemas.microsoft.com/office/powerpoint/2010/main" val="112667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683569" y="1556792"/>
                <a:ext cx="7596832" cy="4569371"/>
              </a:xfrm>
            </p:spPr>
            <p:txBody>
              <a:bodyPr>
                <a:normAutofit/>
              </a:bodyPr>
              <a:lstStyle/>
              <a:p>
                <a:pPr marL="0" indent="0">
                  <a:buNone/>
                </a:pPr>
                <a:r>
                  <a:rPr lang="es-CO" dirty="0"/>
                  <a:t>El modelo de regresión se compone de las siguientes tres sumatorias:</a:t>
                </a: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𝑆𝐶𝑇</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𝑌</m:t>
                                      </m:r>
                                    </m:e>
                                  </m:acc>
                                </m:e>
                              </m:d>
                            </m:e>
                            <m:sup>
                              <m:r>
                                <a:rPr lang="es-CO" b="0" i="1" smtClean="0">
                                  <a:latin typeface="Cambria Math"/>
                                </a:rPr>
                                <m:t>2</m:t>
                              </m:r>
                            </m:sup>
                          </m:sSup>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m:t>
                      </m:r>
                      <m:r>
                        <a:rPr lang="es-CO" b="0" i="1" smtClean="0">
                          <a:latin typeface="Cambria Math" panose="02040503050406030204" pitchFamily="18" charset="0"/>
                        </a:rPr>
                        <m:t>𝐸</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𝑦</m:t>
                                      </m:r>
                                    </m:e>
                                  </m:acc>
                                </m:e>
                              </m:d>
                            </m:e>
                            <m:sup>
                              <m:r>
                                <a:rPr lang="es-CO" b="0" i="1" smtClean="0">
                                  <a:latin typeface="Cambria Math"/>
                                </a:rPr>
                                <m:t>2</m:t>
                              </m:r>
                            </m:sup>
                          </m:sSup>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𝑆𝐶𝑅</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acc>
                                    <m:accPr>
                                      <m:chr m:val="̂"/>
                                      <m:ctrlPr>
                                        <a:rPr lang="es-CO" b="0" i="1" smtClean="0">
                                          <a:latin typeface="Cambria Math" panose="02040503050406030204" pitchFamily="18" charset="0"/>
                                        </a:rPr>
                                      </m:ctrlPr>
                                    </m:accPr>
                                    <m:e>
                                      <m:r>
                                        <a:rPr lang="es-CO" b="0" i="1" smtClean="0">
                                          <a:latin typeface="Cambria Math"/>
                                        </a:rPr>
                                        <m:t>𝑦</m:t>
                                      </m:r>
                                    </m:e>
                                  </m:acc>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𝑌</m:t>
                                      </m:r>
                                    </m:e>
                                  </m:acc>
                                </m:e>
                              </m:d>
                            </m:e>
                            <m:sup>
                              <m:r>
                                <a:rPr lang="es-CO" b="0" i="1" smtClean="0">
                                  <a:latin typeface="Cambria Math"/>
                                </a:rPr>
                                <m:t>2</m:t>
                              </m:r>
                            </m:sup>
                          </m:sSup>
                        </m:e>
                      </m:nary>
                    </m:oMath>
                  </m:oMathPara>
                </a14:m>
                <a:endParaRPr lang="es-CO" dirty="0"/>
              </a:p>
              <a:p>
                <a:pPr marL="0" indent="0">
                  <a:buNone/>
                </a:pPr>
                <a:endParaRPr lang="es-CO"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𝑆𝐶𝑇</m:t>
                      </m:r>
                      <m:r>
                        <a:rPr lang="es-CO" b="0" i="1" smtClean="0">
                          <a:latin typeface="Cambria Math"/>
                        </a:rPr>
                        <m:t>=</m:t>
                      </m:r>
                      <m:r>
                        <a:rPr lang="es-CO" b="0" i="1" smtClean="0">
                          <a:latin typeface="Cambria Math"/>
                        </a:rPr>
                        <m:t>𝑆𝐶𝑅</m:t>
                      </m:r>
                      <m:r>
                        <a:rPr lang="es-CO" b="0" i="1" smtClean="0">
                          <a:latin typeface="Cambria Math"/>
                        </a:rPr>
                        <m:t>+</m:t>
                      </m:r>
                      <m:r>
                        <a:rPr lang="es-CO" b="0" i="1" smtClean="0">
                          <a:latin typeface="Cambria Math"/>
                        </a:rPr>
                        <m:t>𝑆𝐶𝐸</m:t>
                      </m:r>
                    </m:oMath>
                  </m:oMathPara>
                </a14:m>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683569" y="1556792"/>
                <a:ext cx="7596832" cy="4569371"/>
              </a:xfrm>
              <a:blipFill>
                <a:blip r:embed="rId2"/>
                <a:stretch>
                  <a:fillRect l="-1204" t="-1067" r="-1284"/>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MODELO DE REGRESION</a:t>
            </a:r>
          </a:p>
        </p:txBody>
      </p:sp>
    </p:spTree>
    <p:extLst>
      <p:ext uri="{BB962C8B-B14F-4D97-AF65-F5344CB8AC3E}">
        <p14:creationId xmlns:p14="http://schemas.microsoft.com/office/powerpoint/2010/main" val="1647715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fontAlgn="t"/>
            <a:endParaRPr lang="es-CO" dirty="0"/>
          </a:p>
          <a:p>
            <a:pPr fontAlgn="t"/>
            <a:endParaRPr lang="es-CO" dirty="0"/>
          </a:p>
          <a:p>
            <a:pPr fontAlgn="t"/>
            <a:endParaRPr lang="es-CO" dirty="0"/>
          </a:p>
          <a:p>
            <a:pPr>
              <a:buNone/>
            </a:pPr>
            <a:endParaRPr lang="es-CO" dirty="0"/>
          </a:p>
        </p:txBody>
      </p:sp>
      <p:sp>
        <p:nvSpPr>
          <p:cNvPr id="3" name="2 Título"/>
          <p:cNvSpPr>
            <a:spLocks noGrp="1"/>
          </p:cNvSpPr>
          <p:nvPr>
            <p:ph type="title"/>
          </p:nvPr>
        </p:nvSpPr>
        <p:spPr>
          <a:xfrm>
            <a:off x="438152" y="481335"/>
            <a:ext cx="8229600" cy="708688"/>
          </a:xfrm>
        </p:spPr>
        <p:txBody>
          <a:bodyPr>
            <a:normAutofit fontScale="90000"/>
          </a:bodyPr>
          <a:lstStyle/>
          <a:p>
            <a:r>
              <a:rPr lang="es-CO" dirty="0">
                <a:solidFill>
                  <a:srgbClr val="FF0000"/>
                </a:solidFill>
              </a:rPr>
              <a:t>TABLA ANOVA PARA REGRESIÓN LINEAL SIMPLE</a:t>
            </a:r>
          </a:p>
        </p:txBody>
      </p:sp>
      <mc:AlternateContent xmlns:mc="http://schemas.openxmlformats.org/markup-compatibility/2006" xmlns:a14="http://schemas.microsoft.com/office/drawing/2010/main">
        <mc:Choice Requires="a14">
          <p:graphicFrame>
            <p:nvGraphicFramePr>
              <p:cNvPr id="4" name="3 Marcador de contenido"/>
              <p:cNvGraphicFramePr>
                <a:graphicFrameLocks/>
              </p:cNvGraphicFramePr>
              <p:nvPr>
                <p:extLst>
                  <p:ext uri="{D42A27DB-BD31-4B8C-83A1-F6EECF244321}">
                    <p14:modId xmlns:p14="http://schemas.microsoft.com/office/powerpoint/2010/main" val="2809973435"/>
                  </p:ext>
                </p:extLst>
              </p:nvPr>
            </p:nvGraphicFramePr>
            <p:xfrm>
              <a:off x="438152" y="1628800"/>
              <a:ext cx="7992888" cy="5034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89248">
                      <a:extLst>
                        <a:ext uri="{9D8B030D-6E8A-4147-A177-3AD203B41FA5}">
                          <a16:colId xmlns:a16="http://schemas.microsoft.com/office/drawing/2014/main" val="20002"/>
                        </a:ext>
                      </a:extLst>
                    </a:gridCol>
                    <a:gridCol w="2880320">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370840">
                    <a:tc>
                      <a:txBody>
                        <a:bodyPr/>
                        <a:lstStyle/>
                        <a:p>
                          <a:r>
                            <a:rPr lang="es-CO" dirty="0">
                              <a:solidFill>
                                <a:schemeClr val="tx1"/>
                              </a:solidFill>
                            </a:rPr>
                            <a:t>Fuente</a:t>
                          </a:r>
                          <a:r>
                            <a:rPr lang="es-CO" baseline="0" dirty="0">
                              <a:solidFill>
                                <a:schemeClr val="tx1"/>
                              </a:solidFill>
                            </a:rPr>
                            <a:t> Variación</a:t>
                          </a:r>
                          <a:endParaRPr lang="es-CO" dirty="0">
                            <a:solidFill>
                              <a:schemeClr val="tx1"/>
                            </a:solidFill>
                          </a:endParaRPr>
                        </a:p>
                      </a:txBody>
                      <a:tcPr/>
                    </a:tc>
                    <a:tc>
                      <a:txBody>
                        <a:bodyPr/>
                        <a:lstStyle/>
                        <a:p>
                          <a:r>
                            <a:rPr lang="es-CO" dirty="0">
                              <a:solidFill>
                                <a:schemeClr val="tx1"/>
                              </a:solidFill>
                            </a:rPr>
                            <a:t>Suma</a:t>
                          </a:r>
                          <a:r>
                            <a:rPr lang="es-CO" baseline="0" dirty="0">
                              <a:solidFill>
                                <a:schemeClr val="tx1"/>
                              </a:solidFill>
                            </a:rPr>
                            <a:t> de cuadrados</a:t>
                          </a:r>
                          <a:endParaRPr lang="es-CO" dirty="0">
                            <a:solidFill>
                              <a:schemeClr val="tx1"/>
                            </a:solidFill>
                          </a:endParaRPr>
                        </a:p>
                      </a:txBody>
                      <a:tcPr/>
                    </a:tc>
                    <a:tc>
                      <a:txBody>
                        <a:bodyPr/>
                        <a:lstStyle/>
                        <a:p>
                          <a:r>
                            <a:rPr lang="es-CO" dirty="0">
                              <a:solidFill>
                                <a:schemeClr val="tx1"/>
                              </a:solidFill>
                            </a:rPr>
                            <a:t>Grados de Libertad</a:t>
                          </a:r>
                        </a:p>
                      </a:txBody>
                      <a:tcPr/>
                    </a:tc>
                    <a:tc>
                      <a:txBody>
                        <a:bodyPr/>
                        <a:lstStyle/>
                        <a:p>
                          <a:r>
                            <a:rPr lang="es-CO" dirty="0">
                              <a:solidFill>
                                <a:schemeClr val="tx1"/>
                              </a:solidFill>
                            </a:rPr>
                            <a:t>Cuadrado Medio</a:t>
                          </a:r>
                        </a:p>
                      </a:txBody>
                      <a:tcPr/>
                    </a:tc>
                    <a:tc>
                      <a:txBody>
                        <a:bodyPr/>
                        <a:lstStyle/>
                        <a:p>
                          <a:r>
                            <a:rPr lang="es-CO" dirty="0">
                              <a:solidFill>
                                <a:schemeClr val="tx1"/>
                              </a:solidFill>
                            </a:rPr>
                            <a:t>F</a:t>
                          </a:r>
                        </a:p>
                      </a:txBody>
                      <a:tcPr/>
                    </a:tc>
                    <a:extLst>
                      <a:ext uri="{0D108BD9-81ED-4DB2-BD59-A6C34878D82A}">
                        <a16:rowId xmlns:a16="http://schemas.microsoft.com/office/drawing/2014/main" val="10000"/>
                      </a:ext>
                    </a:extLst>
                  </a:tr>
                  <a:tr h="370840">
                    <a:tc>
                      <a:txBody>
                        <a:bodyPr/>
                        <a:lstStyle/>
                        <a:p>
                          <a:r>
                            <a:rPr lang="es-CO" dirty="0"/>
                            <a:t>Regresión</a:t>
                          </a:r>
                        </a:p>
                      </a:txBody>
                      <a:tcPr/>
                    </a:tc>
                    <a:tc>
                      <a:txBody>
                        <a:bodyPr/>
                        <a:lstStyle/>
                        <a:p>
                          <a:r>
                            <a:rPr lang="es-CO" dirty="0"/>
                            <a:t>SCR</a:t>
                          </a:r>
                        </a:p>
                      </a:txBody>
                      <a:tcPr/>
                    </a:tc>
                    <a:tc>
                      <a:txBody>
                        <a:bodyPr/>
                        <a:lstStyle/>
                        <a:p>
                          <a:r>
                            <a:rPr lang="es-CO" dirty="0"/>
                            <a:t>k (número de variables independientes)</a:t>
                          </a:r>
                        </a:p>
                      </a:txBody>
                      <a:tcPr/>
                    </a:tc>
                    <a:tc>
                      <a:txBody>
                        <a:bodyPr/>
                        <a:lstStyle/>
                        <a:p>
                          <a:pPr/>
                          <a14:m>
                            <m:oMathPara xmlns:m="http://schemas.openxmlformats.org/officeDocument/2006/math">
                              <m:oMathParaPr>
                                <m:jc m:val="centerGroup"/>
                              </m:oMathParaPr>
                              <m:oMath xmlns:m="http://schemas.openxmlformats.org/officeDocument/2006/math">
                                <m:r>
                                  <a:rPr lang="es-CO" b="0" i="1" smtClean="0">
                                    <a:latin typeface="Cambria Math"/>
                                  </a:rPr>
                                  <m:t>𝐶𝑀𝑅</m:t>
                                </m:r>
                                <m:r>
                                  <a:rPr lang="es-CO" b="0" i="1" smtClean="0">
                                    <a:latin typeface="Cambria Math"/>
                                  </a:rPr>
                                  <m:t>=</m:t>
                                </m:r>
                                <m:f>
                                  <m:fPr>
                                    <m:type m:val="skw"/>
                                    <m:ctrlPr>
                                      <a:rPr lang="es-CO" b="0" i="1" smtClean="0">
                                        <a:latin typeface="Cambria Math" panose="02040503050406030204" pitchFamily="18" charset="0"/>
                                      </a:rPr>
                                    </m:ctrlPr>
                                  </m:fPr>
                                  <m:num>
                                    <m:r>
                                      <a:rPr lang="es-CO" b="0" i="1" smtClean="0">
                                        <a:latin typeface="Cambria Math"/>
                                      </a:rPr>
                                      <m:t>𝑆𝐶𝑅</m:t>
                                    </m:r>
                                  </m:num>
                                  <m:den>
                                    <m:r>
                                      <a:rPr lang="es-CO" b="0" i="1" smtClean="0">
                                        <a:latin typeface="Cambria Math"/>
                                      </a:rPr>
                                      <m:t>𝐾</m:t>
                                    </m:r>
                                  </m:den>
                                </m:f>
                              </m:oMath>
                            </m:oMathPara>
                          </a14:m>
                          <a:endParaRPr lang="es-CO" dirty="0"/>
                        </a:p>
                      </a:txBody>
                      <a:tcPr/>
                    </a:tc>
                    <a:tc>
                      <a:txBody>
                        <a:bodyPr/>
                        <a:lstStyle/>
                        <a:p>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b="0" i="1" smtClean="0">
                                        <a:latin typeface="Cambria Math"/>
                                      </a:rPr>
                                      <m:t>𝐶𝑀𝑅</m:t>
                                    </m:r>
                                  </m:num>
                                  <m:den>
                                    <m:r>
                                      <a:rPr lang="es-CO" b="0" i="1" smtClean="0">
                                        <a:latin typeface="Cambria Math"/>
                                      </a:rPr>
                                      <m:t>𝐶𝑀𝐸</m:t>
                                    </m:r>
                                  </m:den>
                                </m:f>
                              </m:oMath>
                            </m:oMathPara>
                          </a14:m>
                          <a:endParaRPr lang="es-CO" dirty="0"/>
                        </a:p>
                      </a:txBody>
                      <a:tcPr/>
                    </a:tc>
                    <a:extLst>
                      <a:ext uri="{0D108BD9-81ED-4DB2-BD59-A6C34878D82A}">
                        <a16:rowId xmlns:a16="http://schemas.microsoft.com/office/drawing/2014/main" val="10001"/>
                      </a:ext>
                    </a:extLst>
                  </a:tr>
                  <a:tr h="370840">
                    <a:tc>
                      <a:txBody>
                        <a:bodyPr/>
                        <a:lstStyle/>
                        <a:p>
                          <a:r>
                            <a:rPr lang="es-CO" dirty="0"/>
                            <a:t>Error</a:t>
                          </a:r>
                        </a:p>
                      </a:txBody>
                      <a:tcPr/>
                    </a:tc>
                    <a:tc>
                      <a:txBody>
                        <a:bodyPr/>
                        <a:lstStyle/>
                        <a:p>
                          <a:r>
                            <a:rPr lang="es-CO" dirty="0"/>
                            <a:t>SCE</a:t>
                          </a:r>
                        </a:p>
                      </a:txBody>
                      <a:tcPr/>
                    </a:tc>
                    <a:tc>
                      <a:txBody>
                        <a:bodyPr/>
                        <a:lstStyle/>
                        <a:p>
                          <a:r>
                            <a:rPr lang="es-CO" dirty="0"/>
                            <a:t>n-k-1</a:t>
                          </a:r>
                        </a:p>
                        <a:p>
                          <a:r>
                            <a:rPr lang="es-CO" dirty="0"/>
                            <a:t>n: Número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k (número de variables independientes)</a:t>
                          </a:r>
                        </a:p>
                        <a:p>
                          <a:endParaRPr lang="es-CO" dirty="0"/>
                        </a:p>
                      </a:txBody>
                      <a:tcPr/>
                    </a:tc>
                    <a:tc>
                      <a:txBody>
                        <a:bodyPr/>
                        <a:lstStyle/>
                        <a:p>
                          <a:pPr/>
                          <a14:m>
                            <m:oMathPara xmlns:m="http://schemas.openxmlformats.org/officeDocument/2006/math">
                              <m:oMathParaPr>
                                <m:jc m:val="centerGroup"/>
                              </m:oMathParaPr>
                              <m:oMath xmlns:m="http://schemas.openxmlformats.org/officeDocument/2006/math">
                                <m:r>
                                  <a:rPr lang="es-CO" sz="1800" b="0" i="1" smtClean="0">
                                    <a:latin typeface="Cambria Math"/>
                                  </a:rPr>
                                  <m:t>𝐶𝑀𝐸</m:t>
                                </m:r>
                                <m:r>
                                  <a:rPr lang="es-CO" sz="1800" b="0" i="1" smtClean="0">
                                    <a:latin typeface="Cambria Math"/>
                                  </a:rPr>
                                  <m:t>=</m:t>
                                </m:r>
                                <m:f>
                                  <m:fPr>
                                    <m:type m:val="skw"/>
                                    <m:ctrlPr>
                                      <a:rPr lang="es-CO" sz="1800" b="0" i="1" smtClean="0">
                                        <a:latin typeface="Cambria Math" panose="02040503050406030204" pitchFamily="18" charset="0"/>
                                      </a:rPr>
                                    </m:ctrlPr>
                                  </m:fPr>
                                  <m:num>
                                    <m:r>
                                      <a:rPr lang="es-CO" sz="1800" b="0" i="1" smtClean="0">
                                        <a:latin typeface="Cambria Math"/>
                                      </a:rPr>
                                      <m:t>𝑆𝐶𝐸</m:t>
                                    </m:r>
                                  </m:num>
                                  <m:den>
                                    <m:d>
                                      <m:dPr>
                                        <m:ctrlPr>
                                          <a:rPr lang="es-CO" sz="1800" b="0" i="1" smtClean="0">
                                            <a:latin typeface="Cambria Math" panose="02040503050406030204" pitchFamily="18" charset="0"/>
                                          </a:rPr>
                                        </m:ctrlPr>
                                      </m:dPr>
                                      <m:e>
                                        <m:r>
                                          <a:rPr lang="es-CO" sz="1800" b="0" i="1" smtClean="0">
                                            <a:latin typeface="Cambria Math"/>
                                          </a:rPr>
                                          <m:t>𝑛</m:t>
                                        </m:r>
                                        <m:r>
                                          <a:rPr lang="es-CO" sz="1800" b="0" i="1" smtClean="0">
                                            <a:latin typeface="Cambria Math"/>
                                          </a:rPr>
                                          <m:t>−</m:t>
                                        </m:r>
                                        <m:r>
                                          <a:rPr lang="es-CO" sz="1800" b="0" i="1" smtClean="0">
                                            <a:latin typeface="Cambria Math"/>
                                          </a:rPr>
                                          <m:t>𝑘</m:t>
                                        </m:r>
                                        <m:r>
                                          <a:rPr lang="es-CO" sz="1800" b="0" i="1" smtClean="0">
                                            <a:latin typeface="Cambria Math"/>
                                          </a:rPr>
                                          <m:t>−1</m:t>
                                        </m:r>
                                      </m:e>
                                    </m:d>
                                  </m:den>
                                </m:f>
                              </m:oMath>
                            </m:oMathPara>
                          </a14:m>
                          <a:endParaRPr lang="es-CO" dirty="0"/>
                        </a:p>
                      </a:txBody>
                      <a:tcPr/>
                    </a:tc>
                    <a:tc>
                      <a:txBody>
                        <a:bodyPr/>
                        <a:lstStyle/>
                        <a:p>
                          <a:endParaRPr lang="es-CO" dirty="0"/>
                        </a:p>
                      </a:txBody>
                      <a:tcPr/>
                    </a:tc>
                    <a:extLst>
                      <a:ext uri="{0D108BD9-81ED-4DB2-BD59-A6C34878D82A}">
                        <a16:rowId xmlns:a16="http://schemas.microsoft.com/office/drawing/2014/main" val="10002"/>
                      </a:ext>
                    </a:extLst>
                  </a:tr>
                  <a:tr h="370840">
                    <a:tc>
                      <a:txBody>
                        <a:bodyPr/>
                        <a:lstStyle/>
                        <a:p>
                          <a:r>
                            <a:rPr lang="es-CO" dirty="0"/>
                            <a:t>Total</a:t>
                          </a:r>
                        </a:p>
                      </a:txBody>
                      <a:tcPr/>
                    </a:tc>
                    <a:tc>
                      <a:txBody>
                        <a:bodyPr/>
                        <a:lstStyle/>
                        <a:p>
                          <a:r>
                            <a:rPr lang="es-CO" dirty="0"/>
                            <a:t>SCT</a:t>
                          </a:r>
                        </a:p>
                      </a:txBody>
                      <a:tcPr/>
                    </a:tc>
                    <a:tc>
                      <a:txBody>
                        <a:bodyPr/>
                        <a:lstStyle/>
                        <a:p>
                          <a:r>
                            <a:rPr lang="es-CO" dirty="0"/>
                            <a:t>n-1</a:t>
                          </a:r>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3 Marcador de contenido"/>
              <p:cNvGraphicFramePr>
                <a:graphicFrameLocks/>
              </p:cNvGraphicFramePr>
              <p:nvPr>
                <p:extLst>
                  <p:ext uri="{D42A27DB-BD31-4B8C-83A1-F6EECF244321}">
                    <p14:modId xmlns:p14="http://schemas.microsoft.com/office/powerpoint/2010/main" val="2809973435"/>
                  </p:ext>
                </p:extLst>
              </p:nvPr>
            </p:nvGraphicFramePr>
            <p:xfrm>
              <a:off x="438152" y="1628800"/>
              <a:ext cx="7992888" cy="5034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89248">
                      <a:extLst>
                        <a:ext uri="{9D8B030D-6E8A-4147-A177-3AD203B41FA5}">
                          <a16:colId xmlns:a16="http://schemas.microsoft.com/office/drawing/2014/main" val="20002"/>
                        </a:ext>
                      </a:extLst>
                    </a:gridCol>
                    <a:gridCol w="2880320">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640080">
                    <a:tc>
                      <a:txBody>
                        <a:bodyPr/>
                        <a:lstStyle/>
                        <a:p>
                          <a:r>
                            <a:rPr lang="es-CO" dirty="0">
                              <a:solidFill>
                                <a:schemeClr val="tx1"/>
                              </a:solidFill>
                            </a:rPr>
                            <a:t>Fuente</a:t>
                          </a:r>
                          <a:r>
                            <a:rPr lang="es-CO" baseline="0" dirty="0">
                              <a:solidFill>
                                <a:schemeClr val="tx1"/>
                              </a:solidFill>
                            </a:rPr>
                            <a:t> Variación</a:t>
                          </a:r>
                          <a:endParaRPr lang="es-CO" dirty="0">
                            <a:solidFill>
                              <a:schemeClr val="tx1"/>
                            </a:solidFill>
                          </a:endParaRPr>
                        </a:p>
                      </a:txBody>
                      <a:tcPr/>
                    </a:tc>
                    <a:tc>
                      <a:txBody>
                        <a:bodyPr/>
                        <a:lstStyle/>
                        <a:p>
                          <a:r>
                            <a:rPr lang="es-CO" dirty="0">
                              <a:solidFill>
                                <a:schemeClr val="tx1"/>
                              </a:solidFill>
                            </a:rPr>
                            <a:t>Suma</a:t>
                          </a:r>
                          <a:r>
                            <a:rPr lang="es-CO" baseline="0" dirty="0">
                              <a:solidFill>
                                <a:schemeClr val="tx1"/>
                              </a:solidFill>
                            </a:rPr>
                            <a:t> de cuadrados</a:t>
                          </a:r>
                          <a:endParaRPr lang="es-CO" dirty="0">
                            <a:solidFill>
                              <a:schemeClr val="tx1"/>
                            </a:solidFill>
                          </a:endParaRPr>
                        </a:p>
                      </a:txBody>
                      <a:tcPr/>
                    </a:tc>
                    <a:tc>
                      <a:txBody>
                        <a:bodyPr/>
                        <a:lstStyle/>
                        <a:p>
                          <a:r>
                            <a:rPr lang="es-CO" dirty="0">
                              <a:solidFill>
                                <a:schemeClr val="tx1"/>
                              </a:solidFill>
                            </a:rPr>
                            <a:t>Grados de Libertad</a:t>
                          </a:r>
                        </a:p>
                      </a:txBody>
                      <a:tcPr/>
                    </a:tc>
                    <a:tc>
                      <a:txBody>
                        <a:bodyPr/>
                        <a:lstStyle/>
                        <a:p>
                          <a:r>
                            <a:rPr lang="es-CO" dirty="0">
                              <a:solidFill>
                                <a:schemeClr val="tx1"/>
                              </a:solidFill>
                            </a:rPr>
                            <a:t>Cuadrado Medio</a:t>
                          </a:r>
                        </a:p>
                      </a:txBody>
                      <a:tcPr/>
                    </a:tc>
                    <a:tc>
                      <a:txBody>
                        <a:bodyPr/>
                        <a:lstStyle/>
                        <a:p>
                          <a:r>
                            <a:rPr lang="es-CO" dirty="0">
                              <a:solidFill>
                                <a:schemeClr val="tx1"/>
                              </a:solidFill>
                            </a:rPr>
                            <a:t>F</a:t>
                          </a:r>
                        </a:p>
                      </a:txBody>
                      <a:tcPr/>
                    </a:tc>
                    <a:extLst>
                      <a:ext uri="{0D108BD9-81ED-4DB2-BD59-A6C34878D82A}">
                        <a16:rowId xmlns:a16="http://schemas.microsoft.com/office/drawing/2014/main" val="10000"/>
                      </a:ext>
                    </a:extLst>
                  </a:tr>
                  <a:tr h="1463040">
                    <a:tc>
                      <a:txBody>
                        <a:bodyPr/>
                        <a:lstStyle/>
                        <a:p>
                          <a:r>
                            <a:rPr lang="es-CO" dirty="0"/>
                            <a:t>Regresión</a:t>
                          </a:r>
                        </a:p>
                      </a:txBody>
                      <a:tcPr/>
                    </a:tc>
                    <a:tc>
                      <a:txBody>
                        <a:bodyPr/>
                        <a:lstStyle/>
                        <a:p>
                          <a:r>
                            <a:rPr lang="es-CO" dirty="0"/>
                            <a:t>SCR</a:t>
                          </a:r>
                        </a:p>
                      </a:txBody>
                      <a:tcPr/>
                    </a:tc>
                    <a:tc>
                      <a:txBody>
                        <a:bodyPr/>
                        <a:lstStyle/>
                        <a:p>
                          <a:r>
                            <a:rPr lang="es-CO" dirty="0"/>
                            <a:t>k (número de variables independientes)</a:t>
                          </a:r>
                        </a:p>
                      </a:txBody>
                      <a:tcPr/>
                    </a:tc>
                    <a:tc>
                      <a:txBody>
                        <a:bodyPr/>
                        <a:lstStyle/>
                        <a:p>
                          <a:endParaRPr lang="es-CO"/>
                        </a:p>
                      </a:txBody>
                      <a:tcPr>
                        <a:blipFill>
                          <a:blip r:embed="rId2"/>
                          <a:stretch>
                            <a:fillRect l="-139873" t="-45833" r="-38186" b="-206667"/>
                          </a:stretch>
                        </a:blipFill>
                      </a:tcPr>
                    </a:tc>
                    <a:tc>
                      <a:txBody>
                        <a:bodyPr/>
                        <a:lstStyle/>
                        <a:p>
                          <a:endParaRPr lang="es-CO"/>
                        </a:p>
                      </a:txBody>
                      <a:tcPr>
                        <a:blipFill>
                          <a:blip r:embed="rId2"/>
                          <a:stretch>
                            <a:fillRect l="-642373" t="-45833" r="-2260" b="-206667"/>
                          </a:stretch>
                        </a:blipFill>
                      </a:tcPr>
                    </a:tc>
                    <a:extLst>
                      <a:ext uri="{0D108BD9-81ED-4DB2-BD59-A6C34878D82A}">
                        <a16:rowId xmlns:a16="http://schemas.microsoft.com/office/drawing/2014/main" val="10001"/>
                      </a:ext>
                    </a:extLst>
                  </a:tr>
                  <a:tr h="2560320">
                    <a:tc>
                      <a:txBody>
                        <a:bodyPr/>
                        <a:lstStyle/>
                        <a:p>
                          <a:r>
                            <a:rPr lang="es-CO" dirty="0"/>
                            <a:t>Error</a:t>
                          </a:r>
                        </a:p>
                      </a:txBody>
                      <a:tcPr/>
                    </a:tc>
                    <a:tc>
                      <a:txBody>
                        <a:bodyPr/>
                        <a:lstStyle/>
                        <a:p>
                          <a:r>
                            <a:rPr lang="es-CO" dirty="0"/>
                            <a:t>SCE</a:t>
                          </a:r>
                        </a:p>
                      </a:txBody>
                      <a:tcPr/>
                    </a:tc>
                    <a:tc>
                      <a:txBody>
                        <a:bodyPr/>
                        <a:lstStyle/>
                        <a:p>
                          <a:r>
                            <a:rPr lang="es-CO" dirty="0"/>
                            <a:t>n-k-1</a:t>
                          </a:r>
                        </a:p>
                        <a:p>
                          <a:r>
                            <a:rPr lang="es-CO" dirty="0"/>
                            <a:t>n: Número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k (número de variables independientes)</a:t>
                          </a:r>
                        </a:p>
                        <a:p>
                          <a:endParaRPr lang="es-CO" dirty="0"/>
                        </a:p>
                      </a:txBody>
                      <a:tcPr/>
                    </a:tc>
                    <a:tc>
                      <a:txBody>
                        <a:bodyPr/>
                        <a:lstStyle/>
                        <a:p>
                          <a:endParaRPr lang="es-CO"/>
                        </a:p>
                      </a:txBody>
                      <a:tcPr>
                        <a:blipFill>
                          <a:blip r:embed="rId2"/>
                          <a:stretch>
                            <a:fillRect l="-139873" t="-83135" r="-38186" b="-17815"/>
                          </a:stretch>
                        </a:blipFill>
                      </a:tcPr>
                    </a:tc>
                    <a:tc>
                      <a:txBody>
                        <a:bodyPr/>
                        <a:lstStyle/>
                        <a:p>
                          <a:endParaRPr lang="es-CO" dirty="0"/>
                        </a:p>
                      </a:txBody>
                      <a:tcPr/>
                    </a:tc>
                    <a:extLst>
                      <a:ext uri="{0D108BD9-81ED-4DB2-BD59-A6C34878D82A}">
                        <a16:rowId xmlns:a16="http://schemas.microsoft.com/office/drawing/2014/main" val="10002"/>
                      </a:ext>
                    </a:extLst>
                  </a:tr>
                  <a:tr h="370840">
                    <a:tc>
                      <a:txBody>
                        <a:bodyPr/>
                        <a:lstStyle/>
                        <a:p>
                          <a:r>
                            <a:rPr lang="es-CO" dirty="0"/>
                            <a:t>Total</a:t>
                          </a:r>
                        </a:p>
                      </a:txBody>
                      <a:tcPr/>
                    </a:tc>
                    <a:tc>
                      <a:txBody>
                        <a:bodyPr/>
                        <a:lstStyle/>
                        <a:p>
                          <a:r>
                            <a:rPr lang="es-CO" dirty="0"/>
                            <a:t>SCT</a:t>
                          </a:r>
                        </a:p>
                      </a:txBody>
                      <a:tcPr/>
                    </a:tc>
                    <a:tc>
                      <a:txBody>
                        <a:bodyPr/>
                        <a:lstStyle/>
                        <a:p>
                          <a:r>
                            <a:rPr lang="es-CO" dirty="0"/>
                            <a:t>n-1</a:t>
                          </a:r>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426746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115616" y="620688"/>
            <a:ext cx="65527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t>CORRELACIÓN</a:t>
            </a:r>
          </a:p>
        </p:txBody>
      </p:sp>
      <p:sp>
        <p:nvSpPr>
          <p:cNvPr id="8" name="7 Multidocumento"/>
          <p:cNvSpPr/>
          <p:nvPr/>
        </p:nvSpPr>
        <p:spPr>
          <a:xfrm>
            <a:off x="899592" y="2276872"/>
            <a:ext cx="7704856" cy="417646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AutoNum type="alphaLcPeriod"/>
            </a:pPr>
            <a:r>
              <a:rPr lang="es-PE" u="sng" dirty="0">
                <a:solidFill>
                  <a:schemeClr val="accent2">
                    <a:lumMod val="50000"/>
                  </a:schemeClr>
                </a:solidFill>
              </a:rPr>
              <a:t>De Correlación Positiva </a:t>
            </a:r>
            <a:br>
              <a:rPr lang="es-PE" dirty="0">
                <a:solidFill>
                  <a:schemeClr val="accent2">
                    <a:lumMod val="50000"/>
                  </a:schemeClr>
                </a:solidFill>
              </a:rPr>
            </a:br>
            <a:r>
              <a:rPr lang="es-PE" dirty="0">
                <a:solidFill>
                  <a:schemeClr val="accent2">
                    <a:lumMod val="50000"/>
                  </a:schemeClr>
                </a:solidFill>
              </a:rPr>
              <a:t>  Se caracterizan porque al aumentar el valor de una variable  </a:t>
            </a:r>
          </a:p>
          <a:p>
            <a:r>
              <a:rPr lang="es-PE" dirty="0">
                <a:solidFill>
                  <a:schemeClr val="accent2">
                    <a:lumMod val="50000"/>
                  </a:schemeClr>
                </a:solidFill>
              </a:rPr>
              <a:t>        aumenta el de la otra. </a:t>
            </a:r>
          </a:p>
          <a:p>
            <a:r>
              <a:rPr lang="es-PE" dirty="0">
                <a:solidFill>
                  <a:schemeClr val="accent2">
                    <a:lumMod val="50000"/>
                  </a:schemeClr>
                </a:solidFill>
              </a:rPr>
              <a:t>b. </a:t>
            </a:r>
            <a:r>
              <a:rPr lang="es-PE" u="sng" dirty="0">
                <a:solidFill>
                  <a:schemeClr val="accent2">
                    <a:lumMod val="50000"/>
                  </a:schemeClr>
                </a:solidFill>
              </a:rPr>
              <a:t>De Correlación Negativa </a:t>
            </a:r>
            <a:br>
              <a:rPr lang="es-PE" dirty="0">
                <a:solidFill>
                  <a:schemeClr val="accent2">
                    <a:lumMod val="50000"/>
                  </a:schemeClr>
                </a:solidFill>
              </a:rPr>
            </a:br>
            <a:r>
              <a:rPr lang="es-PE" dirty="0">
                <a:solidFill>
                  <a:schemeClr val="accent2">
                    <a:lumMod val="50000"/>
                  </a:schemeClr>
                </a:solidFill>
              </a:rPr>
              <a:t>       Sucede justamente lo contrario, es decir, cuando una   </a:t>
            </a:r>
          </a:p>
          <a:p>
            <a:r>
              <a:rPr lang="es-PE" dirty="0">
                <a:solidFill>
                  <a:schemeClr val="accent2">
                    <a:lumMod val="50000"/>
                  </a:schemeClr>
                </a:solidFill>
              </a:rPr>
              <a:t>       variable aumenta, la otra disminuye. </a:t>
            </a:r>
            <a:br>
              <a:rPr lang="es-PE" dirty="0">
                <a:solidFill>
                  <a:schemeClr val="accent2">
                    <a:lumMod val="50000"/>
                  </a:schemeClr>
                </a:solidFill>
              </a:rPr>
            </a:br>
            <a:r>
              <a:rPr lang="es-PE" dirty="0">
                <a:solidFill>
                  <a:schemeClr val="accent2">
                    <a:lumMod val="50000"/>
                  </a:schemeClr>
                </a:solidFill>
              </a:rPr>
              <a:t>c. </a:t>
            </a:r>
            <a:r>
              <a:rPr lang="es-PE" u="sng" dirty="0">
                <a:solidFill>
                  <a:schemeClr val="accent2">
                    <a:lumMod val="50000"/>
                  </a:schemeClr>
                </a:solidFill>
              </a:rPr>
              <a:t>De Correlación No Lineal. </a:t>
            </a:r>
            <a:br>
              <a:rPr lang="es-PE" dirty="0">
                <a:solidFill>
                  <a:schemeClr val="accent2">
                    <a:lumMod val="50000"/>
                  </a:schemeClr>
                </a:solidFill>
              </a:rPr>
            </a:br>
            <a:r>
              <a:rPr lang="es-PE" dirty="0">
                <a:solidFill>
                  <a:schemeClr val="accent2">
                    <a:lumMod val="50000"/>
                  </a:schemeClr>
                </a:solidFill>
              </a:rPr>
              <a:t>     No hay relación de dependencia entre las dos variables</a:t>
            </a:r>
            <a:r>
              <a:rPr lang="es-PE" dirty="0"/>
              <a:t>. </a:t>
            </a:r>
          </a:p>
        </p:txBody>
      </p:sp>
    </p:spTree>
    <p:extLst>
      <p:ext uri="{BB962C8B-B14F-4D97-AF65-F5344CB8AC3E}">
        <p14:creationId xmlns:p14="http://schemas.microsoft.com/office/powerpoint/2010/main" val="5094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7" y="2204864"/>
            <a:ext cx="7524824" cy="3921299"/>
          </a:xfrm>
        </p:spPr>
        <p:txBody>
          <a:bodyPr/>
          <a:lstStyle/>
          <a:p>
            <a:pPr marL="0" indent="0" algn="just">
              <a:buNone/>
            </a:pPr>
            <a:r>
              <a:rPr lang="es-CO" sz="2800" dirty="0">
                <a:latin typeface="Comic Sans MS" panose="030F0702030302020204" pitchFamily="66" charset="0"/>
              </a:rPr>
              <a:t>En la regresión lineal simple existen dos variables una dependiente y una independiente, la dependiente </a:t>
            </a:r>
            <a:r>
              <a:rPr lang="es-CO" sz="2800" dirty="0" err="1">
                <a:latin typeface="Comic Sans MS" panose="030F0702030302020204" pitchFamily="66" charset="0"/>
              </a:rPr>
              <a:t>sera</a:t>
            </a:r>
            <a:r>
              <a:rPr lang="es-CO" sz="2800" dirty="0">
                <a:latin typeface="Comic Sans MS" panose="030F0702030302020204" pitchFamily="66" charset="0"/>
              </a:rPr>
              <a:t> </a:t>
            </a:r>
            <a:r>
              <a:rPr lang="es-CO" sz="2800" b="1" i="1" dirty="0">
                <a:solidFill>
                  <a:srgbClr val="FF0000"/>
                </a:solidFill>
                <a:latin typeface="Comic Sans MS" panose="030F0702030302020204" pitchFamily="66" charset="0"/>
              </a:rPr>
              <a:t>y</a:t>
            </a:r>
            <a:r>
              <a:rPr lang="es-CO" sz="2800" b="1" i="1" dirty="0">
                <a:latin typeface="Comic Sans MS" panose="030F0702030302020204" pitchFamily="66" charset="0"/>
              </a:rPr>
              <a:t> </a:t>
            </a:r>
            <a:r>
              <a:rPr lang="es-CO" sz="2800" dirty="0" err="1">
                <a:latin typeface="Comic Sans MS" panose="030F0702030302020204" pitchFamily="66" charset="0"/>
              </a:rPr>
              <a:t>y</a:t>
            </a:r>
            <a:r>
              <a:rPr lang="es-CO" sz="2800" dirty="0">
                <a:latin typeface="Comic Sans MS" panose="030F0702030302020204" pitchFamily="66" charset="0"/>
              </a:rPr>
              <a:t> la independiente </a:t>
            </a:r>
            <a:r>
              <a:rPr lang="es-CO" sz="2800" b="1" i="1" dirty="0">
                <a:solidFill>
                  <a:srgbClr val="FF0000"/>
                </a:solidFill>
                <a:latin typeface="Comic Sans MS" panose="030F0702030302020204" pitchFamily="66" charset="0"/>
              </a:rPr>
              <a:t>x</a:t>
            </a:r>
            <a:r>
              <a:rPr lang="es-CO" sz="2800" b="1" i="1" dirty="0">
                <a:latin typeface="Comic Sans MS" panose="030F0702030302020204" pitchFamily="66" charset="0"/>
              </a:rPr>
              <a:t>.</a:t>
            </a:r>
          </a:p>
          <a:p>
            <a:pPr marL="0" indent="0">
              <a:buNone/>
            </a:pPr>
            <a:endParaRPr lang="es-CO" b="1" i="1" dirty="0"/>
          </a:p>
        </p:txBody>
      </p:sp>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REGRESIÓN LINEAL SIMPLE</a:t>
            </a:r>
          </a:p>
        </p:txBody>
      </p:sp>
    </p:spTree>
    <p:extLst>
      <p:ext uri="{BB962C8B-B14F-4D97-AF65-F5344CB8AC3E}">
        <p14:creationId xmlns:p14="http://schemas.microsoft.com/office/powerpoint/2010/main" val="205342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700808"/>
                <a:ext cx="7408333" cy="4425355"/>
              </a:xfrm>
            </p:spPr>
            <p:txBody>
              <a:bodyPr>
                <a:normAutofit fontScale="70000" lnSpcReduction="20000"/>
              </a:bodyPr>
              <a:lstStyle/>
              <a:p>
                <a:pPr marL="0" indent="0">
                  <a:buNone/>
                </a:pPr>
                <a:r>
                  <a:rPr lang="es-CO" b="0" dirty="0">
                    <a:latin typeface="Comic Sans MS" panose="030F0702030302020204" pitchFamily="66" charset="0"/>
                  </a:rPr>
                  <a:t>Modelo de regresión lineal simple</a:t>
                </a: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CO" sz="4600" b="0" i="1" smtClean="0">
                          <a:latin typeface="Cambria Math"/>
                        </a:rPr>
                        <m:t>𝑦</m:t>
                      </m:r>
                      <m:r>
                        <a:rPr lang="es-CO" sz="4600" b="0" i="1" smtClean="0">
                          <a:latin typeface="Cambria Math"/>
                        </a:rPr>
                        <m:t>=</m:t>
                      </m:r>
                      <m:sSub>
                        <m:sSubPr>
                          <m:ctrlPr>
                            <a:rPr lang="es-CO" sz="4600" b="0" i="1" smtClean="0">
                              <a:latin typeface="Cambria Math" panose="02040503050406030204" pitchFamily="18" charset="0"/>
                            </a:rPr>
                          </m:ctrlPr>
                        </m:sSubPr>
                        <m:e>
                          <m:r>
                            <a:rPr lang="es-CO" sz="4600" b="0" i="1" smtClean="0">
                              <a:latin typeface="Cambria Math"/>
                              <a:ea typeface="Cambria Math"/>
                            </a:rPr>
                            <m:t>𝛽</m:t>
                          </m:r>
                        </m:e>
                        <m:sub>
                          <m:r>
                            <a:rPr lang="es-CO" sz="4600" b="0" i="1" smtClean="0">
                              <a:latin typeface="Cambria Math"/>
                            </a:rPr>
                            <m:t>0</m:t>
                          </m:r>
                        </m:sub>
                      </m:sSub>
                      <m:r>
                        <a:rPr lang="es-CO" sz="4600" b="0" i="1" smtClean="0">
                          <a:latin typeface="Cambria Math"/>
                        </a:rPr>
                        <m:t>+</m:t>
                      </m:r>
                      <m:sSub>
                        <m:sSubPr>
                          <m:ctrlPr>
                            <a:rPr lang="es-CO" sz="4600" b="0" i="1" smtClean="0">
                              <a:latin typeface="Cambria Math" panose="02040503050406030204" pitchFamily="18" charset="0"/>
                            </a:rPr>
                          </m:ctrlPr>
                        </m:sSubPr>
                        <m:e>
                          <m:r>
                            <a:rPr lang="es-CO" sz="4600" b="0" i="1" smtClean="0">
                              <a:latin typeface="Cambria Math"/>
                              <a:ea typeface="Cambria Math"/>
                            </a:rPr>
                            <m:t>𝛽</m:t>
                          </m:r>
                        </m:e>
                        <m:sub>
                          <m:r>
                            <a:rPr lang="es-CO" sz="4600" b="0" i="1" smtClean="0">
                              <a:latin typeface="Cambria Math"/>
                            </a:rPr>
                            <m:t>1</m:t>
                          </m:r>
                        </m:sub>
                      </m:sSub>
                      <m:r>
                        <a:rPr lang="es-CO" sz="4600" b="0" i="1" smtClean="0">
                          <a:latin typeface="Cambria Math"/>
                        </a:rPr>
                        <m:t>∗</m:t>
                      </m:r>
                      <m:sSub>
                        <m:sSubPr>
                          <m:ctrlPr>
                            <a:rPr lang="es-CO" sz="4600" b="0" i="1" smtClean="0">
                              <a:latin typeface="Cambria Math" panose="02040503050406030204" pitchFamily="18" charset="0"/>
                            </a:rPr>
                          </m:ctrlPr>
                        </m:sSubPr>
                        <m:e>
                          <m:r>
                            <a:rPr lang="es-CO" sz="4600" b="0" i="1" smtClean="0">
                              <a:latin typeface="Cambria Math"/>
                            </a:rPr>
                            <m:t>𝑥</m:t>
                          </m:r>
                        </m:e>
                        <m:sub>
                          <m:r>
                            <a:rPr lang="es-CO" sz="4600" b="0" i="1" smtClean="0">
                              <a:latin typeface="Cambria Math"/>
                            </a:rPr>
                            <m:t>1</m:t>
                          </m:r>
                        </m:sub>
                      </m:sSub>
                      <m:r>
                        <a:rPr lang="es-CO" sz="4600" b="0" i="1" smtClean="0">
                          <a:latin typeface="Cambria Math"/>
                        </a:rPr>
                        <m:t>+</m:t>
                      </m:r>
                      <m:sSub>
                        <m:sSubPr>
                          <m:ctrlPr>
                            <a:rPr lang="es-CO" sz="4600" b="0" i="1" smtClean="0">
                              <a:latin typeface="Cambria Math" panose="02040503050406030204" pitchFamily="18" charset="0"/>
                            </a:rPr>
                          </m:ctrlPr>
                        </m:sSubPr>
                        <m:e>
                          <m:r>
                            <a:rPr lang="es-CO" sz="4600" b="0" i="1" smtClean="0">
                              <a:latin typeface="Cambria Math"/>
                              <a:ea typeface="Cambria Math"/>
                            </a:rPr>
                            <m:t>𝜀</m:t>
                          </m:r>
                        </m:e>
                        <m:sub>
                          <m:r>
                            <a:rPr lang="es-CO" sz="4600" b="0" i="1" smtClean="0">
                              <a:latin typeface="Cambria Math"/>
                            </a:rPr>
                            <m:t>𝑖</m:t>
                          </m:r>
                        </m:sub>
                      </m:sSub>
                    </m:oMath>
                  </m:oMathPara>
                </a14:m>
                <a:endParaRPr lang="es-CO" sz="4600" dirty="0"/>
              </a:p>
              <a:p>
                <a:pPr marL="0" indent="0" algn="just">
                  <a:buNone/>
                </a:pPr>
                <a:endParaRPr lang="es-CO" dirty="0">
                  <a:latin typeface="Comic Sans MS" panose="030F0702030302020204" pitchFamily="66" charset="0"/>
                </a:endParaRPr>
              </a:p>
              <a:p>
                <a:pPr marL="0" indent="0" algn="just">
                  <a:buNone/>
                </a:pPr>
                <a:r>
                  <a:rPr lang="es-CO" dirty="0">
                    <a:latin typeface="Comic Sans MS" panose="030F0702030302020204" pitchFamily="66" charset="0"/>
                  </a:rPr>
                  <a:t>Donde el </a:t>
                </a:r>
                <a14:m>
                  <m:oMath xmlns:m="http://schemas.openxmlformats.org/officeDocument/2006/math">
                    <m:sSub>
                      <m:sSubPr>
                        <m:ctrlPr>
                          <a:rPr lang="es-CO" i="1">
                            <a:latin typeface="Cambria Math" panose="02040503050406030204" pitchFamily="18" charset="0"/>
                          </a:rPr>
                        </m:ctrlPr>
                      </m:sSubPr>
                      <m:e>
                        <m:r>
                          <a:rPr lang="es-CO" i="1">
                            <a:latin typeface="Cambria Math"/>
                            <a:ea typeface="Cambria Math"/>
                          </a:rPr>
                          <m:t>𝜀</m:t>
                        </m:r>
                      </m:e>
                      <m:sub>
                        <m:r>
                          <a:rPr lang="es-CO" i="1">
                            <a:latin typeface="Cambria Math"/>
                          </a:rPr>
                          <m:t>𝑖</m:t>
                        </m:r>
                      </m:sub>
                    </m:sSub>
                  </m:oMath>
                </a14:m>
                <a:r>
                  <a:rPr lang="es-CO" dirty="0">
                    <a:latin typeface="Comic Sans MS" panose="030F0702030302020204" pitchFamily="66" charset="0"/>
                  </a:rPr>
                  <a:t> hace referencia al error y es lo que el modelo no puede explicar.</a:t>
                </a:r>
              </a:p>
              <a:p>
                <a:pPr marL="0" indent="0" algn="just">
                  <a:buNone/>
                </a:pPr>
                <a:endParaRPr lang="es-CO" dirty="0">
                  <a:latin typeface="Comic Sans MS" panose="030F0702030302020204" pitchFamily="66" charset="0"/>
                </a:endParaRPr>
              </a:p>
              <a:p>
                <a:pPr marL="0" indent="0" algn="just">
                  <a:buNone/>
                </a:pPr>
                <a:r>
                  <a:rPr lang="es-CO" dirty="0">
                    <a:latin typeface="Comic Sans MS" panose="030F0702030302020204" pitchFamily="66" charset="0"/>
                  </a:rPr>
                  <a:t>Ecuación de regresión lineal simple sale de aplicar valor esperado a ambos lados.</a:t>
                </a:r>
              </a:p>
              <a:p>
                <a:pPr marL="0" indent="0" algn="just">
                  <a:buNone/>
                </a:pPr>
                <a:endParaRPr lang="es-CO" dirty="0">
                  <a:latin typeface="Comic Sans MS" panose="030F0702030302020204" pitchFamily="66" charset="0"/>
                </a:endParaRPr>
              </a:p>
              <a:p>
                <a:pPr marL="0" indent="0" algn="just">
                  <a:buNone/>
                </a:pPr>
                <a14:m>
                  <m:oMathPara xmlns:m="http://schemas.openxmlformats.org/officeDocument/2006/math">
                    <m:oMathParaPr>
                      <m:jc m:val="centerGroup"/>
                    </m:oMathParaPr>
                    <m:oMath xmlns:m="http://schemas.openxmlformats.org/officeDocument/2006/math">
                      <m:r>
                        <a:rPr lang="es-CO" b="0" i="1" smtClean="0">
                          <a:latin typeface="Cambria Math"/>
                        </a:rPr>
                        <m:t>𝐸</m:t>
                      </m:r>
                      <m:r>
                        <a:rPr lang="es-CO" b="0" i="1" smtClean="0">
                          <a:latin typeface="Cambria Math"/>
                        </a:rPr>
                        <m:t>(</m:t>
                      </m:r>
                      <m:r>
                        <a:rPr lang="es-CO" i="1">
                          <a:latin typeface="Cambria Math"/>
                        </a:rPr>
                        <m:t>𝑦</m:t>
                      </m:r>
                      <m:r>
                        <a:rPr lang="es-CO" b="0" i="1" smtClean="0">
                          <a:latin typeface="Cambria Math"/>
                        </a:rPr>
                        <m:t>)</m:t>
                      </m:r>
                      <m:r>
                        <a:rPr lang="es-CO" i="1">
                          <a:latin typeface="Cambria Math"/>
                        </a:rPr>
                        <m:t>=</m:t>
                      </m:r>
                      <m:sSub>
                        <m:sSubPr>
                          <m:ctrlPr>
                            <a:rPr lang="es-CO" i="1">
                              <a:latin typeface="Cambria Math" panose="02040503050406030204" pitchFamily="18" charset="0"/>
                            </a:rPr>
                          </m:ctrlPr>
                        </m:sSubPr>
                        <m:e>
                          <m:r>
                            <a:rPr lang="es-CO" i="1">
                              <a:latin typeface="Cambria Math"/>
                              <a:ea typeface="Cambria Math"/>
                            </a:rPr>
                            <m:t>𝛽</m:t>
                          </m:r>
                        </m:e>
                        <m:sub>
                          <m:r>
                            <a:rPr lang="es-CO" i="1">
                              <a:latin typeface="Cambria Math"/>
                            </a:rPr>
                            <m:t>0</m:t>
                          </m:r>
                        </m:sub>
                      </m:sSub>
                      <m:r>
                        <a:rPr lang="es-CO" i="1">
                          <a:latin typeface="Cambria Math"/>
                        </a:rPr>
                        <m:t>+</m:t>
                      </m:r>
                      <m:sSub>
                        <m:sSubPr>
                          <m:ctrlPr>
                            <a:rPr lang="es-CO" i="1" smtClean="0">
                              <a:latin typeface="Cambria Math" panose="02040503050406030204" pitchFamily="18" charset="0"/>
                            </a:rPr>
                          </m:ctrlPr>
                        </m:sSubPr>
                        <m:e>
                          <m:r>
                            <a:rPr lang="es-CO" i="1">
                              <a:latin typeface="Cambria Math"/>
                              <a:ea typeface="Cambria Math"/>
                            </a:rPr>
                            <m:t>𝛽</m:t>
                          </m:r>
                        </m:e>
                        <m:sub>
                          <m:r>
                            <a:rPr lang="es-CO" i="1">
                              <a:latin typeface="Cambria Math"/>
                            </a:rPr>
                            <m:t>1</m:t>
                          </m:r>
                        </m:sub>
                      </m:sSub>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oMath>
                  </m:oMathPara>
                </a14:m>
                <a:endParaRPr lang="es-CO" dirty="0"/>
              </a:p>
              <a:p>
                <a:pPr marL="0" indent="0" algn="just">
                  <a:buNone/>
                </a:pPr>
                <a:endParaRPr lang="es-CO" dirty="0">
                  <a:latin typeface="Comic Sans MS" panose="030F0702030302020204" pitchFamily="66" charset="0"/>
                </a:endParaRPr>
              </a:p>
              <a:p>
                <a:pPr marL="0" indent="0" algn="just">
                  <a:buNone/>
                </a:pPr>
                <a:r>
                  <a:rPr lang="es-CO" dirty="0">
                    <a:latin typeface="Comic Sans MS" panose="030F0702030302020204" pitchFamily="66" charset="0"/>
                  </a:rPr>
                  <a:t>Al aplicar un modelo matemático para la muestra de datos siempre hay un error inherente por no tener todos los datos de la población</a:t>
                </a:r>
              </a:p>
              <a:p>
                <a:pPr marL="0" indent="0" algn="just">
                  <a:buNone/>
                </a:pPr>
                <a:endParaRPr lang="es-CO" dirty="0">
                  <a:latin typeface="Comic Sans MS" panose="030F0702030302020204" pitchFamily="66"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r>
                            <a:rPr lang="es-CO" b="0" i="1" smtClean="0">
                              <a:latin typeface="Cambria Math"/>
                            </a:rPr>
                            <m:t>𝑦</m:t>
                          </m:r>
                        </m:e>
                      </m:acc>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𝑏</m:t>
                          </m:r>
                        </m:e>
                        <m:sub>
                          <m:r>
                            <a:rPr lang="es-CO" b="0" i="1" smtClean="0">
                              <a:latin typeface="Cambria Math"/>
                            </a:rPr>
                            <m:t>0</m:t>
                          </m:r>
                        </m:sub>
                      </m:sSub>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𝑏</m:t>
                          </m:r>
                        </m:e>
                        <m:sub>
                          <m:r>
                            <a:rPr lang="es-CO" b="0" i="1" smtClean="0">
                              <a:latin typeface="Cambria Math"/>
                            </a:rPr>
                            <m:t>1</m:t>
                          </m:r>
                        </m:sub>
                      </m:sSub>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oMath>
                  </m:oMathPara>
                </a14:m>
                <a:endParaRPr lang="es-CO" dirty="0">
                  <a:latin typeface="Comic Sans MS" panose="030F0702030302020204" pitchFamily="66" charset="0"/>
                </a:endParaRPr>
              </a:p>
              <a:p>
                <a:pPr marL="0" indent="0" algn="just">
                  <a:buNone/>
                </a:pPr>
                <a:endParaRPr lang="es-CO" dirty="0">
                  <a:latin typeface="Comic Sans MS" panose="030F0702030302020204" pitchFamily="66" charset="0"/>
                </a:endParaRPr>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700808"/>
                <a:ext cx="7408333" cy="4425355"/>
              </a:xfrm>
              <a:blipFill>
                <a:blip r:embed="rId2"/>
                <a:stretch>
                  <a:fillRect l="-494" t="-1377" r="-576"/>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MODELO MATEMÁTICO</a:t>
            </a:r>
          </a:p>
        </p:txBody>
      </p:sp>
    </p:spTree>
    <p:extLst>
      <p:ext uri="{BB962C8B-B14F-4D97-AF65-F5344CB8AC3E}">
        <p14:creationId xmlns:p14="http://schemas.microsoft.com/office/powerpoint/2010/main" val="116418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p:txBody>
              <a:bodyPr/>
              <a:lstStyle/>
              <a:p>
                <a:pPr marL="0" indent="0">
                  <a:buNone/>
                </a:pPr>
                <a:r>
                  <a:rPr lang="es-CO" dirty="0"/>
                  <a:t>El problema que tenemos planteado es, pues, hallar unos estimadores</a:t>
                </a:r>
                <a14:m>
                  <m:oMath xmlns:m="http://schemas.openxmlformats.org/officeDocument/2006/math">
                    <m:r>
                      <a:rPr lang="es-CO" b="0" i="0" smtClean="0">
                        <a:latin typeface="Cambria Math"/>
                      </a:rPr>
                      <m:t> </m:t>
                    </m:r>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a:ea typeface="Cambria Math"/>
                              </a:rPr>
                              <m:t>𝛽</m:t>
                            </m:r>
                          </m:e>
                        </m:acc>
                      </m:e>
                      <m:sub>
                        <m:r>
                          <a:rPr lang="es-CO" b="0" i="1" smtClean="0">
                            <a:latin typeface="Cambria Math"/>
                          </a:rPr>
                          <m:t>0</m:t>
                        </m:r>
                      </m:sub>
                    </m:sSub>
                  </m:oMath>
                </a14:m>
                <a:r>
                  <a:rPr lang="es-CO" dirty="0"/>
                  <a:t> y </a:t>
                </a:r>
                <a14:m>
                  <m:oMath xmlns:m="http://schemas.openxmlformats.org/officeDocument/2006/math">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b="0" i="1" smtClean="0">
                            <a:latin typeface="Cambria Math"/>
                            <a:ea typeface="Cambria Math"/>
                          </a:rPr>
                          <m:t>1</m:t>
                        </m:r>
                      </m:sub>
                    </m:sSub>
                    <m:r>
                      <a:rPr lang="es-CO" i="1">
                        <a:latin typeface="Cambria Math"/>
                      </a:rPr>
                      <m:t> </m:t>
                    </m:r>
                  </m:oMath>
                </a14:m>
                <a:r>
                  <a:rPr lang="es-CO" dirty="0"/>
                  <a:t> tales que la recta que pasa por los puntos (</a:t>
                </a:r>
                <a14:m>
                  <m:oMath xmlns:m="http://schemas.openxmlformats.org/officeDocument/2006/math">
                    <m:sSub>
                      <m:sSubPr>
                        <m:ctrlPr>
                          <a:rPr lang="es-CO" i="1">
                            <a:latin typeface="Cambria Math" panose="02040503050406030204" pitchFamily="18" charset="0"/>
                          </a:rPr>
                        </m:ctrlPr>
                      </m:sSubPr>
                      <m:e>
                        <m:r>
                          <a:rPr lang="es-CO" b="0" i="1" smtClean="0">
                            <a:latin typeface="Cambria Math"/>
                          </a:rPr>
                          <m:t>𝑋</m:t>
                        </m:r>
                      </m:e>
                      <m:sub>
                        <m:r>
                          <a:rPr lang="es-CO" b="0" i="1" smtClean="0">
                            <a:latin typeface="Cambria Math"/>
                            <a:ea typeface="Cambria Math"/>
                          </a:rPr>
                          <m:t>𝑡</m:t>
                        </m:r>
                      </m:sub>
                    </m:sSub>
                  </m:oMath>
                </a14:m>
                <a:r>
                  <a:rPr lang="es-CO" dirty="0"/>
                  <a:t> y </a:t>
                </a:r>
                <a14:m>
                  <m:oMath xmlns:m="http://schemas.openxmlformats.org/officeDocument/2006/math">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b="0" i="1" smtClean="0">
                                <a:latin typeface="Cambria Math"/>
                              </a:rPr>
                              <m:t>𝑌</m:t>
                            </m:r>
                          </m:e>
                        </m:acc>
                      </m:e>
                      <m:sub>
                        <m:r>
                          <a:rPr lang="es-CO" b="0" i="1" smtClean="0">
                            <a:latin typeface="Cambria Math"/>
                            <a:ea typeface="Cambria Math"/>
                          </a:rPr>
                          <m:t>𝑡</m:t>
                        </m:r>
                      </m:sub>
                    </m:sSub>
                  </m:oMath>
                </a14:m>
                <a:r>
                  <a:rPr lang="es-CO" dirty="0"/>
                  <a:t>) se ajuste lo mejor posible a los puntos </a:t>
                </a:r>
                <a14:m>
                  <m:oMath xmlns:m="http://schemas.openxmlformats.org/officeDocument/2006/math">
                    <m:sSub>
                      <m:sSubPr>
                        <m:ctrlPr>
                          <a:rPr lang="es-CO" i="1">
                            <a:latin typeface="Cambria Math" panose="02040503050406030204" pitchFamily="18" charset="0"/>
                          </a:rPr>
                        </m:ctrlPr>
                      </m:sSubPr>
                      <m:e>
                        <m:r>
                          <a:rPr lang="es-CO" b="0" i="1" smtClean="0">
                            <a:latin typeface="Cambria Math"/>
                          </a:rPr>
                          <m:t>(</m:t>
                        </m:r>
                        <m:r>
                          <a:rPr lang="es-CO" i="1">
                            <a:latin typeface="Cambria Math"/>
                          </a:rPr>
                          <m:t>𝑋</m:t>
                        </m:r>
                      </m:e>
                      <m:sub>
                        <m:r>
                          <a:rPr lang="es-CO" i="1">
                            <a:latin typeface="Cambria Math"/>
                            <a:ea typeface="Cambria Math"/>
                          </a:rPr>
                          <m:t>𝑡</m:t>
                        </m:r>
                      </m:sub>
                    </m:sSub>
                  </m:oMath>
                </a14:m>
                <a:r>
                  <a:rPr lang="es-CO" dirty="0"/>
                  <a:t> y </a:t>
                </a:r>
                <a14:m>
                  <m:oMath xmlns:m="http://schemas.openxmlformats.org/officeDocument/2006/math">
                    <m:sSub>
                      <m:sSubPr>
                        <m:ctrlPr>
                          <a:rPr lang="es-CO" i="1">
                            <a:latin typeface="Cambria Math" panose="02040503050406030204" pitchFamily="18" charset="0"/>
                          </a:rPr>
                        </m:ctrlPr>
                      </m:sSubPr>
                      <m:e>
                        <m:r>
                          <a:rPr lang="es-CO" b="0" i="1" smtClean="0">
                            <a:latin typeface="Cambria Math"/>
                          </a:rPr>
                          <m:t>𝑌</m:t>
                        </m:r>
                      </m:e>
                      <m:sub>
                        <m:r>
                          <a:rPr lang="es-CO" i="1">
                            <a:latin typeface="Cambria Math"/>
                            <a:ea typeface="Cambria Math"/>
                          </a:rPr>
                          <m:t>𝑡</m:t>
                        </m:r>
                      </m:sub>
                    </m:sSub>
                  </m:oMath>
                </a14:m>
                <a:r>
                  <a:rPr lang="es-CO" dirty="0"/>
                  <a:t>). Se denomina error o residuo a la diferencia entre el valor observado de la variable endógena y el valor ajustado.</a:t>
                </a:r>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blipFill rotWithShape="1">
                <a:blip r:embed="rId2"/>
                <a:stretch>
                  <a:fillRect l="-1235" t="-1413"/>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MODELO MATEMÁTICO</a:t>
            </a:r>
            <a:endParaRPr lang="es-CO" dirty="0"/>
          </a:p>
        </p:txBody>
      </p:sp>
    </p:spTree>
    <p:extLst>
      <p:ext uri="{BB962C8B-B14F-4D97-AF65-F5344CB8AC3E}">
        <p14:creationId xmlns:p14="http://schemas.microsoft.com/office/powerpoint/2010/main" val="240252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MODELO DE REGRESIÓN</a:t>
            </a:r>
          </a:p>
        </p:txBody>
      </p:sp>
      <p:cxnSp>
        <p:nvCxnSpPr>
          <p:cNvPr id="5" name="4 Conector recto de flecha"/>
          <p:cNvCxnSpPr/>
          <p:nvPr/>
        </p:nvCxnSpPr>
        <p:spPr>
          <a:xfrm flipH="1" flipV="1">
            <a:off x="1187624" y="1772816"/>
            <a:ext cx="72008" cy="37823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V="1">
            <a:off x="1259632" y="5531993"/>
            <a:ext cx="5968280" cy="462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1223628" y="1938760"/>
            <a:ext cx="4384104" cy="3070626"/>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6660232" y="2456733"/>
            <a:ext cx="2016224" cy="584775"/>
          </a:xfrm>
          <a:prstGeom prst="rect">
            <a:avLst/>
          </a:prstGeom>
          <a:noFill/>
          <a:ln>
            <a:solidFill>
              <a:srgbClr val="FF0000"/>
            </a:solidFill>
          </a:ln>
        </p:spPr>
        <p:txBody>
          <a:bodyPr wrap="square" rtlCol="0">
            <a:spAutoFit/>
          </a:bodyPr>
          <a:lstStyle/>
          <a:p>
            <a:r>
              <a:rPr lang="es-CO" sz="1600" dirty="0">
                <a:latin typeface="Comic Sans MS" panose="030F0702030302020204" pitchFamily="66" charset="0"/>
              </a:rPr>
              <a:t>Recta de regresión</a:t>
            </a:r>
          </a:p>
          <a:p>
            <a:r>
              <a:rPr lang="es-CO" sz="1600" dirty="0">
                <a:latin typeface="Comic Sans MS" panose="030F0702030302020204" pitchFamily="66" charset="0"/>
              </a:rPr>
              <a:t>Y=A + BX</a:t>
            </a:r>
          </a:p>
        </p:txBody>
      </p:sp>
      <p:cxnSp>
        <p:nvCxnSpPr>
          <p:cNvPr id="15" name="14 Conector recto de flecha"/>
          <p:cNvCxnSpPr/>
          <p:nvPr/>
        </p:nvCxnSpPr>
        <p:spPr>
          <a:xfrm flipH="1" flipV="1">
            <a:off x="5508104" y="2749119"/>
            <a:ext cx="1044116" cy="2"/>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flipV="1">
            <a:off x="1223628" y="3821243"/>
            <a:ext cx="5940660" cy="19707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6644100" y="4354049"/>
            <a:ext cx="1980220" cy="369332"/>
          </a:xfrm>
          <a:prstGeom prst="rect">
            <a:avLst/>
          </a:prstGeom>
          <a:noFill/>
          <a:ln>
            <a:solidFill>
              <a:srgbClr val="FF0000"/>
            </a:solidFill>
          </a:ln>
        </p:spPr>
        <p:txBody>
          <a:bodyPr wrap="square" rtlCol="0">
            <a:spAutoFit/>
          </a:bodyPr>
          <a:lstStyle/>
          <a:p>
            <a:r>
              <a:rPr lang="es-CO" dirty="0">
                <a:latin typeface="Comic Sans MS" panose="030F0702030302020204" pitchFamily="66" charset="0"/>
              </a:rPr>
              <a:t>La media de Y</a:t>
            </a:r>
          </a:p>
        </p:txBody>
      </p:sp>
      <p:cxnSp>
        <p:nvCxnSpPr>
          <p:cNvPr id="23" name="22 Conector recto de flecha"/>
          <p:cNvCxnSpPr/>
          <p:nvPr/>
        </p:nvCxnSpPr>
        <p:spPr>
          <a:xfrm flipV="1">
            <a:off x="6948264" y="3919778"/>
            <a:ext cx="0" cy="30131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4" name="23 Elipse"/>
          <p:cNvSpPr/>
          <p:nvPr/>
        </p:nvSpPr>
        <p:spPr>
          <a:xfrm>
            <a:off x="3298966" y="3446457"/>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4 Elipse"/>
          <p:cNvSpPr/>
          <p:nvPr/>
        </p:nvSpPr>
        <p:spPr>
          <a:xfrm>
            <a:off x="4049942" y="3041508"/>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5 Elipse"/>
          <p:cNvSpPr/>
          <p:nvPr/>
        </p:nvSpPr>
        <p:spPr>
          <a:xfrm>
            <a:off x="2555776" y="4797152"/>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Elipse"/>
          <p:cNvSpPr/>
          <p:nvPr/>
        </p:nvSpPr>
        <p:spPr>
          <a:xfrm>
            <a:off x="5004048" y="3135794"/>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Elipse"/>
          <p:cNvSpPr/>
          <p:nvPr/>
        </p:nvSpPr>
        <p:spPr>
          <a:xfrm>
            <a:off x="5099007" y="2390226"/>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Elipse"/>
          <p:cNvSpPr/>
          <p:nvPr/>
        </p:nvSpPr>
        <p:spPr>
          <a:xfrm>
            <a:off x="1691680" y="4797152"/>
            <a:ext cx="144016" cy="188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1968157" y="2535361"/>
            <a:ext cx="1463270" cy="646331"/>
          </a:xfrm>
          <a:prstGeom prst="rect">
            <a:avLst/>
          </a:prstGeom>
          <a:noFill/>
          <a:ln>
            <a:solidFill>
              <a:srgbClr val="FF0000"/>
            </a:solidFill>
          </a:ln>
        </p:spPr>
        <p:txBody>
          <a:bodyPr wrap="square" rtlCol="0">
            <a:spAutoFit/>
          </a:bodyPr>
          <a:lstStyle/>
          <a:p>
            <a:r>
              <a:rPr lang="es-CO" dirty="0">
                <a:latin typeface="Comic Sans MS" panose="030F0702030302020204" pitchFamily="66" charset="0"/>
              </a:rPr>
              <a:t>Datos del problema</a:t>
            </a:r>
          </a:p>
        </p:txBody>
      </p:sp>
      <p:cxnSp>
        <p:nvCxnSpPr>
          <p:cNvPr id="32" name="31 Conector recto de flecha"/>
          <p:cNvCxnSpPr>
            <a:stCxn id="24" idx="1"/>
          </p:cNvCxnSpPr>
          <p:nvPr/>
        </p:nvCxnSpPr>
        <p:spPr>
          <a:xfrm flipH="1" flipV="1">
            <a:off x="3131840" y="3181692"/>
            <a:ext cx="188217" cy="292381"/>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25" idx="1"/>
            <a:endCxn id="30" idx="3"/>
          </p:cNvCxnSpPr>
          <p:nvPr/>
        </p:nvCxnSpPr>
        <p:spPr>
          <a:xfrm flipH="1" flipV="1">
            <a:off x="3431427" y="2858527"/>
            <a:ext cx="639606" cy="21059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8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O" b="1" i="1" dirty="0"/>
              <a:t>LINEALIDAD: </a:t>
            </a:r>
            <a:r>
              <a:rPr lang="es-CO" dirty="0"/>
              <a:t>La ecuación de regresión adopta una forma particular.  En concreto la variable dependiente es la suma de un conjunto de elementos: el origen de la recta, una combinación lineal de variables independientes o predictoras y los residuos.</a:t>
            </a:r>
          </a:p>
          <a:p>
            <a:pPr algn="just"/>
            <a:r>
              <a:rPr lang="es-CO" dirty="0"/>
              <a:t>O lo que es decir que Las medias µx de las distintas poblaciones están relacionadas linealmente con X</a:t>
            </a:r>
          </a:p>
        </p:txBody>
      </p:sp>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SUPUESTOS DE LA REGRESIÓN</a:t>
            </a:r>
          </a:p>
        </p:txBody>
      </p:sp>
    </p:spTree>
    <p:extLst>
      <p:ext uri="{BB962C8B-B14F-4D97-AF65-F5344CB8AC3E}">
        <p14:creationId xmlns:p14="http://schemas.microsoft.com/office/powerpoint/2010/main" val="35237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CO" b="1" i="1" dirty="0"/>
              <a:t>INDEPENDENCIA: </a:t>
            </a:r>
            <a:r>
              <a:rPr lang="es-CO" dirty="0"/>
              <a:t>Los residuos son independientes entre si, es decir, constituyen una variable aleatoria o lo que significa que los valores de Y son estadísticamente independientes</a:t>
            </a:r>
          </a:p>
          <a:p>
            <a:pPr marL="0" indent="0" algn="just">
              <a:buNone/>
            </a:pPr>
            <a:endParaRPr lang="es-CO" b="1" i="1" dirty="0"/>
          </a:p>
          <a:p>
            <a:pPr algn="just"/>
            <a:r>
              <a:rPr lang="es-CO" b="1" i="1" dirty="0"/>
              <a:t>HOMOCEDASTICIDAD: </a:t>
            </a:r>
            <a:r>
              <a:rPr lang="es-CO" dirty="0"/>
              <a:t>Para cada valor de la variable independiente la varianza de los residuos es constante, en otras palabras es una variable aleatoria que tomará un valor distinto cada vez que se ejecute el modelo. Se habla de </a:t>
            </a:r>
            <a:r>
              <a:rPr lang="es-CO" dirty="0" err="1"/>
              <a:t>homocedasticidad</a:t>
            </a:r>
            <a:r>
              <a:rPr lang="es-CO" dirty="0"/>
              <a:t> si el error cometido por el modelo tiene siempre la misma varianza.</a:t>
            </a:r>
            <a:endParaRPr lang="es-CO" b="1" i="1" dirty="0"/>
          </a:p>
        </p:txBody>
      </p:sp>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SUPUESTOS DE LA REGRESIÓN</a:t>
            </a:r>
            <a:endParaRPr lang="es-CO" dirty="0"/>
          </a:p>
        </p:txBody>
      </p:sp>
    </p:spTree>
    <p:extLst>
      <p:ext uri="{BB962C8B-B14F-4D97-AF65-F5344CB8AC3E}">
        <p14:creationId xmlns:p14="http://schemas.microsoft.com/office/powerpoint/2010/main" val="2915093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50153</TotalTime>
  <Words>1132</Words>
  <Application>Microsoft Office PowerPoint</Application>
  <PresentationFormat>Presentación en pantalla (4:3)</PresentationFormat>
  <Paragraphs>174</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Forma de onda</vt:lpstr>
      <vt:lpstr> REGRESIÓN LINEAL SIMPLE Y MULTIPLE</vt:lpstr>
      <vt:lpstr>Presentación de PowerPoint</vt:lpstr>
      <vt:lpstr>REGRESIÓN LINEAL </vt:lpstr>
      <vt:lpstr>REGRESIÓN LINEAL SIMPLE</vt:lpstr>
      <vt:lpstr>MODELO MATEMÁTICO</vt:lpstr>
      <vt:lpstr>MODELO MATEMÁTICO</vt:lpstr>
      <vt:lpstr>MODELO DE REGRESIÓN</vt:lpstr>
      <vt:lpstr>SUPUESTOS DE LA REGRESIÓN</vt:lpstr>
      <vt:lpstr>SUPUESTOS DE LA REGRESIÓN</vt:lpstr>
      <vt:lpstr>SUPUESTOS DE LA REGRESIÓN</vt:lpstr>
      <vt:lpstr>Presentación de PowerPoint</vt:lpstr>
      <vt:lpstr>Presentación de PowerPoint</vt:lpstr>
      <vt:lpstr>Propiedades del coeficiente de correlación</vt:lpstr>
      <vt:lpstr>MÉTODO DE MÍNIMOS CUADRADOS</vt:lpstr>
      <vt:lpstr>DEMOSTRACIÓN</vt:lpstr>
      <vt:lpstr>FORMA MATRICIAL</vt:lpstr>
      <vt:lpstr>FORMA MATRICIAL</vt:lpstr>
      <vt:lpstr>ERRORES</vt:lpstr>
      <vt:lpstr>ERRORES</vt:lpstr>
      <vt:lpstr>MODELO DE REGRESIÓN</vt:lpstr>
      <vt:lpstr>PROBLEMA DE LOS MÍNIMOS CUADRADOS</vt:lpstr>
      <vt:lpstr>USANDO DERIVADAS</vt:lpstr>
      <vt:lpstr>Presentación de PowerPoint</vt:lpstr>
      <vt:lpstr>Presentación de PowerPoint</vt:lpstr>
      <vt:lpstr>FORMA MATRICIAL</vt:lpstr>
      <vt:lpstr>SOLUCIÓN</vt:lpstr>
      <vt:lpstr>DETERMINANTE</vt:lpstr>
      <vt:lpstr>Presentación de PowerPoint</vt:lpstr>
      <vt:lpstr>SOLUCIÓN FINAL</vt:lpstr>
      <vt:lpstr>MODELO DE REGRESION</vt:lpstr>
      <vt:lpstr>TABLA ANOVA PARA REGRESIÓN LINEAL SIMPLE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 Y MULTIPLE</dc:title>
  <dc:creator>Usuario UTP</dc:creator>
  <cp:lastModifiedBy>Jairo Villegas</cp:lastModifiedBy>
  <cp:revision>94</cp:revision>
  <dcterms:created xsi:type="dcterms:W3CDTF">2014-05-16T21:22:58Z</dcterms:created>
  <dcterms:modified xsi:type="dcterms:W3CDTF">2023-08-30T01:32:46Z</dcterms:modified>
</cp:coreProperties>
</file>