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1.xml" ContentType="application/vnd.openxmlformats-officedocument.drawingml.chart+xml"/>
  <Override PartName="/ppt/drawings/drawing1.xml" ContentType="application/vnd.openxmlformats-officedocument.drawingml.chartshapes+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6" r:id="rId36"/>
    <p:sldId id="291" r:id="rId37"/>
    <p:sldId id="292" r:id="rId38"/>
    <p:sldId id="293" r:id="rId39"/>
    <p:sldId id="294" r:id="rId40"/>
    <p:sldId id="295" r:id="rId41"/>
    <p:sldId id="297" r:id="rId42"/>
    <p:sldId id="298" r:id="rId43"/>
    <p:sldId id="299" r:id="rId44"/>
    <p:sldId id="300" r:id="rId45"/>
    <p:sldId id="301" r:id="rId4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file:///C:\Users\Adan%20Graus%20Rios\Documents\Libro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prstClr val="black"/>
                </a:solidFill>
                <a:latin typeface="+mn-lt"/>
                <a:ea typeface="+mn-ea"/>
                <a:cs typeface="+mn-cs"/>
              </a:defRPr>
            </a:pPr>
            <a:r>
              <a:rPr lang="es-PE" sz="1800" u="none" strike="noStrike" dirty="0">
                <a:effectLst/>
              </a:rPr>
              <a:t>GRÁFICA DE CORRELACIÓN</a:t>
            </a:r>
            <a:endParaRPr lang="es-PE" sz="1800" u="sng" dirty="0">
              <a:effectLst/>
            </a:endParaRPr>
          </a:p>
        </c:rich>
      </c:tx>
      <c:layout>
        <c:manualLayout>
          <c:xMode val="edge"/>
          <c:yMode val="edge"/>
          <c:x val="0.25229582486681129"/>
          <c:y val="2.5527134411965923E-2"/>
        </c:manualLayout>
      </c:layout>
      <c:overlay val="0"/>
    </c:title>
    <c:autoTitleDeleted val="0"/>
    <c:plotArea>
      <c:layout>
        <c:manualLayout>
          <c:layoutTarget val="inner"/>
          <c:xMode val="edge"/>
          <c:yMode val="edge"/>
          <c:x val="0.11002168890565329"/>
          <c:y val="0.14459642286982194"/>
          <c:w val="0.61783158093262258"/>
          <c:h val="0.69644586952404164"/>
        </c:manualLayout>
      </c:layout>
      <c:scatterChart>
        <c:scatterStyle val="lineMarker"/>
        <c:varyColors val="0"/>
        <c:ser>
          <c:idx val="0"/>
          <c:order val="0"/>
          <c:tx>
            <c:strRef>
              <c:f>Hoja2!$E$3:$E$4</c:f>
              <c:strCache>
                <c:ptCount val="1"/>
                <c:pt idx="0">
                  <c:v>N° COPIADORAS  VENDIDAS</c:v>
                </c:pt>
              </c:strCache>
            </c:strRef>
          </c:tx>
          <c:spPr>
            <a:ln w="47625">
              <a:noFill/>
            </a:ln>
          </c:spPr>
          <c:trendline>
            <c:trendlineType val="linear"/>
            <c:dispRSqr val="1"/>
            <c:dispEq val="1"/>
            <c:trendlineLbl>
              <c:layout>
                <c:manualLayout>
                  <c:x val="0.2514619351743887"/>
                  <c:y val="-0.16462224226547928"/>
                </c:manualLayout>
              </c:layout>
              <c:tx>
                <c:rich>
                  <a:bodyPr/>
                  <a:lstStyle/>
                  <a:p>
                    <a:pPr>
                      <a:defRPr/>
                    </a:pPr>
                    <a:r>
                      <a:rPr lang="en-US"/>
                      <a:t>y = 1.1842x + 18.947
R² = 0.5761</a:t>
                    </a:r>
                  </a:p>
                </c:rich>
              </c:tx>
              <c:numFmt formatCode="General" sourceLinked="0"/>
            </c:trendlineLbl>
          </c:trendline>
          <c:xVal>
            <c:numRef>
              <c:f>Hoja2!$D$5:$D$14</c:f>
              <c:numCache>
                <c:formatCode>General</c:formatCode>
                <c:ptCount val="10"/>
                <c:pt idx="0">
                  <c:v>20</c:v>
                </c:pt>
                <c:pt idx="1">
                  <c:v>40</c:v>
                </c:pt>
                <c:pt idx="2">
                  <c:v>20</c:v>
                </c:pt>
                <c:pt idx="3">
                  <c:v>30</c:v>
                </c:pt>
                <c:pt idx="4">
                  <c:v>10</c:v>
                </c:pt>
                <c:pt idx="5">
                  <c:v>10</c:v>
                </c:pt>
                <c:pt idx="6">
                  <c:v>20</c:v>
                </c:pt>
                <c:pt idx="7">
                  <c:v>20</c:v>
                </c:pt>
                <c:pt idx="8">
                  <c:v>20</c:v>
                </c:pt>
                <c:pt idx="9">
                  <c:v>30</c:v>
                </c:pt>
              </c:numCache>
            </c:numRef>
          </c:xVal>
          <c:yVal>
            <c:numRef>
              <c:f>Hoja2!$E$5:$E$14</c:f>
              <c:numCache>
                <c:formatCode>General</c:formatCode>
                <c:ptCount val="10"/>
                <c:pt idx="0">
                  <c:v>30</c:v>
                </c:pt>
                <c:pt idx="1">
                  <c:v>60</c:v>
                </c:pt>
                <c:pt idx="2">
                  <c:v>40</c:v>
                </c:pt>
                <c:pt idx="3">
                  <c:v>60</c:v>
                </c:pt>
                <c:pt idx="4">
                  <c:v>30</c:v>
                </c:pt>
                <c:pt idx="5">
                  <c:v>40</c:v>
                </c:pt>
                <c:pt idx="6">
                  <c:v>40</c:v>
                </c:pt>
                <c:pt idx="7">
                  <c:v>50</c:v>
                </c:pt>
                <c:pt idx="8">
                  <c:v>30</c:v>
                </c:pt>
                <c:pt idx="9">
                  <c:v>70</c:v>
                </c:pt>
              </c:numCache>
            </c:numRef>
          </c:yVal>
          <c:smooth val="0"/>
          <c:extLst>
            <c:ext xmlns:c16="http://schemas.microsoft.com/office/drawing/2014/chart" uri="{C3380CC4-5D6E-409C-BE32-E72D297353CC}">
              <c16:uniqueId val="{00000001-5B63-4BD5-A18B-F651AAA01F27}"/>
            </c:ext>
          </c:extLst>
        </c:ser>
        <c:dLbls>
          <c:showLegendKey val="0"/>
          <c:showVal val="0"/>
          <c:showCatName val="0"/>
          <c:showSerName val="0"/>
          <c:showPercent val="0"/>
          <c:showBubbleSize val="0"/>
        </c:dLbls>
        <c:axId val="219212608"/>
        <c:axId val="219214336"/>
      </c:scatterChart>
      <c:valAx>
        <c:axId val="219212608"/>
        <c:scaling>
          <c:orientation val="minMax"/>
        </c:scaling>
        <c:delete val="0"/>
        <c:axPos val="b"/>
        <c:title>
          <c:tx>
            <c:rich>
              <a:bodyPr/>
              <a:lstStyle/>
              <a:p>
                <a:pPr>
                  <a:defRPr/>
                </a:pPr>
                <a:r>
                  <a:rPr lang="es-PE"/>
                  <a:t>LLAMADAS </a:t>
                </a:r>
              </a:p>
            </c:rich>
          </c:tx>
          <c:overlay val="0"/>
        </c:title>
        <c:numFmt formatCode="General" sourceLinked="1"/>
        <c:majorTickMark val="out"/>
        <c:minorTickMark val="none"/>
        <c:tickLblPos val="nextTo"/>
        <c:crossAx val="219214336"/>
        <c:crosses val="autoZero"/>
        <c:crossBetween val="midCat"/>
      </c:valAx>
      <c:valAx>
        <c:axId val="219214336"/>
        <c:scaling>
          <c:orientation val="minMax"/>
        </c:scaling>
        <c:delete val="0"/>
        <c:axPos val="l"/>
        <c:majorGridlines/>
        <c:minorGridlines/>
        <c:title>
          <c:tx>
            <c:rich>
              <a:bodyPr/>
              <a:lstStyle/>
              <a:p>
                <a:pPr>
                  <a:defRPr sz="1200" b="1"/>
                </a:pPr>
                <a:r>
                  <a:rPr lang="en-US" sz="1200" b="1"/>
                  <a:t>COPIADORAS VENDIDAS</a:t>
                </a:r>
              </a:p>
            </c:rich>
          </c:tx>
          <c:overlay val="0"/>
        </c:title>
        <c:numFmt formatCode="General" sourceLinked="1"/>
        <c:majorTickMark val="out"/>
        <c:minorTickMark val="none"/>
        <c:tickLblPos val="nextTo"/>
        <c:crossAx val="219212608"/>
        <c:crosses val="autoZero"/>
        <c:crossBetween val="midCat"/>
      </c:valAx>
    </c:plotArea>
    <c:legend>
      <c:legendPos val="r"/>
      <c:legendEntry>
        <c:idx val="0"/>
        <c:delete val="1"/>
      </c:legendEntry>
      <c:layout>
        <c:manualLayout>
          <c:xMode val="edge"/>
          <c:yMode val="edge"/>
          <c:x val="0.7519450862055429"/>
          <c:y val="0.50139026436128453"/>
          <c:w val="0.20613874612978766"/>
          <c:h val="0.10366263495413602"/>
        </c:manualLayout>
      </c:layout>
      <c:overlay val="0"/>
      <c:txPr>
        <a:bodyPr/>
        <a:lstStyle/>
        <a:p>
          <a:pPr>
            <a:defRPr b="1">
              <a:solidFill>
                <a:schemeClr val="tx1"/>
              </a:solidFill>
            </a:defRPr>
          </a:pPr>
          <a:endParaRPr lang="es-US"/>
        </a:p>
      </c:txPr>
    </c:legend>
    <c:plotVisOnly val="1"/>
    <c:dispBlanksAs val="gap"/>
    <c:showDLblsOverMax val="0"/>
  </c:chart>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s-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 /><Relationship Id="rId1" Type="http://schemas.openxmlformats.org/officeDocument/2006/relationships/image" Target="../media/image19.wmf" /></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 /></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 /></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 /><Relationship Id="rId2" Type="http://schemas.openxmlformats.org/officeDocument/2006/relationships/image" Target="../media/image8.wmf" /><Relationship Id="rId1" Type="http://schemas.openxmlformats.org/officeDocument/2006/relationships/image" Target="../media/image7.wmf" /></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 /><Relationship Id="rId2" Type="http://schemas.openxmlformats.org/officeDocument/2006/relationships/image" Target="../media/image11.wmf" /><Relationship Id="rId1" Type="http://schemas.openxmlformats.org/officeDocument/2006/relationships/image" Target="../media/image10.wmf" /></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 /></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 /></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 /></Relationships>
</file>

<file path=ppt/drawings/drawing1.xml><?xml version="1.0" encoding="utf-8"?>
<c:userShapes xmlns:c="http://schemas.openxmlformats.org/drawingml/2006/chart">
  <cdr:relSizeAnchor xmlns:cdr="http://schemas.openxmlformats.org/drawingml/2006/chartDrawing">
    <cdr:from>
      <cdr:x>0.49533</cdr:x>
      <cdr:y>0.55263</cdr:y>
    </cdr:from>
    <cdr:to>
      <cdr:x>0.70093</cdr:x>
      <cdr:y>0.67105</cdr:y>
    </cdr:to>
    <cdr:sp macro="" textlink="">
      <cdr:nvSpPr>
        <cdr:cNvPr id="2" name="1 Proceso alternativo"/>
        <cdr:cNvSpPr/>
      </cdr:nvSpPr>
      <cdr:spPr>
        <a:xfrm xmlns:a="http://schemas.openxmlformats.org/drawingml/2006/main">
          <a:off x="3816424" y="3024336"/>
          <a:ext cx="1584176" cy="648072"/>
        </a:xfrm>
        <a:prstGeom xmlns:a="http://schemas.openxmlformats.org/drawingml/2006/main" prst="flowChartAlternateProcess">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PE" sz="1200" dirty="0"/>
            <a:t>Indica las ventas que hacen más llamadas telefónicas </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6F6B3A5-B604-431E-B12D-4DDF6CC64ECB}" type="datetimeFigureOut">
              <a:rPr lang="es-CO" smtClean="0"/>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FB68E26-EF5B-4463-9D68-A607FAE8104E}"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6F6B3A5-B604-431E-B12D-4DDF6CC64ECB}" type="datetimeFigureOut">
              <a:rPr lang="es-CO" smtClean="0"/>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FB68E26-EF5B-4463-9D68-A607FAE8104E}"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6F6B3A5-B604-431E-B12D-4DDF6CC64ECB}" type="datetimeFigureOut">
              <a:rPr lang="es-CO" smtClean="0"/>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FB68E26-EF5B-4463-9D68-A607FAE8104E}" type="slidenum">
              <a:rPr lang="es-CO" smtClean="0"/>
              <a:t>‹Nº›</a:t>
            </a:fld>
            <a:endParaRPr lang="es-CO"/>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6F6B3A5-B604-431E-B12D-4DDF6CC64ECB}" type="datetimeFigureOut">
              <a:rPr lang="es-CO" smtClean="0"/>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FB68E26-EF5B-4463-9D68-A607FAE8104E}" type="slidenum">
              <a:rPr lang="es-CO" smtClean="0"/>
              <a:t>‹Nº›</a:t>
            </a:fld>
            <a:endParaRPr lang="es-CO"/>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6F6B3A5-B604-431E-B12D-4DDF6CC64ECB}" type="datetimeFigureOut">
              <a:rPr lang="es-CO" smtClean="0"/>
              <a:t>29/08/2023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FB68E26-EF5B-4463-9D68-A607FAE8104E}"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56F6B3A5-B604-431E-B12D-4DDF6CC64ECB}" type="datetimeFigureOut">
              <a:rPr lang="es-CO" smtClean="0"/>
              <a:t>29/08/2023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FB68E26-EF5B-4463-9D68-A607FAE8104E}" type="slidenum">
              <a:rPr lang="es-CO" smtClean="0"/>
              <a:t>‹Nº›</a:t>
            </a:fld>
            <a:endParaRPr lang="es-CO"/>
          </a:p>
        </p:txBody>
      </p:sp>
      <p:sp>
        <p:nvSpPr>
          <p:cNvPr id="9" name="Content Placeholder 8"/>
          <p:cNvSpPr>
            <a:spLocks noGrp="1"/>
          </p:cNvSpPr>
          <p:nvPr>
            <p:ph sz="quarter" idx="13"/>
          </p:nvPr>
        </p:nvSpPr>
        <p:spPr>
          <a:xfrm>
            <a:off x="676655"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6F6B3A5-B604-431E-B12D-4DDF6CC64ECB}" type="datetimeFigureOut">
              <a:rPr lang="es-CO" smtClean="0"/>
              <a:t>29/08/2023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FB68E26-EF5B-4463-9D68-A607FAE8104E}"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56F6B3A5-B604-431E-B12D-4DDF6CC64ECB}" type="datetimeFigureOut">
              <a:rPr lang="es-CO" smtClean="0"/>
              <a:t>29/08/2023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FB68E26-EF5B-4463-9D68-A607FAE8104E}"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6F6B3A5-B604-431E-B12D-4DDF6CC64ECB}" type="datetimeFigureOut">
              <a:rPr lang="es-CO" smtClean="0"/>
              <a:t>29/08/2023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FB68E26-EF5B-4463-9D68-A607FAE8104E}"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6F6B3A5-B604-431E-B12D-4DDF6CC64ECB}" type="datetimeFigureOut">
              <a:rPr lang="es-CO" smtClean="0"/>
              <a:t>29/08/2023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FB68E26-EF5B-4463-9D68-A607FAE8104E}" type="slidenum">
              <a:rPr lang="es-CO" smtClean="0"/>
              <a:t>‹Nº›</a:t>
            </a:fld>
            <a:endParaRPr lang="es-CO"/>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6F6B3A5-B604-431E-B12D-4DDF6CC64ECB}" type="datetimeFigureOut">
              <a:rPr lang="es-CO" smtClean="0"/>
              <a:t>29/08/2023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FB68E26-EF5B-4463-9D68-A607FAE8104E}" type="slidenum">
              <a:rPr lang="es-CO" smtClean="0"/>
              <a:t>‹Nº›</a:t>
            </a:fld>
            <a:endParaRPr lang="es-CO"/>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6F6B3A5-B604-431E-B12D-4DDF6CC64ECB}" type="datetimeFigureOut">
              <a:rPr lang="es-CO" smtClean="0"/>
              <a:t>29/08/2023</a:t>
            </a:fld>
            <a:endParaRPr lang="es-CO"/>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CO"/>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FB68E26-EF5B-4463-9D68-A607FAE8104E}" type="slidenum">
              <a:rPr lang="es-CO" smtClean="0"/>
              <a:t>‹Nº›</a:t>
            </a:fld>
            <a:endParaRPr lang="es-CO"/>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slideLayout" Target="../slideLayouts/slideLayout6.xml" /><Relationship Id="rId1" Type="http://schemas.openxmlformats.org/officeDocument/2006/relationships/themeOverride" Target="../theme/themeOverride10.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1.xml" /></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mlDrawing" Target="../drawings/vmlDrawing3.vml" /><Relationship Id="rId1" Type="http://schemas.openxmlformats.org/officeDocument/2006/relationships/themeOverride" Target="../theme/themeOverride12.xml" /><Relationship Id="rId5" Type="http://schemas.openxmlformats.org/officeDocument/2006/relationships/image" Target="../media/image5.wmf" /><Relationship Id="rId4" Type="http://schemas.openxmlformats.org/officeDocument/2006/relationships/oleObject" Target="../embeddings/oleObject3.bin" /></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mlDrawing" Target="../drawings/vmlDrawing4.vml" /><Relationship Id="rId1" Type="http://schemas.openxmlformats.org/officeDocument/2006/relationships/themeOverride" Target="../theme/themeOverride13.xml" /><Relationship Id="rId5" Type="http://schemas.openxmlformats.org/officeDocument/2006/relationships/image" Target="../media/image6.wmf" /><Relationship Id="rId4" Type="http://schemas.openxmlformats.org/officeDocument/2006/relationships/oleObject" Target="../embeddings/oleObject4.bin" /></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 /><Relationship Id="rId3" Type="http://schemas.openxmlformats.org/officeDocument/2006/relationships/slideLayout" Target="../slideLayouts/slideLayout1.xml" /><Relationship Id="rId7" Type="http://schemas.openxmlformats.org/officeDocument/2006/relationships/image" Target="../media/image8.wmf" /><Relationship Id="rId2" Type="http://schemas.openxmlformats.org/officeDocument/2006/relationships/vmlDrawing" Target="../drawings/vmlDrawing5.vml" /><Relationship Id="rId1" Type="http://schemas.openxmlformats.org/officeDocument/2006/relationships/themeOverride" Target="../theme/themeOverride14.xml" /><Relationship Id="rId6" Type="http://schemas.openxmlformats.org/officeDocument/2006/relationships/oleObject" Target="../embeddings/oleObject6.bin" /><Relationship Id="rId5" Type="http://schemas.openxmlformats.org/officeDocument/2006/relationships/image" Target="../media/image7.wmf" /><Relationship Id="rId4" Type="http://schemas.openxmlformats.org/officeDocument/2006/relationships/oleObject" Target="../embeddings/oleObject5.bin" /><Relationship Id="rId9" Type="http://schemas.openxmlformats.org/officeDocument/2006/relationships/image" Target="../media/image9.wmf" /></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 /><Relationship Id="rId3" Type="http://schemas.openxmlformats.org/officeDocument/2006/relationships/slideLayout" Target="../slideLayouts/slideLayout2.xml" /><Relationship Id="rId7" Type="http://schemas.openxmlformats.org/officeDocument/2006/relationships/image" Target="../media/image11.wmf" /><Relationship Id="rId2" Type="http://schemas.openxmlformats.org/officeDocument/2006/relationships/vmlDrawing" Target="../drawings/vmlDrawing6.vml" /><Relationship Id="rId1" Type="http://schemas.openxmlformats.org/officeDocument/2006/relationships/themeOverride" Target="../theme/themeOverride15.xml" /><Relationship Id="rId6" Type="http://schemas.openxmlformats.org/officeDocument/2006/relationships/oleObject" Target="../embeddings/oleObject9.bin" /><Relationship Id="rId5" Type="http://schemas.openxmlformats.org/officeDocument/2006/relationships/image" Target="../media/image10.wmf" /><Relationship Id="rId4" Type="http://schemas.openxmlformats.org/officeDocument/2006/relationships/oleObject" Target="../embeddings/oleObject8.bin" /><Relationship Id="rId9" Type="http://schemas.openxmlformats.org/officeDocument/2006/relationships/image" Target="../media/image12.wmf" /></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6.xml" /></Relationships>
</file>

<file path=ppt/slides/_rels/slide1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slideLayout" Target="../slideLayouts/slideLayout2.xml" /><Relationship Id="rId1" Type="http://schemas.openxmlformats.org/officeDocument/2006/relationships/themeOverride" Target="../theme/themeOverride17.xml" /></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8.xml" /></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9.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2.xml" /></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mlDrawing" Target="../drawings/vmlDrawing7.vml" /><Relationship Id="rId1" Type="http://schemas.openxmlformats.org/officeDocument/2006/relationships/themeOverride" Target="../theme/themeOverride20.xml" /><Relationship Id="rId5" Type="http://schemas.openxmlformats.org/officeDocument/2006/relationships/image" Target="../media/image14.wmf" /><Relationship Id="rId4" Type="http://schemas.openxmlformats.org/officeDocument/2006/relationships/oleObject" Target="../embeddings/oleObject11.bin" /></Relationships>
</file>

<file path=ppt/slides/_rels/slide21.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slideLayout" Target="../slideLayouts/slideLayout2.xml" /><Relationship Id="rId1" Type="http://schemas.openxmlformats.org/officeDocument/2006/relationships/themeOverride" Target="../theme/themeOverride21.xml" /></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22.xml" /></Relationships>
</file>

<file path=ppt/slides/_rels/slide23.xml.rels><?xml version="1.0" encoding="UTF-8" standalone="yes"?>
<Relationships xmlns="http://schemas.openxmlformats.org/package/2006/relationships"><Relationship Id="rId3" Type="http://schemas.openxmlformats.org/officeDocument/2006/relationships/image" Target="../media/image70.png" /><Relationship Id="rId2" Type="http://schemas.openxmlformats.org/officeDocument/2006/relationships/slideLayout" Target="../slideLayouts/slideLayout2.xml" /><Relationship Id="rId1" Type="http://schemas.openxmlformats.org/officeDocument/2006/relationships/themeOverride" Target="../theme/themeOverride23.xml" /></Relationships>
</file>

<file path=ppt/slides/_rels/slide24.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slideLayout" Target="../slideLayouts/slideLayout2.xml" /><Relationship Id="rId1" Type="http://schemas.openxmlformats.org/officeDocument/2006/relationships/themeOverride" Target="../theme/themeOverride24.xml" /></Relationships>
</file>

<file path=ppt/slides/_rels/slide25.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slideLayout" Target="../slideLayouts/slideLayout2.xml" /><Relationship Id="rId1" Type="http://schemas.openxmlformats.org/officeDocument/2006/relationships/themeOverride" Target="../theme/themeOverride25.xml" /></Relationships>
</file>

<file path=ppt/slides/_rels/slide26.xml.rels><?xml version="1.0" encoding="UTF-8" standalone="yes"?>
<Relationships xmlns="http://schemas.openxmlformats.org/package/2006/relationships"><Relationship Id="rId3" Type="http://schemas.openxmlformats.org/officeDocument/2006/relationships/image" Target="../media/image180.png" /><Relationship Id="rId2" Type="http://schemas.openxmlformats.org/officeDocument/2006/relationships/slideLayout" Target="../slideLayouts/slideLayout2.xml" /><Relationship Id="rId1" Type="http://schemas.openxmlformats.org/officeDocument/2006/relationships/themeOverride" Target="../theme/themeOverride26.xml" /></Relationships>
</file>

<file path=ppt/slides/_rels/slide27.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slideLayout" Target="../slideLayouts/slideLayout2.xml" /><Relationship Id="rId1" Type="http://schemas.openxmlformats.org/officeDocument/2006/relationships/themeOverride" Target="../theme/themeOverride27.xml" /></Relationships>
</file>

<file path=ppt/slides/_rels/slide28.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slideLayout" Target="../slideLayouts/slideLayout2.xml" /><Relationship Id="rId1" Type="http://schemas.openxmlformats.org/officeDocument/2006/relationships/themeOverride" Target="../theme/themeOverride28.xml" /></Relationships>
</file>

<file path=ppt/slides/_rels/slide29.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slideLayout" Target="../slideLayouts/slideLayout2.xml" /><Relationship Id="rId1" Type="http://schemas.openxmlformats.org/officeDocument/2006/relationships/themeOverride" Target="../theme/themeOverride29.xml" /></Relationships>
</file>

<file path=ppt/slides/_rels/slide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slideLayout" Target="../slideLayouts/slideLayout6.xml" /><Relationship Id="rId1" Type="http://schemas.openxmlformats.org/officeDocument/2006/relationships/themeOverride" Target="../theme/themeOverride3.xml" /></Relationships>
</file>

<file path=ppt/slides/_rels/slide30.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slideLayout" Target="../slideLayouts/slideLayout2.xml" /><Relationship Id="rId1" Type="http://schemas.openxmlformats.org/officeDocument/2006/relationships/themeOverride" Target="../theme/themeOverride30.xml" /></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31.xml" /></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32.xml" /></Relationships>
</file>

<file path=ppt/slides/_rels/slide3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slideLayout" Target="../slideLayouts/slideLayout2.xml" /><Relationship Id="rId1" Type="http://schemas.openxmlformats.org/officeDocument/2006/relationships/themeOverride" Target="../theme/themeOverride33.xml" /></Relationships>
</file>

<file path=ppt/slides/_rels/slide3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slideLayout" Target="../slideLayouts/slideLayout2.xml" /><Relationship Id="rId1" Type="http://schemas.openxmlformats.org/officeDocument/2006/relationships/themeOverride" Target="../theme/themeOverride34.xml" /></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35.xml" /></Relationships>
</file>

<file path=ppt/slides/_rels/slide36.xml.rels><?xml version="1.0" encoding="UTF-8" standalone="yes"?>
<Relationships xmlns="http://schemas.openxmlformats.org/package/2006/relationships"><Relationship Id="rId3" Type="http://schemas.openxmlformats.org/officeDocument/2006/relationships/image" Target="../media/image190.png" /><Relationship Id="rId2" Type="http://schemas.openxmlformats.org/officeDocument/2006/relationships/slideLayout" Target="../slideLayouts/slideLayout2.xml" /><Relationship Id="rId1" Type="http://schemas.openxmlformats.org/officeDocument/2006/relationships/themeOverride" Target="../theme/themeOverride36.xml" /></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mlDrawing" Target="../drawings/vmlDrawing8.vml" /><Relationship Id="rId1" Type="http://schemas.openxmlformats.org/officeDocument/2006/relationships/themeOverride" Target="../theme/themeOverride37.xml" /><Relationship Id="rId5" Type="http://schemas.openxmlformats.org/officeDocument/2006/relationships/image" Target="../media/image17.wmf" /><Relationship Id="rId4" Type="http://schemas.openxmlformats.org/officeDocument/2006/relationships/oleObject" Target="../embeddings/oleObject12.bin" /></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mlDrawing" Target="../drawings/vmlDrawing9.vml" /><Relationship Id="rId1" Type="http://schemas.openxmlformats.org/officeDocument/2006/relationships/themeOverride" Target="../theme/themeOverride38.xml" /><Relationship Id="rId5" Type="http://schemas.openxmlformats.org/officeDocument/2006/relationships/image" Target="../media/image18.wmf" /><Relationship Id="rId4" Type="http://schemas.openxmlformats.org/officeDocument/2006/relationships/oleObject" Target="../embeddings/oleObject13.bin" /></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 /><Relationship Id="rId7" Type="http://schemas.openxmlformats.org/officeDocument/2006/relationships/image" Target="../media/image20.wmf" /><Relationship Id="rId2" Type="http://schemas.openxmlformats.org/officeDocument/2006/relationships/vmlDrawing" Target="../drawings/vmlDrawing10.vml" /><Relationship Id="rId1" Type="http://schemas.openxmlformats.org/officeDocument/2006/relationships/themeOverride" Target="../theme/themeOverride39.xml" /><Relationship Id="rId6" Type="http://schemas.openxmlformats.org/officeDocument/2006/relationships/oleObject" Target="../embeddings/oleObject15.bin" /><Relationship Id="rId5" Type="http://schemas.openxmlformats.org/officeDocument/2006/relationships/image" Target="../media/image19.wmf" /><Relationship Id="rId4" Type="http://schemas.openxmlformats.org/officeDocument/2006/relationships/oleObject" Target="../embeddings/oleObject14.bin" /></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4.xml" /></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mlDrawing" Target="../drawings/vmlDrawing11.vml" /><Relationship Id="rId1" Type="http://schemas.openxmlformats.org/officeDocument/2006/relationships/themeOverride" Target="../theme/themeOverride40.xml" /><Relationship Id="rId5" Type="http://schemas.openxmlformats.org/officeDocument/2006/relationships/image" Target="../media/image21.wmf" /><Relationship Id="rId4" Type="http://schemas.openxmlformats.org/officeDocument/2006/relationships/oleObject" Target="../embeddings/oleObject16.bin" /></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41.xml" /></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mlDrawing" Target="../drawings/vmlDrawing12.vml" /><Relationship Id="rId1" Type="http://schemas.openxmlformats.org/officeDocument/2006/relationships/themeOverride" Target="../theme/themeOverride42.xml" /><Relationship Id="rId5" Type="http://schemas.openxmlformats.org/officeDocument/2006/relationships/image" Target="../media/image22.wmf" /><Relationship Id="rId4" Type="http://schemas.openxmlformats.org/officeDocument/2006/relationships/oleObject" Target="../embeddings/oleObject17.bin" /></Relationships>
</file>

<file path=ppt/slides/_rels/slide43.xml.rels><?xml version="1.0" encoding="UTF-8" standalone="yes"?>
<Relationships xmlns="http://schemas.openxmlformats.org/package/2006/relationships"><Relationship Id="rId3" Type="http://schemas.openxmlformats.org/officeDocument/2006/relationships/image" Target="../media/image260.png" /><Relationship Id="rId2" Type="http://schemas.openxmlformats.org/officeDocument/2006/relationships/slideLayout" Target="../slideLayouts/slideLayout2.xml" /><Relationship Id="rId1" Type="http://schemas.openxmlformats.org/officeDocument/2006/relationships/themeOverride" Target="../theme/themeOverride43.xml" /></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44.xml" /></Relationships>
</file>

<file path=ppt/slides/_rels/slide45.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slideLayout" Target="../slideLayouts/slideLayout2.xml" /><Relationship Id="rId1" Type="http://schemas.openxmlformats.org/officeDocument/2006/relationships/themeOverride" Target="../theme/themeOverride45.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5.xml" /></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 /><Relationship Id="rId2" Type="http://schemas.openxmlformats.org/officeDocument/2006/relationships/vmlDrawing" Target="../drawings/vmlDrawing1.vml" /><Relationship Id="rId1" Type="http://schemas.openxmlformats.org/officeDocument/2006/relationships/themeOverride" Target="../theme/themeOverride6.xml" /><Relationship Id="rId6" Type="http://schemas.openxmlformats.org/officeDocument/2006/relationships/image" Target="../media/image3.png" /><Relationship Id="rId5" Type="http://schemas.openxmlformats.org/officeDocument/2006/relationships/image" Target="../media/image2.wmf" /><Relationship Id="rId4" Type="http://schemas.openxmlformats.org/officeDocument/2006/relationships/oleObject" Target="../embeddings/oleObject1.bin" /></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7.xml"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 /><Relationship Id="rId2" Type="http://schemas.openxmlformats.org/officeDocument/2006/relationships/vmlDrawing" Target="../drawings/vmlDrawing2.vml" /><Relationship Id="rId1" Type="http://schemas.openxmlformats.org/officeDocument/2006/relationships/themeOverride" Target="../theme/themeOverride8.xml" /><Relationship Id="rId5" Type="http://schemas.openxmlformats.org/officeDocument/2006/relationships/image" Target="../media/image3.wmf" /><Relationship Id="rId4" Type="http://schemas.openxmlformats.org/officeDocument/2006/relationships/oleObject" Target="../embeddings/oleObject2.bin"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9.xml" /></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844824"/>
            <a:ext cx="7408333" cy="4281339"/>
          </a:xfrm>
        </p:spPr>
        <p:txBody>
          <a:bodyPr>
            <a:normAutofit/>
          </a:bodyPr>
          <a:lstStyle/>
          <a:p>
            <a:pPr marL="0" indent="0" algn="just">
              <a:buNone/>
            </a:pPr>
            <a:r>
              <a:rPr lang="es-ES_tradnl" sz="2000" dirty="0">
                <a:latin typeface="Comic Sans MS" panose="030F0702030302020204" pitchFamily="66" charset="0"/>
              </a:rPr>
              <a:t>En la empresa </a:t>
            </a:r>
            <a:r>
              <a:rPr lang="es-ES_tradnl" sz="2000" dirty="0" err="1">
                <a:latin typeface="Comic Sans MS" panose="030F0702030302020204" pitchFamily="66" charset="0"/>
              </a:rPr>
              <a:t>Copier</a:t>
            </a:r>
            <a:r>
              <a:rPr lang="es-ES_tradnl" sz="2000" dirty="0">
                <a:latin typeface="Comic Sans MS" panose="030F0702030302020204" pitchFamily="66" charset="0"/>
              </a:rPr>
              <a:t> Sales of América, la gerente de ventas recopilo información respecto al numero de llamadas telefónicas hechas y la cantidad de copiadoras vendidas, para una muestra de 10 representantes de ventas. A la gerente de esa área, le gustaría ofrecer información especifica referente a la relación entre el numero de llamadas y la cantidad de productos vendidos. Utilice el método de mínimos cuadrados para determinar la ecuación lineal. Se pide:</a:t>
            </a:r>
          </a:p>
          <a:p>
            <a:pPr marL="0" indent="0" algn="just">
              <a:buNone/>
            </a:pPr>
            <a:r>
              <a:rPr lang="es-ES_tradnl" sz="2000" dirty="0">
                <a:latin typeface="Comic Sans MS" panose="030F0702030302020204" pitchFamily="66" charset="0"/>
              </a:rPr>
              <a:t>Calcular el modelo de regresión, o sea calcular a y b</a:t>
            </a:r>
          </a:p>
          <a:p>
            <a:pPr marL="0" indent="0" algn="just">
              <a:buNone/>
            </a:pPr>
            <a:r>
              <a:rPr lang="es-ES_tradnl" sz="2000" dirty="0">
                <a:latin typeface="Comic Sans MS" panose="030F0702030302020204" pitchFamily="66" charset="0"/>
              </a:rPr>
              <a:t>Calcular las varianzas y las covarianzas</a:t>
            </a:r>
          </a:p>
          <a:p>
            <a:pPr marL="0" indent="0" algn="just">
              <a:buNone/>
            </a:pPr>
            <a:r>
              <a:rPr lang="es-ES_tradnl" sz="2000" dirty="0">
                <a:latin typeface="Comic Sans MS" panose="030F0702030302020204" pitchFamily="66" charset="0"/>
              </a:rPr>
              <a:t>Calcular el coeficiente de correlación r</a:t>
            </a:r>
          </a:p>
          <a:p>
            <a:pPr marL="0" indent="0" algn="just">
              <a:buNone/>
            </a:pPr>
            <a:endParaRPr lang="es-ES_tradnl" sz="2000" dirty="0">
              <a:latin typeface="Comic Sans MS" panose="030F0702030302020204" pitchFamily="66" charset="0"/>
            </a:endParaRPr>
          </a:p>
          <a:p>
            <a:endParaRPr lang="es-CO" dirty="0"/>
          </a:p>
        </p:txBody>
      </p:sp>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EJEMPLO</a:t>
            </a:r>
          </a:p>
        </p:txBody>
      </p:sp>
    </p:spTree>
    <p:extLst>
      <p:ext uri="{BB962C8B-B14F-4D97-AF65-F5344CB8AC3E}">
        <p14:creationId xmlns:p14="http://schemas.microsoft.com/office/powerpoint/2010/main" val="162889199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Rectángulo redondeado"/>
          <p:cNvSpPr/>
          <p:nvPr/>
        </p:nvSpPr>
        <p:spPr>
          <a:xfrm>
            <a:off x="251520" y="252818"/>
            <a:ext cx="8352928" cy="10159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b="1" dirty="0">
                <a:solidFill>
                  <a:sysClr val="windowText" lastClr="000000"/>
                </a:solidFill>
              </a:rPr>
              <a:t>El coeficiente de correlación para el modelo es </a:t>
            </a:r>
          </a:p>
        </p:txBody>
      </p:sp>
      <p:sp>
        <p:nvSpPr>
          <p:cNvPr id="4" name="3 Rectángulo redondeado"/>
          <p:cNvSpPr/>
          <p:nvPr/>
        </p:nvSpPr>
        <p:spPr>
          <a:xfrm>
            <a:off x="107504" y="1683863"/>
            <a:ext cx="3744415" cy="6099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s-PE" sz="2000" b="1" dirty="0"/>
              <a:t>LÍNEA RECTA  </a:t>
            </a:r>
            <a:r>
              <a:rPr lang="es-PE" sz="2400" b="1" dirty="0"/>
              <a:t>y= </a:t>
            </a:r>
            <a:r>
              <a:rPr lang="es-PE" sz="2400" b="1" dirty="0" err="1"/>
              <a:t>a+bx</a:t>
            </a:r>
            <a:r>
              <a:rPr lang="es-PE" sz="2400" b="1" dirty="0"/>
              <a:t> </a:t>
            </a:r>
          </a:p>
        </p:txBody>
      </p:sp>
      <p:sp>
        <p:nvSpPr>
          <p:cNvPr id="7" name="6 Rectángulo"/>
          <p:cNvSpPr/>
          <p:nvPr/>
        </p:nvSpPr>
        <p:spPr>
          <a:xfrm>
            <a:off x="4427984" y="1727228"/>
            <a:ext cx="36004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s-PE" sz="2800" dirty="0"/>
              <a:t> R= 0.759              76%</a:t>
            </a:r>
          </a:p>
        </p:txBody>
      </p:sp>
      <p:sp>
        <p:nvSpPr>
          <p:cNvPr id="9" name="8 Llamada ovalada"/>
          <p:cNvSpPr/>
          <p:nvPr/>
        </p:nvSpPr>
        <p:spPr>
          <a:xfrm>
            <a:off x="971600" y="2852936"/>
            <a:ext cx="4104457" cy="1872208"/>
          </a:xfrm>
          <a:prstGeom prst="wedgeEllipseCallout">
            <a:avLst>
              <a:gd name="adj1" fmla="val 95500"/>
              <a:gd name="adj2" fmla="val 36987"/>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s-PE" b="1" dirty="0"/>
              <a:t>De esto podemos concluir que el mejor modelo para calcular el coeficiente de correlación es el de la línea recta ya que explica una </a:t>
            </a:r>
            <a:r>
              <a:rPr lang="es-PE" b="1" dirty="0" err="1"/>
              <a:t>asociacion</a:t>
            </a:r>
            <a:r>
              <a:rPr lang="es-PE" b="1" dirty="0"/>
              <a:t> de la dos variable en un  75%</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7" y="4941168"/>
            <a:ext cx="1758709" cy="180020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557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5 Marcador de contenido"/>
          <p:cNvSpPr>
            <a:spLocks noGrp="1"/>
          </p:cNvSpPr>
          <p:nvPr>
            <p:ph idx="1"/>
          </p:nvPr>
        </p:nvSpPr>
        <p:spPr>
          <a:xfrm>
            <a:off x="500034" y="1928803"/>
            <a:ext cx="1214446" cy="642942"/>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endParaRPr lang="es-ES" dirty="0"/>
          </a:p>
        </p:txBody>
      </p:sp>
      <p:sp>
        <p:nvSpPr>
          <p:cNvPr id="5" name="4 Título"/>
          <p:cNvSpPr>
            <a:spLocks noGrp="1"/>
          </p:cNvSpPr>
          <p:nvPr>
            <p:ph type="title"/>
          </p:nvPr>
        </p:nvSpPr>
        <p:spPr>
          <a:xfrm>
            <a:off x="446967" y="332656"/>
            <a:ext cx="82296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b="1" i="1" dirty="0">
                <a:solidFill>
                  <a:srgbClr val="FF0000"/>
                </a:solidFill>
                <a:latin typeface="Arial Narrow" pitchFamily="34" charset="0"/>
              </a:rPr>
              <a:t>COEFICIENTE DE DETERMINACION</a:t>
            </a:r>
            <a:endParaRPr lang="es-ES" dirty="0">
              <a:solidFill>
                <a:srgbClr val="FF0000"/>
              </a:solidFill>
            </a:endParaRPr>
          </a:p>
        </p:txBody>
      </p:sp>
      <p:sp>
        <p:nvSpPr>
          <p:cNvPr id="7" name="6 Proceso alternativo"/>
          <p:cNvSpPr/>
          <p:nvPr/>
        </p:nvSpPr>
        <p:spPr>
          <a:xfrm>
            <a:off x="1857356" y="1928802"/>
            <a:ext cx="5643602" cy="857256"/>
          </a:xfrm>
          <a:prstGeom prst="flowChartAlternateProcess">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s-ES" sz="2400" dirty="0">
                <a:solidFill>
                  <a:schemeClr val="tx1"/>
                </a:solidFill>
                <a:latin typeface="Arial Narrow" pitchFamily="34" charset="0"/>
              </a:rPr>
              <a:t>Mide la variación de la variable y explicada en la variable x.</a:t>
            </a:r>
          </a:p>
        </p:txBody>
      </p:sp>
      <p:sp>
        <p:nvSpPr>
          <p:cNvPr id="8" name="7 Flecha derecha"/>
          <p:cNvSpPr/>
          <p:nvPr/>
        </p:nvSpPr>
        <p:spPr>
          <a:xfrm>
            <a:off x="500034" y="3214686"/>
            <a:ext cx="1214446" cy="642942"/>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redondeado"/>
          <p:cNvSpPr/>
          <p:nvPr/>
        </p:nvSpPr>
        <p:spPr>
          <a:xfrm>
            <a:off x="1857356" y="3071810"/>
            <a:ext cx="5715040" cy="121444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2400" dirty="0">
                <a:solidFill>
                  <a:schemeClr val="tx1"/>
                </a:solidFill>
                <a:latin typeface="Arial Narrow" pitchFamily="34" charset="0"/>
              </a:rPr>
              <a:t>Es útil porque da la proporción de  la varianza (variación) de una variable que es predecible a partir de la otra variable.</a:t>
            </a:r>
            <a:endParaRPr lang="es-ES" sz="2400" dirty="0">
              <a:solidFill>
                <a:schemeClr val="tx1"/>
              </a:solidFill>
            </a:endParaRPr>
          </a:p>
        </p:txBody>
      </p:sp>
      <p:sp>
        <p:nvSpPr>
          <p:cNvPr id="10" name="9 Flecha derecha"/>
          <p:cNvSpPr/>
          <p:nvPr/>
        </p:nvSpPr>
        <p:spPr>
          <a:xfrm>
            <a:off x="597607" y="4714884"/>
            <a:ext cx="1071570" cy="642942"/>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redondeado"/>
          <p:cNvSpPr/>
          <p:nvPr/>
        </p:nvSpPr>
        <p:spPr>
          <a:xfrm>
            <a:off x="1857356" y="4500570"/>
            <a:ext cx="5929354" cy="107157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2400" dirty="0">
                <a:solidFill>
                  <a:schemeClr val="tx1"/>
                </a:solidFill>
                <a:latin typeface="Arial Narrow" pitchFamily="34" charset="0"/>
              </a:rPr>
              <a:t>El </a:t>
            </a:r>
            <a:r>
              <a:rPr lang="es-ES" sz="2400" i="1" dirty="0">
                <a:solidFill>
                  <a:schemeClr val="tx1"/>
                </a:solidFill>
                <a:latin typeface="Arial Narrow" pitchFamily="34" charset="0"/>
              </a:rPr>
              <a:t>coeficiente de determinación</a:t>
            </a:r>
            <a:r>
              <a:rPr lang="es-ES" sz="2400" dirty="0">
                <a:solidFill>
                  <a:schemeClr val="tx1"/>
                </a:solidFill>
                <a:latin typeface="Arial Narrow" pitchFamily="34" charset="0"/>
              </a:rPr>
              <a:t> es la proporción de la variación explicada al total de la variación.</a:t>
            </a:r>
            <a:endParaRPr lang="es-ES" sz="2400" dirty="0">
              <a:solidFill>
                <a:schemeClr val="tx1"/>
              </a:solidFill>
            </a:endParaRPr>
          </a:p>
        </p:txBody>
      </p:sp>
    </p:spTree>
    <p:extLst>
      <p:ext uri="{BB962C8B-B14F-4D97-AF65-F5344CB8AC3E}">
        <p14:creationId xmlns:p14="http://schemas.microsoft.com/office/powerpoint/2010/main" val="4110360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barn(inVertical)">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5"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5 Nube"/>
          <p:cNvSpPr/>
          <p:nvPr/>
        </p:nvSpPr>
        <p:spPr>
          <a:xfrm>
            <a:off x="1428728" y="3000372"/>
            <a:ext cx="6000792" cy="300039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176129" name="Object 1"/>
          <p:cNvGraphicFramePr>
            <a:graphicFrameLocks noGrp="1"/>
          </p:cNvGraphicFramePr>
          <p:nvPr>
            <p:ph idx="1"/>
          </p:nvPr>
        </p:nvGraphicFramePr>
        <p:xfrm>
          <a:off x="2428875" y="3695700"/>
          <a:ext cx="3641725" cy="1465263"/>
        </p:xfrm>
        <a:graphic>
          <a:graphicData uri="http://schemas.openxmlformats.org/presentationml/2006/ole">
            <mc:AlternateContent xmlns:mc="http://schemas.openxmlformats.org/markup-compatibility/2006">
              <mc:Choice xmlns:v="urn:schemas-microsoft-com:vml" Requires="v">
                <p:oleObj spid="_x0000_s3073" name="Ecuación" r:id="rId4" imgW="1104840" imgH="444240" progId="Equation.3">
                  <p:embed/>
                </p:oleObj>
              </mc:Choice>
              <mc:Fallback>
                <p:oleObj name="Ecuación" r:id="rId4" imgW="1104840" imgH="444240" progId="Equation.3">
                  <p:embed/>
                  <p:pic>
                    <p:nvPicPr>
                      <p:cNvPr id="176129"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75" y="3695700"/>
                        <a:ext cx="3641725" cy="1465263"/>
                      </a:xfrm>
                      <a:prstGeom prst="rect">
                        <a:avLst/>
                      </a:prstGeom>
                      <a:solidFill>
                        <a:schemeClr val="bg1"/>
                      </a:solidFill>
                      <a:ln w="9525">
                        <a:solidFill>
                          <a:srgbClr val="984807"/>
                        </a:solidFill>
                        <a:miter lim="800000"/>
                        <a:headEnd/>
                        <a:tailEnd/>
                      </a:ln>
                    </p:spPr>
                  </p:pic>
                </p:oleObj>
              </mc:Fallback>
            </mc:AlternateContent>
          </a:graphicData>
        </a:graphic>
      </p:graphicFrame>
      <p:sp>
        <p:nvSpPr>
          <p:cNvPr id="4" name="3 Título"/>
          <p:cNvSpPr>
            <a:spLocks noGrp="1"/>
          </p:cNvSpPr>
          <p:nvPr>
            <p:ph type="title"/>
          </p:nvPr>
        </p:nvSpPr>
        <p:spPr>
          <a:prstGeom prst="roundRect">
            <a:avLst/>
          </a:prstGeom>
        </p:spPr>
        <p:style>
          <a:lnRef idx="1">
            <a:schemeClr val="accent1"/>
          </a:lnRef>
          <a:fillRef idx="2">
            <a:schemeClr val="accent1"/>
          </a:fillRef>
          <a:effectRef idx="1">
            <a:schemeClr val="accent1"/>
          </a:effectRef>
          <a:fontRef idx="minor">
            <a:schemeClr val="dk1"/>
          </a:fontRef>
        </p:style>
        <p:txBody>
          <a:bodyPr rtlCol="0" anchor="ctr">
            <a:normAutofit fontScale="90000"/>
          </a:bodyPr>
          <a:lstStyle/>
          <a:p>
            <a:r>
              <a:rPr lang="es-ES" b="1" dirty="0">
                <a:solidFill>
                  <a:schemeClr val="tx1"/>
                </a:solidFill>
              </a:rPr>
              <a:t>Formula para calcular el Coeficiente </a:t>
            </a:r>
            <a:r>
              <a:rPr lang="es-ES" b="1" dirty="0">
                <a:solidFill>
                  <a:schemeClr val="tx1"/>
                </a:solidFill>
                <a:latin typeface="Arial Narrow" pitchFamily="34" charset="0"/>
              </a:rPr>
              <a:t>de</a:t>
            </a:r>
            <a:r>
              <a:rPr lang="es-ES" b="1" dirty="0">
                <a:solidFill>
                  <a:schemeClr val="tx1"/>
                </a:solidFill>
              </a:rPr>
              <a:t> Determinación</a:t>
            </a:r>
          </a:p>
        </p:txBody>
      </p:sp>
      <p:sp>
        <p:nvSpPr>
          <p:cNvPr id="5" name="4 Flecha abajo"/>
          <p:cNvSpPr/>
          <p:nvPr/>
        </p:nvSpPr>
        <p:spPr>
          <a:xfrm>
            <a:off x="3929058" y="1643050"/>
            <a:ext cx="1143008" cy="1143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610687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76129"/>
                                        </p:tgtEl>
                                        <p:attrNameLst>
                                          <p:attrName>style.visibility</p:attrName>
                                        </p:attrNameLst>
                                      </p:cBhvr>
                                      <p:to>
                                        <p:strVal val="visible"/>
                                      </p:to>
                                    </p:set>
                                    <p:animEffect transition="in" filter="barn(inVertical)">
                                      <p:cBhvr>
                                        <p:cTn id="26" dur="500"/>
                                        <p:tgtEl>
                                          <p:spTgt spid="176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Título"/>
          <p:cNvSpPr>
            <a:spLocks noGrp="1"/>
          </p:cNvSpPr>
          <p:nvPr>
            <p:ph type="title"/>
          </p:nvPr>
        </p:nvSpPr>
        <p:spPr>
          <a:xfrm>
            <a:off x="457200" y="274638"/>
            <a:ext cx="8229600" cy="1426170"/>
          </a:xfrm>
          <a:prstGeom prst="cloud">
            <a:avLst/>
          </a:prstGeom>
        </p:spPr>
        <p:style>
          <a:lnRef idx="2">
            <a:schemeClr val="accent1"/>
          </a:lnRef>
          <a:fillRef idx="1">
            <a:schemeClr val="lt1"/>
          </a:fillRef>
          <a:effectRef idx="0">
            <a:schemeClr val="accent1"/>
          </a:effectRef>
          <a:fontRef idx="minor">
            <a:schemeClr val="dk1"/>
          </a:fontRef>
        </p:style>
        <p:txBody>
          <a:bodyPr rtlCol="0" anchor="ctr">
            <a:normAutofit fontScale="90000"/>
          </a:bodyPr>
          <a:lstStyle/>
          <a:p>
            <a:r>
              <a:rPr lang="es-ES" b="1" dirty="0">
                <a:solidFill>
                  <a:schemeClr val="tx1"/>
                </a:solidFill>
                <a:latin typeface="Arial Narrow" pitchFamily="34" charset="0"/>
              </a:rPr>
              <a:t>Otro método de calcularlo</a:t>
            </a:r>
            <a:endParaRPr lang="es-ES" b="1" dirty="0">
              <a:solidFill>
                <a:schemeClr val="tx1"/>
              </a:solidFill>
            </a:endParaRPr>
          </a:p>
        </p:txBody>
      </p:sp>
      <p:sp>
        <p:nvSpPr>
          <p:cNvPr id="6" name="5 Flecha curvada hacia la derecha"/>
          <p:cNvSpPr/>
          <p:nvPr/>
        </p:nvSpPr>
        <p:spPr>
          <a:xfrm rot="20879606">
            <a:off x="203921" y="3519820"/>
            <a:ext cx="1091420" cy="20753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6 Proceso alternativo"/>
          <p:cNvSpPr/>
          <p:nvPr/>
        </p:nvSpPr>
        <p:spPr>
          <a:xfrm>
            <a:off x="1714480" y="2204864"/>
            <a:ext cx="6313904" cy="151046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3200" b="1" dirty="0">
                <a:solidFill>
                  <a:schemeClr val="tx1"/>
                </a:solidFill>
                <a:latin typeface="Arial Narrow" pitchFamily="34" charset="0"/>
              </a:rPr>
              <a:t>Es elevar al cuadrado el coeficiente de correlación</a:t>
            </a:r>
          </a:p>
          <a:p>
            <a:pPr algn="ctr"/>
            <a:endParaRPr lang="es-ES" sz="2400" dirty="0"/>
          </a:p>
        </p:txBody>
      </p:sp>
      <p:graphicFrame>
        <p:nvGraphicFramePr>
          <p:cNvPr id="171010" name="Object 2"/>
          <p:cNvGraphicFramePr>
            <a:graphicFrameLocks/>
          </p:cNvGraphicFramePr>
          <p:nvPr>
            <p:extLst>
              <p:ext uri="{D42A27DB-BD31-4B8C-83A1-F6EECF244321}">
                <p14:modId xmlns:p14="http://schemas.microsoft.com/office/powerpoint/2010/main" val="1081811133"/>
              </p:ext>
            </p:extLst>
          </p:nvPr>
        </p:nvGraphicFramePr>
        <p:xfrm>
          <a:off x="1803400" y="4140200"/>
          <a:ext cx="6502400" cy="1460500"/>
        </p:xfrm>
        <a:graphic>
          <a:graphicData uri="http://schemas.openxmlformats.org/presentationml/2006/ole">
            <mc:AlternateContent xmlns:mc="http://schemas.openxmlformats.org/markup-compatibility/2006">
              <mc:Choice xmlns:v="urn:schemas-microsoft-com:vml" Requires="v">
                <p:oleObj spid="_x0000_s4097" name="Ecuación" r:id="rId4" imgW="2374900" imgH="469900" progId="Equation.3">
                  <p:embed/>
                </p:oleObj>
              </mc:Choice>
              <mc:Fallback>
                <p:oleObj name="Ecuación" r:id="rId4" imgW="2374900" imgH="469900" progId="Equation.3">
                  <p:embed/>
                  <p:pic>
                    <p:nvPicPr>
                      <p:cNvPr id="17101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3400" y="4140200"/>
                        <a:ext cx="6502400" cy="1460500"/>
                      </a:xfrm>
                      <a:prstGeom prst="rect">
                        <a:avLst/>
                      </a:prstGeom>
                      <a:solidFill>
                        <a:srgbClr val="99FF66"/>
                      </a:solidFill>
                      <a:ln w="9525">
                        <a:solidFill>
                          <a:srgbClr val="984807"/>
                        </a:solidFill>
                        <a:miter lim="800000"/>
                        <a:headEnd/>
                        <a:tailEnd/>
                      </a:ln>
                    </p:spPr>
                  </p:pic>
                </p:oleObj>
              </mc:Fallback>
            </mc:AlternateContent>
          </a:graphicData>
        </a:graphic>
      </p:graphicFrame>
      <p:sp>
        <p:nvSpPr>
          <p:cNvPr id="8" name="7 Flecha curvada hacia la derecha"/>
          <p:cNvSpPr/>
          <p:nvPr/>
        </p:nvSpPr>
        <p:spPr>
          <a:xfrm rot="20338177">
            <a:off x="148228" y="1565255"/>
            <a:ext cx="1099895" cy="18267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9231171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1010"/>
                                        </p:tgtEl>
                                        <p:attrNameLst>
                                          <p:attrName>style.visibility</p:attrName>
                                        </p:attrNameLst>
                                      </p:cBhvr>
                                      <p:to>
                                        <p:strVal val="visible"/>
                                      </p:to>
                                    </p:set>
                                    <p:animEffect transition="in" filter="wipe(down)">
                                      <p:cBhvr>
                                        <p:cTn id="33" dur="500"/>
                                        <p:tgtEl>
                                          <p:spTgt spid="17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20 Rectángulo redondeado"/>
          <p:cNvSpPr/>
          <p:nvPr/>
        </p:nvSpPr>
        <p:spPr>
          <a:xfrm>
            <a:off x="214282" y="4429132"/>
            <a:ext cx="1643074" cy="121444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ysClr val="windowText" lastClr="000000"/>
              </a:solidFill>
            </a:endParaRPr>
          </a:p>
        </p:txBody>
      </p:sp>
      <p:sp>
        <p:nvSpPr>
          <p:cNvPr id="2" name="1 Título"/>
          <p:cNvSpPr>
            <a:spLocks noGrp="1"/>
          </p:cNvSpPr>
          <p:nvPr>
            <p:ph type="ctrTitle"/>
          </p:nvPr>
        </p:nvSpPr>
        <p:spPr>
          <a:xfrm>
            <a:off x="428596" y="571480"/>
            <a:ext cx="1643074" cy="785817"/>
          </a:xfrm>
        </p:spPr>
        <p:style>
          <a:lnRef idx="2">
            <a:schemeClr val="accent1"/>
          </a:lnRef>
          <a:fillRef idx="1">
            <a:schemeClr val="lt1"/>
          </a:fillRef>
          <a:effectRef idx="0">
            <a:schemeClr val="accent1"/>
          </a:effectRef>
          <a:fontRef idx="minor">
            <a:schemeClr val="dk1"/>
          </a:fontRef>
        </p:style>
        <p:txBody>
          <a:bodyPr>
            <a:normAutofit/>
          </a:bodyPr>
          <a:lstStyle/>
          <a:p>
            <a:r>
              <a:rPr lang="es-ES" sz="3600" b="1" dirty="0">
                <a:latin typeface="Arial Narrow" pitchFamily="34" charset="0"/>
              </a:rPr>
              <a:t>Ejemplo</a:t>
            </a:r>
            <a:endParaRPr lang="es-PE" sz="3600" dirty="0"/>
          </a:p>
        </p:txBody>
      </p:sp>
      <p:sp>
        <p:nvSpPr>
          <p:cNvPr id="4" name="3 Rectángulo redondeado"/>
          <p:cNvSpPr/>
          <p:nvPr/>
        </p:nvSpPr>
        <p:spPr>
          <a:xfrm>
            <a:off x="428596" y="571480"/>
            <a:ext cx="1643074" cy="7858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aphicFrame>
        <p:nvGraphicFramePr>
          <p:cNvPr id="7" name="6 Tabla"/>
          <p:cNvGraphicFramePr>
            <a:graphicFrameLocks noGrp="1"/>
          </p:cNvGraphicFramePr>
          <p:nvPr>
            <p:extLst>
              <p:ext uri="{D42A27DB-BD31-4B8C-83A1-F6EECF244321}">
                <p14:modId xmlns:p14="http://schemas.microsoft.com/office/powerpoint/2010/main" val="637757506"/>
              </p:ext>
            </p:extLst>
          </p:nvPr>
        </p:nvGraphicFramePr>
        <p:xfrm>
          <a:off x="2714613" y="151470"/>
          <a:ext cx="5857914" cy="6766560"/>
        </p:xfrm>
        <a:graphic>
          <a:graphicData uri="http://schemas.openxmlformats.org/drawingml/2006/table">
            <a:tbl>
              <a:tblPr firstRow="1" bandRow="1">
                <a:tableStyleId>{5C22544A-7EE6-4342-B048-85BDC9FD1C3A}</a:tableStyleId>
              </a:tblPr>
              <a:tblGrid>
                <a:gridCol w="976319">
                  <a:extLst>
                    <a:ext uri="{9D8B030D-6E8A-4147-A177-3AD203B41FA5}">
                      <a16:colId xmlns:a16="http://schemas.microsoft.com/office/drawing/2014/main" val="20000"/>
                    </a:ext>
                  </a:extLst>
                </a:gridCol>
                <a:gridCol w="1166820">
                  <a:extLst>
                    <a:ext uri="{9D8B030D-6E8A-4147-A177-3AD203B41FA5}">
                      <a16:colId xmlns:a16="http://schemas.microsoft.com/office/drawing/2014/main" val="20001"/>
                    </a:ext>
                  </a:extLst>
                </a:gridCol>
                <a:gridCol w="785818">
                  <a:extLst>
                    <a:ext uri="{9D8B030D-6E8A-4147-A177-3AD203B41FA5}">
                      <a16:colId xmlns:a16="http://schemas.microsoft.com/office/drawing/2014/main" val="20002"/>
                    </a:ext>
                  </a:extLst>
                </a:gridCol>
                <a:gridCol w="976319">
                  <a:extLst>
                    <a:ext uri="{9D8B030D-6E8A-4147-A177-3AD203B41FA5}">
                      <a16:colId xmlns:a16="http://schemas.microsoft.com/office/drawing/2014/main" val="20003"/>
                    </a:ext>
                  </a:extLst>
                </a:gridCol>
                <a:gridCol w="976319">
                  <a:extLst>
                    <a:ext uri="{9D8B030D-6E8A-4147-A177-3AD203B41FA5}">
                      <a16:colId xmlns:a16="http://schemas.microsoft.com/office/drawing/2014/main" val="20004"/>
                    </a:ext>
                  </a:extLst>
                </a:gridCol>
                <a:gridCol w="976319">
                  <a:extLst>
                    <a:ext uri="{9D8B030D-6E8A-4147-A177-3AD203B41FA5}">
                      <a16:colId xmlns:a16="http://schemas.microsoft.com/office/drawing/2014/main" val="20005"/>
                    </a:ext>
                  </a:extLst>
                </a:gridCol>
              </a:tblGrid>
              <a:tr h="148632">
                <a:tc>
                  <a:txBody>
                    <a:bodyPr/>
                    <a:lstStyle/>
                    <a:p>
                      <a:r>
                        <a:rPr lang="es-PE" dirty="0"/>
                        <a:t>Ingreso (x)</a:t>
                      </a:r>
                    </a:p>
                  </a:txBody>
                  <a:tcPr/>
                </a:tc>
                <a:tc>
                  <a:txBody>
                    <a:bodyPr/>
                    <a:lstStyle/>
                    <a:p>
                      <a:r>
                        <a:rPr lang="es-PE" dirty="0"/>
                        <a:t>A. familiar(y)</a:t>
                      </a:r>
                    </a:p>
                  </a:txBody>
                  <a:tcPr/>
                </a:tc>
                <a:tc>
                  <a:txBody>
                    <a:bodyPr/>
                    <a:lstStyle/>
                    <a:p>
                      <a:pPr algn="ctr"/>
                      <a:r>
                        <a:rPr lang="es-PE" dirty="0"/>
                        <a:t>X.Y</a:t>
                      </a:r>
                    </a:p>
                  </a:txBody>
                  <a:tcPr/>
                </a:tc>
                <a:tc>
                  <a:txBody>
                    <a:bodyPr/>
                    <a:lstStyle/>
                    <a:p>
                      <a:endParaRPr lang="es-PE" dirty="0"/>
                    </a:p>
                  </a:txBody>
                  <a:tcPr/>
                </a:tc>
                <a:tc>
                  <a:txBody>
                    <a:bodyPr/>
                    <a:lstStyle/>
                    <a:p>
                      <a:endParaRPr lang="es-PE" dirty="0"/>
                    </a:p>
                  </a:txBody>
                  <a:tcPr/>
                </a:tc>
                <a:tc>
                  <a:txBody>
                    <a:bodyPr/>
                    <a:lstStyle/>
                    <a:p>
                      <a:endParaRPr lang="es-PE" dirty="0"/>
                    </a:p>
                  </a:txBody>
                  <a:tcPr/>
                </a:tc>
                <a:extLst>
                  <a:ext uri="{0D108BD9-81ED-4DB2-BD59-A6C34878D82A}">
                    <a16:rowId xmlns:a16="http://schemas.microsoft.com/office/drawing/2014/main" val="10000"/>
                  </a:ext>
                </a:extLst>
              </a:tr>
              <a:tr h="350147">
                <a:tc>
                  <a:txBody>
                    <a:bodyPr/>
                    <a:lstStyle/>
                    <a:p>
                      <a:r>
                        <a:rPr lang="es-PE" dirty="0"/>
                        <a:t>48</a:t>
                      </a:r>
                    </a:p>
                  </a:txBody>
                  <a:tcPr/>
                </a:tc>
                <a:tc>
                  <a:txBody>
                    <a:bodyPr/>
                    <a:lstStyle/>
                    <a:p>
                      <a:r>
                        <a:rPr lang="es-PE" dirty="0"/>
                        <a:t>24</a:t>
                      </a:r>
                    </a:p>
                  </a:txBody>
                  <a:tcPr/>
                </a:tc>
                <a:tc>
                  <a:txBody>
                    <a:bodyPr/>
                    <a:lstStyle/>
                    <a:p>
                      <a:r>
                        <a:rPr lang="es-PE" dirty="0"/>
                        <a:t>1152</a:t>
                      </a:r>
                    </a:p>
                  </a:txBody>
                  <a:tcPr/>
                </a:tc>
                <a:tc>
                  <a:txBody>
                    <a:bodyPr/>
                    <a:lstStyle/>
                    <a:p>
                      <a:r>
                        <a:rPr lang="es-PE" dirty="0"/>
                        <a:t>2304</a:t>
                      </a:r>
                    </a:p>
                  </a:txBody>
                  <a:tcPr/>
                </a:tc>
                <a:tc>
                  <a:txBody>
                    <a:bodyPr/>
                    <a:lstStyle/>
                    <a:p>
                      <a:r>
                        <a:rPr lang="es-PE" dirty="0"/>
                        <a:t>576</a:t>
                      </a:r>
                    </a:p>
                  </a:txBody>
                  <a:tcPr/>
                </a:tc>
                <a:tc>
                  <a:txBody>
                    <a:bodyPr/>
                    <a:lstStyle/>
                    <a:p>
                      <a:r>
                        <a:rPr lang="es-PE" dirty="0"/>
                        <a:t>23.7</a:t>
                      </a:r>
                    </a:p>
                  </a:txBody>
                  <a:tcPr/>
                </a:tc>
                <a:extLst>
                  <a:ext uri="{0D108BD9-81ED-4DB2-BD59-A6C34878D82A}">
                    <a16:rowId xmlns:a16="http://schemas.microsoft.com/office/drawing/2014/main" val="10001"/>
                  </a:ext>
                </a:extLst>
              </a:tr>
              <a:tr h="350147">
                <a:tc>
                  <a:txBody>
                    <a:bodyPr/>
                    <a:lstStyle/>
                    <a:p>
                      <a:r>
                        <a:rPr lang="es-PE" dirty="0"/>
                        <a:t>40</a:t>
                      </a:r>
                    </a:p>
                  </a:txBody>
                  <a:tcPr/>
                </a:tc>
                <a:tc>
                  <a:txBody>
                    <a:bodyPr/>
                    <a:lstStyle/>
                    <a:p>
                      <a:r>
                        <a:rPr lang="es-PE" dirty="0"/>
                        <a:t>18</a:t>
                      </a:r>
                    </a:p>
                  </a:txBody>
                  <a:tcPr/>
                </a:tc>
                <a:tc>
                  <a:txBody>
                    <a:bodyPr/>
                    <a:lstStyle/>
                    <a:p>
                      <a:r>
                        <a:rPr lang="es-PE" dirty="0"/>
                        <a:t>720</a:t>
                      </a:r>
                    </a:p>
                  </a:txBody>
                  <a:tcPr/>
                </a:tc>
                <a:tc>
                  <a:txBody>
                    <a:bodyPr/>
                    <a:lstStyle/>
                    <a:p>
                      <a:r>
                        <a:rPr lang="es-PE" dirty="0"/>
                        <a:t>1600</a:t>
                      </a:r>
                    </a:p>
                  </a:txBody>
                  <a:tcPr/>
                </a:tc>
                <a:tc>
                  <a:txBody>
                    <a:bodyPr/>
                    <a:lstStyle/>
                    <a:p>
                      <a:r>
                        <a:rPr lang="es-PE" dirty="0"/>
                        <a:t>324</a:t>
                      </a:r>
                    </a:p>
                  </a:txBody>
                  <a:tcPr/>
                </a:tc>
                <a:tc>
                  <a:txBody>
                    <a:bodyPr/>
                    <a:lstStyle/>
                    <a:p>
                      <a:r>
                        <a:rPr lang="es-PE" dirty="0"/>
                        <a:t>16.7</a:t>
                      </a:r>
                    </a:p>
                  </a:txBody>
                  <a:tcPr/>
                </a:tc>
                <a:extLst>
                  <a:ext uri="{0D108BD9-81ED-4DB2-BD59-A6C34878D82A}">
                    <a16:rowId xmlns:a16="http://schemas.microsoft.com/office/drawing/2014/main" val="10002"/>
                  </a:ext>
                </a:extLst>
              </a:tr>
              <a:tr h="350147">
                <a:tc>
                  <a:txBody>
                    <a:bodyPr/>
                    <a:lstStyle/>
                    <a:p>
                      <a:r>
                        <a:rPr lang="es-PE" dirty="0"/>
                        <a:t>30</a:t>
                      </a:r>
                    </a:p>
                  </a:txBody>
                  <a:tcPr/>
                </a:tc>
                <a:tc>
                  <a:txBody>
                    <a:bodyPr/>
                    <a:lstStyle/>
                    <a:p>
                      <a:r>
                        <a:rPr lang="es-PE" dirty="0"/>
                        <a:t>9</a:t>
                      </a:r>
                    </a:p>
                  </a:txBody>
                  <a:tcPr/>
                </a:tc>
                <a:tc>
                  <a:txBody>
                    <a:bodyPr/>
                    <a:lstStyle/>
                    <a:p>
                      <a:r>
                        <a:rPr lang="es-PE" dirty="0"/>
                        <a:t>270</a:t>
                      </a:r>
                    </a:p>
                  </a:txBody>
                  <a:tcPr/>
                </a:tc>
                <a:tc>
                  <a:txBody>
                    <a:bodyPr/>
                    <a:lstStyle/>
                    <a:p>
                      <a:r>
                        <a:rPr lang="es-PE" dirty="0"/>
                        <a:t>900</a:t>
                      </a:r>
                    </a:p>
                  </a:txBody>
                  <a:tcPr/>
                </a:tc>
                <a:tc>
                  <a:txBody>
                    <a:bodyPr/>
                    <a:lstStyle/>
                    <a:p>
                      <a:r>
                        <a:rPr lang="es-PE" dirty="0"/>
                        <a:t>81</a:t>
                      </a:r>
                    </a:p>
                  </a:txBody>
                  <a:tcPr/>
                </a:tc>
                <a:tc>
                  <a:txBody>
                    <a:bodyPr/>
                    <a:lstStyle/>
                    <a:p>
                      <a:r>
                        <a:rPr lang="es-PE" dirty="0"/>
                        <a:t>7.9</a:t>
                      </a:r>
                    </a:p>
                  </a:txBody>
                  <a:tcPr/>
                </a:tc>
                <a:extLst>
                  <a:ext uri="{0D108BD9-81ED-4DB2-BD59-A6C34878D82A}">
                    <a16:rowId xmlns:a16="http://schemas.microsoft.com/office/drawing/2014/main" val="10003"/>
                  </a:ext>
                </a:extLst>
              </a:tr>
              <a:tr h="350147">
                <a:tc>
                  <a:txBody>
                    <a:bodyPr/>
                    <a:lstStyle/>
                    <a:p>
                      <a:r>
                        <a:rPr lang="es-PE" dirty="0"/>
                        <a:t>39</a:t>
                      </a:r>
                    </a:p>
                  </a:txBody>
                  <a:tcPr/>
                </a:tc>
                <a:tc>
                  <a:txBody>
                    <a:bodyPr/>
                    <a:lstStyle/>
                    <a:p>
                      <a:r>
                        <a:rPr lang="es-PE" dirty="0"/>
                        <a:t>14</a:t>
                      </a:r>
                    </a:p>
                  </a:txBody>
                  <a:tcPr/>
                </a:tc>
                <a:tc>
                  <a:txBody>
                    <a:bodyPr/>
                    <a:lstStyle/>
                    <a:p>
                      <a:r>
                        <a:rPr lang="es-PE" dirty="0"/>
                        <a:t>546</a:t>
                      </a:r>
                    </a:p>
                  </a:txBody>
                  <a:tcPr/>
                </a:tc>
                <a:tc>
                  <a:txBody>
                    <a:bodyPr/>
                    <a:lstStyle/>
                    <a:p>
                      <a:r>
                        <a:rPr lang="es-PE" dirty="0"/>
                        <a:t>1521</a:t>
                      </a:r>
                    </a:p>
                  </a:txBody>
                  <a:tcPr/>
                </a:tc>
                <a:tc>
                  <a:txBody>
                    <a:bodyPr/>
                    <a:lstStyle/>
                    <a:p>
                      <a:r>
                        <a:rPr lang="es-PE" dirty="0"/>
                        <a:t>196</a:t>
                      </a:r>
                    </a:p>
                  </a:txBody>
                  <a:tcPr/>
                </a:tc>
                <a:tc>
                  <a:txBody>
                    <a:bodyPr/>
                    <a:lstStyle/>
                    <a:p>
                      <a:r>
                        <a:rPr lang="es-PE" dirty="0"/>
                        <a:t>15.8</a:t>
                      </a:r>
                    </a:p>
                  </a:txBody>
                  <a:tcPr/>
                </a:tc>
                <a:extLst>
                  <a:ext uri="{0D108BD9-81ED-4DB2-BD59-A6C34878D82A}">
                    <a16:rowId xmlns:a16="http://schemas.microsoft.com/office/drawing/2014/main" val="10004"/>
                  </a:ext>
                </a:extLst>
              </a:tr>
              <a:tr h="350147">
                <a:tc>
                  <a:txBody>
                    <a:bodyPr/>
                    <a:lstStyle/>
                    <a:p>
                      <a:r>
                        <a:rPr lang="es-PE" dirty="0"/>
                        <a:t>46</a:t>
                      </a:r>
                    </a:p>
                  </a:txBody>
                  <a:tcPr/>
                </a:tc>
                <a:tc>
                  <a:txBody>
                    <a:bodyPr/>
                    <a:lstStyle/>
                    <a:p>
                      <a:r>
                        <a:rPr lang="es-PE" dirty="0"/>
                        <a:t>22</a:t>
                      </a:r>
                    </a:p>
                  </a:txBody>
                  <a:tcPr/>
                </a:tc>
                <a:tc>
                  <a:txBody>
                    <a:bodyPr/>
                    <a:lstStyle/>
                    <a:p>
                      <a:r>
                        <a:rPr lang="es-PE" dirty="0"/>
                        <a:t>1012</a:t>
                      </a:r>
                    </a:p>
                  </a:txBody>
                  <a:tcPr/>
                </a:tc>
                <a:tc>
                  <a:txBody>
                    <a:bodyPr/>
                    <a:lstStyle/>
                    <a:p>
                      <a:r>
                        <a:rPr lang="es-PE" dirty="0"/>
                        <a:t>2116</a:t>
                      </a:r>
                    </a:p>
                  </a:txBody>
                  <a:tcPr/>
                </a:tc>
                <a:tc>
                  <a:txBody>
                    <a:bodyPr/>
                    <a:lstStyle/>
                    <a:p>
                      <a:r>
                        <a:rPr lang="es-PE" dirty="0"/>
                        <a:t>484</a:t>
                      </a:r>
                    </a:p>
                  </a:txBody>
                  <a:tcPr/>
                </a:tc>
                <a:tc>
                  <a:txBody>
                    <a:bodyPr/>
                    <a:lstStyle/>
                    <a:p>
                      <a:r>
                        <a:rPr lang="es-PE" dirty="0"/>
                        <a:t>21.9</a:t>
                      </a:r>
                    </a:p>
                  </a:txBody>
                  <a:tcPr/>
                </a:tc>
                <a:extLst>
                  <a:ext uri="{0D108BD9-81ED-4DB2-BD59-A6C34878D82A}">
                    <a16:rowId xmlns:a16="http://schemas.microsoft.com/office/drawing/2014/main" val="10005"/>
                  </a:ext>
                </a:extLst>
              </a:tr>
              <a:tr h="350147">
                <a:tc>
                  <a:txBody>
                    <a:bodyPr/>
                    <a:lstStyle/>
                    <a:p>
                      <a:r>
                        <a:rPr lang="es-PE" dirty="0"/>
                        <a:t>42</a:t>
                      </a:r>
                    </a:p>
                  </a:txBody>
                  <a:tcPr/>
                </a:tc>
                <a:tc>
                  <a:txBody>
                    <a:bodyPr/>
                    <a:lstStyle/>
                    <a:p>
                      <a:r>
                        <a:rPr lang="es-PE" dirty="0"/>
                        <a:t>22</a:t>
                      </a:r>
                    </a:p>
                  </a:txBody>
                  <a:tcPr/>
                </a:tc>
                <a:tc>
                  <a:txBody>
                    <a:bodyPr/>
                    <a:lstStyle/>
                    <a:p>
                      <a:r>
                        <a:rPr lang="es-PE" dirty="0"/>
                        <a:t>924</a:t>
                      </a:r>
                    </a:p>
                  </a:txBody>
                  <a:tcPr/>
                </a:tc>
                <a:tc>
                  <a:txBody>
                    <a:bodyPr/>
                    <a:lstStyle/>
                    <a:p>
                      <a:r>
                        <a:rPr lang="es-PE" dirty="0"/>
                        <a:t>1764</a:t>
                      </a:r>
                    </a:p>
                  </a:txBody>
                  <a:tcPr/>
                </a:tc>
                <a:tc>
                  <a:txBody>
                    <a:bodyPr/>
                    <a:lstStyle/>
                    <a:p>
                      <a:r>
                        <a:rPr lang="es-PE" dirty="0"/>
                        <a:t>484</a:t>
                      </a:r>
                    </a:p>
                  </a:txBody>
                  <a:tcPr/>
                </a:tc>
                <a:tc>
                  <a:txBody>
                    <a:bodyPr/>
                    <a:lstStyle/>
                    <a:p>
                      <a:r>
                        <a:rPr lang="es-PE" dirty="0"/>
                        <a:t>18.4</a:t>
                      </a:r>
                    </a:p>
                  </a:txBody>
                  <a:tcPr/>
                </a:tc>
                <a:extLst>
                  <a:ext uri="{0D108BD9-81ED-4DB2-BD59-A6C34878D82A}">
                    <a16:rowId xmlns:a16="http://schemas.microsoft.com/office/drawing/2014/main" val="10006"/>
                  </a:ext>
                </a:extLst>
              </a:tr>
              <a:tr h="350147">
                <a:tc>
                  <a:txBody>
                    <a:bodyPr/>
                    <a:lstStyle/>
                    <a:p>
                      <a:r>
                        <a:rPr lang="es-PE" dirty="0"/>
                        <a:t>27</a:t>
                      </a:r>
                    </a:p>
                  </a:txBody>
                  <a:tcPr/>
                </a:tc>
                <a:tc>
                  <a:txBody>
                    <a:bodyPr/>
                    <a:lstStyle/>
                    <a:p>
                      <a:r>
                        <a:rPr lang="es-PE" dirty="0"/>
                        <a:t>4</a:t>
                      </a:r>
                    </a:p>
                  </a:txBody>
                  <a:tcPr/>
                </a:tc>
                <a:tc>
                  <a:txBody>
                    <a:bodyPr/>
                    <a:lstStyle/>
                    <a:p>
                      <a:r>
                        <a:rPr lang="es-PE" dirty="0"/>
                        <a:t>108</a:t>
                      </a:r>
                    </a:p>
                  </a:txBody>
                  <a:tcPr/>
                </a:tc>
                <a:tc>
                  <a:txBody>
                    <a:bodyPr/>
                    <a:lstStyle/>
                    <a:p>
                      <a:r>
                        <a:rPr lang="es-PE" dirty="0"/>
                        <a:t>729</a:t>
                      </a:r>
                    </a:p>
                  </a:txBody>
                  <a:tcPr/>
                </a:tc>
                <a:tc>
                  <a:txBody>
                    <a:bodyPr/>
                    <a:lstStyle/>
                    <a:p>
                      <a:r>
                        <a:rPr lang="es-PE" dirty="0"/>
                        <a:t>16</a:t>
                      </a:r>
                    </a:p>
                  </a:txBody>
                  <a:tcPr/>
                </a:tc>
                <a:tc>
                  <a:txBody>
                    <a:bodyPr/>
                    <a:lstStyle/>
                    <a:p>
                      <a:r>
                        <a:rPr lang="es-PE" dirty="0"/>
                        <a:t>5.3</a:t>
                      </a:r>
                    </a:p>
                  </a:txBody>
                  <a:tcPr/>
                </a:tc>
                <a:extLst>
                  <a:ext uri="{0D108BD9-81ED-4DB2-BD59-A6C34878D82A}">
                    <a16:rowId xmlns:a16="http://schemas.microsoft.com/office/drawing/2014/main" val="10007"/>
                  </a:ext>
                </a:extLst>
              </a:tr>
              <a:tr h="350147">
                <a:tc>
                  <a:txBody>
                    <a:bodyPr/>
                    <a:lstStyle/>
                    <a:p>
                      <a:r>
                        <a:rPr lang="es-PE" dirty="0"/>
                        <a:t>36</a:t>
                      </a:r>
                    </a:p>
                  </a:txBody>
                  <a:tcPr/>
                </a:tc>
                <a:tc>
                  <a:txBody>
                    <a:bodyPr/>
                    <a:lstStyle/>
                    <a:p>
                      <a:r>
                        <a:rPr lang="es-PE" dirty="0"/>
                        <a:t>13</a:t>
                      </a:r>
                    </a:p>
                  </a:txBody>
                  <a:tcPr/>
                </a:tc>
                <a:tc>
                  <a:txBody>
                    <a:bodyPr/>
                    <a:lstStyle/>
                    <a:p>
                      <a:r>
                        <a:rPr lang="es-PE" dirty="0"/>
                        <a:t>468</a:t>
                      </a:r>
                    </a:p>
                  </a:txBody>
                  <a:tcPr/>
                </a:tc>
                <a:tc>
                  <a:txBody>
                    <a:bodyPr/>
                    <a:lstStyle/>
                    <a:p>
                      <a:r>
                        <a:rPr lang="es-PE" dirty="0"/>
                        <a:t>1296</a:t>
                      </a:r>
                    </a:p>
                  </a:txBody>
                  <a:tcPr/>
                </a:tc>
                <a:tc>
                  <a:txBody>
                    <a:bodyPr/>
                    <a:lstStyle/>
                    <a:p>
                      <a:r>
                        <a:rPr lang="es-PE" dirty="0"/>
                        <a:t>169</a:t>
                      </a:r>
                    </a:p>
                  </a:txBody>
                  <a:tcPr/>
                </a:tc>
                <a:tc>
                  <a:txBody>
                    <a:bodyPr/>
                    <a:lstStyle/>
                    <a:p>
                      <a:r>
                        <a:rPr lang="es-PE" dirty="0"/>
                        <a:t>13.2</a:t>
                      </a:r>
                    </a:p>
                  </a:txBody>
                  <a:tcPr/>
                </a:tc>
                <a:extLst>
                  <a:ext uri="{0D108BD9-81ED-4DB2-BD59-A6C34878D82A}">
                    <a16:rowId xmlns:a16="http://schemas.microsoft.com/office/drawing/2014/main" val="10008"/>
                  </a:ext>
                </a:extLst>
              </a:tr>
              <a:tr h="350147">
                <a:tc>
                  <a:txBody>
                    <a:bodyPr/>
                    <a:lstStyle/>
                    <a:p>
                      <a:r>
                        <a:rPr lang="es-PE" dirty="0"/>
                        <a:t>34</a:t>
                      </a:r>
                    </a:p>
                  </a:txBody>
                  <a:tcPr/>
                </a:tc>
                <a:tc>
                  <a:txBody>
                    <a:bodyPr/>
                    <a:lstStyle/>
                    <a:p>
                      <a:r>
                        <a:rPr lang="es-PE" dirty="0"/>
                        <a:t>10</a:t>
                      </a:r>
                    </a:p>
                  </a:txBody>
                  <a:tcPr/>
                </a:tc>
                <a:tc>
                  <a:txBody>
                    <a:bodyPr/>
                    <a:lstStyle/>
                    <a:p>
                      <a:r>
                        <a:rPr lang="es-PE" dirty="0"/>
                        <a:t>340</a:t>
                      </a:r>
                    </a:p>
                  </a:txBody>
                  <a:tcPr/>
                </a:tc>
                <a:tc>
                  <a:txBody>
                    <a:bodyPr/>
                    <a:lstStyle/>
                    <a:p>
                      <a:r>
                        <a:rPr lang="es-PE" dirty="0"/>
                        <a:t>1156</a:t>
                      </a:r>
                    </a:p>
                  </a:txBody>
                  <a:tcPr/>
                </a:tc>
                <a:tc>
                  <a:txBody>
                    <a:bodyPr/>
                    <a:lstStyle/>
                    <a:p>
                      <a:r>
                        <a:rPr lang="es-PE" dirty="0"/>
                        <a:t>100</a:t>
                      </a:r>
                    </a:p>
                  </a:txBody>
                  <a:tcPr/>
                </a:tc>
                <a:tc>
                  <a:txBody>
                    <a:bodyPr/>
                    <a:lstStyle/>
                    <a:p>
                      <a:r>
                        <a:rPr lang="es-PE" dirty="0"/>
                        <a:t>11.4</a:t>
                      </a:r>
                    </a:p>
                  </a:txBody>
                  <a:tcPr/>
                </a:tc>
                <a:extLst>
                  <a:ext uri="{0D108BD9-81ED-4DB2-BD59-A6C34878D82A}">
                    <a16:rowId xmlns:a16="http://schemas.microsoft.com/office/drawing/2014/main" val="10009"/>
                  </a:ext>
                </a:extLst>
              </a:tr>
              <a:tr h="350147">
                <a:tc>
                  <a:txBody>
                    <a:bodyPr/>
                    <a:lstStyle/>
                    <a:p>
                      <a:r>
                        <a:rPr lang="es-PE" dirty="0"/>
                        <a:t>46</a:t>
                      </a:r>
                    </a:p>
                  </a:txBody>
                  <a:tcPr/>
                </a:tc>
                <a:tc>
                  <a:txBody>
                    <a:bodyPr/>
                    <a:lstStyle/>
                    <a:p>
                      <a:r>
                        <a:rPr lang="es-PE" dirty="0"/>
                        <a:t>20</a:t>
                      </a:r>
                    </a:p>
                  </a:txBody>
                  <a:tcPr/>
                </a:tc>
                <a:tc>
                  <a:txBody>
                    <a:bodyPr/>
                    <a:lstStyle/>
                    <a:p>
                      <a:r>
                        <a:rPr lang="es-PE" dirty="0"/>
                        <a:t>920</a:t>
                      </a:r>
                    </a:p>
                  </a:txBody>
                  <a:tcPr/>
                </a:tc>
                <a:tc>
                  <a:txBody>
                    <a:bodyPr/>
                    <a:lstStyle/>
                    <a:p>
                      <a:r>
                        <a:rPr lang="es-PE" dirty="0"/>
                        <a:t>2116</a:t>
                      </a:r>
                    </a:p>
                  </a:txBody>
                  <a:tcPr/>
                </a:tc>
                <a:tc>
                  <a:txBody>
                    <a:bodyPr/>
                    <a:lstStyle/>
                    <a:p>
                      <a:r>
                        <a:rPr lang="es-PE" dirty="0"/>
                        <a:t>400</a:t>
                      </a:r>
                    </a:p>
                  </a:txBody>
                  <a:tcPr/>
                </a:tc>
                <a:tc>
                  <a:txBody>
                    <a:bodyPr/>
                    <a:lstStyle/>
                    <a:p>
                      <a:r>
                        <a:rPr lang="es-PE" dirty="0"/>
                        <a:t>21.9</a:t>
                      </a:r>
                    </a:p>
                  </a:txBody>
                  <a:tcPr/>
                </a:tc>
                <a:extLst>
                  <a:ext uri="{0D108BD9-81ED-4DB2-BD59-A6C34878D82A}">
                    <a16:rowId xmlns:a16="http://schemas.microsoft.com/office/drawing/2014/main" val="10010"/>
                  </a:ext>
                </a:extLst>
              </a:tr>
              <a:tr h="350147">
                <a:tc>
                  <a:txBody>
                    <a:bodyPr/>
                    <a:lstStyle/>
                    <a:p>
                      <a:r>
                        <a:rPr lang="es-PE" dirty="0"/>
                        <a:t>32</a:t>
                      </a:r>
                    </a:p>
                  </a:txBody>
                  <a:tcPr/>
                </a:tc>
                <a:tc>
                  <a:txBody>
                    <a:bodyPr/>
                    <a:lstStyle/>
                    <a:p>
                      <a:r>
                        <a:rPr lang="es-PE" dirty="0"/>
                        <a:t>12</a:t>
                      </a:r>
                    </a:p>
                  </a:txBody>
                  <a:tcPr/>
                </a:tc>
                <a:tc>
                  <a:txBody>
                    <a:bodyPr/>
                    <a:lstStyle/>
                    <a:p>
                      <a:r>
                        <a:rPr lang="es-PE" dirty="0"/>
                        <a:t>384</a:t>
                      </a:r>
                    </a:p>
                  </a:txBody>
                  <a:tcPr/>
                </a:tc>
                <a:tc>
                  <a:txBody>
                    <a:bodyPr/>
                    <a:lstStyle/>
                    <a:p>
                      <a:r>
                        <a:rPr lang="es-PE" dirty="0"/>
                        <a:t>1024</a:t>
                      </a:r>
                    </a:p>
                  </a:txBody>
                  <a:tcPr/>
                </a:tc>
                <a:tc>
                  <a:txBody>
                    <a:bodyPr/>
                    <a:lstStyle/>
                    <a:p>
                      <a:r>
                        <a:rPr lang="es-PE" dirty="0"/>
                        <a:t>144</a:t>
                      </a:r>
                    </a:p>
                  </a:txBody>
                  <a:tcPr/>
                </a:tc>
                <a:tc>
                  <a:txBody>
                    <a:bodyPr/>
                    <a:lstStyle/>
                    <a:p>
                      <a:r>
                        <a:rPr lang="es-PE" dirty="0"/>
                        <a:t>9.7</a:t>
                      </a:r>
                    </a:p>
                  </a:txBody>
                  <a:tcPr/>
                </a:tc>
                <a:extLst>
                  <a:ext uri="{0D108BD9-81ED-4DB2-BD59-A6C34878D82A}">
                    <a16:rowId xmlns:a16="http://schemas.microsoft.com/office/drawing/2014/main" val="10011"/>
                  </a:ext>
                </a:extLst>
              </a:tr>
              <a:tr h="350147">
                <a:tc>
                  <a:txBody>
                    <a:bodyPr/>
                    <a:lstStyle/>
                    <a:p>
                      <a:r>
                        <a:rPr lang="es-PE" dirty="0"/>
                        <a:t>42</a:t>
                      </a:r>
                    </a:p>
                  </a:txBody>
                  <a:tcPr/>
                </a:tc>
                <a:tc>
                  <a:txBody>
                    <a:bodyPr/>
                    <a:lstStyle/>
                    <a:p>
                      <a:r>
                        <a:rPr lang="es-PE" dirty="0"/>
                        <a:t>18</a:t>
                      </a:r>
                    </a:p>
                  </a:txBody>
                  <a:tcPr/>
                </a:tc>
                <a:tc>
                  <a:txBody>
                    <a:bodyPr/>
                    <a:lstStyle/>
                    <a:p>
                      <a:r>
                        <a:rPr lang="es-PE" dirty="0"/>
                        <a:t>756</a:t>
                      </a:r>
                    </a:p>
                  </a:txBody>
                  <a:tcPr/>
                </a:tc>
                <a:tc>
                  <a:txBody>
                    <a:bodyPr/>
                    <a:lstStyle/>
                    <a:p>
                      <a:r>
                        <a:rPr lang="es-PE" dirty="0"/>
                        <a:t>1764</a:t>
                      </a:r>
                    </a:p>
                  </a:txBody>
                  <a:tcPr/>
                </a:tc>
                <a:tc>
                  <a:txBody>
                    <a:bodyPr/>
                    <a:lstStyle/>
                    <a:p>
                      <a:r>
                        <a:rPr lang="es-PE" dirty="0"/>
                        <a:t>324</a:t>
                      </a:r>
                    </a:p>
                  </a:txBody>
                  <a:tcPr/>
                </a:tc>
                <a:tc>
                  <a:txBody>
                    <a:bodyPr/>
                    <a:lstStyle/>
                    <a:p>
                      <a:r>
                        <a:rPr lang="es-PE" dirty="0"/>
                        <a:t>18.4</a:t>
                      </a:r>
                    </a:p>
                  </a:txBody>
                  <a:tcPr/>
                </a:tc>
                <a:extLst>
                  <a:ext uri="{0D108BD9-81ED-4DB2-BD59-A6C34878D82A}">
                    <a16:rowId xmlns:a16="http://schemas.microsoft.com/office/drawing/2014/main" val="10012"/>
                  </a:ext>
                </a:extLst>
              </a:tr>
              <a:tr h="350147">
                <a:tc>
                  <a:txBody>
                    <a:bodyPr/>
                    <a:lstStyle/>
                    <a:p>
                      <a:r>
                        <a:rPr lang="es-PE" dirty="0"/>
                        <a:t>40</a:t>
                      </a:r>
                    </a:p>
                  </a:txBody>
                  <a:tcPr/>
                </a:tc>
                <a:tc>
                  <a:txBody>
                    <a:bodyPr/>
                    <a:lstStyle/>
                    <a:p>
                      <a:r>
                        <a:rPr lang="es-PE" dirty="0"/>
                        <a:t>16</a:t>
                      </a:r>
                    </a:p>
                  </a:txBody>
                  <a:tcPr/>
                </a:tc>
                <a:tc>
                  <a:txBody>
                    <a:bodyPr/>
                    <a:lstStyle/>
                    <a:p>
                      <a:r>
                        <a:rPr lang="es-PE" dirty="0"/>
                        <a:t>640</a:t>
                      </a:r>
                    </a:p>
                  </a:txBody>
                  <a:tcPr/>
                </a:tc>
                <a:tc>
                  <a:txBody>
                    <a:bodyPr/>
                    <a:lstStyle/>
                    <a:p>
                      <a:r>
                        <a:rPr lang="es-PE" dirty="0"/>
                        <a:t>1600</a:t>
                      </a:r>
                    </a:p>
                  </a:txBody>
                  <a:tcPr/>
                </a:tc>
                <a:tc>
                  <a:txBody>
                    <a:bodyPr/>
                    <a:lstStyle/>
                    <a:p>
                      <a:r>
                        <a:rPr lang="es-PE" dirty="0"/>
                        <a:t>256</a:t>
                      </a:r>
                    </a:p>
                  </a:txBody>
                  <a:tcPr/>
                </a:tc>
                <a:tc>
                  <a:txBody>
                    <a:bodyPr/>
                    <a:lstStyle/>
                    <a:p>
                      <a:r>
                        <a:rPr lang="es-PE" dirty="0"/>
                        <a:t>16.7</a:t>
                      </a:r>
                    </a:p>
                  </a:txBody>
                  <a:tcPr/>
                </a:tc>
                <a:extLst>
                  <a:ext uri="{0D108BD9-81ED-4DB2-BD59-A6C34878D82A}">
                    <a16:rowId xmlns:a16="http://schemas.microsoft.com/office/drawing/2014/main" val="10013"/>
                  </a:ext>
                </a:extLst>
              </a:tr>
              <a:tr h="350147">
                <a:tc>
                  <a:txBody>
                    <a:bodyPr/>
                    <a:lstStyle/>
                    <a:p>
                      <a:r>
                        <a:rPr lang="es-PE" dirty="0"/>
                        <a:t>32</a:t>
                      </a:r>
                    </a:p>
                  </a:txBody>
                  <a:tcPr/>
                </a:tc>
                <a:tc>
                  <a:txBody>
                    <a:bodyPr/>
                    <a:lstStyle/>
                    <a:p>
                      <a:r>
                        <a:rPr lang="es-PE" dirty="0"/>
                        <a:t>8</a:t>
                      </a:r>
                    </a:p>
                  </a:txBody>
                  <a:tcPr/>
                </a:tc>
                <a:tc>
                  <a:txBody>
                    <a:bodyPr/>
                    <a:lstStyle/>
                    <a:p>
                      <a:r>
                        <a:rPr lang="es-PE" dirty="0"/>
                        <a:t>256</a:t>
                      </a:r>
                    </a:p>
                  </a:txBody>
                  <a:tcPr/>
                </a:tc>
                <a:tc>
                  <a:txBody>
                    <a:bodyPr/>
                    <a:lstStyle/>
                    <a:p>
                      <a:r>
                        <a:rPr lang="es-PE" dirty="0"/>
                        <a:t>1024</a:t>
                      </a:r>
                    </a:p>
                  </a:txBody>
                  <a:tcPr/>
                </a:tc>
                <a:tc>
                  <a:txBody>
                    <a:bodyPr/>
                    <a:lstStyle/>
                    <a:p>
                      <a:r>
                        <a:rPr lang="es-PE" dirty="0"/>
                        <a:t>64</a:t>
                      </a:r>
                    </a:p>
                  </a:txBody>
                  <a:tcPr/>
                </a:tc>
                <a:tc>
                  <a:txBody>
                    <a:bodyPr/>
                    <a:lstStyle/>
                    <a:p>
                      <a:r>
                        <a:rPr lang="es-PE" dirty="0"/>
                        <a:t>9.7</a:t>
                      </a:r>
                    </a:p>
                  </a:txBody>
                  <a:tcPr/>
                </a:tc>
                <a:extLst>
                  <a:ext uri="{0D108BD9-81ED-4DB2-BD59-A6C34878D82A}">
                    <a16:rowId xmlns:a16="http://schemas.microsoft.com/office/drawing/2014/main" val="10014"/>
                  </a:ext>
                </a:extLst>
              </a:tr>
              <a:tr h="231454">
                <a:tc>
                  <a:txBody>
                    <a:bodyPr/>
                    <a:lstStyle/>
                    <a:p>
                      <a:r>
                        <a:rPr lang="es-PE" dirty="0"/>
                        <a:t>27</a:t>
                      </a:r>
                    </a:p>
                  </a:txBody>
                  <a:tcPr/>
                </a:tc>
                <a:tc>
                  <a:txBody>
                    <a:bodyPr/>
                    <a:lstStyle/>
                    <a:p>
                      <a:r>
                        <a:rPr lang="es-PE" dirty="0"/>
                        <a:t>6</a:t>
                      </a:r>
                    </a:p>
                  </a:txBody>
                  <a:tcPr/>
                </a:tc>
                <a:tc>
                  <a:txBody>
                    <a:bodyPr/>
                    <a:lstStyle/>
                    <a:p>
                      <a:r>
                        <a:rPr lang="es-PE" dirty="0"/>
                        <a:t>162</a:t>
                      </a:r>
                    </a:p>
                  </a:txBody>
                  <a:tcPr/>
                </a:tc>
                <a:tc>
                  <a:txBody>
                    <a:bodyPr/>
                    <a:lstStyle/>
                    <a:p>
                      <a:r>
                        <a:rPr lang="es-PE" dirty="0"/>
                        <a:t>729</a:t>
                      </a:r>
                    </a:p>
                  </a:txBody>
                  <a:tcPr/>
                </a:tc>
                <a:tc>
                  <a:txBody>
                    <a:bodyPr/>
                    <a:lstStyle/>
                    <a:p>
                      <a:r>
                        <a:rPr lang="es-PE" dirty="0"/>
                        <a:t>36</a:t>
                      </a:r>
                    </a:p>
                  </a:txBody>
                  <a:tcPr/>
                </a:tc>
                <a:tc>
                  <a:txBody>
                    <a:bodyPr/>
                    <a:lstStyle/>
                    <a:p>
                      <a:r>
                        <a:rPr lang="es-PE" dirty="0"/>
                        <a:t>5.3</a:t>
                      </a:r>
                    </a:p>
                  </a:txBody>
                  <a:tcPr/>
                </a:tc>
                <a:extLst>
                  <a:ext uri="{0D108BD9-81ED-4DB2-BD59-A6C34878D82A}">
                    <a16:rowId xmlns:a16="http://schemas.microsoft.com/office/drawing/2014/main" val="10015"/>
                  </a:ext>
                </a:extLst>
              </a:tr>
              <a:tr h="0">
                <a:tc>
                  <a:txBody>
                    <a:bodyPr/>
                    <a:lstStyle/>
                    <a:p>
                      <a:r>
                        <a:rPr lang="es-PE" dirty="0"/>
                        <a:t>561</a:t>
                      </a:r>
                    </a:p>
                  </a:txBody>
                  <a:tcPr/>
                </a:tc>
                <a:tc>
                  <a:txBody>
                    <a:bodyPr/>
                    <a:lstStyle/>
                    <a:p>
                      <a:r>
                        <a:rPr lang="es-PE" dirty="0"/>
                        <a:t>216</a:t>
                      </a:r>
                    </a:p>
                  </a:txBody>
                  <a:tcPr/>
                </a:tc>
                <a:tc>
                  <a:txBody>
                    <a:bodyPr/>
                    <a:lstStyle/>
                    <a:p>
                      <a:r>
                        <a:rPr lang="es-PE" dirty="0"/>
                        <a:t>8658</a:t>
                      </a:r>
                    </a:p>
                  </a:txBody>
                  <a:tcPr/>
                </a:tc>
                <a:tc>
                  <a:txBody>
                    <a:bodyPr/>
                    <a:lstStyle/>
                    <a:p>
                      <a:r>
                        <a:rPr lang="es-PE" dirty="0"/>
                        <a:t>21643</a:t>
                      </a:r>
                    </a:p>
                  </a:txBody>
                  <a:tcPr/>
                </a:tc>
                <a:tc>
                  <a:txBody>
                    <a:bodyPr/>
                    <a:lstStyle/>
                    <a:p>
                      <a:r>
                        <a:rPr lang="es-PE" dirty="0"/>
                        <a:t>3654</a:t>
                      </a:r>
                    </a:p>
                  </a:txBody>
                  <a:tcPr/>
                </a:tc>
                <a:tc>
                  <a:txBody>
                    <a:bodyPr/>
                    <a:lstStyle/>
                    <a:p>
                      <a:r>
                        <a:rPr lang="es-PE" dirty="0"/>
                        <a:t>216</a:t>
                      </a:r>
                    </a:p>
                  </a:txBody>
                  <a:tcPr/>
                </a:tc>
                <a:extLst>
                  <a:ext uri="{0D108BD9-81ED-4DB2-BD59-A6C34878D82A}">
                    <a16:rowId xmlns:a16="http://schemas.microsoft.com/office/drawing/2014/main" val="10016"/>
                  </a:ext>
                </a:extLst>
              </a:tr>
            </a:tbl>
          </a:graphicData>
        </a:graphic>
      </p:graphicFrame>
      <p:sp>
        <p:nvSpPr>
          <p:cNvPr id="9" name="8 CuadroTexto"/>
          <p:cNvSpPr txBox="1"/>
          <p:nvPr/>
        </p:nvSpPr>
        <p:spPr>
          <a:xfrm>
            <a:off x="357158" y="2285992"/>
            <a:ext cx="200026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PE" sz="2400" dirty="0"/>
              <a:t>Determinar el coeficiente de determinación</a:t>
            </a:r>
          </a:p>
        </p:txBody>
      </p:sp>
      <p:sp>
        <p:nvSpPr>
          <p:cNvPr id="10" name="9 Flecha abajo"/>
          <p:cNvSpPr/>
          <p:nvPr/>
        </p:nvSpPr>
        <p:spPr>
          <a:xfrm>
            <a:off x="928662" y="1500174"/>
            <a:ext cx="428628"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aphicFrame>
        <p:nvGraphicFramePr>
          <p:cNvPr id="2054" name="Object 6"/>
          <p:cNvGraphicFramePr>
            <a:graphicFrameLocks noChangeAspect="1"/>
          </p:cNvGraphicFramePr>
          <p:nvPr/>
        </p:nvGraphicFramePr>
        <p:xfrm>
          <a:off x="6858016" y="214290"/>
          <a:ext cx="642942" cy="442914"/>
        </p:xfrm>
        <a:graphic>
          <a:graphicData uri="http://schemas.openxmlformats.org/presentationml/2006/ole">
            <mc:AlternateContent xmlns:mc="http://schemas.openxmlformats.org/markup-compatibility/2006">
              <mc:Choice xmlns:v="urn:schemas-microsoft-com:vml" Requires="v">
                <p:oleObj spid="_x0000_s5121" name="Ecuación" r:id="rId4" imgW="190440" imgH="228600" progId="Equation.3">
                  <p:embed/>
                </p:oleObj>
              </mc:Choice>
              <mc:Fallback>
                <p:oleObj name="Ecuación" r:id="rId4" imgW="190440" imgH="228600" progId="Equation.3">
                  <p:embed/>
                  <p:pic>
                    <p:nvPicPr>
                      <p:cNvPr id="205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6" y="214290"/>
                        <a:ext cx="642942" cy="4429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5857884" y="214290"/>
          <a:ext cx="571504" cy="417514"/>
        </p:xfrm>
        <a:graphic>
          <a:graphicData uri="http://schemas.openxmlformats.org/presentationml/2006/ole">
            <mc:AlternateContent xmlns:mc="http://schemas.openxmlformats.org/markup-compatibility/2006">
              <mc:Choice xmlns:v="urn:schemas-microsoft-com:vml" Requires="v">
                <p:oleObj spid="_x0000_s5122" name="Ecuación" r:id="rId6" imgW="177480" imgH="203040" progId="Equation.3">
                  <p:embed/>
                </p:oleObj>
              </mc:Choice>
              <mc:Fallback>
                <p:oleObj name="Ecuación" r:id="rId6" imgW="177480" imgH="203040" progId="Equation.3">
                  <p:embed/>
                  <p:pic>
                    <p:nvPicPr>
                      <p:cNvPr id="205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7884" y="214290"/>
                        <a:ext cx="571504" cy="4175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7786710" y="214290"/>
          <a:ext cx="571504" cy="404814"/>
        </p:xfrm>
        <a:graphic>
          <a:graphicData uri="http://schemas.openxmlformats.org/presentationml/2006/ole">
            <mc:AlternateContent xmlns:mc="http://schemas.openxmlformats.org/markup-compatibility/2006">
              <mc:Choice xmlns:v="urn:schemas-microsoft-com:vml" Requires="v">
                <p:oleObj spid="_x0000_s5123" name="Ecuación" r:id="rId8" imgW="190440" imgH="190440" progId="Equation.3">
                  <p:embed/>
                </p:oleObj>
              </mc:Choice>
              <mc:Fallback>
                <p:oleObj name="Ecuación" r:id="rId8" imgW="190440" imgH="190440" progId="Equation.3">
                  <p:embed/>
                  <p:pic>
                    <p:nvPicPr>
                      <p:cNvPr id="205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6710" y="214290"/>
                        <a:ext cx="571504" cy="4048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18 CuadroTexto"/>
          <p:cNvSpPr txBox="1"/>
          <p:nvPr/>
        </p:nvSpPr>
        <p:spPr>
          <a:xfrm>
            <a:off x="285720" y="4429132"/>
            <a:ext cx="1571636" cy="1200329"/>
          </a:xfrm>
          <a:prstGeom prst="rect">
            <a:avLst/>
          </a:prstGeom>
          <a:noFill/>
        </p:spPr>
        <p:txBody>
          <a:bodyPr wrap="square" rtlCol="0">
            <a:spAutoFit/>
          </a:bodyPr>
          <a:lstStyle/>
          <a:p>
            <a:r>
              <a:rPr lang="es-PE" dirty="0"/>
              <a:t>Ingreso y ahorro familiar de 15 trabajadores</a:t>
            </a:r>
          </a:p>
        </p:txBody>
      </p:sp>
      <p:sp>
        <p:nvSpPr>
          <p:cNvPr id="20" name="19 Flecha abajo"/>
          <p:cNvSpPr/>
          <p:nvPr/>
        </p:nvSpPr>
        <p:spPr>
          <a:xfrm>
            <a:off x="714348" y="3643314"/>
            <a:ext cx="48463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21 Flecha a la derecha con bandas"/>
          <p:cNvSpPr/>
          <p:nvPr/>
        </p:nvSpPr>
        <p:spPr>
          <a:xfrm>
            <a:off x="2000232" y="4786322"/>
            <a:ext cx="571504" cy="5000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709442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arn(inVertic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9" grpId="0"/>
      <p:bldP spid="20"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redondeado"/>
          <p:cNvSpPr/>
          <p:nvPr/>
        </p:nvSpPr>
        <p:spPr>
          <a:xfrm>
            <a:off x="1285852" y="500042"/>
            <a:ext cx="1357322" cy="4286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33" name="32 Rectángulo redondeado"/>
          <p:cNvSpPr/>
          <p:nvPr/>
        </p:nvSpPr>
        <p:spPr>
          <a:xfrm>
            <a:off x="4866693" y="4993577"/>
            <a:ext cx="3357586" cy="13573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PE">
              <a:solidFill>
                <a:sysClr val="windowText" lastClr="000000"/>
              </a:solidFill>
            </a:endParaRPr>
          </a:p>
        </p:txBody>
      </p:sp>
      <p:sp>
        <p:nvSpPr>
          <p:cNvPr id="9" name="8 CuadroTexto"/>
          <p:cNvSpPr txBox="1"/>
          <p:nvPr/>
        </p:nvSpPr>
        <p:spPr>
          <a:xfrm>
            <a:off x="1285852" y="500042"/>
            <a:ext cx="1357322" cy="523220"/>
          </a:xfrm>
          <a:prstGeom prst="rect">
            <a:avLst/>
          </a:prstGeom>
          <a:solidFill>
            <a:srgbClr val="FFFF00"/>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PE" sz="2800" dirty="0"/>
              <a:t>donde</a:t>
            </a:r>
          </a:p>
        </p:txBody>
      </p:sp>
      <p:sp>
        <p:nvSpPr>
          <p:cNvPr id="11" name="10 Flecha curvada hacia la derecha"/>
          <p:cNvSpPr/>
          <p:nvPr/>
        </p:nvSpPr>
        <p:spPr>
          <a:xfrm>
            <a:off x="428596" y="928670"/>
            <a:ext cx="714380" cy="114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PE"/>
          </a:p>
        </p:txBody>
      </p:sp>
      <p:sp>
        <p:nvSpPr>
          <p:cNvPr id="15" name="14 Rectángulo redondeado"/>
          <p:cNvSpPr/>
          <p:nvPr/>
        </p:nvSpPr>
        <p:spPr>
          <a:xfrm>
            <a:off x="3714744" y="3143248"/>
            <a:ext cx="2357454"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15 Flecha curvada hacia la derecha"/>
          <p:cNvSpPr/>
          <p:nvPr/>
        </p:nvSpPr>
        <p:spPr>
          <a:xfrm>
            <a:off x="214282" y="2357430"/>
            <a:ext cx="714380" cy="114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PE"/>
          </a:p>
        </p:txBody>
      </p:sp>
      <p:sp>
        <p:nvSpPr>
          <p:cNvPr id="19" name="18 Rectángulo redondeado"/>
          <p:cNvSpPr/>
          <p:nvPr/>
        </p:nvSpPr>
        <p:spPr>
          <a:xfrm>
            <a:off x="3929058" y="1714488"/>
            <a:ext cx="2428892" cy="642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PE"/>
          </a:p>
        </p:txBody>
      </p:sp>
      <p:sp>
        <p:nvSpPr>
          <p:cNvPr id="23" name="22 Flecha abajo"/>
          <p:cNvSpPr/>
          <p:nvPr/>
        </p:nvSpPr>
        <p:spPr>
          <a:xfrm>
            <a:off x="1805200" y="4077072"/>
            <a:ext cx="500066"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23 Rectángulo redondeado"/>
          <p:cNvSpPr/>
          <p:nvPr/>
        </p:nvSpPr>
        <p:spPr>
          <a:xfrm>
            <a:off x="857224" y="5143512"/>
            <a:ext cx="2643206" cy="8572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PE"/>
          </a:p>
        </p:txBody>
      </p:sp>
      <p:sp>
        <p:nvSpPr>
          <p:cNvPr id="25" name="24 Nube"/>
          <p:cNvSpPr/>
          <p:nvPr/>
        </p:nvSpPr>
        <p:spPr>
          <a:xfrm>
            <a:off x="1214414" y="1500174"/>
            <a:ext cx="2214578" cy="928694"/>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PE"/>
          </a:p>
        </p:txBody>
      </p:sp>
      <p:sp>
        <p:nvSpPr>
          <p:cNvPr id="26" name="25 CuadroTexto"/>
          <p:cNvSpPr txBox="1"/>
          <p:nvPr/>
        </p:nvSpPr>
        <p:spPr>
          <a:xfrm>
            <a:off x="1583108" y="1641355"/>
            <a:ext cx="1357322" cy="646331"/>
          </a:xfrm>
          <a:prstGeom prst="rect">
            <a:avLst/>
          </a:prstGeom>
          <a:noFill/>
        </p:spPr>
        <p:txBody>
          <a:bodyPr wrap="square" rtlCol="0">
            <a:spAutoFit/>
          </a:bodyPr>
          <a:lstStyle/>
          <a:p>
            <a:r>
              <a:rPr lang="es-PE" dirty="0"/>
              <a:t>Variación no explicada</a:t>
            </a:r>
          </a:p>
        </p:txBody>
      </p:sp>
      <p:sp>
        <p:nvSpPr>
          <p:cNvPr id="27" name="26 Nube"/>
          <p:cNvSpPr/>
          <p:nvPr/>
        </p:nvSpPr>
        <p:spPr>
          <a:xfrm>
            <a:off x="1142976" y="2857496"/>
            <a:ext cx="1857388" cy="1000132"/>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PE"/>
          </a:p>
        </p:txBody>
      </p:sp>
      <p:sp>
        <p:nvSpPr>
          <p:cNvPr id="28" name="27 CuadroTexto"/>
          <p:cNvSpPr txBox="1"/>
          <p:nvPr/>
        </p:nvSpPr>
        <p:spPr>
          <a:xfrm>
            <a:off x="1571604" y="3071811"/>
            <a:ext cx="1071570" cy="646331"/>
          </a:xfrm>
          <a:prstGeom prst="rect">
            <a:avLst/>
          </a:prstGeom>
          <a:noFill/>
        </p:spPr>
        <p:txBody>
          <a:bodyPr wrap="square" rtlCol="0">
            <a:spAutoFit/>
          </a:bodyPr>
          <a:lstStyle/>
          <a:p>
            <a:r>
              <a:rPr lang="es-PE" dirty="0"/>
              <a:t>Variación total</a:t>
            </a:r>
          </a:p>
        </p:txBody>
      </p:sp>
      <p:graphicFrame>
        <p:nvGraphicFramePr>
          <p:cNvPr id="5127" name="Object 7"/>
          <p:cNvGraphicFramePr>
            <a:graphicFrameLocks noChangeAspect="1"/>
          </p:cNvGraphicFramePr>
          <p:nvPr>
            <p:extLst>
              <p:ext uri="{D42A27DB-BD31-4B8C-83A1-F6EECF244321}">
                <p14:modId xmlns:p14="http://schemas.microsoft.com/office/powerpoint/2010/main" val="390642533"/>
              </p:ext>
            </p:extLst>
          </p:nvPr>
        </p:nvGraphicFramePr>
        <p:xfrm>
          <a:off x="3929058" y="1785926"/>
          <a:ext cx="2428893" cy="480969"/>
        </p:xfrm>
        <a:graphic>
          <a:graphicData uri="http://schemas.openxmlformats.org/presentationml/2006/ole">
            <mc:AlternateContent xmlns:mc="http://schemas.openxmlformats.org/markup-compatibility/2006">
              <mc:Choice xmlns:v="urn:schemas-microsoft-com:vml" Requires="v">
                <p:oleObj spid="_x0000_s6145" name="Ecuación" r:id="rId4" imgW="1282680" imgH="253800" progId="Equation.3">
                  <p:embed/>
                </p:oleObj>
              </mc:Choice>
              <mc:Fallback>
                <p:oleObj name="Ecuación" r:id="rId4" imgW="1282680" imgH="253800" progId="Equation.3">
                  <p:embed/>
                  <p:pic>
                    <p:nvPicPr>
                      <p:cNvPr id="512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58" y="1785926"/>
                        <a:ext cx="2428893" cy="480969"/>
                      </a:xfrm>
                      <a:prstGeom prst="rect">
                        <a:avLst/>
                      </a:prstGeom>
                      <a:solidFill>
                        <a:srgbClr val="FF9999"/>
                      </a:solidFill>
                      <a:ln>
                        <a:noFill/>
                      </a:ln>
                      <a:effectLst/>
                    </p:spPr>
                  </p:pic>
                </p:oleObj>
              </mc:Fallback>
            </mc:AlternateContent>
          </a:graphicData>
        </a:graphic>
      </p:graphicFrame>
      <p:graphicFrame>
        <p:nvGraphicFramePr>
          <p:cNvPr id="5128" name="Object 8"/>
          <p:cNvGraphicFramePr>
            <a:graphicFrameLocks noChangeAspect="1"/>
          </p:cNvGraphicFramePr>
          <p:nvPr>
            <p:extLst>
              <p:ext uri="{D42A27DB-BD31-4B8C-83A1-F6EECF244321}">
                <p14:modId xmlns:p14="http://schemas.microsoft.com/office/powerpoint/2010/main" val="3923282219"/>
              </p:ext>
            </p:extLst>
          </p:nvPr>
        </p:nvGraphicFramePr>
        <p:xfrm>
          <a:off x="3786182" y="3286124"/>
          <a:ext cx="2186003" cy="428628"/>
        </p:xfrm>
        <a:graphic>
          <a:graphicData uri="http://schemas.openxmlformats.org/presentationml/2006/ole">
            <mc:AlternateContent xmlns:mc="http://schemas.openxmlformats.org/markup-compatibility/2006">
              <mc:Choice xmlns:v="urn:schemas-microsoft-com:vml" Requires="v">
                <p:oleObj spid="_x0000_s6146" name="Ecuación" r:id="rId6" imgW="1295280" imgH="253800" progId="Equation.3">
                  <p:embed/>
                </p:oleObj>
              </mc:Choice>
              <mc:Fallback>
                <p:oleObj name="Ecuación" r:id="rId6" imgW="1295280" imgH="253800" progId="Equation.3">
                  <p:embed/>
                  <p:pic>
                    <p:nvPicPr>
                      <p:cNvPr id="512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182" y="3286124"/>
                        <a:ext cx="2186003" cy="428628"/>
                      </a:xfrm>
                      <a:prstGeom prst="rect">
                        <a:avLst/>
                      </a:prstGeom>
                      <a:solidFill>
                        <a:srgbClr val="FF9999"/>
                      </a:solidFill>
                      <a:ln>
                        <a:noFill/>
                      </a:ln>
                      <a:effectLst/>
                    </p:spPr>
                  </p:pic>
                </p:oleObj>
              </mc:Fallback>
            </mc:AlternateContent>
          </a:graphicData>
        </a:graphic>
      </p:graphicFrame>
      <p:sp>
        <p:nvSpPr>
          <p:cNvPr id="31" name="30 CuadroTexto"/>
          <p:cNvSpPr txBox="1"/>
          <p:nvPr/>
        </p:nvSpPr>
        <p:spPr>
          <a:xfrm>
            <a:off x="5072066" y="5072074"/>
            <a:ext cx="300039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PE" dirty="0"/>
              <a:t>Por lo tanto el 93.4% de la variación en y(ahorro familiar) esta siendo explicado por su relación lineal con x(ingreso) </a:t>
            </a:r>
          </a:p>
        </p:txBody>
      </p:sp>
      <p:graphicFrame>
        <p:nvGraphicFramePr>
          <p:cNvPr id="5129" name="Object 9"/>
          <p:cNvGraphicFramePr>
            <a:graphicFrameLocks noChangeAspect="1"/>
          </p:cNvGraphicFramePr>
          <p:nvPr>
            <p:extLst>
              <p:ext uri="{D42A27DB-BD31-4B8C-83A1-F6EECF244321}">
                <p14:modId xmlns:p14="http://schemas.microsoft.com/office/powerpoint/2010/main" val="3679927298"/>
              </p:ext>
            </p:extLst>
          </p:nvPr>
        </p:nvGraphicFramePr>
        <p:xfrm>
          <a:off x="857224" y="5357826"/>
          <a:ext cx="2571769" cy="642942"/>
        </p:xfrm>
        <a:graphic>
          <a:graphicData uri="http://schemas.openxmlformats.org/presentationml/2006/ole">
            <mc:AlternateContent xmlns:mc="http://schemas.openxmlformats.org/markup-compatibility/2006">
              <mc:Choice xmlns:v="urn:schemas-microsoft-com:vml" Requires="v">
                <p:oleObj spid="_x0000_s6147" name="Ecuación" r:id="rId8" imgW="1739880" imgH="393480" progId="Equation.3">
                  <p:embed/>
                </p:oleObj>
              </mc:Choice>
              <mc:Fallback>
                <p:oleObj name="Ecuación" r:id="rId8" imgW="1739880" imgH="393480" progId="Equation.3">
                  <p:embed/>
                  <p:pic>
                    <p:nvPicPr>
                      <p:cNvPr id="5129"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24" y="5357826"/>
                        <a:ext cx="2571769"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33 Flecha a la derecha con bandas"/>
          <p:cNvSpPr/>
          <p:nvPr/>
        </p:nvSpPr>
        <p:spPr>
          <a:xfrm>
            <a:off x="3786182" y="5286388"/>
            <a:ext cx="857256" cy="5000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294491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arn(inVertic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129"/>
                                        </p:tgtEl>
                                        <p:attrNameLst>
                                          <p:attrName>style.visibility</p:attrName>
                                        </p:attrNameLst>
                                      </p:cBhvr>
                                      <p:to>
                                        <p:strVal val="visible"/>
                                      </p:to>
                                    </p:set>
                                    <p:animEffect transition="in" filter="barn(inVertical)">
                                      <p:cBhvr>
                                        <p:cTn id="47" dur="500"/>
                                        <p:tgtEl>
                                          <p:spTgt spid="51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arn(inVertical)">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16" grpId="0" animBg="1"/>
      <p:bldP spid="19" grpId="0" animBg="1"/>
      <p:bldP spid="23" grpId="0" animBg="1"/>
      <p:bldP spid="25" grpId="0" animBg="1"/>
      <p:bldP spid="28" grpId="0"/>
      <p:bldP spid="31"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99592" y="1772816"/>
            <a:ext cx="7920880" cy="4680520"/>
          </a:xfrm>
        </p:spPr>
        <p:txBody>
          <a:bodyPr>
            <a:normAutofit fontScale="92500" lnSpcReduction="20000"/>
          </a:bodyPr>
          <a:lstStyle/>
          <a:p>
            <a:pPr marL="0" indent="0">
              <a:buNone/>
            </a:pPr>
            <a:r>
              <a:rPr lang="es-CO" dirty="0"/>
              <a:t>¿Esperaría que los automóviles más confiables fueran los más caros? </a:t>
            </a:r>
            <a:r>
              <a:rPr lang="es-CO" dirty="0" err="1"/>
              <a:t>Consumer</a:t>
            </a:r>
            <a:r>
              <a:rPr lang="es-CO" dirty="0"/>
              <a:t> </a:t>
            </a:r>
            <a:r>
              <a:rPr lang="es-CO" dirty="0" err="1"/>
              <a:t>Reports</a:t>
            </a:r>
            <a:r>
              <a:rPr lang="es-CO" dirty="0"/>
              <a:t> evaluó 15 de los mejores automóviles sedán. La confiabilidad se evaluó con una escala de 5 puntos: mala (1), regular (2), buena (3), muy buena (4) y excelente (5). Los precios y la evaluación sobre la confiabilidad de estos 15 automóviles se presenta en la tabla siguiente (</a:t>
            </a:r>
            <a:r>
              <a:rPr lang="es-CO" dirty="0" err="1"/>
              <a:t>Consumer</a:t>
            </a:r>
            <a:r>
              <a:rPr lang="es-CO" dirty="0"/>
              <a:t> </a:t>
            </a:r>
            <a:r>
              <a:rPr lang="es-CO" dirty="0" err="1"/>
              <a:t>Reports</a:t>
            </a:r>
            <a:r>
              <a:rPr lang="es-CO" dirty="0"/>
              <a:t>, febrero de 2004).</a:t>
            </a:r>
          </a:p>
          <a:p>
            <a:pPr marL="457200" indent="-457200">
              <a:buFont typeface="+mj-lt"/>
              <a:buAutoNum type="alphaLcPeriod"/>
            </a:pPr>
            <a:r>
              <a:rPr lang="es-CO" dirty="0"/>
              <a:t>Trace un diagrama de dispersión con estos datos tomando como variable independiente las evaluaciones de confiabilidad. </a:t>
            </a:r>
          </a:p>
          <a:p>
            <a:pPr marL="457200" indent="-457200">
              <a:buFont typeface="+mj-lt"/>
              <a:buAutoNum type="alphaLcPeriod"/>
            </a:pPr>
            <a:r>
              <a:rPr lang="es-CO" dirty="0"/>
              <a:t>Dé la ecuación de regresión obtenida por el método de mínimos cuadrados. </a:t>
            </a:r>
          </a:p>
          <a:p>
            <a:pPr marL="457200" indent="-457200">
              <a:buFont typeface="+mj-lt"/>
              <a:buAutoNum type="alphaLcPeriod"/>
            </a:pPr>
            <a:r>
              <a:rPr lang="es-CO" dirty="0"/>
              <a:t>De acuerdo con este análisis, ¿cree usted que los automóviles más confiables sean más caros? </a:t>
            </a:r>
          </a:p>
          <a:p>
            <a:pPr marL="457200" indent="-457200">
              <a:buFont typeface="+mj-lt"/>
              <a:buAutoNum type="alphaLcPeriod"/>
            </a:pPr>
            <a:r>
              <a:rPr lang="es-CO" dirty="0"/>
              <a:t>Estime el precio de un automóvil sedán cuya evaluación de confiabilidad sea 4.</a:t>
            </a:r>
          </a:p>
        </p:txBody>
      </p:sp>
      <p:sp>
        <p:nvSpPr>
          <p:cNvPr id="3" name="2 Título"/>
          <p:cNvSpPr>
            <a:spLocks noGrp="1"/>
          </p:cNvSpPr>
          <p:nvPr>
            <p:ph type="title"/>
          </p:nvPr>
        </p:nvSpPr>
        <p:spPr/>
        <p:txBody>
          <a:bodyPr/>
          <a:lstStyle/>
          <a:p>
            <a:r>
              <a:rPr lang="es-CO" dirty="0"/>
              <a:t>EJEMPLO 2</a:t>
            </a:r>
          </a:p>
        </p:txBody>
      </p:sp>
    </p:spTree>
    <p:extLst>
      <p:ext uri="{BB962C8B-B14F-4D97-AF65-F5344CB8AC3E}">
        <p14:creationId xmlns:p14="http://schemas.microsoft.com/office/powerpoint/2010/main" val="333465241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EJEMPLO 2</a:t>
            </a:r>
            <a:endParaRPr lang="es-CO" dirty="0"/>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61" y="1969166"/>
            <a:ext cx="7709087" cy="448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48568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CO" dirty="0">
                <a:latin typeface="Comic Sans MS" panose="030F0702030302020204" pitchFamily="66" charset="0"/>
              </a:rPr>
              <a:t>Se pide:</a:t>
            </a:r>
          </a:p>
          <a:p>
            <a:pPr marL="0" indent="0">
              <a:buNone/>
            </a:pPr>
            <a:r>
              <a:rPr lang="es-CO" dirty="0">
                <a:latin typeface="Comic Sans MS" panose="030F0702030302020204" pitchFamily="66" charset="0"/>
              </a:rPr>
              <a:t>Hallar la ecuación de regresión</a:t>
            </a:r>
          </a:p>
          <a:p>
            <a:pPr marL="0" indent="0">
              <a:buNone/>
            </a:pPr>
            <a:r>
              <a:rPr lang="es-CO" dirty="0">
                <a:latin typeface="Comic Sans MS" panose="030F0702030302020204" pitchFamily="66" charset="0"/>
              </a:rPr>
              <a:t>Hallar el coeficiente de correlación</a:t>
            </a:r>
          </a:p>
          <a:p>
            <a:pPr marL="0" indent="0">
              <a:buNone/>
            </a:pPr>
            <a:r>
              <a:rPr lang="es-CO" dirty="0">
                <a:latin typeface="Comic Sans MS" panose="030F0702030302020204" pitchFamily="66" charset="0"/>
              </a:rPr>
              <a:t>Hallar el coeficiente de determinación</a:t>
            </a:r>
          </a:p>
          <a:p>
            <a:pPr marL="0" indent="0">
              <a:buNone/>
            </a:pPr>
            <a:endParaRPr lang="es-CO" dirty="0"/>
          </a:p>
        </p:txBody>
      </p:sp>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EJEMPLO 2</a:t>
            </a:r>
          </a:p>
        </p:txBody>
      </p:sp>
    </p:spTree>
    <p:extLst>
      <p:ext uri="{BB962C8B-B14F-4D97-AF65-F5344CB8AC3E}">
        <p14:creationId xmlns:p14="http://schemas.microsoft.com/office/powerpoint/2010/main" val="146463767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just">
              <a:buNone/>
            </a:pPr>
            <a:r>
              <a:rPr lang="es-ES" sz="3600" dirty="0"/>
              <a:t>La regresión lineal múltiple estima los coeficientes de la ecuación lineal, con una o más variables independientes, que mejor predigan el valor de la variable dependiente. </a:t>
            </a:r>
            <a:endParaRPr lang="es-CO" sz="3600" dirty="0"/>
          </a:p>
          <a:p>
            <a:pPr marL="0" indent="0">
              <a:buNone/>
            </a:pPr>
            <a:endParaRPr lang="es-CO" sz="3600" dirty="0"/>
          </a:p>
        </p:txBody>
      </p:sp>
      <p:sp>
        <p:nvSpPr>
          <p:cNvPr id="2" name="1 Título"/>
          <p:cNvSpPr>
            <a:spLocks noGrp="1"/>
          </p:cNvSpPr>
          <p:nvPr>
            <p:ph type="title"/>
          </p:nvPr>
        </p:nvSpPr>
        <p:spPr/>
        <p:txBody>
          <a:bodyPr/>
          <a:lstStyle/>
          <a:p>
            <a:r>
              <a:rPr lang="es-CO" dirty="0">
                <a:solidFill>
                  <a:srgbClr val="FF0000"/>
                </a:solidFill>
                <a:latin typeface="Comic Sans MS" panose="030F0702030302020204" pitchFamily="66" charset="0"/>
              </a:rPr>
              <a:t>DEFINICIÓN</a:t>
            </a:r>
          </a:p>
        </p:txBody>
      </p:sp>
    </p:spTree>
    <p:extLst>
      <p:ext uri="{BB962C8B-B14F-4D97-AF65-F5344CB8AC3E}">
        <p14:creationId xmlns:p14="http://schemas.microsoft.com/office/powerpoint/2010/main" val="3575980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1585235770"/>
              </p:ext>
            </p:extLst>
          </p:nvPr>
        </p:nvGraphicFramePr>
        <p:xfrm>
          <a:off x="1331640" y="1916832"/>
          <a:ext cx="6984776" cy="4124074"/>
        </p:xfrm>
        <a:graphic>
          <a:graphicData uri="http://schemas.openxmlformats.org/drawingml/2006/table">
            <a:tbl>
              <a:tblPr>
                <a:tableStyleId>{284E427A-3D55-4303-BF80-6455036E1DE7}</a:tableStyleId>
              </a:tblPr>
              <a:tblGrid>
                <a:gridCol w="2457713">
                  <a:extLst>
                    <a:ext uri="{9D8B030D-6E8A-4147-A177-3AD203B41FA5}">
                      <a16:colId xmlns:a16="http://schemas.microsoft.com/office/drawing/2014/main" val="20000"/>
                    </a:ext>
                  </a:extLst>
                </a:gridCol>
                <a:gridCol w="1791118">
                  <a:extLst>
                    <a:ext uri="{9D8B030D-6E8A-4147-A177-3AD203B41FA5}">
                      <a16:colId xmlns:a16="http://schemas.microsoft.com/office/drawing/2014/main" val="20001"/>
                    </a:ext>
                  </a:extLst>
                </a:gridCol>
                <a:gridCol w="2735945">
                  <a:extLst>
                    <a:ext uri="{9D8B030D-6E8A-4147-A177-3AD203B41FA5}">
                      <a16:colId xmlns:a16="http://schemas.microsoft.com/office/drawing/2014/main" val="20002"/>
                    </a:ext>
                  </a:extLst>
                </a:gridCol>
              </a:tblGrid>
              <a:tr h="296543">
                <a:tc>
                  <a:txBody>
                    <a:bodyPr/>
                    <a:lstStyle/>
                    <a:p>
                      <a:pPr algn="ctr" fontAlgn="b"/>
                      <a:r>
                        <a:rPr lang="es-PE" sz="1400" b="1" u="none" strike="noStrike" dirty="0">
                          <a:solidFill>
                            <a:schemeClr val="tx1"/>
                          </a:solidFill>
                          <a:effectLst/>
                        </a:rPr>
                        <a:t>REPRESENTANTE</a:t>
                      </a:r>
                      <a:endParaRPr lang="es-PE" sz="1400" b="1" i="0" u="none" strike="noStrike" dirty="0">
                        <a:solidFill>
                          <a:schemeClr val="tx1"/>
                        </a:solidFill>
                        <a:effectLst/>
                        <a:latin typeface="Calibri"/>
                      </a:endParaRPr>
                    </a:p>
                  </a:txBody>
                  <a:tcPr marL="9525" marR="9525" marT="9525" marB="0" anchor="b"/>
                </a:tc>
                <a:tc>
                  <a:txBody>
                    <a:bodyPr/>
                    <a:lstStyle/>
                    <a:p>
                      <a:pPr algn="ctr" fontAlgn="b"/>
                      <a:r>
                        <a:rPr lang="es-PE" sz="1400" b="1" u="none" strike="noStrike" dirty="0">
                          <a:solidFill>
                            <a:schemeClr val="tx1"/>
                          </a:solidFill>
                          <a:effectLst/>
                        </a:rPr>
                        <a:t>NUMERO DE </a:t>
                      </a:r>
                      <a:endParaRPr lang="es-PE" sz="1400" b="1" i="0" u="none" strike="noStrike" dirty="0">
                        <a:solidFill>
                          <a:schemeClr val="tx1"/>
                        </a:solidFill>
                        <a:effectLst/>
                        <a:latin typeface="Calibri"/>
                      </a:endParaRPr>
                    </a:p>
                  </a:txBody>
                  <a:tcPr marL="9525" marR="9525" marT="9525" marB="0" anchor="b"/>
                </a:tc>
                <a:tc>
                  <a:txBody>
                    <a:bodyPr/>
                    <a:lstStyle/>
                    <a:p>
                      <a:pPr algn="ctr" fontAlgn="ctr"/>
                      <a:r>
                        <a:rPr lang="es-PE" sz="1400" b="1" u="none" strike="noStrike" dirty="0">
                          <a:solidFill>
                            <a:schemeClr val="tx1"/>
                          </a:solidFill>
                          <a:effectLst/>
                        </a:rPr>
                        <a:t>NUMERO DE </a:t>
                      </a:r>
                      <a:endParaRPr lang="es-PE" sz="1400" b="1" i="0" u="none" strike="noStrike" dirty="0">
                        <a:solidFill>
                          <a:schemeClr val="tx1"/>
                        </a:solidFill>
                        <a:effectLst/>
                        <a:latin typeface="Calibri"/>
                      </a:endParaRPr>
                    </a:p>
                  </a:txBody>
                  <a:tcPr marL="9525" marR="9525" marT="9525" marB="0" anchor="ctr"/>
                </a:tc>
                <a:extLst>
                  <a:ext uri="{0D108BD9-81ED-4DB2-BD59-A6C34878D82A}">
                    <a16:rowId xmlns:a16="http://schemas.microsoft.com/office/drawing/2014/main" val="10000"/>
                  </a:ext>
                </a:extLst>
              </a:tr>
              <a:tr h="429986">
                <a:tc>
                  <a:txBody>
                    <a:bodyPr/>
                    <a:lstStyle/>
                    <a:p>
                      <a:pPr algn="ctr" fontAlgn="b"/>
                      <a:r>
                        <a:rPr lang="es-PE" sz="1400" b="1" u="none" strike="noStrike" dirty="0">
                          <a:solidFill>
                            <a:schemeClr val="tx1"/>
                          </a:solidFill>
                          <a:effectLst/>
                        </a:rPr>
                        <a:t>DE VENTAS </a:t>
                      </a:r>
                      <a:endParaRPr lang="es-PE" sz="1400" b="1" i="0" u="none" strike="noStrike" dirty="0">
                        <a:solidFill>
                          <a:schemeClr val="tx1"/>
                        </a:solidFill>
                        <a:effectLst/>
                        <a:latin typeface="Calibri"/>
                      </a:endParaRPr>
                    </a:p>
                  </a:txBody>
                  <a:tcPr marL="9525" marR="9525" marT="9525" marB="0" anchor="b"/>
                </a:tc>
                <a:tc>
                  <a:txBody>
                    <a:bodyPr/>
                    <a:lstStyle/>
                    <a:p>
                      <a:pPr algn="ctr" fontAlgn="b"/>
                      <a:r>
                        <a:rPr lang="es-PE" sz="1400" b="1" u="none" strike="noStrike" dirty="0">
                          <a:solidFill>
                            <a:schemeClr val="tx1"/>
                          </a:solidFill>
                          <a:effectLst/>
                        </a:rPr>
                        <a:t>LLAMADAS “x”</a:t>
                      </a:r>
                      <a:endParaRPr lang="es-PE" sz="1400" b="1" i="0" u="none" strike="noStrike" dirty="0">
                        <a:solidFill>
                          <a:schemeClr val="tx1"/>
                        </a:solidFill>
                        <a:effectLst/>
                        <a:latin typeface="Calibri"/>
                      </a:endParaRPr>
                    </a:p>
                  </a:txBody>
                  <a:tcPr marL="9525" marR="9525" marT="9525" marB="0" anchor="b"/>
                </a:tc>
                <a:tc>
                  <a:txBody>
                    <a:bodyPr/>
                    <a:lstStyle/>
                    <a:p>
                      <a:pPr algn="ctr" fontAlgn="ctr"/>
                      <a:r>
                        <a:rPr lang="es-PE" sz="1400" b="1" u="none" strike="noStrike" dirty="0">
                          <a:solidFill>
                            <a:schemeClr val="tx1"/>
                          </a:solidFill>
                          <a:effectLst/>
                        </a:rPr>
                        <a:t>COPIADORAS VENDIDAS “Y”</a:t>
                      </a:r>
                      <a:endParaRPr lang="es-PE" sz="1400" b="1" i="0" u="none" strike="noStrike" dirty="0">
                        <a:solidFill>
                          <a:schemeClr val="tx1"/>
                        </a:solidFill>
                        <a:effectLst/>
                        <a:latin typeface="Calibri"/>
                      </a:endParaRPr>
                    </a:p>
                  </a:txBody>
                  <a:tcPr marL="9525" marR="9525" marT="9525" marB="0" anchor="ctr"/>
                </a:tc>
                <a:extLst>
                  <a:ext uri="{0D108BD9-81ED-4DB2-BD59-A6C34878D82A}">
                    <a16:rowId xmlns:a16="http://schemas.microsoft.com/office/drawing/2014/main" val="10001"/>
                  </a:ext>
                </a:extLst>
              </a:tr>
              <a:tr h="311370">
                <a:tc>
                  <a:txBody>
                    <a:bodyPr/>
                    <a:lstStyle/>
                    <a:p>
                      <a:pPr algn="l" fontAlgn="b"/>
                      <a:r>
                        <a:rPr lang="es-PE" sz="1800" b="1" u="none" strike="noStrike" dirty="0">
                          <a:effectLst/>
                        </a:rPr>
                        <a:t>TOM KELLER</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20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30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1370">
                <a:tc>
                  <a:txBody>
                    <a:bodyPr/>
                    <a:lstStyle/>
                    <a:p>
                      <a:pPr algn="l" fontAlgn="b"/>
                      <a:r>
                        <a:rPr lang="es-PE" sz="1800" b="1" u="none" strike="noStrike" dirty="0">
                          <a:effectLst/>
                        </a:rPr>
                        <a:t>JEFF HALL</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40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60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1370">
                <a:tc>
                  <a:txBody>
                    <a:bodyPr/>
                    <a:lstStyle/>
                    <a:p>
                      <a:pPr algn="l" fontAlgn="b"/>
                      <a:r>
                        <a:rPr lang="es-PE" sz="1800" b="1" u="none" strike="noStrike" dirty="0">
                          <a:effectLst/>
                        </a:rPr>
                        <a:t>BRIAN VIROST</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20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40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1370">
                <a:tc>
                  <a:txBody>
                    <a:bodyPr/>
                    <a:lstStyle/>
                    <a:p>
                      <a:pPr algn="l" fontAlgn="b"/>
                      <a:r>
                        <a:rPr lang="es-PE" sz="1800" b="1" u="none" strike="noStrike" dirty="0">
                          <a:effectLst/>
                        </a:rPr>
                        <a:t>GREG FISH </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30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60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1370">
                <a:tc>
                  <a:txBody>
                    <a:bodyPr/>
                    <a:lstStyle/>
                    <a:p>
                      <a:pPr algn="l" fontAlgn="b"/>
                      <a:r>
                        <a:rPr lang="es-PE" sz="1800" b="1" u="none" strike="noStrike" dirty="0">
                          <a:effectLst/>
                        </a:rPr>
                        <a:t>SUSAN WELLCH</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10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30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11370">
                <a:tc>
                  <a:txBody>
                    <a:bodyPr/>
                    <a:lstStyle/>
                    <a:p>
                      <a:pPr algn="l" fontAlgn="b"/>
                      <a:r>
                        <a:rPr lang="es-PE" sz="1800" b="1" u="none" strike="noStrike" dirty="0">
                          <a:effectLst/>
                        </a:rPr>
                        <a:t>CARLOS RAMIREZ</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10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40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311370">
                <a:tc>
                  <a:txBody>
                    <a:bodyPr/>
                    <a:lstStyle/>
                    <a:p>
                      <a:pPr algn="l" fontAlgn="b"/>
                      <a:r>
                        <a:rPr lang="es-PE" sz="1800" b="1" u="none" strike="noStrike" dirty="0">
                          <a:effectLst/>
                        </a:rPr>
                        <a:t>RICH NILES </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20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40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311370">
                <a:tc>
                  <a:txBody>
                    <a:bodyPr/>
                    <a:lstStyle/>
                    <a:p>
                      <a:pPr algn="l" fontAlgn="b"/>
                      <a:r>
                        <a:rPr lang="es-PE" sz="1800" b="1" u="none" strike="noStrike" dirty="0">
                          <a:effectLst/>
                        </a:rPr>
                        <a:t>MIKE KIEL</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20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50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311370">
                <a:tc>
                  <a:txBody>
                    <a:bodyPr/>
                    <a:lstStyle/>
                    <a:p>
                      <a:pPr algn="l" fontAlgn="b"/>
                      <a:r>
                        <a:rPr lang="es-PE" sz="1800" b="1" u="none" strike="noStrike" dirty="0">
                          <a:effectLst/>
                        </a:rPr>
                        <a:t>MARK REYNOLDS</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20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30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311370">
                <a:tc>
                  <a:txBody>
                    <a:bodyPr/>
                    <a:lstStyle/>
                    <a:p>
                      <a:pPr algn="l" fontAlgn="b"/>
                      <a:r>
                        <a:rPr lang="es-PE" sz="1800" b="1" u="none" strike="noStrike" dirty="0">
                          <a:effectLst/>
                        </a:rPr>
                        <a:t>SONI JONES </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30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70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264221">
                <a:tc>
                  <a:txBody>
                    <a:bodyPr/>
                    <a:lstStyle/>
                    <a:p>
                      <a:pPr algn="l" fontAlgn="b"/>
                      <a:r>
                        <a:rPr lang="es-PE" sz="1800" b="1" u="none" strike="noStrike" dirty="0">
                          <a:effectLst/>
                        </a:rPr>
                        <a:t>TOTAL</a:t>
                      </a:r>
                      <a:endParaRPr lang="es-PE" sz="18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220</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450</a:t>
                      </a:r>
                      <a:endParaRPr lang="es-PE"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bl>
          </a:graphicData>
        </a:graphic>
      </p:graphicFrame>
      <p:sp>
        <p:nvSpPr>
          <p:cNvPr id="4" name="3 Rectángulo redondeado"/>
          <p:cNvSpPr/>
          <p:nvPr/>
        </p:nvSpPr>
        <p:spPr>
          <a:xfrm>
            <a:off x="2051720" y="291015"/>
            <a:ext cx="6336704" cy="93610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rgbClr val="FFFF00"/>
                </a:solidFill>
              </a:rPr>
              <a:t>LLAMADAS Y COPIADORAS VENDIDAS POR LOS 10 REPRESENTANTES </a:t>
            </a:r>
          </a:p>
        </p:txBody>
      </p:sp>
    </p:spTree>
    <p:extLst>
      <p:ext uri="{BB962C8B-B14F-4D97-AF65-F5344CB8AC3E}">
        <p14:creationId xmlns:p14="http://schemas.microsoft.com/office/powerpoint/2010/main" val="33990784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None/>
            </a:pPr>
            <a:endParaRPr lang="es-CO" dirty="0"/>
          </a:p>
          <a:p>
            <a:pPr algn="just">
              <a:buNone/>
            </a:pPr>
            <a:endParaRPr lang="es-CO" dirty="0"/>
          </a:p>
          <a:p>
            <a:pPr algn="just">
              <a:buNone/>
            </a:pPr>
            <a:endParaRPr lang="es-CO" dirty="0"/>
          </a:p>
          <a:p>
            <a:pPr algn="just">
              <a:buNone/>
            </a:pPr>
            <a:endParaRPr lang="es-CO" dirty="0"/>
          </a:p>
          <a:p>
            <a:pPr algn="just">
              <a:buNone/>
            </a:pPr>
            <a:endParaRPr lang="es-CO" dirty="0"/>
          </a:p>
        </p:txBody>
      </p:sp>
      <p:sp>
        <p:nvSpPr>
          <p:cNvPr id="3" name="2 Título"/>
          <p:cNvSpPr>
            <a:spLocks noGrp="1"/>
          </p:cNvSpPr>
          <p:nvPr>
            <p:ph type="title"/>
          </p:nvPr>
        </p:nvSpPr>
        <p:spPr/>
        <p:txBody>
          <a:bodyPr>
            <a:normAutofit fontScale="90000"/>
          </a:bodyPr>
          <a:lstStyle/>
          <a:p>
            <a:r>
              <a:rPr lang="es-CO" dirty="0">
                <a:solidFill>
                  <a:srgbClr val="FF0000"/>
                </a:solidFill>
                <a:latin typeface="Comic Sans MS" panose="030F0702030302020204" pitchFamily="66" charset="0"/>
              </a:rPr>
              <a:t>MODELO DE REGRESIÓN MÚLTIPLE</a:t>
            </a:r>
          </a:p>
        </p:txBody>
      </p:sp>
      <p:graphicFrame>
        <p:nvGraphicFramePr>
          <p:cNvPr id="5" name="4 Objeto"/>
          <p:cNvGraphicFramePr>
            <a:graphicFrameLocks noChangeAspect="1"/>
          </p:cNvGraphicFramePr>
          <p:nvPr>
            <p:extLst>
              <p:ext uri="{D42A27DB-BD31-4B8C-83A1-F6EECF244321}">
                <p14:modId xmlns:p14="http://schemas.microsoft.com/office/powerpoint/2010/main" val="4130251408"/>
              </p:ext>
            </p:extLst>
          </p:nvPr>
        </p:nvGraphicFramePr>
        <p:xfrm>
          <a:off x="827584" y="3429000"/>
          <a:ext cx="7241557" cy="814140"/>
        </p:xfrm>
        <a:graphic>
          <a:graphicData uri="http://schemas.openxmlformats.org/presentationml/2006/ole">
            <mc:AlternateContent xmlns:mc="http://schemas.openxmlformats.org/markup-compatibility/2006">
              <mc:Choice xmlns:v="urn:schemas-microsoft-com:vml" Requires="v">
                <p:oleObj spid="_x0000_s7169" name="Equation" r:id="rId4" imgW="2145960" imgH="241200" progId="Equation.DSMT4">
                  <p:embed/>
                </p:oleObj>
              </mc:Choice>
              <mc:Fallback>
                <p:oleObj name="Equation" r:id="rId4" imgW="2145960" imgH="241200" progId="Equation.DSMT4">
                  <p:embed/>
                  <p:pic>
                    <p:nvPicPr>
                      <p:cNvPr id="5" name="4 Objeto"/>
                      <p:cNvPicPr>
                        <a:picLocks noChangeAspect="1" noChangeArrowheads="1"/>
                      </p:cNvPicPr>
                      <p:nvPr/>
                    </p:nvPicPr>
                    <p:blipFill>
                      <a:blip r:embed="rId5"/>
                      <a:srcRect/>
                      <a:stretch>
                        <a:fillRect/>
                      </a:stretch>
                    </p:blipFill>
                    <p:spPr bwMode="auto">
                      <a:xfrm>
                        <a:off x="827584" y="3429000"/>
                        <a:ext cx="7241557" cy="814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3 Rectángulo"/>
          <p:cNvSpPr/>
          <p:nvPr/>
        </p:nvSpPr>
        <p:spPr>
          <a:xfrm>
            <a:off x="899592" y="2461921"/>
            <a:ext cx="7704856" cy="646331"/>
          </a:xfrm>
          <a:prstGeom prst="rect">
            <a:avLst/>
          </a:prstGeom>
        </p:spPr>
        <p:txBody>
          <a:bodyPr wrap="square">
            <a:spAutoFit/>
          </a:bodyPr>
          <a:lstStyle/>
          <a:p>
            <a:r>
              <a:rPr lang="es-CO" dirty="0">
                <a:latin typeface="Comic Sans MS" pitchFamily="66" charset="0"/>
              </a:rPr>
              <a:t>La idea básica de la regresión consiste en estimar los parámetros poblacionales </a:t>
            </a:r>
          </a:p>
        </p:txBody>
      </p:sp>
    </p:spTree>
    <p:extLst>
      <p:ext uri="{BB962C8B-B14F-4D97-AF65-F5344CB8AC3E}">
        <p14:creationId xmlns:p14="http://schemas.microsoft.com/office/powerpoint/2010/main" val="227082105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m>
                            <m:mPr>
                              <m:mcs>
                                <m:mc>
                                  <m:mcPr>
                                    <m:count m:val="1"/>
                                    <m:mcJc m:val="center"/>
                                  </m:mcPr>
                                </m:mc>
                              </m:mcs>
                              <m:ctrlPr>
                                <a:rPr lang="es-CO" i="1" smtClean="0">
                                  <a:latin typeface="Cambria Math" panose="02040503050406030204" pitchFamily="18" charset="0"/>
                                </a:rPr>
                              </m:ctrlPr>
                            </m:mPr>
                            <m:mr>
                              <m:e>
                                <m:sSub>
                                  <m:sSubPr>
                                    <m:ctrlPr>
                                      <a:rPr lang="es-CO" i="1" smtClean="0">
                                        <a:latin typeface="Cambria Math" panose="02040503050406030204" pitchFamily="18" charset="0"/>
                                      </a:rPr>
                                    </m:ctrlPr>
                                  </m:sSubPr>
                                  <m:e>
                                    <m:r>
                                      <a:rPr lang="es-CO" b="0" i="1" smtClean="0">
                                        <a:latin typeface="Cambria Math"/>
                                      </a:rPr>
                                      <m:t>𝑦</m:t>
                                    </m:r>
                                  </m:e>
                                  <m:sub>
                                    <m:r>
                                      <a:rPr lang="es-CO" b="0" i="1" smtClean="0">
                                        <a:latin typeface="Cambria Math"/>
                                      </a:rPr>
                                      <m:t>1</m:t>
                                    </m:r>
                                  </m:sub>
                                </m:sSub>
                              </m:e>
                            </m:mr>
                            <m:mr>
                              <m:e>
                                <m:sSub>
                                  <m:sSubPr>
                                    <m:ctrlPr>
                                      <a:rPr lang="es-CO" i="1" smtClean="0">
                                        <a:latin typeface="Cambria Math" panose="02040503050406030204" pitchFamily="18" charset="0"/>
                                      </a:rPr>
                                    </m:ctrlPr>
                                  </m:sSubPr>
                                  <m:e>
                                    <m:r>
                                      <a:rPr lang="es-CO" b="0" i="1" smtClean="0">
                                        <a:latin typeface="Cambria Math"/>
                                      </a:rPr>
                                      <m:t>𝑦</m:t>
                                    </m:r>
                                  </m:e>
                                  <m:sub>
                                    <m:r>
                                      <a:rPr lang="es-CO" b="0" i="1" smtClean="0">
                                        <a:latin typeface="Cambria Math"/>
                                      </a:rPr>
                                      <m:t>2</m:t>
                                    </m:r>
                                  </m:sub>
                                </m:sSub>
                              </m:e>
                            </m:mr>
                            <m:mr>
                              <m:e>
                                <m:eqArr>
                                  <m:eqArrPr>
                                    <m:ctrlPr>
                                      <a:rPr lang="es-CO" i="1" smtClean="0">
                                        <a:latin typeface="Cambria Math" panose="02040503050406030204" pitchFamily="18" charset="0"/>
                                      </a:rPr>
                                    </m:ctrlPr>
                                  </m:eqArrPr>
                                  <m:e>
                                    <m:r>
                                      <a:rPr lang="es-CO" i="1" smtClean="0">
                                        <a:latin typeface="Cambria Math"/>
                                      </a:rPr>
                                      <m:t>⋮</m:t>
                                    </m:r>
                                  </m:e>
                                  <m:e>
                                    <m:sSub>
                                      <m:sSubPr>
                                        <m:ctrlPr>
                                          <a:rPr lang="es-CO" i="1" smtClean="0">
                                            <a:latin typeface="Cambria Math" panose="02040503050406030204" pitchFamily="18" charset="0"/>
                                          </a:rPr>
                                        </m:ctrlPr>
                                      </m:sSubPr>
                                      <m:e>
                                        <m:r>
                                          <a:rPr lang="es-CO" b="0" i="1" smtClean="0">
                                            <a:latin typeface="Cambria Math"/>
                                          </a:rPr>
                                          <m:t>𝑦</m:t>
                                        </m:r>
                                      </m:e>
                                      <m:sub>
                                        <m:r>
                                          <a:rPr lang="es-CO" b="0" i="1" smtClean="0">
                                            <a:latin typeface="Cambria Math"/>
                                          </a:rPr>
                                          <m:t>𝑛</m:t>
                                        </m:r>
                                      </m:sub>
                                    </m:sSub>
                                  </m:e>
                                </m:eqArr>
                              </m:e>
                            </m:mr>
                          </m:m>
                        </m:e>
                      </m:d>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3"/>
                                    <m:mcJc m:val="center"/>
                                  </m:mcPr>
                                </m:mc>
                              </m:mcs>
                              <m:ctrlPr>
                                <a:rPr lang="es-CO" b="0" i="1" smtClean="0">
                                  <a:latin typeface="Cambria Math" panose="02040503050406030204" pitchFamily="18" charset="0"/>
                                </a:rPr>
                              </m:ctrlPr>
                            </m:mPr>
                            <m:mr>
                              <m:e>
                                <m:r>
                                  <m:rPr>
                                    <m:brk m:alnAt="7"/>
                                  </m:rPr>
                                  <a:rPr lang="es-CO" b="0" i="1" smtClean="0">
                                    <a:latin typeface="Cambria Math"/>
                                  </a:rPr>
                                  <m:t>1</m:t>
                                </m:r>
                              </m:e>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21</m:t>
                                    </m:r>
                                  </m:sub>
                                </m:sSub>
                              </m:e>
                              <m:e>
                                <m:r>
                                  <a:rPr lang="es-CO" b="0" i="1" smtClean="0">
                                    <a:latin typeface="Cambria Math"/>
                                  </a:rPr>
                                  <m:t>… </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𝑘</m:t>
                                    </m:r>
                                    <m:r>
                                      <a:rPr lang="es-CO" b="0" i="1" smtClean="0">
                                        <a:latin typeface="Cambria Math"/>
                                      </a:rPr>
                                      <m:t>1</m:t>
                                    </m:r>
                                  </m:sub>
                                </m:sSub>
                              </m:e>
                            </m:mr>
                            <m:mr>
                              <m:e>
                                <m:r>
                                  <a:rPr lang="es-CO" b="0" i="1" smtClean="0">
                                    <a:latin typeface="Cambria Math"/>
                                  </a:rPr>
                                  <m:t>1</m:t>
                                </m:r>
                              </m:e>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22</m:t>
                                    </m:r>
                                  </m:sub>
                                </m:sSub>
                              </m:e>
                              <m:e>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𝑘</m:t>
                                    </m:r>
                                    <m:r>
                                      <a:rPr lang="es-CO" b="0" i="1" smtClean="0">
                                        <a:latin typeface="Cambria Math"/>
                                      </a:rPr>
                                      <m:t>2</m:t>
                                    </m:r>
                                  </m:sub>
                                </m:sSub>
                              </m:e>
                            </m:mr>
                            <m:mr>
                              <m:e>
                                <m:eqArr>
                                  <m:eqArrPr>
                                    <m:ctrlPr>
                                      <a:rPr lang="es-CO" b="0" i="1" smtClean="0">
                                        <a:latin typeface="Cambria Math" panose="02040503050406030204" pitchFamily="18" charset="0"/>
                                      </a:rPr>
                                    </m:ctrlPr>
                                  </m:eqArrPr>
                                  <m:e>
                                    <m:r>
                                      <a:rPr lang="es-CO" b="0" i="1" smtClean="0">
                                        <a:latin typeface="Cambria Math"/>
                                      </a:rPr>
                                      <m:t>⋮</m:t>
                                    </m:r>
                                  </m:e>
                                  <m:e>
                                    <m:r>
                                      <a:rPr lang="es-CO" b="0" i="1" smtClean="0">
                                        <a:latin typeface="Cambria Math"/>
                                      </a:rPr>
                                      <m:t>1</m:t>
                                    </m:r>
                                  </m:e>
                                </m:eqArr>
                              </m:e>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2</m:t>
                                        </m:r>
                                        <m:r>
                                          <a:rPr lang="es-CO" b="0" i="1" smtClean="0">
                                            <a:latin typeface="Cambria Math"/>
                                          </a:rPr>
                                          <m:t>𝑛</m:t>
                                        </m:r>
                                      </m:sub>
                                    </m:sSub>
                                  </m:e>
                                </m:eqArr>
                              </m:e>
                              <m:e>
                                <m:eqArr>
                                  <m:eqArrPr>
                                    <m:ctrlPr>
                                      <a:rPr lang="es-CO" b="0" i="1" smtClean="0">
                                        <a:latin typeface="Cambria Math" panose="02040503050406030204" pitchFamily="18" charset="0"/>
                                      </a:rPr>
                                    </m:ctrlPr>
                                  </m:eqArrPr>
                                  <m:e>
                                    <m:r>
                                      <a:rPr lang="es-CO" b="0" i="1" smtClean="0">
                                        <a:latin typeface="Cambria Math"/>
                                      </a:rPr>
                                      <m:t>⋮</m:t>
                                    </m:r>
                                  </m:e>
                                  <m:e>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rPr>
                                          <m:t>𝑥</m:t>
                                        </m:r>
                                      </m:e>
                                      <m:sub>
                                        <m:r>
                                          <a:rPr lang="es-CO" b="0" i="1" smtClean="0">
                                            <a:latin typeface="Cambria Math"/>
                                          </a:rPr>
                                          <m:t>𝑘𝑛</m:t>
                                        </m:r>
                                      </m:sub>
                                    </m:sSub>
                                  </m:e>
                                </m:eqArr>
                              </m:e>
                            </m:mr>
                          </m:m>
                        </m:e>
                      </m:d>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r>
                                      <a:rPr lang="es-CO" b="0" i="1" smtClean="0">
                                        <a:latin typeface="Cambria Math"/>
                                        <a:ea typeface="Cambria Math"/>
                                      </a:rPr>
                                      <m:t>𝛽</m:t>
                                    </m:r>
                                  </m:e>
                                  <m:sub>
                                    <m:r>
                                      <a:rPr lang="es-CO" b="0" i="1" smtClean="0">
                                        <a:latin typeface="Cambria Math"/>
                                      </a:rPr>
                                      <m:t>1</m:t>
                                    </m:r>
                                  </m:sub>
                                </m:sSub>
                              </m:e>
                            </m:mr>
                            <m:mr>
                              <m:e>
                                <m:sSub>
                                  <m:sSubPr>
                                    <m:ctrlPr>
                                      <a:rPr lang="es-CO" b="0" i="1" smtClean="0">
                                        <a:latin typeface="Cambria Math" panose="02040503050406030204" pitchFamily="18" charset="0"/>
                                      </a:rPr>
                                    </m:ctrlPr>
                                  </m:sSubPr>
                                  <m:e>
                                    <m:r>
                                      <a:rPr lang="es-CO" b="0" i="1" smtClean="0">
                                        <a:latin typeface="Cambria Math"/>
                                        <a:ea typeface="Cambria Math"/>
                                      </a:rPr>
                                      <m:t>𝛽</m:t>
                                    </m:r>
                                  </m:e>
                                  <m:sub>
                                    <m:r>
                                      <a:rPr lang="es-CO" b="0" i="1" smtClean="0">
                                        <a:latin typeface="Cambria Math"/>
                                      </a:rPr>
                                      <m:t>2</m:t>
                                    </m:r>
                                  </m:sub>
                                </m:sSub>
                              </m:e>
                            </m:mr>
                            <m:mr>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r>
                                          <a:rPr lang="es-CO" b="0" i="1" smtClean="0">
                                            <a:latin typeface="Cambria Math"/>
                                            <a:ea typeface="Cambria Math"/>
                                          </a:rPr>
                                          <m:t>𝛽</m:t>
                                        </m:r>
                                      </m:e>
                                      <m:sub>
                                        <m:r>
                                          <a:rPr lang="es-CO" b="0" i="1" smtClean="0">
                                            <a:latin typeface="Cambria Math"/>
                                          </a:rPr>
                                          <m:t>𝑘</m:t>
                                        </m:r>
                                      </m:sub>
                                    </m:sSub>
                                  </m:e>
                                </m:eqArr>
                              </m:e>
                            </m:mr>
                          </m:m>
                        </m:e>
                      </m:d>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r>
                                      <a:rPr lang="es-CO" b="0" i="1" smtClean="0">
                                        <a:latin typeface="Cambria Math"/>
                                        <a:ea typeface="Cambria Math"/>
                                      </a:rPr>
                                      <m:t>𝜇</m:t>
                                    </m:r>
                                  </m:e>
                                  <m:sub>
                                    <m:r>
                                      <a:rPr lang="es-CO" b="0" i="1" smtClean="0">
                                        <a:latin typeface="Cambria Math"/>
                                      </a:rPr>
                                      <m:t>1</m:t>
                                    </m:r>
                                  </m:sub>
                                </m:sSub>
                              </m:e>
                            </m:mr>
                            <m:mr>
                              <m:e>
                                <m:sSub>
                                  <m:sSubPr>
                                    <m:ctrlPr>
                                      <a:rPr lang="es-CO" b="0" i="1" smtClean="0">
                                        <a:latin typeface="Cambria Math" panose="02040503050406030204" pitchFamily="18" charset="0"/>
                                      </a:rPr>
                                    </m:ctrlPr>
                                  </m:sSubPr>
                                  <m:e>
                                    <m:r>
                                      <a:rPr lang="es-CO" b="0" i="1" smtClean="0">
                                        <a:latin typeface="Cambria Math"/>
                                        <a:ea typeface="Cambria Math"/>
                                      </a:rPr>
                                      <m:t>𝜇</m:t>
                                    </m:r>
                                  </m:e>
                                  <m:sub>
                                    <m:r>
                                      <a:rPr lang="es-CO" b="0" i="1" smtClean="0">
                                        <a:latin typeface="Cambria Math"/>
                                      </a:rPr>
                                      <m:t>2</m:t>
                                    </m:r>
                                  </m:sub>
                                </m:sSub>
                              </m:e>
                            </m:mr>
                            <m:mr>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r>
                                          <a:rPr lang="es-CO" b="0" i="1" smtClean="0">
                                            <a:latin typeface="Cambria Math"/>
                                            <a:ea typeface="Cambria Math"/>
                                          </a:rPr>
                                          <m:t>𝜇</m:t>
                                        </m:r>
                                      </m:e>
                                      <m:sub>
                                        <m:r>
                                          <a:rPr lang="es-CO" b="0" i="1" smtClean="0">
                                            <a:latin typeface="Cambria Math"/>
                                          </a:rPr>
                                          <m:t>𝑛</m:t>
                                        </m:r>
                                      </m:sub>
                                    </m:sSub>
                                  </m:e>
                                </m:eqArr>
                              </m:e>
                            </m:mr>
                          </m:m>
                        </m:e>
                      </m:d>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𝑦</m:t>
                      </m:r>
                      <m:r>
                        <a:rPr lang="es-CO" b="0" i="1" smtClean="0">
                          <a:latin typeface="Cambria Math"/>
                        </a:rPr>
                        <m:t>=</m:t>
                      </m:r>
                      <m:r>
                        <a:rPr lang="es-CO" b="0" i="1" smtClean="0">
                          <a:latin typeface="Cambria Math"/>
                        </a:rPr>
                        <m:t>𝑋</m:t>
                      </m:r>
                      <m:r>
                        <a:rPr lang="es-CO" b="0" i="1" smtClean="0">
                          <a:latin typeface="Cambria Math"/>
                          <a:ea typeface="Cambria Math"/>
                        </a:rPr>
                        <m:t>𝛽</m:t>
                      </m:r>
                      <m:r>
                        <a:rPr lang="es-CO" b="0" i="1" smtClean="0">
                          <a:latin typeface="Cambria Math"/>
                          <a:ea typeface="Cambria Math"/>
                        </a:rPr>
                        <m:t>+</m:t>
                      </m:r>
                      <m:r>
                        <a:rPr lang="es-CO" b="0" i="1" smtClean="0">
                          <a:latin typeface="Cambria Math"/>
                          <a:ea typeface="Cambria Math"/>
                        </a:rPr>
                        <m:t>𝜇</m:t>
                      </m:r>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FORMA MATRICIAL</a:t>
            </a:r>
          </a:p>
        </p:txBody>
      </p:sp>
    </p:spTree>
    <p:extLst>
      <p:ext uri="{BB962C8B-B14F-4D97-AF65-F5344CB8AC3E}">
        <p14:creationId xmlns:p14="http://schemas.microsoft.com/office/powerpoint/2010/main" val="175969245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916832"/>
            <a:ext cx="7408333" cy="3450696"/>
          </a:xfrm>
        </p:spPr>
        <p:txBody>
          <a:bodyPr/>
          <a:lstStyle/>
          <a:p>
            <a:pPr marL="0" indent="0" algn="just">
              <a:buNone/>
            </a:pPr>
            <a:r>
              <a:rPr lang="es-CO" dirty="0">
                <a:latin typeface="Comic Sans MS" panose="030F0702030302020204" pitchFamily="66" charset="0"/>
              </a:rPr>
              <a:t>De acuerdo al modelo anterior, la variable dependiente Y se representa como una combinación lineal de un conjunto de k variables </a:t>
            </a:r>
            <a:r>
              <a:rPr lang="es-CO" dirty="0" err="1">
                <a:latin typeface="Comic Sans MS" panose="030F0702030302020204" pitchFamily="66" charset="0"/>
              </a:rPr>
              <a:t>X</a:t>
            </a:r>
            <a:r>
              <a:rPr lang="es-CO" sz="1200" dirty="0" err="1">
                <a:latin typeface="Comic Sans MS" panose="030F0702030302020204" pitchFamily="66" charset="0"/>
              </a:rPr>
              <a:t>k</a:t>
            </a:r>
            <a:r>
              <a:rPr lang="es-CO" sz="1200" dirty="0">
                <a:latin typeface="Comic Sans MS" panose="030F0702030302020204" pitchFamily="66" charset="0"/>
              </a:rPr>
              <a:t>  </a:t>
            </a:r>
            <a:r>
              <a:rPr lang="es-CO" dirty="0">
                <a:latin typeface="Comic Sans MS" panose="030F0702030302020204" pitchFamily="66" charset="0"/>
              </a:rPr>
              <a:t>cada una de las cuales va acompañada de un coeficiente </a:t>
            </a:r>
            <a:r>
              <a:rPr lang="es-CO" dirty="0" err="1">
                <a:latin typeface="Comic Sans MS" panose="030F0702030302020204" pitchFamily="66" charset="0"/>
              </a:rPr>
              <a:t>b</a:t>
            </a:r>
            <a:r>
              <a:rPr lang="es-CO" sz="1200" dirty="0" err="1">
                <a:latin typeface="Comic Sans MS" panose="030F0702030302020204" pitchFamily="66" charset="0"/>
              </a:rPr>
              <a:t>k</a:t>
            </a:r>
            <a:r>
              <a:rPr lang="es-CO" sz="1200" dirty="0">
                <a:latin typeface="Comic Sans MS" panose="030F0702030302020204" pitchFamily="66" charset="0"/>
              </a:rPr>
              <a:t> </a:t>
            </a:r>
            <a:r>
              <a:rPr lang="es-CO" dirty="0">
                <a:latin typeface="Comic Sans MS" panose="030F0702030302020204" pitchFamily="66" charset="0"/>
              </a:rPr>
              <a:t>la cual indica el peso relativo en la ecuación además tiene una constante </a:t>
            </a:r>
            <a:r>
              <a:rPr lang="es-CO" dirty="0" err="1">
                <a:latin typeface="Comic Sans MS" panose="030F0702030302020204" pitchFamily="66" charset="0"/>
              </a:rPr>
              <a:t>b</a:t>
            </a:r>
            <a:r>
              <a:rPr lang="es-CO" sz="1200" dirty="0" err="1">
                <a:latin typeface="Comic Sans MS" panose="030F0702030302020204" pitchFamily="66" charset="0"/>
              </a:rPr>
              <a:t>o</a:t>
            </a:r>
            <a:r>
              <a:rPr lang="es-CO" dirty="0">
                <a:latin typeface="Comic Sans MS" panose="030F0702030302020204" pitchFamily="66" charset="0"/>
              </a:rPr>
              <a:t> y un componente aleatorio e que recoge todos los errores que las variables independientes no pueden explicar</a:t>
            </a:r>
          </a:p>
        </p:txBody>
      </p:sp>
    </p:spTree>
    <p:extLst>
      <p:ext uri="{BB962C8B-B14F-4D97-AF65-F5344CB8AC3E}">
        <p14:creationId xmlns:p14="http://schemas.microsoft.com/office/powerpoint/2010/main" val="156262651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CO" dirty="0"/>
                  <a:t>E( </a:t>
                </a:r>
                <a:r>
                  <a:rPr lang="es-CO" dirty="0">
                    <a:latin typeface="Symbol" pitchFamily="18" charset="2"/>
                  </a:rPr>
                  <a:t>e</a:t>
                </a:r>
                <a:r>
                  <a:rPr lang="es-CO" dirty="0"/>
                  <a:t> )=0</a:t>
                </a:r>
              </a:p>
              <a:p>
                <a:r>
                  <a:rPr lang="es-CO" dirty="0"/>
                  <a:t>La varianza de </a:t>
                </a:r>
                <a:r>
                  <a:rPr lang="es-CO" dirty="0">
                    <a:latin typeface="Symbol" pitchFamily="18" charset="2"/>
                  </a:rPr>
                  <a:t>e</a:t>
                </a:r>
                <a:r>
                  <a:rPr lang="es-CO" dirty="0"/>
                  <a:t> que se denota como </a:t>
                </a:r>
                <a14:m>
                  <m:oMath xmlns:m="http://schemas.openxmlformats.org/officeDocument/2006/math">
                    <m:sSup>
                      <m:sSupPr>
                        <m:ctrlPr>
                          <a:rPr lang="es-CO" i="1" smtClean="0">
                            <a:latin typeface="Cambria Math" panose="02040503050406030204" pitchFamily="18" charset="0"/>
                          </a:rPr>
                        </m:ctrlPr>
                      </m:sSupPr>
                      <m:e>
                        <m:r>
                          <a:rPr lang="es-CO" i="1" smtClean="0">
                            <a:latin typeface="Cambria Math"/>
                            <a:ea typeface="Cambria Math"/>
                          </a:rPr>
                          <m:t>𝜎</m:t>
                        </m:r>
                      </m:e>
                      <m:sup>
                        <m:r>
                          <a:rPr lang="es-CO" b="0" i="1" smtClean="0">
                            <a:latin typeface="Cambria Math"/>
                          </a:rPr>
                          <m:t>2</m:t>
                        </m:r>
                      </m:sup>
                    </m:sSup>
                  </m:oMath>
                </a14:m>
                <a:r>
                  <a:rPr lang="es-CO" dirty="0"/>
                  <a:t> es la misma para todos los valores de x</a:t>
                </a:r>
              </a:p>
              <a:p>
                <a:r>
                  <a:rPr lang="es-CO" dirty="0"/>
                  <a:t>Los valores de </a:t>
                </a:r>
                <a:r>
                  <a:rPr lang="es-CO" dirty="0">
                    <a:latin typeface="Symbol" pitchFamily="18" charset="2"/>
                  </a:rPr>
                  <a:t>e</a:t>
                </a:r>
                <a:r>
                  <a:rPr lang="es-CO" dirty="0"/>
                  <a:t> son independientes</a:t>
                </a:r>
              </a:p>
              <a:p>
                <a:r>
                  <a:rPr lang="es-CO" dirty="0"/>
                  <a:t>Los errores </a:t>
                </a:r>
                <a:r>
                  <a:rPr lang="es-CO" dirty="0">
                    <a:latin typeface="Symbol" pitchFamily="18" charset="2"/>
                  </a:rPr>
                  <a:t>e</a:t>
                </a:r>
                <a:r>
                  <a:rPr lang="es-CO" dirty="0"/>
                  <a:t> siguen una distribución normal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cstate="print"/>
                <a:stretch>
                  <a:fillRect l="-889" t="-1528"/>
                </a:stretch>
              </a:blipFill>
            </p:spPr>
            <p:txBody>
              <a:bodyPr/>
              <a:lstStyle/>
              <a:p>
                <a:r>
                  <a:rPr lang="es-CO">
                    <a:noFill/>
                  </a:rPr>
                  <a:t> </a:t>
                </a:r>
              </a:p>
            </p:txBody>
          </p:sp>
        </mc:Fallback>
      </mc:AlternateContent>
      <p:sp>
        <p:nvSpPr>
          <p:cNvPr id="2" name="1 Título"/>
          <p:cNvSpPr>
            <a:spLocks noGrp="1"/>
          </p:cNvSpPr>
          <p:nvPr>
            <p:ph type="title"/>
          </p:nvPr>
        </p:nvSpPr>
        <p:spPr/>
        <p:txBody>
          <a:bodyPr>
            <a:normAutofit fontScale="90000"/>
          </a:bodyPr>
          <a:lstStyle/>
          <a:p>
            <a:r>
              <a:rPr lang="es-CO" dirty="0">
                <a:solidFill>
                  <a:srgbClr val="FF0000"/>
                </a:solidFill>
                <a:latin typeface="Comic Sans MS" panose="030F0702030302020204" pitchFamily="66" charset="0"/>
              </a:rPr>
              <a:t>SUPUESTOS DEL MODELO DE REGRESIÓN</a:t>
            </a:r>
          </a:p>
        </p:txBody>
      </p:sp>
    </p:spTree>
    <p:extLst>
      <p:ext uri="{BB962C8B-B14F-4D97-AF65-F5344CB8AC3E}">
        <p14:creationId xmlns:p14="http://schemas.microsoft.com/office/powerpoint/2010/main" val="2214160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980728"/>
                <a:ext cx="7408333" cy="561662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s-CO" b="0" i="1" smtClean="0">
                              <a:latin typeface="Cambria Math" panose="02040503050406030204" pitchFamily="18" charset="0"/>
                            </a:rPr>
                          </m:ctrlPr>
                        </m:accPr>
                        <m:e>
                          <m:r>
                            <a:rPr lang="es-CO" b="0" i="1" smtClean="0">
                              <a:latin typeface="Cambria Math"/>
                            </a:rPr>
                            <m:t>𝑦</m:t>
                          </m:r>
                        </m:e>
                      </m:acc>
                      <m:r>
                        <a:rPr lang="es-CO" b="0" i="1" smtClean="0">
                          <a:latin typeface="Cambria Math"/>
                        </a:rPr>
                        <m:t>=</m:t>
                      </m:r>
                      <m:d>
                        <m:dPr>
                          <m:begChr m:val="["/>
                          <m:endChr m:val="]"/>
                          <m:ctrlPr>
                            <a:rPr lang="es-CO" i="1" smtClean="0">
                              <a:latin typeface="Cambria Math" panose="02040503050406030204" pitchFamily="18" charset="0"/>
                            </a:rPr>
                          </m:ctrlPr>
                        </m:dPr>
                        <m:e>
                          <m:m>
                            <m:mPr>
                              <m:mcs>
                                <m:mc>
                                  <m:mcPr>
                                    <m:count m:val="1"/>
                                    <m:mcJc m:val="center"/>
                                  </m:mcPr>
                                </m:mc>
                              </m:mcs>
                              <m:ctrlPr>
                                <a:rPr lang="es-CO" i="1" smtClean="0">
                                  <a:latin typeface="Cambria Math" panose="02040503050406030204" pitchFamily="18" charset="0"/>
                                </a:rPr>
                              </m:ctrlPr>
                            </m:mPr>
                            <m:mr>
                              <m:e>
                                <m:sSub>
                                  <m:sSubPr>
                                    <m:ctrlPr>
                                      <a:rPr lang="es-CO" i="1" smtClean="0">
                                        <a:latin typeface="Cambria Math" panose="02040503050406030204" pitchFamily="18" charset="0"/>
                                      </a:rPr>
                                    </m:ctrlPr>
                                  </m:sSubPr>
                                  <m:e>
                                    <m:acc>
                                      <m:accPr>
                                        <m:chr m:val="̂"/>
                                        <m:ctrlPr>
                                          <a:rPr lang="es-CO" i="1" smtClean="0">
                                            <a:latin typeface="Cambria Math" panose="02040503050406030204" pitchFamily="18" charset="0"/>
                                          </a:rPr>
                                        </m:ctrlPr>
                                      </m:accPr>
                                      <m:e>
                                        <m:r>
                                          <a:rPr lang="es-CO" b="0" i="1" smtClean="0">
                                            <a:latin typeface="Cambria Math"/>
                                          </a:rPr>
                                          <m:t>𝑦</m:t>
                                        </m:r>
                                      </m:e>
                                    </m:acc>
                                  </m:e>
                                  <m:sub>
                                    <m:r>
                                      <a:rPr lang="es-CO" b="0" i="1" smtClean="0">
                                        <a:latin typeface="Cambria Math"/>
                                      </a:rPr>
                                      <m:t>1</m:t>
                                    </m:r>
                                  </m:sub>
                                </m:sSub>
                              </m:e>
                            </m:mr>
                            <m:mr>
                              <m:e>
                                <m:sSub>
                                  <m:sSubPr>
                                    <m:ctrlPr>
                                      <a:rPr lang="es-CO" i="1" smtClean="0">
                                        <a:latin typeface="Cambria Math" panose="02040503050406030204" pitchFamily="18" charset="0"/>
                                      </a:rPr>
                                    </m:ctrlPr>
                                  </m:sSubPr>
                                  <m:e>
                                    <m:acc>
                                      <m:accPr>
                                        <m:chr m:val="̂"/>
                                        <m:ctrlPr>
                                          <a:rPr lang="es-CO" i="1" smtClean="0">
                                            <a:latin typeface="Cambria Math" panose="02040503050406030204" pitchFamily="18" charset="0"/>
                                          </a:rPr>
                                        </m:ctrlPr>
                                      </m:accPr>
                                      <m:e>
                                        <m:r>
                                          <a:rPr lang="es-CO" b="0" i="1" smtClean="0">
                                            <a:latin typeface="Cambria Math"/>
                                          </a:rPr>
                                          <m:t>𝑦</m:t>
                                        </m:r>
                                      </m:e>
                                    </m:acc>
                                  </m:e>
                                  <m:sub>
                                    <m:r>
                                      <a:rPr lang="es-CO" b="0" i="1" smtClean="0">
                                        <a:latin typeface="Cambria Math"/>
                                      </a:rPr>
                                      <m:t>2</m:t>
                                    </m:r>
                                  </m:sub>
                                </m:sSub>
                              </m:e>
                            </m:mr>
                            <m:mr>
                              <m:e>
                                <m:eqArr>
                                  <m:eqArrPr>
                                    <m:ctrlPr>
                                      <a:rPr lang="es-CO" i="1" smtClean="0">
                                        <a:latin typeface="Cambria Math" panose="02040503050406030204" pitchFamily="18" charset="0"/>
                                      </a:rPr>
                                    </m:ctrlPr>
                                  </m:eqArrPr>
                                  <m:e>
                                    <m:r>
                                      <a:rPr lang="es-CO" i="1" smtClean="0">
                                        <a:latin typeface="Cambria Math"/>
                                      </a:rPr>
                                      <m:t>⋮</m:t>
                                    </m:r>
                                  </m:e>
                                  <m:e>
                                    <m:sSub>
                                      <m:sSubPr>
                                        <m:ctrlPr>
                                          <a:rPr lang="es-CO" i="1" smtClean="0">
                                            <a:latin typeface="Cambria Math" panose="02040503050406030204" pitchFamily="18" charset="0"/>
                                          </a:rPr>
                                        </m:ctrlPr>
                                      </m:sSubPr>
                                      <m:e>
                                        <m:acc>
                                          <m:accPr>
                                            <m:chr m:val="̂"/>
                                            <m:ctrlPr>
                                              <a:rPr lang="es-CO" i="1" smtClean="0">
                                                <a:latin typeface="Cambria Math" panose="02040503050406030204" pitchFamily="18" charset="0"/>
                                              </a:rPr>
                                            </m:ctrlPr>
                                          </m:accPr>
                                          <m:e>
                                            <m:r>
                                              <a:rPr lang="es-CO" b="0" i="1" smtClean="0">
                                                <a:latin typeface="Cambria Math"/>
                                              </a:rPr>
                                              <m:t>𝑦</m:t>
                                            </m:r>
                                          </m:e>
                                        </m:acc>
                                      </m:e>
                                      <m:sub>
                                        <m:r>
                                          <a:rPr lang="es-CO" b="0" i="1" smtClean="0">
                                            <a:latin typeface="Cambria Math"/>
                                          </a:rPr>
                                          <m:t>𝑛</m:t>
                                        </m:r>
                                      </m:sub>
                                    </m:sSub>
                                  </m:e>
                                </m:eqArr>
                              </m:e>
                            </m:mr>
                          </m:m>
                        </m:e>
                      </m:d>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acc>
                        <m:accPr>
                          <m:chr m:val="̂"/>
                          <m:ctrlPr>
                            <a:rPr lang="es-CO" i="1" smtClean="0">
                              <a:latin typeface="Cambria Math" panose="02040503050406030204" pitchFamily="18" charset="0"/>
                            </a:rPr>
                          </m:ctrlPr>
                        </m:accPr>
                        <m:e>
                          <m:r>
                            <a:rPr lang="es-CO" i="1" smtClean="0">
                              <a:latin typeface="Cambria Math"/>
                              <a:ea typeface="Cambria Math"/>
                            </a:rPr>
                            <m:t>𝛽</m:t>
                          </m:r>
                        </m:e>
                      </m:acc>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ea typeface="Cambria Math"/>
                                          </a:rPr>
                                          <m:t>𝛽</m:t>
                                        </m:r>
                                      </m:e>
                                    </m:acc>
                                  </m:e>
                                  <m:sub>
                                    <m:r>
                                      <a:rPr lang="es-CO" b="0" i="1" smtClean="0">
                                        <a:latin typeface="Cambria Math"/>
                                      </a:rPr>
                                      <m:t>1</m:t>
                                    </m:r>
                                  </m:sub>
                                </m:sSub>
                              </m:e>
                            </m:m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ea typeface="Cambria Math"/>
                                          </a:rPr>
                                          <m:t>𝛽</m:t>
                                        </m:r>
                                      </m:e>
                                    </m:acc>
                                  </m:e>
                                  <m:sub>
                                    <m:r>
                                      <a:rPr lang="es-CO" b="0" i="1" smtClean="0">
                                        <a:latin typeface="Cambria Math"/>
                                      </a:rPr>
                                      <m:t>2</m:t>
                                    </m:r>
                                  </m:sub>
                                </m:sSub>
                              </m:e>
                            </m:mr>
                            <m:mr>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ea typeface="Cambria Math"/>
                                              </a:rPr>
                                              <m:t>𝛽</m:t>
                                            </m:r>
                                          </m:e>
                                        </m:acc>
                                      </m:e>
                                      <m:sub>
                                        <m:r>
                                          <a:rPr lang="es-CO" b="0" i="1" smtClean="0">
                                            <a:latin typeface="Cambria Math"/>
                                          </a:rPr>
                                          <m:t>𝑘</m:t>
                                        </m:r>
                                      </m:sub>
                                    </m:sSub>
                                  </m:e>
                                </m:eqArr>
                              </m:e>
                            </m:mr>
                          </m:m>
                        </m:e>
                      </m:d>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acc>
                        <m:accPr>
                          <m:chr m:val="̂"/>
                          <m:ctrlPr>
                            <a:rPr lang="es-CO" i="1" smtClean="0">
                              <a:latin typeface="Cambria Math" panose="02040503050406030204" pitchFamily="18" charset="0"/>
                            </a:rPr>
                          </m:ctrlPr>
                        </m:accPr>
                        <m:e>
                          <m:r>
                            <a:rPr lang="es-CO" i="1" smtClean="0">
                              <a:latin typeface="Cambria Math"/>
                              <a:ea typeface="Cambria Math"/>
                            </a:rPr>
                            <m:t>𝜇</m:t>
                          </m:r>
                        </m:e>
                      </m:acc>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ea typeface="Cambria Math"/>
                                          </a:rPr>
                                          <m:t>𝜇</m:t>
                                        </m:r>
                                      </m:e>
                                    </m:acc>
                                  </m:e>
                                  <m:sub>
                                    <m:r>
                                      <a:rPr lang="es-CO" b="0" i="1" smtClean="0">
                                        <a:latin typeface="Cambria Math"/>
                                      </a:rPr>
                                      <m:t>1</m:t>
                                    </m:r>
                                  </m:sub>
                                </m:sSub>
                              </m:e>
                            </m:mr>
                            <m:mr>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ea typeface="Cambria Math"/>
                                          </a:rPr>
                                          <m:t>𝜇</m:t>
                                        </m:r>
                                      </m:e>
                                    </m:acc>
                                  </m:e>
                                  <m:sub>
                                    <m:r>
                                      <a:rPr lang="es-CO" b="0" i="1" smtClean="0">
                                        <a:latin typeface="Cambria Math"/>
                                      </a:rPr>
                                      <m:t>2</m:t>
                                    </m:r>
                                  </m:sub>
                                </m:sSub>
                              </m:e>
                            </m:mr>
                            <m:mr>
                              <m:e>
                                <m:eqArr>
                                  <m:eqArrPr>
                                    <m:ctrlPr>
                                      <a:rPr lang="es-CO" b="0" i="1" smtClean="0">
                                        <a:latin typeface="Cambria Math" panose="02040503050406030204" pitchFamily="18" charset="0"/>
                                      </a:rPr>
                                    </m:ctrlPr>
                                  </m:eqArrPr>
                                  <m:e>
                                    <m:r>
                                      <a:rPr lang="es-CO" b="0" i="1" smtClean="0">
                                        <a:latin typeface="Cambria Math"/>
                                      </a:rPr>
                                      <m:t>⋮</m:t>
                                    </m:r>
                                  </m:e>
                                  <m:e>
                                    <m:sSub>
                                      <m:sSubPr>
                                        <m:ctrlPr>
                                          <a:rPr lang="es-CO" b="0" i="1" smtClean="0">
                                            <a:latin typeface="Cambria Math" panose="02040503050406030204" pitchFamily="18" charset="0"/>
                                          </a:rPr>
                                        </m:ctrlPr>
                                      </m:sSubPr>
                                      <m:e>
                                        <m:acc>
                                          <m:accPr>
                                            <m:chr m:val="̂"/>
                                            <m:ctrlPr>
                                              <a:rPr lang="es-CO" b="0" i="1" smtClean="0">
                                                <a:latin typeface="Cambria Math" panose="02040503050406030204" pitchFamily="18" charset="0"/>
                                              </a:rPr>
                                            </m:ctrlPr>
                                          </m:accPr>
                                          <m:e>
                                            <m:r>
                                              <a:rPr lang="es-CO" b="0" i="1" smtClean="0">
                                                <a:latin typeface="Cambria Math"/>
                                                <a:ea typeface="Cambria Math"/>
                                              </a:rPr>
                                              <m:t>𝜇</m:t>
                                            </m:r>
                                          </m:e>
                                        </m:acc>
                                      </m:e>
                                      <m:sub>
                                        <m:r>
                                          <a:rPr lang="es-CO" b="0" i="1" smtClean="0">
                                            <a:latin typeface="Cambria Math"/>
                                          </a:rPr>
                                          <m:t>𝑛</m:t>
                                        </m:r>
                                      </m:sub>
                                    </m:sSub>
                                  </m:e>
                                </m:eqArr>
                              </m:e>
                            </m:mr>
                          </m:m>
                        </m:e>
                      </m:d>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980728"/>
                <a:ext cx="7408333" cy="5616624"/>
              </a:xfrm>
              <a:blipFill rotWithShape="1">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51338777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539552" y="1700808"/>
                <a:ext cx="8280400" cy="4497363"/>
              </a:xfrm>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s-CO" i="1" smtClean="0">
                              <a:latin typeface="Cambria Math" panose="02040503050406030204" pitchFamily="18" charset="0"/>
                            </a:rPr>
                          </m:ctrlPr>
                        </m:accPr>
                        <m:e>
                          <m:r>
                            <a:rPr lang="es-CO" b="0" i="1" smtClean="0">
                              <a:latin typeface="Cambria Math"/>
                            </a:rPr>
                            <m:t>𝑦</m:t>
                          </m:r>
                        </m:e>
                      </m:acc>
                      <m:r>
                        <a:rPr lang="es-CO" b="0" i="1" smtClean="0">
                          <a:latin typeface="Cambria Math"/>
                        </a:rPr>
                        <m:t>=</m:t>
                      </m:r>
                      <m:r>
                        <a:rPr lang="es-CO" b="0" i="1" smtClean="0">
                          <a:latin typeface="Cambria Math"/>
                        </a:rPr>
                        <m:t>𝑋</m:t>
                      </m:r>
                      <m:acc>
                        <m:accPr>
                          <m:chr m:val="̂"/>
                          <m:ctrlPr>
                            <a:rPr lang="es-CO" b="0" i="1" smtClean="0">
                              <a:latin typeface="Cambria Math" panose="02040503050406030204" pitchFamily="18" charset="0"/>
                            </a:rPr>
                          </m:ctrlPr>
                        </m:accPr>
                        <m:e>
                          <m:r>
                            <a:rPr lang="es-CO" b="0" i="1" smtClean="0">
                              <a:latin typeface="Cambria Math"/>
                              <a:ea typeface="Cambria Math"/>
                            </a:rPr>
                            <m:t>𝛽</m:t>
                          </m:r>
                        </m:e>
                      </m:acc>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acc>
                        <m:accPr>
                          <m:chr m:val="̂"/>
                          <m:ctrlPr>
                            <a:rPr lang="es-CO" i="1" smtClean="0">
                              <a:latin typeface="Cambria Math" panose="02040503050406030204" pitchFamily="18" charset="0"/>
                            </a:rPr>
                          </m:ctrlPr>
                        </m:accPr>
                        <m:e>
                          <m:r>
                            <a:rPr lang="es-CO" i="1" smtClean="0">
                              <a:latin typeface="Cambria Math"/>
                              <a:ea typeface="Cambria Math"/>
                            </a:rPr>
                            <m:t>𝜇</m:t>
                          </m:r>
                        </m:e>
                      </m:acc>
                      <m:r>
                        <a:rPr lang="es-CO" b="0" i="1" smtClean="0">
                          <a:latin typeface="Cambria Math"/>
                        </a:rPr>
                        <m:t>=</m:t>
                      </m:r>
                      <m:r>
                        <a:rPr lang="es-CO" b="0" i="1" smtClean="0">
                          <a:latin typeface="Cambria Math"/>
                        </a:rPr>
                        <m:t>𝑦</m:t>
                      </m:r>
                      <m:r>
                        <a:rPr lang="es-CO" b="0" i="1" smtClean="0">
                          <a:latin typeface="Cambria Math"/>
                        </a:rPr>
                        <m:t>−</m:t>
                      </m:r>
                      <m:acc>
                        <m:accPr>
                          <m:chr m:val="̂"/>
                          <m:ctrlPr>
                            <a:rPr lang="es-CO" b="0" i="1" smtClean="0">
                              <a:latin typeface="Cambria Math" panose="02040503050406030204" pitchFamily="18" charset="0"/>
                            </a:rPr>
                          </m:ctrlPr>
                        </m:accPr>
                        <m:e>
                          <m:r>
                            <a:rPr lang="es-CO" b="0" i="1" smtClean="0">
                              <a:latin typeface="Cambria Math"/>
                            </a:rPr>
                            <m:t>𝑦</m:t>
                          </m:r>
                        </m:e>
                      </m:acc>
                      <m:r>
                        <a:rPr lang="es-CO" b="0" i="1" smtClean="0">
                          <a:latin typeface="Cambria Math"/>
                        </a:rPr>
                        <m:t>=</m:t>
                      </m:r>
                      <m:r>
                        <a:rPr lang="es-CO" b="0" i="1" smtClean="0">
                          <a:latin typeface="Cambria Math"/>
                        </a:rPr>
                        <m:t>𝑦</m:t>
                      </m:r>
                      <m:r>
                        <a:rPr lang="es-CO" b="0" i="1" smtClean="0">
                          <a:latin typeface="Cambria Math"/>
                        </a:rPr>
                        <m:t>−</m:t>
                      </m:r>
                      <m:r>
                        <a:rPr lang="es-CO" b="0" i="1" smtClean="0">
                          <a:latin typeface="Cambria Math"/>
                        </a:rPr>
                        <m:t>𝑋</m:t>
                      </m:r>
                      <m:acc>
                        <m:accPr>
                          <m:chr m:val="̂"/>
                          <m:ctrlPr>
                            <a:rPr lang="es-CO" b="0" i="1" smtClean="0">
                              <a:latin typeface="Cambria Math" panose="02040503050406030204" pitchFamily="18" charset="0"/>
                            </a:rPr>
                          </m:ctrlPr>
                        </m:accPr>
                        <m:e>
                          <m:r>
                            <a:rPr lang="es-CO" b="0" i="1" smtClean="0">
                              <a:latin typeface="Cambria Math"/>
                              <a:ea typeface="Cambria Math"/>
                            </a:rPr>
                            <m:t>𝛽</m:t>
                          </m:r>
                        </m:e>
                      </m:acc>
                    </m:oMath>
                  </m:oMathPara>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m:t>
                      </m:r>
                      <m:r>
                        <a:rPr lang="es-CO" b="0" i="1" smtClean="0">
                          <a:latin typeface="Cambria Math"/>
                        </a:rPr>
                        <m:t>=</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sSubSup>
                            <m:sSubSupPr>
                              <m:ctrlPr>
                                <a:rPr lang="es-CO" b="0" i="1" smtClean="0">
                                  <a:latin typeface="Cambria Math" panose="02040503050406030204" pitchFamily="18" charset="0"/>
                                </a:rPr>
                              </m:ctrlPr>
                            </m:sSubSupPr>
                            <m:e>
                              <m:acc>
                                <m:accPr>
                                  <m:chr m:val="̂"/>
                                  <m:ctrlPr>
                                    <a:rPr lang="es-CO" b="0" i="1" smtClean="0">
                                      <a:latin typeface="Cambria Math" panose="02040503050406030204" pitchFamily="18" charset="0"/>
                                    </a:rPr>
                                  </m:ctrlPr>
                                </m:accPr>
                                <m:e>
                                  <m:r>
                                    <a:rPr lang="es-CO" b="0" i="1" smtClean="0">
                                      <a:latin typeface="Cambria Math"/>
                                      <a:ea typeface="Cambria Math"/>
                                    </a:rPr>
                                    <m:t>𝜇</m:t>
                                  </m:r>
                                </m:e>
                              </m:acc>
                            </m:e>
                            <m:sub>
                              <m:r>
                                <a:rPr lang="es-CO" b="0" i="1" smtClean="0">
                                  <a:latin typeface="Cambria Math"/>
                                </a:rPr>
                                <m:t>𝑖</m:t>
                              </m:r>
                            </m:sub>
                            <m:sup>
                              <m:r>
                                <a:rPr lang="es-CO" b="0" i="1" smtClean="0">
                                  <a:latin typeface="Cambria Math"/>
                                </a:rPr>
                                <m:t>2</m:t>
                              </m:r>
                            </m:sup>
                          </m:sSubSup>
                          <m:r>
                            <a:rPr lang="es-CO" b="0" i="1" smtClean="0">
                              <a:latin typeface="Cambria Math"/>
                            </a:rPr>
                            <m:t>=</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r>
                                        <a:rPr lang="es-CO" b="0" i="1" smtClean="0">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e>
                                <m:sup>
                                  <m:r>
                                    <a:rPr lang="es-CO" b="0" i="1" smtClean="0">
                                      <a:latin typeface="Cambria Math"/>
                                    </a:rPr>
                                    <m:t>2</m:t>
                                  </m:r>
                                </m:sup>
                              </m:sSup>
                            </m:e>
                          </m:nary>
                        </m:e>
                      </m:nary>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539552" y="1700808"/>
                <a:ext cx="8280400" cy="4497363"/>
              </a:xfrm>
              <a:blipFill rotWithShape="1">
                <a:blip r:embed="rId3"/>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endParaRPr lang="es-CO" dirty="0"/>
          </a:p>
        </p:txBody>
      </p:sp>
    </p:spTree>
    <p:extLst>
      <p:ext uri="{BB962C8B-B14F-4D97-AF65-F5344CB8AC3E}">
        <p14:creationId xmlns:p14="http://schemas.microsoft.com/office/powerpoint/2010/main" val="392834339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683569" y="1556792"/>
                <a:ext cx="7596832" cy="4569371"/>
              </a:xfrm>
            </p:spPr>
            <p:txBody>
              <a:bodyPr>
                <a:normAutofit fontScale="92500"/>
              </a:bodyPr>
              <a:lstStyle/>
              <a:p>
                <a:pPr marL="0" indent="0">
                  <a:buNone/>
                </a:pPr>
                <a:r>
                  <a:rPr lang="es-CO" dirty="0"/>
                  <a:t>El modelo de regresión se compone de las siguientes tres sumatorias:</a:t>
                </a:r>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𝑆𝐶𝑇</m:t>
                      </m:r>
                      <m:r>
                        <a:rPr lang="es-CO" b="0" i="1" smtClean="0">
                          <a:latin typeface="Cambria Math"/>
                        </a:rPr>
                        <m:t>=</m:t>
                      </m:r>
                      <m:nary>
                        <m:naryPr>
                          <m:chr m:val="∑"/>
                          <m:subHide m:val="on"/>
                          <m:supHide m:val="on"/>
                          <m:ctrlPr>
                            <a:rPr lang="es-CO" b="0" i="1" smtClean="0">
                              <a:latin typeface="Cambria Math" panose="02040503050406030204" pitchFamily="18" charset="0"/>
                            </a:rPr>
                          </m:ctrlPr>
                        </m:naryP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r>
                                    <a:rPr lang="es-CO" b="0" i="1" smtClean="0">
                                      <a:latin typeface="Cambria Math"/>
                                    </a:rPr>
                                    <m:t>−</m:t>
                                  </m:r>
                                  <m:acc>
                                    <m:accPr>
                                      <m:chr m:val="̅"/>
                                      <m:ctrlPr>
                                        <a:rPr lang="es-CO" b="0" i="1" smtClean="0">
                                          <a:latin typeface="Cambria Math" panose="02040503050406030204" pitchFamily="18" charset="0"/>
                                        </a:rPr>
                                      </m:ctrlPr>
                                    </m:accPr>
                                    <m:e>
                                      <m:r>
                                        <a:rPr lang="es-CO" b="0" i="1" smtClean="0">
                                          <a:latin typeface="Cambria Math"/>
                                        </a:rPr>
                                        <m:t>𝑌</m:t>
                                      </m:r>
                                    </m:e>
                                  </m:acc>
                                </m:e>
                              </m:d>
                            </m:e>
                            <m:sup>
                              <m:r>
                                <a:rPr lang="es-CO" b="0" i="1" smtClean="0">
                                  <a:latin typeface="Cambria Math"/>
                                </a:rPr>
                                <m:t>2</m:t>
                              </m:r>
                            </m:sup>
                          </m:sSup>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𝑆𝐶𝐸</m:t>
                      </m:r>
                      <m:r>
                        <a:rPr lang="es-CO" b="0" i="1" smtClean="0">
                          <a:latin typeface="Cambria Math"/>
                        </a:rPr>
                        <m:t>=</m:t>
                      </m:r>
                      <m:nary>
                        <m:naryPr>
                          <m:chr m:val="∑"/>
                          <m:subHide m:val="on"/>
                          <m:supHide m:val="on"/>
                          <m:ctrlPr>
                            <a:rPr lang="es-CO" b="0" i="1" smtClean="0">
                              <a:latin typeface="Cambria Math" panose="02040503050406030204" pitchFamily="18" charset="0"/>
                            </a:rPr>
                          </m:ctrlPr>
                        </m:naryP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a:rPr>
                                        <m:t>𝑦</m:t>
                                      </m:r>
                                    </m:e>
                                    <m:sub>
                                      <m:r>
                                        <a:rPr lang="es-CO" b="0" i="1" smtClean="0">
                                          <a:latin typeface="Cambria Math"/>
                                        </a:rPr>
                                        <m:t>𝑖</m:t>
                                      </m:r>
                                    </m:sub>
                                  </m:sSub>
                                  <m:r>
                                    <a:rPr lang="es-CO" b="0" i="1" smtClean="0">
                                      <a:latin typeface="Cambria Math"/>
                                    </a:rPr>
                                    <m:t>−</m:t>
                                  </m:r>
                                  <m:acc>
                                    <m:accPr>
                                      <m:chr m:val="̂"/>
                                      <m:ctrlPr>
                                        <a:rPr lang="es-CO" b="0" i="1" smtClean="0">
                                          <a:latin typeface="Cambria Math" panose="02040503050406030204" pitchFamily="18" charset="0"/>
                                        </a:rPr>
                                      </m:ctrlPr>
                                    </m:accPr>
                                    <m:e>
                                      <m:r>
                                        <a:rPr lang="es-CO" b="0" i="1" smtClean="0">
                                          <a:latin typeface="Cambria Math"/>
                                        </a:rPr>
                                        <m:t>𝑦</m:t>
                                      </m:r>
                                    </m:e>
                                  </m:acc>
                                </m:e>
                              </m:d>
                            </m:e>
                            <m:sup>
                              <m:r>
                                <a:rPr lang="es-CO" b="0" i="1" smtClean="0">
                                  <a:latin typeface="Cambria Math"/>
                                </a:rPr>
                                <m:t>2</m:t>
                              </m:r>
                            </m:sup>
                          </m:sSup>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𝑆𝐶𝑅</m:t>
                      </m:r>
                      <m:r>
                        <a:rPr lang="es-CO" b="0" i="1" smtClean="0">
                          <a:latin typeface="Cambria Math"/>
                        </a:rPr>
                        <m:t>=</m:t>
                      </m:r>
                      <m:nary>
                        <m:naryPr>
                          <m:chr m:val="∑"/>
                          <m:subHide m:val="on"/>
                          <m:supHide m:val="on"/>
                          <m:ctrlPr>
                            <a:rPr lang="es-CO" b="0" i="1" smtClean="0">
                              <a:latin typeface="Cambria Math" panose="02040503050406030204" pitchFamily="18" charset="0"/>
                            </a:rPr>
                          </m:ctrlPr>
                        </m:naryP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acc>
                                    <m:accPr>
                                      <m:chr m:val="̂"/>
                                      <m:ctrlPr>
                                        <a:rPr lang="es-CO" b="0" i="1" smtClean="0">
                                          <a:latin typeface="Cambria Math" panose="02040503050406030204" pitchFamily="18" charset="0"/>
                                        </a:rPr>
                                      </m:ctrlPr>
                                    </m:accPr>
                                    <m:e>
                                      <m:r>
                                        <a:rPr lang="es-CO" b="0" i="1" smtClean="0">
                                          <a:latin typeface="Cambria Math"/>
                                        </a:rPr>
                                        <m:t>𝑦</m:t>
                                      </m:r>
                                    </m:e>
                                  </m:acc>
                                  <m:r>
                                    <a:rPr lang="es-CO" b="0" i="1" smtClean="0">
                                      <a:latin typeface="Cambria Math"/>
                                    </a:rPr>
                                    <m:t>−</m:t>
                                  </m:r>
                                  <m:acc>
                                    <m:accPr>
                                      <m:chr m:val="̅"/>
                                      <m:ctrlPr>
                                        <a:rPr lang="es-CO" b="0" i="1" smtClean="0">
                                          <a:latin typeface="Cambria Math" panose="02040503050406030204" pitchFamily="18" charset="0"/>
                                        </a:rPr>
                                      </m:ctrlPr>
                                    </m:accPr>
                                    <m:e>
                                      <m:r>
                                        <a:rPr lang="es-CO" b="0" i="1" smtClean="0">
                                          <a:latin typeface="Cambria Math"/>
                                        </a:rPr>
                                        <m:t>𝑌</m:t>
                                      </m:r>
                                    </m:e>
                                  </m:acc>
                                </m:e>
                              </m:d>
                            </m:e>
                            <m:sup>
                              <m:r>
                                <a:rPr lang="es-CO" b="0" i="1" smtClean="0">
                                  <a:latin typeface="Cambria Math"/>
                                </a:rPr>
                                <m:t>2</m:t>
                              </m:r>
                            </m:sup>
                          </m:sSup>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𝑆𝐶𝑇</m:t>
                      </m:r>
                      <m:r>
                        <a:rPr lang="es-CO" b="0" i="1" smtClean="0">
                          <a:latin typeface="Cambria Math"/>
                        </a:rPr>
                        <m:t>=</m:t>
                      </m:r>
                      <m:r>
                        <a:rPr lang="es-CO" b="0" i="1" smtClean="0">
                          <a:latin typeface="Cambria Math"/>
                        </a:rPr>
                        <m:t>𝑆𝐶𝑅</m:t>
                      </m:r>
                      <m:r>
                        <a:rPr lang="es-CO" b="0" i="1" smtClean="0">
                          <a:latin typeface="Cambria Math"/>
                        </a:rPr>
                        <m:t>+</m:t>
                      </m:r>
                      <m:r>
                        <a:rPr lang="es-CO" b="0" i="1" smtClean="0">
                          <a:latin typeface="Cambria Math"/>
                        </a:rPr>
                        <m:t>𝑆𝐶𝐸</m:t>
                      </m:r>
                    </m:oMath>
                  </m:oMathPara>
                </a14:m>
                <a:endParaRPr lang="es-CO" dirty="0"/>
              </a:p>
              <a:p>
                <a:pPr marL="0" indent="0">
                  <a:buNone/>
                </a:pPr>
                <a:r>
                  <a:rPr lang="es-CO" dirty="0"/>
                  <a:t>SCR: Es la parte explicada por el modelo de regresión</a:t>
                </a:r>
              </a:p>
              <a:p>
                <a:pPr marL="0" indent="0">
                  <a:buNone/>
                </a:pPr>
                <a:r>
                  <a:rPr lang="es-CO" dirty="0"/>
                  <a:t>SCE: Es la parte no explicada por el modelo de regresión</a:t>
                </a:r>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683569" y="1556792"/>
                <a:ext cx="7596832" cy="4569371"/>
              </a:xfrm>
              <a:blipFill rotWithShape="1">
                <a:blip r:embed="rId3"/>
                <a:stretch>
                  <a:fillRect l="-963" t="-800"/>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MODELO DE REGRESION</a:t>
            </a:r>
          </a:p>
        </p:txBody>
      </p:sp>
    </p:spTree>
    <p:extLst>
      <p:ext uri="{BB962C8B-B14F-4D97-AF65-F5344CB8AC3E}">
        <p14:creationId xmlns:p14="http://schemas.microsoft.com/office/powerpoint/2010/main" val="334165457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611561" y="548680"/>
                <a:ext cx="7668840" cy="5976664"/>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es-CO" i="1" smtClean="0">
                              <a:latin typeface="Cambria Math" panose="02040503050406030204" pitchFamily="18" charset="0"/>
                            </a:rPr>
                          </m:ctrlPr>
                        </m:fPr>
                        <m:num>
                          <m:r>
                            <a:rPr lang="es-CO" i="1" smtClean="0">
                              <a:latin typeface="Cambria Math"/>
                              <a:ea typeface="Cambria Math"/>
                            </a:rPr>
                            <m:t>𝜕</m:t>
                          </m:r>
                          <m:r>
                            <a:rPr lang="es-CO" b="0" i="1" smtClean="0">
                              <a:latin typeface="Cambria Math"/>
                              <a:ea typeface="Cambria Math"/>
                            </a:rPr>
                            <m:t>𝑆</m:t>
                          </m:r>
                        </m:num>
                        <m:den>
                          <m:r>
                            <a:rPr lang="es-CO" i="1" smtClean="0">
                              <a:latin typeface="Cambria Math"/>
                              <a:ea typeface="Cambria Math"/>
                            </a:rPr>
                            <m:t>𝜕</m:t>
                          </m:r>
                          <m:sSub>
                            <m:sSubPr>
                              <m:ctrlPr>
                                <a:rPr lang="es-CO" i="1" smtClean="0">
                                  <a:latin typeface="Cambria Math" panose="02040503050406030204" pitchFamily="18" charset="0"/>
                                  <a:ea typeface="Cambria Math"/>
                                </a:rPr>
                              </m:ctrlPr>
                            </m:sSubPr>
                            <m:e>
                              <m:acc>
                                <m:accPr>
                                  <m:chr m:val="̂"/>
                                  <m:ctrlPr>
                                    <a:rPr lang="es-CO" i="1" smtClean="0">
                                      <a:latin typeface="Cambria Math" panose="02040503050406030204" pitchFamily="18" charset="0"/>
                                      <a:ea typeface="Cambria Math"/>
                                    </a:rPr>
                                  </m:ctrlPr>
                                </m:accPr>
                                <m:e>
                                  <m:r>
                                    <a:rPr lang="es-CO" i="1" smtClean="0">
                                      <a:latin typeface="Cambria Math"/>
                                      <a:ea typeface="Cambria Math"/>
                                    </a:rPr>
                                    <m:t>𝛽</m:t>
                                  </m:r>
                                </m:e>
                              </m:acc>
                            </m:e>
                            <m:sub>
                              <m:r>
                                <a:rPr lang="es-CO" b="0" i="1" smtClean="0">
                                  <a:latin typeface="Cambria Math"/>
                                  <a:ea typeface="Cambria Math"/>
                                </a:rPr>
                                <m:t>0</m:t>
                              </m:r>
                            </m:sub>
                          </m:sSub>
                        </m:den>
                      </m:f>
                      <m:r>
                        <a:rPr lang="es-CO" b="0" i="1" smtClean="0">
                          <a:latin typeface="Cambria Math"/>
                        </a:rPr>
                        <m:t>=−2</m:t>
                      </m:r>
                      <m:nary>
                        <m:naryPr>
                          <m:chr m:val="∑"/>
                          <m:ctrlPr>
                            <a:rPr lang="es-CO" b="0" i="1" smtClean="0">
                              <a:latin typeface="Cambria Math" panose="02040503050406030204" pitchFamily="18" charset="0"/>
                            </a:rPr>
                          </m:ctrlPr>
                        </m:naryPr>
                        <m:sub>
                          <m:r>
                            <m:rPr>
                              <m:brk m:alnAt="23"/>
                            </m:rPr>
                            <a:rPr lang="es-CO" b="0" i="1" smtClean="0">
                              <a:latin typeface="Cambria Math"/>
                            </a:rPr>
                            <m:t>𝑖</m:t>
                          </m:r>
                          <m:r>
                            <a:rPr lang="es-CO" b="0" i="1" smtClean="0">
                              <a:latin typeface="Cambria Math"/>
                            </a:rPr>
                            <m:t>=1</m:t>
                          </m:r>
                        </m:sub>
                        <m:sup>
                          <m:r>
                            <a:rPr lang="es-CO" b="0" i="1" smtClean="0">
                              <a:latin typeface="Cambria Math"/>
                            </a:rPr>
                            <m:t>𝑛</m:t>
                          </m:r>
                        </m:sup>
                        <m:e>
                          <m:d>
                            <m:dPr>
                              <m:begChr m:val="["/>
                              <m:endChr m:val="]"/>
                              <m:ctrlPr>
                                <a:rPr lang="es-CO" b="0" i="1" smtClean="0">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d>
                            <m:dPr>
                              <m:begChr m:val="["/>
                              <m:endChr m:val="]"/>
                              <m:ctrlPr>
                                <a:rPr lang="es-CO" b="0" i="1" smtClean="0">
                                  <a:latin typeface="Cambria Math" panose="02040503050406030204" pitchFamily="18" charset="0"/>
                                </a:rPr>
                              </m:ctrlPr>
                            </m:dPr>
                            <m:e>
                              <m:r>
                                <a:rPr lang="es-CO" b="0" i="1" smtClean="0">
                                  <a:latin typeface="Cambria Math"/>
                                </a:rPr>
                                <m:t>1</m:t>
                              </m:r>
                            </m:e>
                          </m:d>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ea typeface="Cambria Math"/>
                            </a:rPr>
                            <m:t>𝜕</m:t>
                          </m:r>
                          <m:r>
                            <a:rPr lang="es-CO" i="1">
                              <a:latin typeface="Cambria Math"/>
                              <a:ea typeface="Cambria Math"/>
                            </a:rPr>
                            <m:t>𝑆</m:t>
                          </m:r>
                        </m:num>
                        <m:den>
                          <m:r>
                            <a:rPr lang="es-CO" i="1">
                              <a:latin typeface="Cambria Math"/>
                              <a:ea typeface="Cambria Math"/>
                            </a:rPr>
                            <m:t>𝜕</m:t>
                          </m:r>
                          <m:sSub>
                            <m:sSubPr>
                              <m:ctrlPr>
                                <a:rPr lang="es-CO" i="1">
                                  <a:latin typeface="Cambria Math" panose="02040503050406030204" pitchFamily="18" charset="0"/>
                                  <a:ea typeface="Cambria Math"/>
                                </a:rPr>
                              </m:ctrlPr>
                            </m:sSubPr>
                            <m:e>
                              <m:acc>
                                <m:accPr>
                                  <m:chr m:val="̂"/>
                                  <m:ctrlPr>
                                    <a:rPr lang="es-CO" i="1">
                                      <a:latin typeface="Cambria Math" panose="02040503050406030204" pitchFamily="18" charset="0"/>
                                      <a:ea typeface="Cambria Math"/>
                                    </a:rPr>
                                  </m:ctrlPr>
                                </m:accPr>
                                <m:e>
                                  <m:r>
                                    <a:rPr lang="es-CO" i="1">
                                      <a:latin typeface="Cambria Math"/>
                                      <a:ea typeface="Cambria Math"/>
                                    </a:rPr>
                                    <m:t>𝛽</m:t>
                                  </m:r>
                                </m:e>
                              </m:acc>
                            </m:e>
                            <m:sub>
                              <m:r>
                                <a:rPr lang="es-CO" b="0" i="1" smtClean="0">
                                  <a:latin typeface="Cambria Math"/>
                                  <a:ea typeface="Cambria Math"/>
                                </a:rPr>
                                <m:t>1</m:t>
                              </m:r>
                            </m:sub>
                          </m:sSub>
                        </m:den>
                      </m:f>
                      <m:r>
                        <a:rPr lang="es-CO" i="1">
                          <a:latin typeface="Cambria Math"/>
                        </a:rPr>
                        <m:t>=</m:t>
                      </m:r>
                      <m:r>
                        <a:rPr lang="es-CO" b="0" i="1" smtClean="0">
                          <a:latin typeface="Cambria Math"/>
                        </a:rPr>
                        <m:t>−</m:t>
                      </m:r>
                      <m:r>
                        <a:rPr lang="es-CO" i="1">
                          <a:latin typeface="Cambria Math"/>
                        </a:rPr>
                        <m:t>2</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d>
                            <m:dPr>
                              <m:begChr m:val="["/>
                              <m:endChr m:val="]"/>
                              <m:ctrlPr>
                                <a:rPr lang="es-CO" i="1">
                                  <a:latin typeface="Cambria Math" panose="02040503050406030204" pitchFamily="18" charset="0"/>
                                </a:rPr>
                              </m:ctrlPr>
                            </m:dPr>
                            <m:e>
                              <m:sSub>
                                <m:sSubPr>
                                  <m:ctrlPr>
                                    <a:rPr lang="es-CO" i="1" smtClean="0">
                                      <a:latin typeface="Cambria Math" panose="02040503050406030204" pitchFamily="18" charset="0"/>
                                    </a:rPr>
                                  </m:ctrlPr>
                                </m:sSubPr>
                                <m:e>
                                  <m:r>
                                    <a:rPr lang="es-CO" b="0" i="1" smtClean="0">
                                      <a:latin typeface="Cambria Math"/>
                                    </a:rPr>
                                    <m:t>𝑋</m:t>
                                  </m:r>
                                </m:e>
                                <m:sub>
                                  <m:r>
                                    <a:rPr lang="es-CO" b="0" i="1" smtClean="0">
                                      <a:latin typeface="Cambria Math"/>
                                    </a:rPr>
                                    <m:t>1</m:t>
                                  </m:r>
                                  <m:r>
                                    <a:rPr lang="es-CO" b="0" i="1" smtClean="0">
                                      <a:latin typeface="Cambria Math"/>
                                    </a:rPr>
                                    <m:t>𝑖</m:t>
                                  </m:r>
                                </m:sub>
                              </m:sSub>
                            </m:e>
                          </m:d>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ea typeface="Cambria Math"/>
                            </a:rPr>
                            <m:t>𝜕</m:t>
                          </m:r>
                          <m:r>
                            <a:rPr lang="es-CO" i="1">
                              <a:latin typeface="Cambria Math"/>
                              <a:ea typeface="Cambria Math"/>
                            </a:rPr>
                            <m:t>𝑆</m:t>
                          </m:r>
                        </m:num>
                        <m:den>
                          <m:r>
                            <a:rPr lang="es-CO" i="1">
                              <a:latin typeface="Cambria Math"/>
                              <a:ea typeface="Cambria Math"/>
                            </a:rPr>
                            <m:t>𝜕</m:t>
                          </m:r>
                          <m:sSub>
                            <m:sSubPr>
                              <m:ctrlPr>
                                <a:rPr lang="es-CO" i="1">
                                  <a:latin typeface="Cambria Math" panose="02040503050406030204" pitchFamily="18" charset="0"/>
                                  <a:ea typeface="Cambria Math"/>
                                </a:rPr>
                              </m:ctrlPr>
                            </m:sSubPr>
                            <m:e>
                              <m:acc>
                                <m:accPr>
                                  <m:chr m:val="̂"/>
                                  <m:ctrlPr>
                                    <a:rPr lang="es-CO" i="1">
                                      <a:latin typeface="Cambria Math" panose="02040503050406030204" pitchFamily="18" charset="0"/>
                                      <a:ea typeface="Cambria Math"/>
                                    </a:rPr>
                                  </m:ctrlPr>
                                </m:accPr>
                                <m:e>
                                  <m:r>
                                    <a:rPr lang="es-CO" i="1">
                                      <a:latin typeface="Cambria Math"/>
                                      <a:ea typeface="Cambria Math"/>
                                    </a:rPr>
                                    <m:t>𝛽</m:t>
                                  </m:r>
                                </m:e>
                              </m:acc>
                            </m:e>
                            <m:sub>
                              <m:r>
                                <a:rPr lang="es-CO" b="0" i="1" smtClean="0">
                                  <a:latin typeface="Cambria Math"/>
                                  <a:ea typeface="Cambria Math"/>
                                </a:rPr>
                                <m:t>2</m:t>
                              </m:r>
                            </m:sub>
                          </m:sSub>
                        </m:den>
                      </m:f>
                      <m:r>
                        <a:rPr lang="es-CO" i="1">
                          <a:latin typeface="Cambria Math"/>
                        </a:rPr>
                        <m:t>=</m:t>
                      </m:r>
                      <m:r>
                        <a:rPr lang="es-CO" b="0" i="1" smtClean="0">
                          <a:latin typeface="Cambria Math"/>
                        </a:rPr>
                        <m:t>−</m:t>
                      </m:r>
                      <m:r>
                        <a:rPr lang="es-CO" i="1">
                          <a:latin typeface="Cambria Math"/>
                        </a:rPr>
                        <m:t>2</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𝑋</m:t>
                                  </m:r>
                                </m:e>
                                <m:sub>
                                  <m:r>
                                    <a:rPr lang="es-CO" b="0" i="1" smtClean="0">
                                      <a:latin typeface="Cambria Math"/>
                                    </a:rPr>
                                    <m:t>2</m:t>
                                  </m:r>
                                  <m:r>
                                    <a:rPr lang="es-CO" i="1">
                                      <a:latin typeface="Cambria Math"/>
                                    </a:rPr>
                                    <m:t>𝑖</m:t>
                                  </m:r>
                                </m:sub>
                              </m:sSub>
                            </m:e>
                          </m:d>
                        </m:e>
                      </m:nary>
                    </m:oMath>
                  </m:oMathPara>
                </a14:m>
                <a:endParaRPr lang="es-CO" dirty="0"/>
              </a:p>
              <a:p>
                <a:pPr marL="0" indent="0">
                  <a:buNone/>
                </a:pPr>
                <a:endParaRPr lang="es-CO" dirty="0"/>
              </a:p>
              <a:p>
                <a:pPr marL="0" indent="0">
                  <a:buNone/>
                </a:pPr>
                <a:r>
                  <a:rPr lang="es-CO" dirty="0"/>
                  <a:t>….    ……    ……		……			……</a:t>
                </a:r>
              </a:p>
              <a:p>
                <a:pPr marL="0" indent="0">
                  <a:buNone/>
                </a:pPr>
                <a:endParaRPr lang="es-CO" i="1" dirty="0">
                  <a:latin typeface="Cambria Math"/>
                </a:endParaRPr>
              </a:p>
              <a:p>
                <a:pPr marL="0" indent="0">
                  <a:buNone/>
                </a:pPr>
                <a14:m>
                  <m:oMathPara xmlns:m="http://schemas.openxmlformats.org/officeDocument/2006/math">
                    <m:oMathParaPr>
                      <m:jc m:val="centerGroup"/>
                    </m:oMathParaPr>
                    <m:oMath xmlns:m="http://schemas.openxmlformats.org/officeDocument/2006/math">
                      <m:f>
                        <m:fPr>
                          <m:ctrlPr>
                            <a:rPr lang="es-CO" i="1">
                              <a:latin typeface="Cambria Math" panose="02040503050406030204" pitchFamily="18" charset="0"/>
                            </a:rPr>
                          </m:ctrlPr>
                        </m:fPr>
                        <m:num>
                          <m:r>
                            <a:rPr lang="es-CO" i="1">
                              <a:latin typeface="Cambria Math"/>
                              <a:ea typeface="Cambria Math"/>
                            </a:rPr>
                            <m:t>𝜕</m:t>
                          </m:r>
                          <m:r>
                            <a:rPr lang="es-CO" i="1">
                              <a:latin typeface="Cambria Math"/>
                              <a:ea typeface="Cambria Math"/>
                            </a:rPr>
                            <m:t>𝑆</m:t>
                          </m:r>
                        </m:num>
                        <m:den>
                          <m:r>
                            <a:rPr lang="es-CO" i="1">
                              <a:latin typeface="Cambria Math"/>
                              <a:ea typeface="Cambria Math"/>
                            </a:rPr>
                            <m:t>𝜕</m:t>
                          </m:r>
                          <m:sSub>
                            <m:sSubPr>
                              <m:ctrlPr>
                                <a:rPr lang="es-CO" i="1">
                                  <a:latin typeface="Cambria Math" panose="02040503050406030204" pitchFamily="18" charset="0"/>
                                  <a:ea typeface="Cambria Math"/>
                                </a:rPr>
                              </m:ctrlPr>
                            </m:sSubPr>
                            <m:e>
                              <m:acc>
                                <m:accPr>
                                  <m:chr m:val="̂"/>
                                  <m:ctrlPr>
                                    <a:rPr lang="es-CO" i="1">
                                      <a:latin typeface="Cambria Math" panose="02040503050406030204" pitchFamily="18" charset="0"/>
                                      <a:ea typeface="Cambria Math"/>
                                    </a:rPr>
                                  </m:ctrlPr>
                                </m:accPr>
                                <m:e>
                                  <m:r>
                                    <a:rPr lang="es-CO" i="1">
                                      <a:latin typeface="Cambria Math"/>
                                      <a:ea typeface="Cambria Math"/>
                                    </a:rPr>
                                    <m:t>𝛽</m:t>
                                  </m:r>
                                </m:e>
                              </m:acc>
                            </m:e>
                            <m:sub>
                              <m:r>
                                <a:rPr lang="es-CO" b="0" i="1" smtClean="0">
                                  <a:latin typeface="Cambria Math"/>
                                  <a:ea typeface="Cambria Math"/>
                                </a:rPr>
                                <m:t>𝑘</m:t>
                              </m:r>
                            </m:sub>
                          </m:sSub>
                        </m:den>
                      </m:f>
                      <m:r>
                        <a:rPr lang="es-CO" i="1">
                          <a:latin typeface="Cambria Math"/>
                        </a:rPr>
                        <m:t>=</m:t>
                      </m:r>
                      <m:r>
                        <a:rPr lang="es-CO" b="0" i="1" smtClean="0">
                          <a:latin typeface="Cambria Math"/>
                        </a:rPr>
                        <m:t>−</m:t>
                      </m:r>
                      <m:r>
                        <a:rPr lang="es-CO" i="1">
                          <a:latin typeface="Cambria Math"/>
                        </a:rPr>
                        <m:t>2</m:t>
                      </m:r>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𝑋</m:t>
                                  </m:r>
                                </m:e>
                                <m:sub>
                                  <m:r>
                                    <a:rPr lang="es-CO" b="0" i="1" smtClean="0">
                                      <a:latin typeface="Cambria Math"/>
                                    </a:rPr>
                                    <m:t>𝑘</m:t>
                                  </m:r>
                                  <m:r>
                                    <a:rPr lang="es-CO" i="1">
                                      <a:latin typeface="Cambria Math"/>
                                    </a:rPr>
                                    <m:t>𝑖</m:t>
                                  </m:r>
                                </m:sub>
                              </m:sSub>
                            </m:e>
                          </m:d>
                        </m:e>
                      </m:nary>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611561" y="548680"/>
                <a:ext cx="7668840" cy="5976664"/>
              </a:xfrm>
              <a:blipFill rotWithShape="1">
                <a:blip r:embed="rId3"/>
                <a:stretch>
                  <a:fillRect l="-1192"/>
                </a:stretch>
              </a:blipFill>
            </p:spPr>
            <p:txBody>
              <a:bodyPr/>
              <a:lstStyle/>
              <a:p>
                <a:r>
                  <a:rPr lang="es-CO">
                    <a:noFill/>
                  </a:rPr>
                  <a:t> </a:t>
                </a:r>
              </a:p>
            </p:txBody>
          </p:sp>
        </mc:Fallback>
      </mc:AlternateContent>
    </p:spTree>
    <p:extLst>
      <p:ext uri="{BB962C8B-B14F-4D97-AF65-F5344CB8AC3E}">
        <p14:creationId xmlns:p14="http://schemas.microsoft.com/office/powerpoint/2010/main" val="313545156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467544" y="908720"/>
                <a:ext cx="8424935" cy="5217443"/>
              </a:xfrm>
            </p:spPr>
            <p:txBody>
              <a:bodyPr/>
              <a:lstStyle/>
              <a:p>
                <a:pPr marL="0" indent="0">
                  <a:buNone/>
                </a:pPr>
                <a14:m>
                  <m:oMathPara xmlns:m="http://schemas.openxmlformats.org/officeDocument/2006/math">
                    <m:oMathParaPr>
                      <m:jc m:val="centerGroup"/>
                    </m:oMathParaPr>
                    <m:oMath xmlns:m="http://schemas.openxmlformats.org/officeDocument/2006/math">
                      <m:nary>
                        <m:naryPr>
                          <m:chr m:val="∑"/>
                          <m:ctrlPr>
                            <a:rPr lang="es-CO" i="1" smtClean="0">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r>
                            <a:rPr lang="es-CO" b="0" i="1" smtClean="0">
                              <a:latin typeface="Cambria Math"/>
                            </a:rPr>
                            <m:t>=0</m:t>
                          </m:r>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e>
                          </m:d>
                          <m:r>
                            <a:rPr lang="es-CO" b="0" i="1" smtClean="0">
                              <a:latin typeface="Cambria Math"/>
                            </a:rPr>
                            <m:t>=0</m:t>
                          </m:r>
                        </m:e>
                      </m:nary>
                    </m:oMath>
                  </m:oMathPara>
                </a14:m>
                <a:endParaRPr lang="es-CO" dirty="0"/>
              </a:p>
              <a:p>
                <a:pPr marL="0" indent="0">
                  <a:buNone/>
                </a:pPr>
                <a14:m>
                  <m:oMathPara xmlns:m="http://schemas.openxmlformats.org/officeDocument/2006/math">
                    <m:oMathParaPr>
                      <m:jc m:val="centerGroup"/>
                    </m:oMathParaPr>
                    <m:oMath xmlns:m="http://schemas.openxmlformats.org/officeDocument/2006/math">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e>
                          </m:d>
                        </m:e>
                      </m:nary>
                      <m:r>
                        <a:rPr lang="es-CO" b="0" i="1" smtClean="0">
                          <a:latin typeface="Cambria Math"/>
                        </a:rPr>
                        <m:t>=0</m:t>
                      </m:r>
                    </m:oMath>
                  </m:oMathPara>
                </a14:m>
                <a:endParaRPr lang="es-CO" dirty="0"/>
              </a:p>
              <a:p>
                <a:pPr marL="0" indent="0">
                  <a:buNone/>
                </a:pPr>
                <a:r>
                  <a:rPr lang="es-CO" dirty="0"/>
                  <a:t>…..	……	…..		…..		….		…</a:t>
                </a:r>
              </a:p>
              <a:p>
                <a:pPr marL="0" indent="0">
                  <a:buNone/>
                </a:pPr>
                <a14:m>
                  <m:oMathPara xmlns:m="http://schemas.openxmlformats.org/officeDocument/2006/math">
                    <m:oMathParaPr>
                      <m:jc m:val="centerGroup"/>
                    </m:oMathParaPr>
                    <m:oMath xmlns:m="http://schemas.openxmlformats.org/officeDocument/2006/math">
                      <m:nary>
                        <m:naryPr>
                          <m:chr m:val="∑"/>
                          <m:ctrlPr>
                            <a:rPr lang="es-CO" i="1">
                              <a:latin typeface="Cambria Math" panose="02040503050406030204" pitchFamily="18" charset="0"/>
                            </a:rPr>
                          </m:ctrlPr>
                        </m:naryPr>
                        <m:sub>
                          <m:r>
                            <m:rPr>
                              <m:brk m:alnAt="23"/>
                            </m:rPr>
                            <a:rPr lang="es-CO" i="1">
                              <a:latin typeface="Cambria Math"/>
                            </a:rPr>
                            <m:t>𝑖</m:t>
                          </m:r>
                          <m:r>
                            <a:rPr lang="es-CO" i="1">
                              <a:latin typeface="Cambria Math"/>
                            </a:rPr>
                            <m:t>=1</m:t>
                          </m:r>
                        </m:sub>
                        <m:sup>
                          <m:r>
                            <a:rPr lang="es-CO" i="1">
                              <a:latin typeface="Cambria Math"/>
                            </a:rPr>
                            <m:t>𝑛</m:t>
                          </m:r>
                        </m:sup>
                        <m:e>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𝑦</m:t>
                                  </m:r>
                                </m:e>
                                <m:sub>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1</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2</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r>
                                <a:rPr lang="es-CO" i="1">
                                  <a:latin typeface="Cambria Math"/>
                                </a:rPr>
                                <m:t>−…−</m:t>
                              </m:r>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ea typeface="Cambria Math"/>
                                    </a:rPr>
                                    <m:t>𝑘</m:t>
                                  </m:r>
                                </m:sub>
                              </m:sSub>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d>
                        </m:e>
                      </m:nary>
                      <m:r>
                        <a:rPr lang="es-CO" b="0" i="1" smtClean="0">
                          <a:latin typeface="Cambria Math"/>
                        </a:rPr>
                        <m:t>=0</m:t>
                      </m:r>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467544" y="908720"/>
                <a:ext cx="8424935" cy="5217443"/>
              </a:xfrm>
              <a:blipFill rotWithShape="1">
                <a:blip r:embed="rId3"/>
                <a:stretch>
                  <a:fillRect l="-1158"/>
                </a:stretch>
              </a:blipFill>
            </p:spPr>
            <p:txBody>
              <a:bodyPr/>
              <a:lstStyle/>
              <a:p>
                <a:r>
                  <a:rPr lang="es-CO">
                    <a:noFill/>
                  </a:rPr>
                  <a:t> </a:t>
                </a:r>
              </a:p>
            </p:txBody>
          </p:sp>
        </mc:Fallback>
      </mc:AlternateContent>
    </p:spTree>
    <p:extLst>
      <p:ext uri="{BB962C8B-B14F-4D97-AF65-F5344CB8AC3E}">
        <p14:creationId xmlns:p14="http://schemas.microsoft.com/office/powerpoint/2010/main" val="126176033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764704"/>
                <a:ext cx="7408333" cy="5361459"/>
              </a:xfrm>
            </p:spPr>
            <p:txBody>
              <a:bodyPr>
                <a:normAutofit/>
              </a:bodyPr>
              <a:lstStyle/>
              <a:p>
                <a:pPr marL="0" indent="0">
                  <a:buNone/>
                </a:pPr>
                <a:r>
                  <a:rPr lang="es-CO" dirty="0"/>
                  <a:t>Aplicando propiedades de las sumatorias y acomodando el anterior sistema de ecuaciones en forma matricial tenemos:</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m>
                            <m:mPr>
                              <m:mcs>
                                <m:mc>
                                  <m:mcPr>
                                    <m:count m:val="3"/>
                                    <m:mcJc m:val="center"/>
                                  </m:mcPr>
                                </m:mc>
                              </m:mcs>
                              <m:ctrlPr>
                                <a:rPr lang="es-CO" i="1" smtClean="0">
                                  <a:latin typeface="Cambria Math" panose="02040503050406030204" pitchFamily="18" charset="0"/>
                                </a:rPr>
                              </m:ctrlPr>
                            </m:mPr>
                            <m:mr>
                              <m:e>
                                <m:r>
                                  <m:rPr>
                                    <m:brk m:alnAt="7"/>
                                  </m:rPr>
                                  <a:rPr lang="es-CO" b="0" i="1" smtClean="0">
                                    <a:latin typeface="Cambria Math"/>
                                  </a:rPr>
                                  <m:t>𝑛</m:t>
                                </m:r>
                              </m:e>
                              <m:e>
                                <m:nary>
                                  <m:naryPr>
                                    <m:chr m:val="∑"/>
                                    <m:subHide m:val="on"/>
                                    <m:supHide m:val="on"/>
                                    <m:ctrlPr>
                                      <a:rPr lang="es-CO" i="1" smtClean="0">
                                        <a:latin typeface="Cambria Math" panose="02040503050406030204" pitchFamily="18" charset="0"/>
                                      </a:rPr>
                                    </m:ctrlPr>
                                  </m:naryPr>
                                  <m:sub/>
                                  <m:sup/>
                                  <m:e>
                                    <m:sSub>
                                      <m:sSubPr>
                                        <m:ctrlPr>
                                          <a:rPr lang="es-CO" i="1" smtClean="0">
                                            <a:latin typeface="Cambria Math" panose="02040503050406030204" pitchFamily="18" charset="0"/>
                                          </a:rPr>
                                        </m:ctrlPr>
                                      </m:sSubPr>
                                      <m:e>
                                        <m:r>
                                          <a:rPr lang="es-CO" b="0" i="1" smtClean="0">
                                            <a:latin typeface="Cambria Math"/>
                                          </a:rPr>
                                          <m:t>𝑋</m:t>
                                        </m:r>
                                      </m:e>
                                      <m:sub>
                                        <m:r>
                                          <a:rPr lang="es-CO" b="0" i="1" smtClean="0">
                                            <a:latin typeface="Cambria Math"/>
                                          </a:rPr>
                                          <m:t>1</m:t>
                                        </m:r>
                                        <m:r>
                                          <a:rPr lang="es-CO" b="0" i="1" smtClean="0">
                                            <a:latin typeface="Cambria Math"/>
                                          </a:rPr>
                                          <m:t>𝑖</m:t>
                                        </m:r>
                                      </m:sub>
                                    </m:sSub>
                                  </m:e>
                                </m:nary>
                              </m:e>
                              <m:e>
                                <m:r>
                                  <a:rPr lang="es-CO" i="1" smtClean="0">
                                    <a:latin typeface="Cambria Math"/>
                                  </a:rPr>
                                  <m:t>⋯</m:t>
                                </m:r>
                                <m:nary>
                                  <m:naryPr>
                                    <m:chr m:val="∑"/>
                                    <m:subHide m:val="on"/>
                                    <m:supHide m:val="on"/>
                                    <m:ctrlPr>
                                      <a:rPr lang="es-CO" i="1" smtClean="0">
                                        <a:latin typeface="Cambria Math" panose="02040503050406030204" pitchFamily="18" charset="0"/>
                                      </a:rPr>
                                    </m:ctrlPr>
                                  </m:naryPr>
                                  <m:sub/>
                                  <m:sup/>
                                  <m:e>
                                    <m:sSub>
                                      <m:sSubPr>
                                        <m:ctrlPr>
                                          <a:rPr lang="es-CO" i="1" smtClean="0">
                                            <a:latin typeface="Cambria Math" panose="02040503050406030204" pitchFamily="18" charset="0"/>
                                          </a:rPr>
                                        </m:ctrlPr>
                                      </m:sSubPr>
                                      <m:e>
                                        <m:r>
                                          <a:rPr lang="es-CO" b="0" i="1" smtClean="0">
                                            <a:latin typeface="Cambria Math"/>
                                          </a:rPr>
                                          <m:t>𝑋</m:t>
                                        </m:r>
                                      </m:e>
                                      <m:sub>
                                        <m:r>
                                          <a:rPr lang="es-CO" b="0" i="1" smtClean="0">
                                            <a:latin typeface="Cambria Math"/>
                                          </a:rPr>
                                          <m:t>𝑘𝑖</m:t>
                                        </m:r>
                                      </m:sub>
                                    </m:sSub>
                                  </m:e>
                                </m:nary>
                              </m:e>
                            </m:mr>
                            <m:mr>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b="0" i="1" smtClean="0">
                                            <a:latin typeface="Cambria Math"/>
                                          </a:rPr>
                                          <m:t>1</m:t>
                                        </m:r>
                                        <m:r>
                                          <a:rPr lang="es-CO" i="1">
                                            <a:latin typeface="Cambria Math"/>
                                          </a:rPr>
                                          <m:t>𝑖</m:t>
                                        </m:r>
                                      </m:sub>
                                    </m:sSub>
                                  </m:e>
                                </m:nary>
                              </m:e>
                              <m:e>
                                <m:nary>
                                  <m:naryPr>
                                    <m:chr m:val="∑"/>
                                    <m:subHide m:val="on"/>
                                    <m:supHide m:val="on"/>
                                    <m:ctrlPr>
                                      <a:rPr lang="es-CO" i="1" smtClean="0">
                                        <a:latin typeface="Cambria Math" panose="02040503050406030204" pitchFamily="18" charset="0"/>
                                      </a:rPr>
                                    </m:ctrlPr>
                                  </m:naryPr>
                                  <m:sub/>
                                  <m:sup/>
                                  <m:e>
                                    <m:sSubSup>
                                      <m:sSubSupPr>
                                        <m:ctrlPr>
                                          <a:rPr lang="es-CO" i="1" smtClean="0">
                                            <a:latin typeface="Cambria Math" panose="02040503050406030204" pitchFamily="18" charset="0"/>
                                          </a:rPr>
                                        </m:ctrlPr>
                                      </m:sSubSupPr>
                                      <m:e>
                                        <m:r>
                                          <a:rPr lang="es-CO" b="0" i="1" smtClean="0">
                                            <a:latin typeface="Cambria Math"/>
                                          </a:rPr>
                                          <m:t>𝑋</m:t>
                                        </m:r>
                                      </m:e>
                                      <m:sub>
                                        <m:r>
                                          <a:rPr lang="es-CO" b="0" i="1" smtClean="0">
                                            <a:latin typeface="Cambria Math"/>
                                          </a:rPr>
                                          <m:t>1</m:t>
                                        </m:r>
                                        <m:r>
                                          <a:rPr lang="es-CO" b="0" i="1" smtClean="0">
                                            <a:latin typeface="Cambria Math"/>
                                          </a:rPr>
                                          <m:t>𝑖</m:t>
                                        </m:r>
                                      </m:sub>
                                      <m:sup>
                                        <m:r>
                                          <a:rPr lang="es-CO" b="0" i="1" smtClean="0">
                                            <a:latin typeface="Cambria Math"/>
                                          </a:rPr>
                                          <m:t>2</m:t>
                                        </m:r>
                                      </m:sup>
                                    </m:sSubSup>
                                  </m:e>
                                </m:nary>
                              </m:e>
                              <m:e>
                                <m:nary>
                                  <m:naryPr>
                                    <m:chr m:val="∑"/>
                                    <m:subHide m:val="on"/>
                                    <m:supHide m:val="on"/>
                                    <m:ctrlPr>
                                      <a:rPr lang="es-CO" i="1" smtClean="0">
                                        <a:latin typeface="Cambria Math" panose="02040503050406030204" pitchFamily="18" charset="0"/>
                                      </a:rPr>
                                    </m:ctrlPr>
                                  </m:naryPr>
                                  <m:sub/>
                                  <m:sup/>
                                  <m:e>
                                    <m:sSub>
                                      <m:sSubPr>
                                        <m:ctrlPr>
                                          <a:rPr lang="es-CO" i="1" smtClean="0">
                                            <a:latin typeface="Cambria Math" panose="02040503050406030204" pitchFamily="18" charset="0"/>
                                          </a:rPr>
                                        </m:ctrlPr>
                                      </m:sSubPr>
                                      <m:e>
                                        <m:r>
                                          <a:rPr lang="es-CO" b="0" i="1" smtClean="0">
                                            <a:latin typeface="Cambria Math"/>
                                          </a:rPr>
                                          <m:t>𝑋</m:t>
                                        </m:r>
                                      </m:e>
                                      <m:sub>
                                        <m:r>
                                          <a:rPr lang="es-CO" b="0" i="1" smtClean="0">
                                            <a:latin typeface="Cambria Math"/>
                                          </a:rPr>
                                          <m:t>1</m:t>
                                        </m:r>
                                        <m:r>
                                          <a:rPr lang="es-CO" b="0" i="1" smtClean="0">
                                            <a:latin typeface="Cambria Math"/>
                                          </a:rPr>
                                          <m:t>𝑖</m:t>
                                        </m:r>
                                      </m:sub>
                                    </m:sSub>
                                  </m:e>
                                </m:nary>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mr>
                            <m:mr>
                              <m:e>
                                <m:eqArr>
                                  <m:eqArrPr>
                                    <m:ctrlPr>
                                      <a:rPr lang="es-CO" i="1" smtClean="0">
                                        <a:latin typeface="Cambria Math" panose="02040503050406030204" pitchFamily="18" charset="0"/>
                                      </a:rPr>
                                    </m:ctrlPr>
                                  </m:eqArrPr>
                                  <m:e>
                                    <m:r>
                                      <a:rPr lang="es-CO" i="1" smtClean="0">
                                        <a:latin typeface="Cambria Math"/>
                                      </a:rPr>
                                      <m:t>⋮</m:t>
                                    </m:r>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nary>
                                  </m:e>
                                </m:eqArr>
                              </m:e>
                              <m:e>
                                <m:eqArr>
                                  <m:eqArrPr>
                                    <m:ctrlPr>
                                      <a:rPr lang="es-CO" i="1" smtClean="0">
                                        <a:latin typeface="Cambria Math" panose="02040503050406030204" pitchFamily="18" charset="0"/>
                                      </a:rPr>
                                    </m:ctrlPr>
                                  </m:eqArrPr>
                                  <m:e>
                                    <m:r>
                                      <a:rPr lang="es-CO" i="1" smtClean="0">
                                        <a:latin typeface="Cambria Math"/>
                                      </a:rPr>
                                      <m:t>⋮</m:t>
                                    </m:r>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b="0" i="1" smtClean="0">
                                                <a:latin typeface="Cambria Math"/>
                                              </a:rPr>
                                              <m:t>𝑘</m:t>
                                            </m:r>
                                            <m:r>
                                              <a:rPr lang="es-CO" i="1">
                                                <a:latin typeface="Cambria Math"/>
                                              </a:rPr>
                                              <m:t>𝑖</m:t>
                                            </m:r>
                                          </m:sub>
                                        </m:sSub>
                                      </m:e>
                                    </m:nary>
                                    <m:sSub>
                                      <m:sSubPr>
                                        <m:ctrlPr>
                                          <a:rPr lang="es-CO" i="1">
                                            <a:latin typeface="Cambria Math" panose="02040503050406030204" pitchFamily="18" charset="0"/>
                                          </a:rPr>
                                        </m:ctrlPr>
                                      </m:sSubPr>
                                      <m:e>
                                        <m:r>
                                          <a:rPr lang="es-CO" i="1">
                                            <a:latin typeface="Cambria Math"/>
                                          </a:rPr>
                                          <m:t>𝑋</m:t>
                                        </m:r>
                                      </m:e>
                                      <m:sub>
                                        <m:r>
                                          <a:rPr lang="es-CO" b="0" i="1" smtClean="0">
                                            <a:latin typeface="Cambria Math"/>
                                          </a:rPr>
                                          <m:t>1</m:t>
                                        </m:r>
                                        <m:r>
                                          <a:rPr lang="es-CO" i="1">
                                            <a:latin typeface="Cambria Math"/>
                                          </a:rPr>
                                          <m:t>𝑖</m:t>
                                        </m:r>
                                      </m:sub>
                                    </m:sSub>
                                  </m:e>
                                </m:eqArr>
                              </m:e>
                              <m:e>
                                <m:eqArr>
                                  <m:eqArrPr>
                                    <m:ctrlPr>
                                      <a:rPr lang="es-CO" i="1" smtClean="0">
                                        <a:latin typeface="Cambria Math" panose="02040503050406030204" pitchFamily="18" charset="0"/>
                                      </a:rPr>
                                    </m:ctrlPr>
                                  </m:eqArrPr>
                                  <m:e>
                                    <m:r>
                                      <a:rPr lang="es-CO" i="1" smtClean="0">
                                        <a:latin typeface="Cambria Math"/>
                                      </a:rPr>
                                      <m:t>⋮</m:t>
                                    </m:r>
                                  </m:e>
                                  <m:e>
                                    <m:nary>
                                      <m:naryPr>
                                        <m:chr m:val="∑"/>
                                        <m:subHide m:val="on"/>
                                        <m:supHide m:val="on"/>
                                        <m:ctrlPr>
                                          <a:rPr lang="es-CO" i="1" smtClean="0">
                                            <a:latin typeface="Cambria Math" panose="02040503050406030204" pitchFamily="18" charset="0"/>
                                          </a:rPr>
                                        </m:ctrlPr>
                                      </m:naryPr>
                                      <m:sub/>
                                      <m:sup/>
                                      <m:e>
                                        <m:sSubSup>
                                          <m:sSubSupPr>
                                            <m:ctrlPr>
                                              <a:rPr lang="es-CO" i="1" smtClean="0">
                                                <a:latin typeface="Cambria Math" panose="02040503050406030204" pitchFamily="18" charset="0"/>
                                              </a:rPr>
                                            </m:ctrlPr>
                                          </m:sSubSupPr>
                                          <m:e>
                                            <m:r>
                                              <a:rPr lang="es-CO" b="0" i="1" smtClean="0">
                                                <a:latin typeface="Cambria Math"/>
                                              </a:rPr>
                                              <m:t>𝑋</m:t>
                                            </m:r>
                                          </m:e>
                                          <m:sub>
                                            <m:r>
                                              <a:rPr lang="es-CO" b="0" i="1" smtClean="0">
                                                <a:latin typeface="Cambria Math"/>
                                              </a:rPr>
                                              <m:t>𝑘𝑖</m:t>
                                            </m:r>
                                          </m:sub>
                                          <m:sup>
                                            <m:r>
                                              <a:rPr lang="es-CO" b="0" i="1" smtClean="0">
                                                <a:latin typeface="Cambria Math"/>
                                              </a:rPr>
                                              <m:t>2</m:t>
                                            </m:r>
                                          </m:sup>
                                        </m:sSubSup>
                                      </m:e>
                                    </m:nary>
                                  </m:e>
                                </m:eqArr>
                              </m:e>
                            </m:mr>
                          </m:m>
                        </m:e>
                      </m:d>
                      <m:d>
                        <m:dPr>
                          <m:begChr m:val="["/>
                          <m:endChr m:val="]"/>
                          <m:ctrlPr>
                            <a:rPr lang="es-CO" i="1" smtClean="0">
                              <a:latin typeface="Cambria Math" panose="02040503050406030204" pitchFamily="18" charset="0"/>
                            </a:rPr>
                          </m:ctrlPr>
                        </m:dPr>
                        <m:e>
                          <m:m>
                            <m:mPr>
                              <m:mcs>
                                <m:mc>
                                  <m:mcPr>
                                    <m:count m:val="1"/>
                                    <m:mcJc m:val="center"/>
                                  </m:mcPr>
                                </m:mc>
                              </m:mcs>
                              <m:ctrlPr>
                                <a:rPr lang="es-CO" i="1" smtClean="0">
                                  <a:latin typeface="Cambria Math" panose="02040503050406030204" pitchFamily="18" charset="0"/>
                                </a:rPr>
                              </m:ctrlPr>
                            </m:mPr>
                            <m:mr>
                              <m:e>
                                <m:sSub>
                                  <m:sSubPr>
                                    <m:ctrlPr>
                                      <a:rPr lang="es-CO" i="1" smtClean="0">
                                        <a:latin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a:ea typeface="Cambria Math"/>
                                          </a:rPr>
                                          <m:t>𝛽</m:t>
                                        </m:r>
                                      </m:e>
                                    </m:acc>
                                  </m:e>
                                  <m:sub>
                                    <m:r>
                                      <a:rPr lang="es-CO" b="0" i="1" smtClean="0">
                                        <a:latin typeface="Cambria Math"/>
                                      </a:rPr>
                                      <m:t>0</m:t>
                                    </m:r>
                                  </m:sub>
                                </m:sSub>
                              </m:e>
                            </m:mr>
                            <m:mr>
                              <m:e>
                                <m:sSub>
                                  <m:sSubPr>
                                    <m:ctrlPr>
                                      <a:rPr lang="es-CO" i="1" smtClean="0">
                                        <a:latin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a:ea typeface="Cambria Math"/>
                                          </a:rPr>
                                          <m:t>𝛽</m:t>
                                        </m:r>
                                      </m:e>
                                    </m:acc>
                                  </m:e>
                                  <m:sub>
                                    <m:r>
                                      <a:rPr lang="es-CO" b="0" i="1" smtClean="0">
                                        <a:latin typeface="Cambria Math"/>
                                      </a:rPr>
                                      <m:t>1</m:t>
                                    </m:r>
                                  </m:sub>
                                </m:sSub>
                              </m:e>
                            </m:mr>
                            <m:mr>
                              <m:e>
                                <m:eqArr>
                                  <m:eqArrPr>
                                    <m:ctrlPr>
                                      <a:rPr lang="es-CO" i="1" smtClean="0">
                                        <a:latin typeface="Cambria Math" panose="02040503050406030204" pitchFamily="18" charset="0"/>
                                      </a:rPr>
                                    </m:ctrlPr>
                                  </m:eqArrPr>
                                  <m:e>
                                    <m:r>
                                      <a:rPr lang="es-CO" i="1" smtClean="0">
                                        <a:latin typeface="Cambria Math"/>
                                      </a:rPr>
                                      <m:t>⋮</m:t>
                                    </m:r>
                                  </m:e>
                                  <m:e>
                                    <m:sSub>
                                      <m:sSubPr>
                                        <m:ctrlPr>
                                          <a:rPr lang="es-CO" i="1" smtClean="0">
                                            <a:latin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a:ea typeface="Cambria Math"/>
                                              </a:rPr>
                                              <m:t>𝛽</m:t>
                                            </m:r>
                                          </m:e>
                                        </m:acc>
                                      </m:e>
                                      <m:sub>
                                        <m:r>
                                          <a:rPr lang="es-CO" b="0" i="1" smtClean="0">
                                            <a:latin typeface="Cambria Math"/>
                                          </a:rPr>
                                          <m:t>𝑘</m:t>
                                        </m:r>
                                      </m:sub>
                                    </m:sSub>
                                  </m:e>
                                </m:eqArr>
                              </m:e>
                            </m:mr>
                          </m:m>
                        </m:e>
                      </m:d>
                      <m:r>
                        <a:rPr lang="es-CO" b="0" i="1" smtClean="0">
                          <a:latin typeface="Cambria Math"/>
                        </a:rPr>
                        <m:t>=</m:t>
                      </m:r>
                      <m:d>
                        <m:dPr>
                          <m:begChr m:val="["/>
                          <m:endChr m:val="]"/>
                          <m:ctrlPr>
                            <a:rPr lang="es-CO" b="0" i="1" smtClean="0">
                              <a:latin typeface="Cambria Math" panose="02040503050406030204" pitchFamily="18" charset="0"/>
                            </a:rPr>
                          </m:ctrlPr>
                        </m:dPr>
                        <m:e>
                          <m:m>
                            <m:mPr>
                              <m:mcs>
                                <m:mc>
                                  <m:mcPr>
                                    <m:count m:val="1"/>
                                    <m:mcJc m:val="center"/>
                                  </m:mcPr>
                                </m:mc>
                              </m:mcs>
                              <m:ctrlPr>
                                <a:rPr lang="es-CO" b="0" i="1" smtClean="0">
                                  <a:latin typeface="Cambria Math" panose="02040503050406030204" pitchFamily="18" charset="0"/>
                                </a:rPr>
                              </m:ctrlPr>
                            </m:mPr>
                            <m:mr>
                              <m:e>
                                <m:nary>
                                  <m:naryPr>
                                    <m:chr m:val="∑"/>
                                    <m:subHide m:val="on"/>
                                    <m:supHide m:val="on"/>
                                    <m:ctrlPr>
                                      <a:rPr lang="es-CO" b="0" i="1" smtClean="0">
                                        <a:latin typeface="Cambria Math" panose="02040503050406030204" pitchFamily="18" charset="0"/>
                                      </a:rPr>
                                    </m:ctrlPr>
                                  </m:naryPr>
                                  <m:sub/>
                                  <m:sup/>
                                  <m:e>
                                    <m:sSub>
                                      <m:sSubPr>
                                        <m:ctrlPr>
                                          <a:rPr lang="es-CO" b="0" i="1" smtClean="0">
                                            <a:latin typeface="Cambria Math" panose="02040503050406030204" pitchFamily="18" charset="0"/>
                                          </a:rPr>
                                        </m:ctrlPr>
                                      </m:sSubPr>
                                      <m:e>
                                        <m:r>
                                          <a:rPr lang="es-CO" b="0" i="1" smtClean="0">
                                            <a:latin typeface="Cambria Math"/>
                                          </a:rPr>
                                          <m:t>𝑌</m:t>
                                        </m:r>
                                      </m:e>
                                      <m:sub>
                                        <m:r>
                                          <a:rPr lang="es-CO" b="0" i="1" smtClean="0">
                                            <a:latin typeface="Cambria Math"/>
                                          </a:rPr>
                                          <m:t>𝑖</m:t>
                                        </m:r>
                                      </m:sub>
                                    </m:sSub>
                                  </m:e>
                                </m:nary>
                              </m:e>
                            </m:mr>
                            <m:mr>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b="0" i="1" smtClean="0">
                                            <a:latin typeface="Cambria Math"/>
                                          </a:rPr>
                                          <m:t>1</m:t>
                                        </m:r>
                                        <m:r>
                                          <a:rPr lang="es-CO" i="1">
                                            <a:latin typeface="Cambria Math"/>
                                          </a:rPr>
                                          <m:t>𝑖</m:t>
                                        </m:r>
                                      </m:sub>
                                    </m:sSub>
                                  </m:e>
                                </m:nary>
                                <m:sSub>
                                  <m:sSubPr>
                                    <m:ctrlPr>
                                      <a:rPr lang="es-CO" i="1">
                                        <a:latin typeface="Cambria Math" panose="02040503050406030204" pitchFamily="18" charset="0"/>
                                      </a:rPr>
                                    </m:ctrlPr>
                                  </m:sSubPr>
                                  <m:e>
                                    <m:r>
                                      <a:rPr lang="es-CO" b="0" i="1" smtClean="0">
                                        <a:latin typeface="Cambria Math"/>
                                      </a:rPr>
                                      <m:t>𝑌</m:t>
                                    </m:r>
                                  </m:e>
                                  <m:sub>
                                    <m:r>
                                      <a:rPr lang="es-CO" i="1">
                                        <a:latin typeface="Cambria Math"/>
                                      </a:rPr>
                                      <m:t>𝑖</m:t>
                                    </m:r>
                                  </m:sub>
                                </m:sSub>
                              </m:e>
                            </m:mr>
                            <m:mr>
                              <m:e>
                                <m:eqArr>
                                  <m:eqArrPr>
                                    <m:ctrlPr>
                                      <a:rPr lang="es-CO" b="0" i="1" smtClean="0">
                                        <a:latin typeface="Cambria Math" panose="02040503050406030204" pitchFamily="18" charset="0"/>
                                      </a:rPr>
                                    </m:ctrlPr>
                                  </m:eqArrPr>
                                  <m:e>
                                    <m:r>
                                      <a:rPr lang="es-CO" b="0" i="1" smtClean="0">
                                        <a:latin typeface="Cambria Math"/>
                                      </a:rPr>
                                      <m:t>⋮</m:t>
                                    </m:r>
                                  </m:e>
                                  <m:e>
                                    <m:eqArr>
                                      <m:eqArrPr>
                                        <m:ctrlPr>
                                          <a:rPr lang="es-CO" i="1">
                                            <a:latin typeface="Cambria Math" panose="02040503050406030204" pitchFamily="18" charset="0"/>
                                          </a:rPr>
                                        </m:ctrlPr>
                                      </m:eqArrPr>
                                      <m:e>
                                        <m:r>
                                          <a:rPr lang="es-CO" i="1">
                                            <a:latin typeface="Cambria Math"/>
                                          </a:rPr>
                                          <m:t>⋮</m:t>
                                        </m:r>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nary>
                                        <m:sSub>
                                          <m:sSubPr>
                                            <m:ctrlPr>
                                              <a:rPr lang="es-CO" i="1">
                                                <a:latin typeface="Cambria Math" panose="02040503050406030204" pitchFamily="18" charset="0"/>
                                              </a:rPr>
                                            </m:ctrlPr>
                                          </m:sSubPr>
                                          <m:e>
                                            <m:r>
                                              <a:rPr lang="es-CO" b="0" i="1" smtClean="0">
                                                <a:latin typeface="Cambria Math"/>
                                              </a:rPr>
                                              <m:t>𝑌</m:t>
                                            </m:r>
                                          </m:e>
                                          <m:sub>
                                            <m:r>
                                              <a:rPr lang="es-CO" i="1">
                                                <a:latin typeface="Cambria Math"/>
                                              </a:rPr>
                                              <m:t>𝑖</m:t>
                                            </m:r>
                                          </m:sub>
                                        </m:sSub>
                                      </m:e>
                                    </m:eqArr>
                                  </m:e>
                                </m:eqArr>
                              </m:e>
                            </m:mr>
                          </m:m>
                        </m:e>
                      </m:d>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764704"/>
                <a:ext cx="7408333" cy="5361459"/>
              </a:xfrm>
              <a:blipFill rotWithShape="1">
                <a:blip r:embed="rId3"/>
                <a:stretch>
                  <a:fillRect l="-1235" t="-909" r="-1975"/>
                </a:stretch>
              </a:blipFill>
            </p:spPr>
            <p:txBody>
              <a:bodyPr/>
              <a:lstStyle/>
              <a:p>
                <a:r>
                  <a:rPr lang="es-CO">
                    <a:noFill/>
                  </a:rPr>
                  <a:t> </a:t>
                </a:r>
              </a:p>
            </p:txBody>
          </p:sp>
        </mc:Fallback>
      </mc:AlternateContent>
    </p:spTree>
    <p:extLst>
      <p:ext uri="{BB962C8B-B14F-4D97-AF65-F5344CB8AC3E}">
        <p14:creationId xmlns:p14="http://schemas.microsoft.com/office/powerpoint/2010/main" val="13562235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1 Gráfico"/>
          <p:cNvGraphicFramePr>
            <a:graphicFrameLocks/>
          </p:cNvGraphicFramePr>
          <p:nvPr>
            <p:extLst>
              <p:ext uri="{D42A27DB-BD31-4B8C-83A1-F6EECF244321}">
                <p14:modId xmlns:p14="http://schemas.microsoft.com/office/powerpoint/2010/main" val="2792124092"/>
              </p:ext>
            </p:extLst>
          </p:nvPr>
        </p:nvGraphicFramePr>
        <p:xfrm>
          <a:off x="683568" y="908720"/>
          <a:ext cx="770485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1946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72067" y="1988840"/>
                <a:ext cx="7408333" cy="4137323"/>
              </a:xfrm>
            </p:spPr>
            <p:txBody>
              <a:bodyPr>
                <a:normAutofit fontScale="92500" lnSpcReduction="10000"/>
              </a:bodyPr>
              <a:lstStyle/>
              <a:p>
                <a:pPr marL="0" indent="0">
                  <a:buNone/>
                </a:pPr>
                <a:r>
                  <a:rPr lang="es-CO" dirty="0"/>
                  <a:t>Usando la inversa de la matriz de coeficientes tenemos la solución donde se hallan los valores del vector </a:t>
                </a:r>
                <a14:m>
                  <m:oMath xmlns:m="http://schemas.openxmlformats.org/officeDocument/2006/math">
                    <m:r>
                      <a:rPr lang="es-CO" i="1" smtClean="0">
                        <a:latin typeface="Cambria Math"/>
                        <a:ea typeface="Cambria Math"/>
                      </a:rPr>
                      <m:t>𝛽</m:t>
                    </m:r>
                  </m:oMath>
                </a14:m>
                <a:endParaRPr lang="es-CO" dirty="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0</m:t>
                                    </m:r>
                                  </m:sub>
                                </m:sSub>
                              </m:e>
                            </m:mr>
                            <m:mr>
                              <m:e>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1</m:t>
                                    </m:r>
                                  </m:sub>
                                </m:sSub>
                              </m:e>
                            </m:mr>
                            <m:mr>
                              <m:e>
                                <m:eqArr>
                                  <m:eqArrPr>
                                    <m:ctrlPr>
                                      <a:rPr lang="es-CO" i="1">
                                        <a:latin typeface="Cambria Math" panose="02040503050406030204" pitchFamily="18" charset="0"/>
                                      </a:rPr>
                                    </m:ctrlPr>
                                  </m:eqArrPr>
                                  <m:e>
                                    <m:r>
                                      <a:rPr lang="es-CO" i="1">
                                        <a:latin typeface="Cambria Math"/>
                                      </a:rPr>
                                      <m:t>⋮</m:t>
                                    </m:r>
                                  </m:e>
                                  <m:e>
                                    <m:sSub>
                                      <m:sSubPr>
                                        <m:ctrlPr>
                                          <a:rPr lang="es-CO" i="1">
                                            <a:latin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a:ea typeface="Cambria Math"/>
                                              </a:rPr>
                                              <m:t>𝛽</m:t>
                                            </m:r>
                                          </m:e>
                                        </m:acc>
                                      </m:e>
                                      <m:sub>
                                        <m:r>
                                          <a:rPr lang="es-CO" i="1">
                                            <a:latin typeface="Cambria Math"/>
                                          </a:rPr>
                                          <m:t>𝑘</m:t>
                                        </m:r>
                                      </m:sub>
                                    </m:sSub>
                                  </m:e>
                                </m:eqArr>
                              </m:e>
                            </m:mr>
                          </m:m>
                        </m:e>
                      </m:d>
                      <m:r>
                        <a:rPr lang="es-CO" i="1">
                          <a:latin typeface="Cambria Math"/>
                        </a:rPr>
                        <m:t>=</m:t>
                      </m:r>
                      <m:sSup>
                        <m:sSupPr>
                          <m:ctrlPr>
                            <a:rPr lang="es-CO" i="1" smtClean="0">
                              <a:latin typeface="Cambria Math" panose="02040503050406030204" pitchFamily="18" charset="0"/>
                            </a:rPr>
                          </m:ctrlPr>
                        </m:sSupPr>
                        <m:e>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m:rPr>
                                        <m:brk m:alnAt="7"/>
                                      </m:rPr>
                                      <a:rPr lang="es-CO" i="1">
                                        <a:latin typeface="Cambria Math"/>
                                      </a:rPr>
                                      <m:t>𝑛</m:t>
                                    </m:r>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e>
                                    </m:nary>
                                  </m:e>
                                  <m:e>
                                    <m:r>
                                      <a:rPr lang="es-CO" i="1">
                                        <a:latin typeface="Cambria Math"/>
                                      </a:rPr>
                                      <m:t>⋯</m:t>
                                    </m:r>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nary>
                                  </m:e>
                                </m:mr>
                                <m:mr>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e>
                                    </m:nary>
                                  </m:e>
                                  <m:e>
                                    <m:nary>
                                      <m:naryPr>
                                        <m:chr m:val="∑"/>
                                        <m:subHide m:val="on"/>
                                        <m:supHide m:val="on"/>
                                        <m:ctrlPr>
                                          <a:rPr lang="es-CO" i="1">
                                            <a:latin typeface="Cambria Math" panose="02040503050406030204" pitchFamily="18" charset="0"/>
                                          </a:rPr>
                                        </m:ctrlPr>
                                      </m:naryPr>
                                      <m:sub/>
                                      <m:sup/>
                                      <m:e>
                                        <m:sSubSup>
                                          <m:sSubSupPr>
                                            <m:ctrlPr>
                                              <a:rPr lang="es-CO" i="1">
                                                <a:latin typeface="Cambria Math" panose="02040503050406030204" pitchFamily="18" charset="0"/>
                                              </a:rPr>
                                            </m:ctrlPr>
                                          </m:sSubSupPr>
                                          <m:e>
                                            <m:r>
                                              <a:rPr lang="es-CO" i="1">
                                                <a:latin typeface="Cambria Math"/>
                                              </a:rPr>
                                              <m:t>𝑋</m:t>
                                            </m:r>
                                          </m:e>
                                          <m:sub>
                                            <m:r>
                                              <a:rPr lang="es-CO" i="1">
                                                <a:latin typeface="Cambria Math"/>
                                              </a:rPr>
                                              <m:t>2</m:t>
                                            </m:r>
                                            <m:r>
                                              <a:rPr lang="es-CO" i="1">
                                                <a:latin typeface="Cambria Math"/>
                                              </a:rPr>
                                              <m:t>𝑖</m:t>
                                            </m:r>
                                          </m:sub>
                                          <m:sup>
                                            <m:r>
                                              <a:rPr lang="es-CO" i="1">
                                                <a:latin typeface="Cambria Math"/>
                                              </a:rPr>
                                              <m:t>2</m:t>
                                            </m:r>
                                          </m:sup>
                                        </m:sSubSup>
                                      </m:e>
                                    </m:nary>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e>
                                    </m:nary>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mr>
                                <m:mr>
                                  <m:e>
                                    <m:eqArr>
                                      <m:eqArrPr>
                                        <m:ctrlPr>
                                          <a:rPr lang="es-CO" i="1">
                                            <a:latin typeface="Cambria Math" panose="02040503050406030204" pitchFamily="18" charset="0"/>
                                          </a:rPr>
                                        </m:ctrlPr>
                                      </m:eqArrPr>
                                      <m:e>
                                        <m:r>
                                          <a:rPr lang="es-CO" i="1">
                                            <a:latin typeface="Cambria Math"/>
                                          </a:rPr>
                                          <m:t>⋮</m:t>
                                        </m:r>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nary>
                                      </m:e>
                                    </m:eqArr>
                                  </m:e>
                                  <m:e>
                                    <m:eqArr>
                                      <m:eqArrPr>
                                        <m:ctrlPr>
                                          <a:rPr lang="es-CO" i="1">
                                            <a:latin typeface="Cambria Math" panose="02040503050406030204" pitchFamily="18" charset="0"/>
                                          </a:rPr>
                                        </m:ctrlPr>
                                      </m:eqArrPr>
                                      <m:e>
                                        <m:r>
                                          <a:rPr lang="es-CO" i="1">
                                            <a:latin typeface="Cambria Math"/>
                                          </a:rPr>
                                          <m:t>⋮</m:t>
                                        </m:r>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nary>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e>
                                    </m:eqArr>
                                  </m:e>
                                  <m:e>
                                    <m:eqArr>
                                      <m:eqArrPr>
                                        <m:ctrlPr>
                                          <a:rPr lang="es-CO" i="1">
                                            <a:latin typeface="Cambria Math" panose="02040503050406030204" pitchFamily="18" charset="0"/>
                                          </a:rPr>
                                        </m:ctrlPr>
                                      </m:eqArrPr>
                                      <m:e>
                                        <m:r>
                                          <a:rPr lang="es-CO" i="1">
                                            <a:latin typeface="Cambria Math"/>
                                          </a:rPr>
                                          <m:t>⋮</m:t>
                                        </m:r>
                                      </m:e>
                                      <m:e>
                                        <m:nary>
                                          <m:naryPr>
                                            <m:chr m:val="∑"/>
                                            <m:subHide m:val="on"/>
                                            <m:supHide m:val="on"/>
                                            <m:ctrlPr>
                                              <a:rPr lang="es-CO" i="1">
                                                <a:latin typeface="Cambria Math" panose="02040503050406030204" pitchFamily="18" charset="0"/>
                                              </a:rPr>
                                            </m:ctrlPr>
                                          </m:naryPr>
                                          <m:sub/>
                                          <m:sup/>
                                          <m:e>
                                            <m:sSubSup>
                                              <m:sSubSupPr>
                                                <m:ctrlPr>
                                                  <a:rPr lang="es-CO" i="1">
                                                    <a:latin typeface="Cambria Math" panose="02040503050406030204" pitchFamily="18" charset="0"/>
                                                  </a:rPr>
                                                </m:ctrlPr>
                                              </m:sSubSupPr>
                                              <m:e>
                                                <m:r>
                                                  <a:rPr lang="es-CO" i="1">
                                                    <a:latin typeface="Cambria Math"/>
                                                  </a:rPr>
                                                  <m:t>𝑋</m:t>
                                                </m:r>
                                              </m:e>
                                              <m:sub>
                                                <m:r>
                                                  <a:rPr lang="es-CO" i="1">
                                                    <a:latin typeface="Cambria Math"/>
                                                  </a:rPr>
                                                  <m:t>𝑘𝑖</m:t>
                                                </m:r>
                                              </m:sub>
                                              <m:sup>
                                                <m:r>
                                                  <a:rPr lang="es-CO" i="1">
                                                    <a:latin typeface="Cambria Math"/>
                                                  </a:rPr>
                                                  <m:t>2</m:t>
                                                </m:r>
                                              </m:sup>
                                            </m:sSubSup>
                                          </m:e>
                                        </m:nary>
                                      </m:e>
                                    </m:eqArr>
                                  </m:e>
                                </m:mr>
                              </m:m>
                            </m:e>
                          </m:d>
                        </m:e>
                        <m:sup>
                          <m:r>
                            <a:rPr lang="es-CO" b="0" i="1" smtClean="0">
                              <a:latin typeface="Cambria Math"/>
                            </a:rPr>
                            <m:t>−1</m:t>
                          </m:r>
                        </m:sup>
                      </m:sSup>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𝑌</m:t>
                                        </m:r>
                                      </m:e>
                                      <m:sub>
                                        <m:r>
                                          <a:rPr lang="es-CO" i="1">
                                            <a:latin typeface="Cambria Math"/>
                                          </a:rPr>
                                          <m:t>𝑖</m:t>
                                        </m:r>
                                      </m:sub>
                                    </m:sSub>
                                  </m:e>
                                </m:nary>
                              </m:e>
                            </m:mr>
                            <m:mr>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2</m:t>
                                        </m:r>
                                        <m:r>
                                          <a:rPr lang="es-CO" i="1">
                                            <a:latin typeface="Cambria Math"/>
                                          </a:rPr>
                                          <m:t>𝑖</m:t>
                                        </m:r>
                                      </m:sub>
                                    </m:sSub>
                                  </m:e>
                                </m:nary>
                                <m:sSub>
                                  <m:sSubPr>
                                    <m:ctrlPr>
                                      <a:rPr lang="es-CO" i="1">
                                        <a:latin typeface="Cambria Math" panose="02040503050406030204" pitchFamily="18" charset="0"/>
                                      </a:rPr>
                                    </m:ctrlPr>
                                  </m:sSubPr>
                                  <m:e>
                                    <m:r>
                                      <a:rPr lang="es-CO" i="1">
                                        <a:latin typeface="Cambria Math"/>
                                      </a:rPr>
                                      <m:t>𝑌</m:t>
                                    </m:r>
                                  </m:e>
                                  <m:sub>
                                    <m:r>
                                      <a:rPr lang="es-CO" i="1">
                                        <a:latin typeface="Cambria Math"/>
                                      </a:rPr>
                                      <m:t>𝑖</m:t>
                                    </m:r>
                                  </m:sub>
                                </m:sSub>
                              </m:e>
                            </m:mr>
                            <m:mr>
                              <m:e>
                                <m:eqArr>
                                  <m:eqArrPr>
                                    <m:ctrlPr>
                                      <a:rPr lang="es-CO" i="1">
                                        <a:latin typeface="Cambria Math" panose="02040503050406030204" pitchFamily="18" charset="0"/>
                                      </a:rPr>
                                    </m:ctrlPr>
                                  </m:eqArrPr>
                                  <m:e>
                                    <m:r>
                                      <a:rPr lang="es-CO" i="1">
                                        <a:latin typeface="Cambria Math"/>
                                      </a:rPr>
                                      <m:t>⋮</m:t>
                                    </m:r>
                                  </m:e>
                                  <m:e>
                                    <m:eqArr>
                                      <m:eqArrPr>
                                        <m:ctrlPr>
                                          <a:rPr lang="es-CO" i="1">
                                            <a:latin typeface="Cambria Math" panose="02040503050406030204" pitchFamily="18" charset="0"/>
                                          </a:rPr>
                                        </m:ctrlPr>
                                      </m:eqArrPr>
                                      <m:e>
                                        <m:r>
                                          <a:rPr lang="es-CO" i="1">
                                            <a:latin typeface="Cambria Math"/>
                                          </a:rPr>
                                          <m:t>⋮</m:t>
                                        </m:r>
                                      </m:e>
                                      <m:e>
                                        <m:nary>
                                          <m:naryPr>
                                            <m:chr m:val="∑"/>
                                            <m:subHide m:val="on"/>
                                            <m:supHide m:val="on"/>
                                            <m:ctrlPr>
                                              <a:rPr lang="es-CO" i="1">
                                                <a:latin typeface="Cambria Math" panose="02040503050406030204" pitchFamily="18" charset="0"/>
                                              </a:rPr>
                                            </m:ctrlPr>
                                          </m:naryPr>
                                          <m:sub/>
                                          <m:sup/>
                                          <m:e>
                                            <m:sSub>
                                              <m:sSubPr>
                                                <m:ctrlPr>
                                                  <a:rPr lang="es-CO" i="1">
                                                    <a:latin typeface="Cambria Math" panose="02040503050406030204" pitchFamily="18" charset="0"/>
                                                  </a:rPr>
                                                </m:ctrlPr>
                                              </m:sSubPr>
                                              <m:e>
                                                <m:r>
                                                  <a:rPr lang="es-CO" i="1">
                                                    <a:latin typeface="Cambria Math"/>
                                                  </a:rPr>
                                                  <m:t>𝑋</m:t>
                                                </m:r>
                                              </m:e>
                                              <m:sub>
                                                <m:r>
                                                  <a:rPr lang="es-CO" i="1">
                                                    <a:latin typeface="Cambria Math"/>
                                                  </a:rPr>
                                                  <m:t>𝑘𝑖</m:t>
                                                </m:r>
                                              </m:sub>
                                            </m:sSub>
                                          </m:e>
                                        </m:nary>
                                        <m:sSub>
                                          <m:sSubPr>
                                            <m:ctrlPr>
                                              <a:rPr lang="es-CO" i="1">
                                                <a:latin typeface="Cambria Math" panose="02040503050406030204" pitchFamily="18" charset="0"/>
                                              </a:rPr>
                                            </m:ctrlPr>
                                          </m:sSubPr>
                                          <m:e>
                                            <m:r>
                                              <a:rPr lang="es-CO" i="1">
                                                <a:latin typeface="Cambria Math"/>
                                              </a:rPr>
                                              <m:t>𝑌</m:t>
                                            </m:r>
                                          </m:e>
                                          <m:sub>
                                            <m:r>
                                              <a:rPr lang="es-CO" i="1">
                                                <a:latin typeface="Cambria Math"/>
                                              </a:rPr>
                                              <m:t>𝑖</m:t>
                                            </m:r>
                                          </m:sub>
                                        </m:sSub>
                                      </m:e>
                                    </m:eqArr>
                                  </m:e>
                                </m:eqArr>
                              </m:e>
                            </m:mr>
                          </m:m>
                        </m:e>
                      </m:d>
                    </m:oMath>
                  </m:oMathPara>
                </a14:m>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72067" y="1988840"/>
                <a:ext cx="7408333" cy="4137323"/>
              </a:xfrm>
              <a:blipFill rotWithShape="1">
                <a:blip r:embed="rId3"/>
                <a:stretch>
                  <a:fillRect l="-988" t="-1767"/>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endParaRPr lang="es-CO"/>
          </a:p>
        </p:txBody>
      </p:sp>
    </p:spTree>
    <p:extLst>
      <p:ext uri="{BB962C8B-B14F-4D97-AF65-F5344CB8AC3E}">
        <p14:creationId xmlns:p14="http://schemas.microsoft.com/office/powerpoint/2010/main" val="363032779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None/>
            </a:pPr>
            <a:r>
              <a:rPr lang="es-CO" dirty="0"/>
              <a:t>    Una compañía de transporte que se dedica a la entrega de mercancía en una ciudad quiere saber si los </a:t>
            </a:r>
            <a:r>
              <a:rPr lang="es-CO" dirty="0" err="1"/>
              <a:t>kms</a:t>
            </a:r>
            <a:r>
              <a:rPr lang="es-CO" dirty="0"/>
              <a:t> recorridos por un camión depende de las entregas y del tiempo de recorrido. En una muestra aleatoria de 10 recorridos  se obtuvieron los siguientes datos:</a:t>
            </a:r>
          </a:p>
        </p:txBody>
      </p:sp>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EJEMPLO: RLM</a:t>
            </a:r>
          </a:p>
        </p:txBody>
      </p:sp>
    </p:spTree>
    <p:extLst>
      <p:ext uri="{BB962C8B-B14F-4D97-AF65-F5344CB8AC3E}">
        <p14:creationId xmlns:p14="http://schemas.microsoft.com/office/powerpoint/2010/main" val="3442323901"/>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514083851"/>
              </p:ext>
            </p:extLst>
          </p:nvPr>
        </p:nvGraphicFramePr>
        <p:xfrm>
          <a:off x="642910" y="1428736"/>
          <a:ext cx="7215238" cy="4622800"/>
        </p:xfrm>
        <a:graphic>
          <a:graphicData uri="http://schemas.openxmlformats.org/drawingml/2006/table">
            <a:tbl>
              <a:tblPr firstRow="1" bandRow="1">
                <a:tableStyleId>{5C22544A-7EE6-4342-B048-85BDC9FD1C3A}</a:tableStyleId>
              </a:tblPr>
              <a:tblGrid>
                <a:gridCol w="1643074">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gridCol w="1928826">
                  <a:extLst>
                    <a:ext uri="{9D8B030D-6E8A-4147-A177-3AD203B41FA5}">
                      <a16:colId xmlns:a16="http://schemas.microsoft.com/office/drawing/2014/main" val="20002"/>
                    </a:ext>
                  </a:extLst>
                </a:gridCol>
                <a:gridCol w="1857388">
                  <a:extLst>
                    <a:ext uri="{9D8B030D-6E8A-4147-A177-3AD203B41FA5}">
                      <a16:colId xmlns:a16="http://schemas.microsoft.com/office/drawing/2014/main" val="20003"/>
                    </a:ext>
                  </a:extLst>
                </a:gridCol>
              </a:tblGrid>
              <a:tr h="370840">
                <a:tc>
                  <a:txBody>
                    <a:bodyPr/>
                    <a:lstStyle/>
                    <a:p>
                      <a:r>
                        <a:rPr lang="es-CO" dirty="0"/>
                        <a:t>Recorrido</a:t>
                      </a:r>
                    </a:p>
                  </a:txBody>
                  <a:tcPr/>
                </a:tc>
                <a:tc>
                  <a:txBody>
                    <a:bodyPr/>
                    <a:lstStyle/>
                    <a:p>
                      <a:r>
                        <a:rPr lang="es-CO" baseline="0" dirty="0"/>
                        <a:t>Kms Recorridos (y)</a:t>
                      </a:r>
                      <a:endParaRPr lang="es-CO" dirty="0"/>
                    </a:p>
                  </a:txBody>
                  <a:tcPr/>
                </a:tc>
                <a:tc>
                  <a:txBody>
                    <a:bodyPr/>
                    <a:lstStyle/>
                    <a:p>
                      <a:r>
                        <a:rPr lang="es-CO" dirty="0"/>
                        <a:t>Cantidad</a:t>
                      </a:r>
                      <a:r>
                        <a:rPr lang="es-CO" baseline="0" dirty="0"/>
                        <a:t> de Entregas (x1)</a:t>
                      </a:r>
                      <a:endParaRPr lang="es-CO" dirty="0"/>
                    </a:p>
                  </a:txBody>
                  <a:tcPr/>
                </a:tc>
                <a:tc>
                  <a:txBody>
                    <a:bodyPr/>
                    <a:lstStyle/>
                    <a:p>
                      <a:r>
                        <a:rPr lang="es-CO" dirty="0"/>
                        <a:t>Tiempo de Recorrido (horas) (x2)</a:t>
                      </a:r>
                    </a:p>
                  </a:txBody>
                  <a:tcPr/>
                </a:tc>
                <a:extLst>
                  <a:ext uri="{0D108BD9-81ED-4DB2-BD59-A6C34878D82A}">
                    <a16:rowId xmlns:a16="http://schemas.microsoft.com/office/drawing/2014/main" val="10000"/>
                  </a:ext>
                </a:extLst>
              </a:tr>
              <a:tr h="370840">
                <a:tc>
                  <a:txBody>
                    <a:bodyPr/>
                    <a:lstStyle/>
                    <a:p>
                      <a:r>
                        <a:rPr lang="es-CO" dirty="0"/>
                        <a:t>1</a:t>
                      </a:r>
                    </a:p>
                  </a:txBody>
                  <a:tcPr/>
                </a:tc>
                <a:tc>
                  <a:txBody>
                    <a:bodyPr/>
                    <a:lstStyle/>
                    <a:p>
                      <a:r>
                        <a:rPr lang="es-CO" dirty="0"/>
                        <a:t>100</a:t>
                      </a:r>
                    </a:p>
                  </a:txBody>
                  <a:tcPr/>
                </a:tc>
                <a:tc>
                  <a:txBody>
                    <a:bodyPr/>
                    <a:lstStyle/>
                    <a:p>
                      <a:r>
                        <a:rPr lang="es-CO" dirty="0"/>
                        <a:t>4</a:t>
                      </a:r>
                    </a:p>
                  </a:txBody>
                  <a:tcPr/>
                </a:tc>
                <a:tc>
                  <a:txBody>
                    <a:bodyPr/>
                    <a:lstStyle/>
                    <a:p>
                      <a:r>
                        <a:rPr lang="es-CO" dirty="0"/>
                        <a:t>9.3</a:t>
                      </a:r>
                    </a:p>
                  </a:txBody>
                  <a:tcPr/>
                </a:tc>
                <a:extLst>
                  <a:ext uri="{0D108BD9-81ED-4DB2-BD59-A6C34878D82A}">
                    <a16:rowId xmlns:a16="http://schemas.microsoft.com/office/drawing/2014/main" val="10001"/>
                  </a:ext>
                </a:extLst>
              </a:tr>
              <a:tr h="370840">
                <a:tc>
                  <a:txBody>
                    <a:bodyPr/>
                    <a:lstStyle/>
                    <a:p>
                      <a:r>
                        <a:rPr lang="es-CO" dirty="0"/>
                        <a:t>2</a:t>
                      </a:r>
                    </a:p>
                  </a:txBody>
                  <a:tcPr/>
                </a:tc>
                <a:tc>
                  <a:txBody>
                    <a:bodyPr/>
                    <a:lstStyle/>
                    <a:p>
                      <a:r>
                        <a:rPr lang="es-CO" dirty="0"/>
                        <a:t>50</a:t>
                      </a:r>
                    </a:p>
                  </a:txBody>
                  <a:tcPr/>
                </a:tc>
                <a:tc>
                  <a:txBody>
                    <a:bodyPr/>
                    <a:lstStyle/>
                    <a:p>
                      <a:r>
                        <a:rPr lang="es-CO" dirty="0"/>
                        <a:t>3</a:t>
                      </a:r>
                    </a:p>
                  </a:txBody>
                  <a:tcPr/>
                </a:tc>
                <a:tc>
                  <a:txBody>
                    <a:bodyPr/>
                    <a:lstStyle/>
                    <a:p>
                      <a:r>
                        <a:rPr lang="es-CO" dirty="0"/>
                        <a:t>4.8</a:t>
                      </a:r>
                    </a:p>
                  </a:txBody>
                  <a:tcPr/>
                </a:tc>
                <a:extLst>
                  <a:ext uri="{0D108BD9-81ED-4DB2-BD59-A6C34878D82A}">
                    <a16:rowId xmlns:a16="http://schemas.microsoft.com/office/drawing/2014/main" val="10002"/>
                  </a:ext>
                </a:extLst>
              </a:tr>
              <a:tr h="370840">
                <a:tc>
                  <a:txBody>
                    <a:bodyPr/>
                    <a:lstStyle/>
                    <a:p>
                      <a:r>
                        <a:rPr lang="es-CO" dirty="0"/>
                        <a:t>3</a:t>
                      </a:r>
                    </a:p>
                  </a:txBody>
                  <a:tcPr/>
                </a:tc>
                <a:tc>
                  <a:txBody>
                    <a:bodyPr/>
                    <a:lstStyle/>
                    <a:p>
                      <a:r>
                        <a:rPr lang="es-CO" dirty="0"/>
                        <a:t>100</a:t>
                      </a:r>
                    </a:p>
                  </a:txBody>
                  <a:tcPr/>
                </a:tc>
                <a:tc>
                  <a:txBody>
                    <a:bodyPr/>
                    <a:lstStyle/>
                    <a:p>
                      <a:r>
                        <a:rPr lang="es-CO" dirty="0"/>
                        <a:t>4</a:t>
                      </a:r>
                    </a:p>
                  </a:txBody>
                  <a:tcPr/>
                </a:tc>
                <a:tc>
                  <a:txBody>
                    <a:bodyPr/>
                    <a:lstStyle/>
                    <a:p>
                      <a:r>
                        <a:rPr lang="es-CO" dirty="0"/>
                        <a:t>8.9</a:t>
                      </a:r>
                    </a:p>
                  </a:txBody>
                  <a:tcPr/>
                </a:tc>
                <a:extLst>
                  <a:ext uri="{0D108BD9-81ED-4DB2-BD59-A6C34878D82A}">
                    <a16:rowId xmlns:a16="http://schemas.microsoft.com/office/drawing/2014/main" val="10003"/>
                  </a:ext>
                </a:extLst>
              </a:tr>
              <a:tr h="370840">
                <a:tc>
                  <a:txBody>
                    <a:bodyPr/>
                    <a:lstStyle/>
                    <a:p>
                      <a:r>
                        <a:rPr lang="es-CO" dirty="0"/>
                        <a:t>4</a:t>
                      </a:r>
                    </a:p>
                  </a:txBody>
                  <a:tcPr/>
                </a:tc>
                <a:tc>
                  <a:txBody>
                    <a:bodyPr/>
                    <a:lstStyle/>
                    <a:p>
                      <a:r>
                        <a:rPr lang="es-CO" dirty="0"/>
                        <a:t>100</a:t>
                      </a:r>
                    </a:p>
                  </a:txBody>
                  <a:tcPr/>
                </a:tc>
                <a:tc>
                  <a:txBody>
                    <a:bodyPr/>
                    <a:lstStyle/>
                    <a:p>
                      <a:r>
                        <a:rPr lang="es-CO" dirty="0"/>
                        <a:t>2</a:t>
                      </a:r>
                    </a:p>
                  </a:txBody>
                  <a:tcPr/>
                </a:tc>
                <a:tc>
                  <a:txBody>
                    <a:bodyPr/>
                    <a:lstStyle/>
                    <a:p>
                      <a:r>
                        <a:rPr lang="es-CO" dirty="0"/>
                        <a:t>6.5</a:t>
                      </a:r>
                    </a:p>
                  </a:txBody>
                  <a:tcPr/>
                </a:tc>
                <a:extLst>
                  <a:ext uri="{0D108BD9-81ED-4DB2-BD59-A6C34878D82A}">
                    <a16:rowId xmlns:a16="http://schemas.microsoft.com/office/drawing/2014/main" val="10004"/>
                  </a:ext>
                </a:extLst>
              </a:tr>
              <a:tr h="370840">
                <a:tc>
                  <a:txBody>
                    <a:bodyPr/>
                    <a:lstStyle/>
                    <a:p>
                      <a:r>
                        <a:rPr lang="es-CO" dirty="0"/>
                        <a:t>5</a:t>
                      </a:r>
                    </a:p>
                  </a:txBody>
                  <a:tcPr/>
                </a:tc>
                <a:tc>
                  <a:txBody>
                    <a:bodyPr/>
                    <a:lstStyle/>
                    <a:p>
                      <a:r>
                        <a:rPr lang="es-CO" dirty="0"/>
                        <a:t>50</a:t>
                      </a:r>
                    </a:p>
                  </a:txBody>
                  <a:tcPr/>
                </a:tc>
                <a:tc>
                  <a:txBody>
                    <a:bodyPr/>
                    <a:lstStyle/>
                    <a:p>
                      <a:r>
                        <a:rPr lang="es-CO" dirty="0"/>
                        <a:t>2</a:t>
                      </a:r>
                    </a:p>
                  </a:txBody>
                  <a:tcPr/>
                </a:tc>
                <a:tc>
                  <a:txBody>
                    <a:bodyPr/>
                    <a:lstStyle/>
                    <a:p>
                      <a:r>
                        <a:rPr lang="es-CO" dirty="0"/>
                        <a:t>4.2</a:t>
                      </a:r>
                    </a:p>
                  </a:txBody>
                  <a:tcPr/>
                </a:tc>
                <a:extLst>
                  <a:ext uri="{0D108BD9-81ED-4DB2-BD59-A6C34878D82A}">
                    <a16:rowId xmlns:a16="http://schemas.microsoft.com/office/drawing/2014/main" val="10005"/>
                  </a:ext>
                </a:extLst>
              </a:tr>
              <a:tr h="370840">
                <a:tc>
                  <a:txBody>
                    <a:bodyPr/>
                    <a:lstStyle/>
                    <a:p>
                      <a:r>
                        <a:rPr lang="es-CO" dirty="0"/>
                        <a:t>6</a:t>
                      </a:r>
                    </a:p>
                  </a:txBody>
                  <a:tcPr/>
                </a:tc>
                <a:tc>
                  <a:txBody>
                    <a:bodyPr/>
                    <a:lstStyle/>
                    <a:p>
                      <a:r>
                        <a:rPr lang="es-CO" dirty="0"/>
                        <a:t>80</a:t>
                      </a:r>
                    </a:p>
                  </a:txBody>
                  <a:tcPr/>
                </a:tc>
                <a:tc>
                  <a:txBody>
                    <a:bodyPr/>
                    <a:lstStyle/>
                    <a:p>
                      <a:r>
                        <a:rPr lang="es-CO" dirty="0"/>
                        <a:t>2</a:t>
                      </a:r>
                    </a:p>
                  </a:txBody>
                  <a:tcPr/>
                </a:tc>
                <a:tc>
                  <a:txBody>
                    <a:bodyPr/>
                    <a:lstStyle/>
                    <a:p>
                      <a:r>
                        <a:rPr lang="es-CO" dirty="0"/>
                        <a:t>6.2</a:t>
                      </a:r>
                    </a:p>
                  </a:txBody>
                  <a:tcPr/>
                </a:tc>
                <a:extLst>
                  <a:ext uri="{0D108BD9-81ED-4DB2-BD59-A6C34878D82A}">
                    <a16:rowId xmlns:a16="http://schemas.microsoft.com/office/drawing/2014/main" val="10006"/>
                  </a:ext>
                </a:extLst>
              </a:tr>
              <a:tr h="370840">
                <a:tc>
                  <a:txBody>
                    <a:bodyPr/>
                    <a:lstStyle/>
                    <a:p>
                      <a:r>
                        <a:rPr lang="es-CO" dirty="0"/>
                        <a:t>7</a:t>
                      </a:r>
                    </a:p>
                  </a:txBody>
                  <a:tcPr/>
                </a:tc>
                <a:tc>
                  <a:txBody>
                    <a:bodyPr/>
                    <a:lstStyle/>
                    <a:p>
                      <a:r>
                        <a:rPr lang="es-CO" dirty="0"/>
                        <a:t>75</a:t>
                      </a:r>
                    </a:p>
                  </a:txBody>
                  <a:tcPr/>
                </a:tc>
                <a:tc>
                  <a:txBody>
                    <a:bodyPr/>
                    <a:lstStyle/>
                    <a:p>
                      <a:r>
                        <a:rPr lang="es-CO" dirty="0"/>
                        <a:t>3</a:t>
                      </a:r>
                    </a:p>
                  </a:txBody>
                  <a:tcPr/>
                </a:tc>
                <a:tc>
                  <a:txBody>
                    <a:bodyPr/>
                    <a:lstStyle/>
                    <a:p>
                      <a:r>
                        <a:rPr lang="es-CO" dirty="0"/>
                        <a:t>7.4</a:t>
                      </a:r>
                    </a:p>
                  </a:txBody>
                  <a:tcPr/>
                </a:tc>
                <a:extLst>
                  <a:ext uri="{0D108BD9-81ED-4DB2-BD59-A6C34878D82A}">
                    <a16:rowId xmlns:a16="http://schemas.microsoft.com/office/drawing/2014/main" val="10007"/>
                  </a:ext>
                </a:extLst>
              </a:tr>
              <a:tr h="370840">
                <a:tc>
                  <a:txBody>
                    <a:bodyPr/>
                    <a:lstStyle/>
                    <a:p>
                      <a:r>
                        <a:rPr lang="es-CO" dirty="0"/>
                        <a:t>8</a:t>
                      </a:r>
                    </a:p>
                  </a:txBody>
                  <a:tcPr/>
                </a:tc>
                <a:tc>
                  <a:txBody>
                    <a:bodyPr/>
                    <a:lstStyle/>
                    <a:p>
                      <a:r>
                        <a:rPr lang="es-CO" dirty="0"/>
                        <a:t>65</a:t>
                      </a:r>
                    </a:p>
                  </a:txBody>
                  <a:tcPr/>
                </a:tc>
                <a:tc>
                  <a:txBody>
                    <a:bodyPr/>
                    <a:lstStyle/>
                    <a:p>
                      <a:r>
                        <a:rPr lang="es-CO" dirty="0"/>
                        <a:t>4</a:t>
                      </a:r>
                    </a:p>
                  </a:txBody>
                  <a:tcPr/>
                </a:tc>
                <a:tc>
                  <a:txBody>
                    <a:bodyPr/>
                    <a:lstStyle/>
                    <a:p>
                      <a:r>
                        <a:rPr lang="es-CO" dirty="0"/>
                        <a:t>6.0</a:t>
                      </a:r>
                    </a:p>
                  </a:txBody>
                  <a:tcPr/>
                </a:tc>
                <a:extLst>
                  <a:ext uri="{0D108BD9-81ED-4DB2-BD59-A6C34878D82A}">
                    <a16:rowId xmlns:a16="http://schemas.microsoft.com/office/drawing/2014/main" val="10008"/>
                  </a:ext>
                </a:extLst>
              </a:tr>
              <a:tr h="370840">
                <a:tc>
                  <a:txBody>
                    <a:bodyPr/>
                    <a:lstStyle/>
                    <a:p>
                      <a:r>
                        <a:rPr lang="es-CO" dirty="0"/>
                        <a:t>9</a:t>
                      </a:r>
                    </a:p>
                  </a:txBody>
                  <a:tcPr/>
                </a:tc>
                <a:tc>
                  <a:txBody>
                    <a:bodyPr/>
                    <a:lstStyle/>
                    <a:p>
                      <a:r>
                        <a:rPr lang="es-CO" dirty="0"/>
                        <a:t>90</a:t>
                      </a:r>
                    </a:p>
                  </a:txBody>
                  <a:tcPr/>
                </a:tc>
                <a:tc>
                  <a:txBody>
                    <a:bodyPr/>
                    <a:lstStyle/>
                    <a:p>
                      <a:r>
                        <a:rPr lang="es-CO" dirty="0"/>
                        <a:t>3</a:t>
                      </a:r>
                    </a:p>
                  </a:txBody>
                  <a:tcPr/>
                </a:tc>
                <a:tc>
                  <a:txBody>
                    <a:bodyPr/>
                    <a:lstStyle/>
                    <a:p>
                      <a:r>
                        <a:rPr lang="es-CO" dirty="0"/>
                        <a:t>7.6</a:t>
                      </a:r>
                    </a:p>
                  </a:txBody>
                  <a:tcPr/>
                </a:tc>
                <a:extLst>
                  <a:ext uri="{0D108BD9-81ED-4DB2-BD59-A6C34878D82A}">
                    <a16:rowId xmlns:a16="http://schemas.microsoft.com/office/drawing/2014/main" val="10009"/>
                  </a:ext>
                </a:extLst>
              </a:tr>
              <a:tr h="370840">
                <a:tc>
                  <a:txBody>
                    <a:bodyPr/>
                    <a:lstStyle/>
                    <a:p>
                      <a:r>
                        <a:rPr lang="es-CO" dirty="0"/>
                        <a:t>10</a:t>
                      </a:r>
                    </a:p>
                  </a:txBody>
                  <a:tcPr/>
                </a:tc>
                <a:tc>
                  <a:txBody>
                    <a:bodyPr/>
                    <a:lstStyle/>
                    <a:p>
                      <a:r>
                        <a:rPr lang="es-CO" dirty="0"/>
                        <a:t>90</a:t>
                      </a:r>
                    </a:p>
                  </a:txBody>
                  <a:tcPr/>
                </a:tc>
                <a:tc>
                  <a:txBody>
                    <a:bodyPr/>
                    <a:lstStyle/>
                    <a:p>
                      <a:r>
                        <a:rPr lang="es-CO" dirty="0"/>
                        <a:t>2</a:t>
                      </a:r>
                    </a:p>
                  </a:txBody>
                  <a:tcPr/>
                </a:tc>
                <a:tc>
                  <a:txBody>
                    <a:bodyPr/>
                    <a:lstStyle/>
                    <a:p>
                      <a:r>
                        <a:rPr lang="es-CO" dirty="0"/>
                        <a:t>6.1</a:t>
                      </a:r>
                    </a:p>
                  </a:txBody>
                  <a:tcPr/>
                </a:tc>
                <a:extLst>
                  <a:ext uri="{0D108BD9-81ED-4DB2-BD59-A6C34878D82A}">
                    <a16:rowId xmlns:a16="http://schemas.microsoft.com/office/drawing/2014/main" val="10010"/>
                  </a:ext>
                </a:extLst>
              </a:tr>
            </a:tbl>
          </a:graphicData>
        </a:graphic>
      </p:graphicFrame>
      <p:sp>
        <p:nvSpPr>
          <p:cNvPr id="3" name="2 Título"/>
          <p:cNvSpPr>
            <a:spLocks noGrp="1"/>
          </p:cNvSpPr>
          <p:nvPr>
            <p:ph type="title"/>
          </p:nvPr>
        </p:nvSpPr>
        <p:spPr>
          <a:xfrm>
            <a:off x="467544" y="260648"/>
            <a:ext cx="8229600" cy="864096"/>
          </a:xfrm>
        </p:spPr>
        <p:txBody>
          <a:bodyPr/>
          <a:lstStyle/>
          <a:p>
            <a:r>
              <a:rPr lang="es-CO" dirty="0">
                <a:solidFill>
                  <a:srgbClr val="FF0000"/>
                </a:solidFill>
                <a:latin typeface="Comic Sans MS" panose="030F0702030302020204" pitchFamily="66" charset="0"/>
              </a:rPr>
              <a:t>TABLA DE DATOS</a:t>
            </a:r>
          </a:p>
        </p:txBody>
      </p:sp>
    </p:spTree>
    <p:extLst>
      <p:ext uri="{BB962C8B-B14F-4D97-AF65-F5344CB8AC3E}">
        <p14:creationId xmlns:p14="http://schemas.microsoft.com/office/powerpoint/2010/main" val="283993598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Título"/>
          <p:cNvSpPr>
            <a:spLocks noGrp="1"/>
          </p:cNvSpPr>
          <p:nvPr>
            <p:ph type="title"/>
          </p:nvPr>
        </p:nvSpPr>
        <p:spPr>
          <a:xfrm>
            <a:off x="457200" y="338328"/>
            <a:ext cx="8229600" cy="714408"/>
          </a:xfrm>
        </p:spPr>
        <p:txBody>
          <a:bodyPr>
            <a:normAutofit fontScale="90000"/>
          </a:bodyPr>
          <a:lstStyle/>
          <a:p>
            <a:r>
              <a:rPr lang="es-CO" dirty="0"/>
              <a:t>EJEMPLO PROPUESTO</a:t>
            </a:r>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908720"/>
            <a:ext cx="6408711" cy="54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42405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55576" y="1628800"/>
            <a:ext cx="8208912" cy="3456384"/>
          </a:xfrm>
        </p:spPr>
        <p:txBody>
          <a:bodyPr>
            <a:normAutofit/>
          </a:bodyPr>
          <a:lstStyle/>
          <a:p>
            <a:pPr marL="0" indent="0">
              <a:buNone/>
            </a:pPr>
            <a:r>
              <a:rPr lang="es-CO" sz="1800" dirty="0"/>
              <a:t>Johnson </a:t>
            </a:r>
            <a:r>
              <a:rPr lang="es-CO" sz="1800" dirty="0" err="1"/>
              <a:t>Filtration</a:t>
            </a:r>
            <a:r>
              <a:rPr lang="es-CO" sz="1800" dirty="0"/>
              <a:t> Inc. da servicio de mantenimiento a los sistemas de filtración en el sur de Florida. Los clientes llaman a Johnson </a:t>
            </a:r>
            <a:r>
              <a:rPr lang="es-CO" sz="1800" dirty="0" err="1"/>
              <a:t>Filtration</a:t>
            </a:r>
            <a:r>
              <a:rPr lang="es-CO" sz="1800" dirty="0"/>
              <a:t>, Inc. solicitando un servicio de mantenimiento para sus sistemas de filtración de agua para estimar el tiempo que se requerirá para el servicio y el costo del mismo, los administradores de Johnson desean poder predecir este tiempo para cada solicitud de servicio. Por lo tanto, el tiempo, en horas, requerido para la reparación es la variable dependiente. Se cree que el tiempo requerido para una reparación está relacionado con dos factores, meses transcurridos desde el último servicio de mantenimiento y tipo del problema (mecánico o eléctrico).</a:t>
            </a:r>
          </a:p>
        </p:txBody>
      </p:sp>
      <p:sp>
        <p:nvSpPr>
          <p:cNvPr id="3" name="2 Título"/>
          <p:cNvSpPr>
            <a:spLocks noGrp="1"/>
          </p:cNvSpPr>
          <p:nvPr>
            <p:ph type="title"/>
          </p:nvPr>
        </p:nvSpPr>
        <p:spPr/>
        <p:txBody>
          <a:bodyPr>
            <a:normAutofit fontScale="90000"/>
          </a:bodyPr>
          <a:lstStyle/>
          <a:p>
            <a:r>
              <a:rPr lang="es-CO" dirty="0"/>
              <a:t>REGRESIÓN CON VARIABLES CUALITATIVAS</a:t>
            </a: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365104"/>
            <a:ext cx="50863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91546"/>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CO" dirty="0"/>
              <a:t>Si en el ejemplo del mantenimiento colocáramos una nueva variable </a:t>
            </a:r>
          </a:p>
        </p:txBody>
      </p:sp>
      <p:sp>
        <p:nvSpPr>
          <p:cNvPr id="3" name="2 Título"/>
          <p:cNvSpPr>
            <a:spLocks noGrp="1"/>
          </p:cNvSpPr>
          <p:nvPr>
            <p:ph type="title"/>
          </p:nvPr>
        </p:nvSpPr>
        <p:spPr/>
        <p:txBody>
          <a:bodyPr/>
          <a:lstStyle/>
          <a:p>
            <a:r>
              <a:rPr lang="es-CO" dirty="0"/>
              <a:t>EJEMPLO</a:t>
            </a:r>
          </a:p>
        </p:txBody>
      </p:sp>
    </p:spTree>
    <p:extLst>
      <p:ext uri="{BB962C8B-B14F-4D97-AF65-F5344CB8AC3E}">
        <p14:creationId xmlns:p14="http://schemas.microsoft.com/office/powerpoint/2010/main" val="152108834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b="0" i="1" smtClean="0">
                              <a:latin typeface="Cambria Math"/>
                            </a:rPr>
                            <m:t>𝑟</m:t>
                          </m:r>
                        </m:e>
                        <m:sup>
                          <m:r>
                            <a:rPr lang="es-CO" b="0" i="1" smtClean="0">
                              <a:latin typeface="Cambria Math"/>
                            </a:rPr>
                            <m:t>2</m:t>
                          </m:r>
                        </m:sup>
                      </m:sSup>
                      <m:r>
                        <a:rPr lang="es-CO" b="0" i="1" smtClean="0">
                          <a:latin typeface="Cambria Math"/>
                        </a:rPr>
                        <m:t>=</m:t>
                      </m:r>
                      <m:f>
                        <m:fPr>
                          <m:ctrlPr>
                            <a:rPr lang="es-CO" b="0" i="1" smtClean="0">
                              <a:latin typeface="Cambria Math" panose="02040503050406030204" pitchFamily="18" charset="0"/>
                            </a:rPr>
                          </m:ctrlPr>
                        </m:fPr>
                        <m:num>
                          <m:r>
                            <a:rPr lang="es-CO" b="0" i="1" smtClean="0">
                              <a:latin typeface="Cambria Math"/>
                            </a:rPr>
                            <m:t>𝑆𝐶𝑅</m:t>
                          </m:r>
                        </m:num>
                        <m:den>
                          <m:r>
                            <a:rPr lang="es-CO" b="0" i="1" smtClean="0">
                              <a:latin typeface="Cambria Math"/>
                            </a:rPr>
                            <m:t>𝑆𝐶𝑇</m:t>
                          </m:r>
                        </m:den>
                      </m:f>
                    </m:oMath>
                  </m:oMathPara>
                </a14:m>
                <a:endParaRPr lang="es-CO"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normAutofit fontScale="90000"/>
          </a:bodyPr>
          <a:lstStyle/>
          <a:p>
            <a:r>
              <a:rPr lang="es-CO" dirty="0"/>
              <a:t>COEFICIENTE DE DETERMINACION r^2</a:t>
            </a:r>
          </a:p>
        </p:txBody>
      </p:sp>
      <p:sp>
        <p:nvSpPr>
          <p:cNvPr id="4" name="3 Rectángulo"/>
          <p:cNvSpPr/>
          <p:nvPr/>
        </p:nvSpPr>
        <p:spPr>
          <a:xfrm>
            <a:off x="827584" y="4293096"/>
            <a:ext cx="7776864" cy="923330"/>
          </a:xfrm>
          <a:prstGeom prst="rect">
            <a:avLst/>
          </a:prstGeom>
        </p:spPr>
        <p:txBody>
          <a:bodyPr wrap="square">
            <a:spAutoFit/>
          </a:bodyPr>
          <a:lstStyle/>
          <a:p>
            <a:r>
              <a:rPr lang="es-CO" dirty="0"/>
              <a:t> r^2 toma valores entre cero y uno, se usa para evaluar la bondad de ajuste de la ecuación de regresión estimada. A este cociente se le llama coeficiente de determinación</a:t>
            </a:r>
          </a:p>
        </p:txBody>
      </p:sp>
    </p:spTree>
    <p:extLst>
      <p:ext uri="{BB962C8B-B14F-4D97-AF65-F5344CB8AC3E}">
        <p14:creationId xmlns:p14="http://schemas.microsoft.com/office/powerpoint/2010/main" val="1477626240"/>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nvPr>
        </p:nvGraphicFramePr>
        <p:xfrm>
          <a:off x="3000375" y="1714500"/>
          <a:ext cx="2781300" cy="1820863"/>
        </p:xfrm>
        <a:graphic>
          <a:graphicData uri="http://schemas.openxmlformats.org/presentationml/2006/ole">
            <mc:AlternateContent xmlns:mc="http://schemas.openxmlformats.org/markup-compatibility/2006">
              <mc:Choice xmlns:v="urn:schemas-microsoft-com:vml" Requires="v">
                <p:oleObj spid="_x0000_s8193" name="Equation" r:id="rId4" imgW="698400" imgH="457200" progId="Equation.3">
                  <p:embed/>
                </p:oleObj>
              </mc:Choice>
              <mc:Fallback>
                <p:oleObj name="Equation" r:id="rId4" imgW="698400" imgH="457200" progId="Equation.3">
                  <p:embed/>
                  <p:pic>
                    <p:nvPicPr>
                      <p:cNvPr id="4"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1714500"/>
                        <a:ext cx="2781300" cy="182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normAutofit/>
          </a:bodyPr>
          <a:lstStyle/>
          <a:p>
            <a:r>
              <a:rPr lang="es-CO" dirty="0">
                <a:solidFill>
                  <a:srgbClr val="FF0000"/>
                </a:solidFill>
                <a:latin typeface="Comic Sans MS" panose="030F0702030302020204" pitchFamily="66" charset="0"/>
              </a:rPr>
              <a:t>PRUEBA ESTADÍSTICA F </a:t>
            </a:r>
            <a:endParaRPr lang="en-US" dirty="0"/>
          </a:p>
        </p:txBody>
      </p:sp>
      <p:sp>
        <p:nvSpPr>
          <p:cNvPr id="5" name="TextBox 4"/>
          <p:cNvSpPr txBox="1"/>
          <p:nvPr/>
        </p:nvSpPr>
        <p:spPr>
          <a:xfrm>
            <a:off x="1142976" y="4429132"/>
            <a:ext cx="6715172" cy="830997"/>
          </a:xfrm>
          <a:prstGeom prst="rect">
            <a:avLst/>
          </a:prstGeom>
          <a:noFill/>
          <a:ln>
            <a:solidFill>
              <a:srgbClr val="FF0000"/>
            </a:solidFill>
          </a:ln>
        </p:spPr>
        <p:txBody>
          <a:bodyPr wrap="square" rtlCol="0">
            <a:spAutoFit/>
          </a:bodyPr>
          <a:lstStyle/>
          <a:p>
            <a:pPr algn="just"/>
            <a:r>
              <a:rPr lang="es-CO" sz="2400" dirty="0">
                <a:latin typeface="Comic Sans MS" pitchFamily="66" charset="0"/>
              </a:rPr>
              <a:t>Esta prueba evalúa si existe o no una regresión lineal entre las variables X y Y</a:t>
            </a:r>
            <a:endParaRPr lang="en-US" sz="2400" dirty="0">
              <a:latin typeface="Comic Sans MS" pitchFamily="66" charset="0"/>
            </a:endParaRPr>
          </a:p>
        </p:txBody>
      </p:sp>
    </p:spTree>
    <p:extLst>
      <p:ext uri="{BB962C8B-B14F-4D97-AF65-F5344CB8AC3E}">
        <p14:creationId xmlns:p14="http://schemas.microsoft.com/office/powerpoint/2010/main" val="713908691"/>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043608" y="2060848"/>
            <a:ext cx="7408333" cy="3888432"/>
          </a:xfrm>
        </p:spPr>
        <p:txBody>
          <a:bodyPr/>
          <a:lstStyle/>
          <a:p>
            <a:pPr algn="just">
              <a:buNone/>
            </a:pPr>
            <a:r>
              <a:rPr lang="es-CO" dirty="0"/>
              <a:t>   Esta prueba busca demostrar que si </a:t>
            </a:r>
            <a:r>
              <a:rPr lang="es-CO" i="1" dirty="0"/>
              <a:t>x </a:t>
            </a:r>
            <a:r>
              <a:rPr lang="es-CO" dirty="0"/>
              <a:t>y </a:t>
            </a:r>
            <a:r>
              <a:rPr lang="es-CO" i="1" dirty="0"/>
              <a:t>y </a:t>
            </a:r>
            <a:r>
              <a:rPr lang="es-CO" dirty="0"/>
              <a:t>están relacionadas entonces el parámetro </a:t>
            </a:r>
            <a:r>
              <a:rPr lang="es-CO" dirty="0">
                <a:latin typeface="Symbol" pitchFamily="18" charset="2"/>
              </a:rPr>
              <a:t>b</a:t>
            </a:r>
            <a:r>
              <a:rPr lang="es-CO" sz="1400" dirty="0">
                <a:latin typeface="+mj-lt"/>
              </a:rPr>
              <a:t>1</a:t>
            </a:r>
            <a:r>
              <a:rPr lang="es-CO" dirty="0">
                <a:latin typeface="+mj-lt"/>
              </a:rPr>
              <a:t> es diferente de cero.</a:t>
            </a:r>
          </a:p>
          <a:p>
            <a:pPr algn="just">
              <a:buNone/>
            </a:pPr>
            <a:r>
              <a:rPr lang="es-CO" dirty="0">
                <a:latin typeface="+mj-lt"/>
              </a:rPr>
              <a:t>    La hipótesis para esta prueba son:</a:t>
            </a:r>
          </a:p>
          <a:p>
            <a:pPr algn="just">
              <a:buNone/>
            </a:pPr>
            <a:endParaRPr lang="es-CO" dirty="0"/>
          </a:p>
        </p:txBody>
      </p:sp>
      <p:sp>
        <p:nvSpPr>
          <p:cNvPr id="3" name="2 Título"/>
          <p:cNvSpPr>
            <a:spLocks noGrp="1"/>
          </p:cNvSpPr>
          <p:nvPr>
            <p:ph type="title"/>
          </p:nvPr>
        </p:nvSpPr>
        <p:spPr/>
        <p:txBody>
          <a:bodyPr>
            <a:normAutofit fontScale="90000"/>
          </a:bodyPr>
          <a:lstStyle/>
          <a:p>
            <a:r>
              <a:rPr lang="es-CO" dirty="0">
                <a:solidFill>
                  <a:srgbClr val="FF0000"/>
                </a:solidFill>
                <a:latin typeface="Comic Sans MS" panose="030F0702030302020204" pitchFamily="66" charset="0"/>
              </a:rPr>
              <a:t>PRUEBA t DE SIGNIFICANCIA</a:t>
            </a:r>
          </a:p>
        </p:txBody>
      </p:sp>
      <p:graphicFrame>
        <p:nvGraphicFramePr>
          <p:cNvPr id="4" name="3 Objeto"/>
          <p:cNvGraphicFramePr>
            <a:graphicFrameLocks noChangeAspect="1"/>
          </p:cNvGraphicFramePr>
          <p:nvPr/>
        </p:nvGraphicFramePr>
        <p:xfrm>
          <a:off x="3357554" y="5000636"/>
          <a:ext cx="1785950" cy="1168986"/>
        </p:xfrm>
        <a:graphic>
          <a:graphicData uri="http://schemas.openxmlformats.org/presentationml/2006/ole">
            <mc:AlternateContent xmlns:mc="http://schemas.openxmlformats.org/markup-compatibility/2006">
              <mc:Choice xmlns:v="urn:schemas-microsoft-com:vml" Requires="v">
                <p:oleObj spid="_x0000_s9217" name="Ecuación" r:id="rId4" imgW="698500" imgH="457200" progId="Equation.3">
                  <p:embed/>
                </p:oleObj>
              </mc:Choice>
              <mc:Fallback>
                <p:oleObj name="Ecuación" r:id="rId4" imgW="698500" imgH="457200" progId="Equation.3">
                  <p:embed/>
                  <p:pic>
                    <p:nvPicPr>
                      <p:cNvPr id="4" name="3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54" y="5000636"/>
                        <a:ext cx="1785950" cy="1168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50847227"/>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488923740"/>
              </p:ext>
            </p:extLst>
          </p:nvPr>
        </p:nvGraphicFramePr>
        <p:xfrm>
          <a:off x="4338638" y="1368425"/>
          <a:ext cx="1506537" cy="1643063"/>
        </p:xfrm>
        <a:graphic>
          <a:graphicData uri="http://schemas.openxmlformats.org/presentationml/2006/ole">
            <mc:AlternateContent xmlns:mc="http://schemas.openxmlformats.org/markup-compatibility/2006">
              <mc:Choice xmlns:v="urn:schemas-microsoft-com:vml" Requires="v">
                <p:oleObj spid="_x0000_s10241" name="Ecuación" r:id="rId4" imgW="419100" imgH="457200" progId="Equation.3">
                  <p:embed/>
                </p:oleObj>
              </mc:Choice>
              <mc:Fallback>
                <p:oleObj name="Ecuación" r:id="rId4" imgW="419100" imgH="457200" progId="Equation.3">
                  <p:embed/>
                  <p:pic>
                    <p:nvPicPr>
                      <p:cNvPr id="4" name="3 Marcador de contenido"/>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638" y="1368425"/>
                        <a:ext cx="1506537" cy="164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2 Título"/>
          <p:cNvSpPr>
            <a:spLocks noGrp="1"/>
          </p:cNvSpPr>
          <p:nvPr>
            <p:ph type="title"/>
          </p:nvPr>
        </p:nvSpPr>
        <p:spPr/>
        <p:txBody>
          <a:bodyPr/>
          <a:lstStyle/>
          <a:p>
            <a:r>
              <a:rPr lang="es-CO" dirty="0">
                <a:solidFill>
                  <a:srgbClr val="FF0000"/>
                </a:solidFill>
              </a:rPr>
              <a:t>ESTADÍSTICO DE PRUEBA PARA t</a:t>
            </a:r>
          </a:p>
        </p:txBody>
      </p:sp>
      <p:sp>
        <p:nvSpPr>
          <p:cNvPr id="6" name="5 Rectángulo"/>
          <p:cNvSpPr/>
          <p:nvPr/>
        </p:nvSpPr>
        <p:spPr>
          <a:xfrm>
            <a:off x="785786" y="3143248"/>
            <a:ext cx="8001056" cy="2428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CuadroTexto"/>
          <p:cNvSpPr txBox="1"/>
          <p:nvPr/>
        </p:nvSpPr>
        <p:spPr>
          <a:xfrm>
            <a:off x="892943" y="2827190"/>
            <a:ext cx="7786742" cy="369332"/>
          </a:xfrm>
          <a:prstGeom prst="rect">
            <a:avLst/>
          </a:prstGeom>
          <a:noFill/>
        </p:spPr>
        <p:txBody>
          <a:bodyPr wrap="square" rtlCol="0">
            <a:spAutoFit/>
          </a:bodyPr>
          <a:lstStyle/>
          <a:p>
            <a:r>
              <a:rPr lang="es-CO" dirty="0"/>
              <a:t>Donde </a:t>
            </a:r>
          </a:p>
        </p:txBody>
      </p:sp>
      <p:graphicFrame>
        <p:nvGraphicFramePr>
          <p:cNvPr id="7171" name="Object 3"/>
          <p:cNvGraphicFramePr>
            <a:graphicFrameLocks noChangeAspect="1"/>
          </p:cNvGraphicFramePr>
          <p:nvPr>
            <p:extLst>
              <p:ext uri="{D42A27DB-BD31-4B8C-83A1-F6EECF244321}">
                <p14:modId xmlns:p14="http://schemas.microsoft.com/office/powerpoint/2010/main" val="1273247123"/>
              </p:ext>
            </p:extLst>
          </p:nvPr>
        </p:nvGraphicFramePr>
        <p:xfrm>
          <a:off x="4572000" y="3011856"/>
          <a:ext cx="3505200" cy="2819400"/>
        </p:xfrm>
        <a:graphic>
          <a:graphicData uri="http://schemas.openxmlformats.org/presentationml/2006/ole">
            <mc:AlternateContent xmlns:mc="http://schemas.openxmlformats.org/markup-compatibility/2006">
              <mc:Choice xmlns:v="urn:schemas-microsoft-com:vml" Requires="v">
                <p:oleObj spid="_x0000_s10242" name="Ecuación" r:id="rId6" imgW="1168400" imgH="939800" progId="Equation.3">
                  <p:embed/>
                </p:oleObj>
              </mc:Choice>
              <mc:Fallback>
                <p:oleObj name="Ecuación" r:id="rId6" imgW="1168400" imgH="939800" progId="Equation.3">
                  <p:embed/>
                  <p:pic>
                    <p:nvPicPr>
                      <p:cNvPr id="717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011856"/>
                        <a:ext cx="3505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Rectángulo"/>
          <p:cNvSpPr/>
          <p:nvPr/>
        </p:nvSpPr>
        <p:spPr>
          <a:xfrm>
            <a:off x="179512" y="5380672"/>
            <a:ext cx="4159562" cy="1477328"/>
          </a:xfrm>
          <a:prstGeom prst="rect">
            <a:avLst/>
          </a:prstGeom>
        </p:spPr>
        <p:txBody>
          <a:bodyPr wrap="square">
            <a:spAutoFit/>
          </a:bodyPr>
          <a:lstStyle/>
          <a:p>
            <a:r>
              <a:rPr lang="es-CO" dirty="0"/>
              <a:t>El valor de SCE es una medida del error al utilizar la ecuación de regresión estimada para estimar los valores de la variable dependiente en los elementos de la muestra. </a:t>
            </a:r>
          </a:p>
        </p:txBody>
      </p:sp>
    </p:spTree>
    <p:extLst>
      <p:ext uri="{BB962C8B-B14F-4D97-AF65-F5344CB8AC3E}">
        <p14:creationId xmlns:p14="http://schemas.microsoft.com/office/powerpoint/2010/main" val="27407306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Rectángulo redondeado"/>
          <p:cNvSpPr/>
          <p:nvPr/>
        </p:nvSpPr>
        <p:spPr>
          <a:xfrm>
            <a:off x="688642" y="325154"/>
            <a:ext cx="7843798" cy="94360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just"/>
            <a:r>
              <a:rPr lang="es-PE" sz="2400" b="1" dirty="0">
                <a:solidFill>
                  <a:srgbClr val="FFFF00"/>
                </a:solidFill>
              </a:rPr>
              <a:t>LLAMADAS A CLIENTES  REALIZADAS Y COPIADORAS VENDIDAS POR LOS 10 VENDEDORES DE LA MUESTRAS</a:t>
            </a:r>
          </a:p>
        </p:txBody>
      </p:sp>
      <p:graphicFrame>
        <p:nvGraphicFramePr>
          <p:cNvPr id="4" name="3 Tabla"/>
          <p:cNvGraphicFramePr>
            <a:graphicFrameLocks noGrp="1"/>
          </p:cNvGraphicFramePr>
          <p:nvPr>
            <p:extLst>
              <p:ext uri="{D42A27DB-BD31-4B8C-83A1-F6EECF244321}">
                <p14:modId xmlns:p14="http://schemas.microsoft.com/office/powerpoint/2010/main" val="1218385589"/>
              </p:ext>
            </p:extLst>
          </p:nvPr>
        </p:nvGraphicFramePr>
        <p:xfrm>
          <a:off x="467544" y="1628800"/>
          <a:ext cx="8203839" cy="4672521"/>
        </p:xfrm>
        <a:graphic>
          <a:graphicData uri="http://schemas.openxmlformats.org/drawingml/2006/table">
            <a:tbl>
              <a:tblPr>
                <a:tableStyleId>{284E427A-3D55-4303-BF80-6455036E1DE7}</a:tableStyleId>
              </a:tblPr>
              <a:tblGrid>
                <a:gridCol w="1806976">
                  <a:extLst>
                    <a:ext uri="{9D8B030D-6E8A-4147-A177-3AD203B41FA5}">
                      <a16:colId xmlns:a16="http://schemas.microsoft.com/office/drawing/2014/main" val="20000"/>
                    </a:ext>
                  </a:extLst>
                </a:gridCol>
                <a:gridCol w="1316876">
                  <a:extLst>
                    <a:ext uri="{9D8B030D-6E8A-4147-A177-3AD203B41FA5}">
                      <a16:colId xmlns:a16="http://schemas.microsoft.com/office/drawing/2014/main" val="20001"/>
                    </a:ext>
                  </a:extLst>
                </a:gridCol>
                <a:gridCol w="2011539">
                  <a:extLst>
                    <a:ext uri="{9D8B030D-6E8A-4147-A177-3AD203B41FA5}">
                      <a16:colId xmlns:a16="http://schemas.microsoft.com/office/drawing/2014/main" val="20002"/>
                    </a:ext>
                  </a:extLst>
                </a:gridCol>
                <a:gridCol w="1022816">
                  <a:extLst>
                    <a:ext uri="{9D8B030D-6E8A-4147-A177-3AD203B41FA5}">
                      <a16:colId xmlns:a16="http://schemas.microsoft.com/office/drawing/2014/main" val="20003"/>
                    </a:ext>
                  </a:extLst>
                </a:gridCol>
                <a:gridCol w="1022816">
                  <a:extLst>
                    <a:ext uri="{9D8B030D-6E8A-4147-A177-3AD203B41FA5}">
                      <a16:colId xmlns:a16="http://schemas.microsoft.com/office/drawing/2014/main" val="20004"/>
                    </a:ext>
                  </a:extLst>
                </a:gridCol>
                <a:gridCol w="1022816">
                  <a:extLst>
                    <a:ext uri="{9D8B030D-6E8A-4147-A177-3AD203B41FA5}">
                      <a16:colId xmlns:a16="http://schemas.microsoft.com/office/drawing/2014/main" val="20005"/>
                    </a:ext>
                  </a:extLst>
                </a:gridCol>
              </a:tblGrid>
              <a:tr h="311477">
                <a:tc>
                  <a:txBody>
                    <a:bodyPr/>
                    <a:lstStyle/>
                    <a:p>
                      <a:pPr algn="ctr" fontAlgn="b"/>
                      <a:r>
                        <a:rPr lang="es-PE" sz="1400" b="1" u="none" strike="noStrike" dirty="0">
                          <a:effectLst/>
                        </a:rPr>
                        <a:t>REPRESENTANTE</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NUMERO DE </a:t>
                      </a:r>
                      <a:endParaRPr lang="es-PE" sz="1400" b="1" i="0" u="none" strike="noStrike" dirty="0">
                        <a:solidFill>
                          <a:srgbClr val="000000"/>
                        </a:solidFill>
                        <a:effectLst/>
                        <a:latin typeface="Calibri"/>
                      </a:endParaRPr>
                    </a:p>
                  </a:txBody>
                  <a:tcPr marL="9525" marR="9525" marT="9525" marB="0" anchor="b"/>
                </a:tc>
                <a:tc>
                  <a:txBody>
                    <a:bodyPr/>
                    <a:lstStyle/>
                    <a:p>
                      <a:pPr algn="ctr" fontAlgn="ctr"/>
                      <a:r>
                        <a:rPr lang="es-PE" sz="1400" b="1" u="none" strike="noStrike" dirty="0">
                          <a:effectLst/>
                        </a:rPr>
                        <a:t>NUMERO DE </a:t>
                      </a:r>
                      <a:endParaRPr lang="es-PE" sz="1400" b="1" i="0" u="none" strike="noStrike" dirty="0">
                        <a:solidFill>
                          <a:srgbClr val="000000"/>
                        </a:solidFill>
                        <a:effectLst/>
                        <a:latin typeface="Calibri"/>
                      </a:endParaRPr>
                    </a:p>
                  </a:txBody>
                  <a:tcPr marL="9525" marR="9525" marT="9525" marB="0" anchor="ctr"/>
                </a:tc>
                <a:tc>
                  <a:txBody>
                    <a:bodyPr/>
                    <a:lstStyle/>
                    <a:p>
                      <a:pPr algn="ctr" fontAlgn="ctr"/>
                      <a:r>
                        <a:rPr lang="es-PE" sz="1400" b="1" u="none" strike="noStrike" dirty="0">
                          <a:effectLst/>
                        </a:rPr>
                        <a:t> </a:t>
                      </a:r>
                      <a:endParaRPr lang="es-PE" sz="1400" b="1" i="0" u="none" strike="noStrike" dirty="0">
                        <a:solidFill>
                          <a:srgbClr val="000000"/>
                        </a:solidFill>
                        <a:effectLst/>
                        <a:latin typeface="Calibri"/>
                      </a:endParaRPr>
                    </a:p>
                  </a:txBody>
                  <a:tcPr marL="9525" marR="9525" marT="9525" marB="0" anchor="ctr"/>
                </a:tc>
                <a:tc>
                  <a:txBody>
                    <a:bodyPr/>
                    <a:lstStyle/>
                    <a:p>
                      <a:pPr algn="ctr" fontAlgn="ctr"/>
                      <a:r>
                        <a:rPr lang="es-PE" sz="1400" b="1" u="none" strike="noStrike" dirty="0">
                          <a:effectLst/>
                        </a:rPr>
                        <a:t> </a:t>
                      </a:r>
                      <a:endParaRPr lang="es-PE" sz="1400" b="1" i="0" u="none" strike="noStrike" dirty="0">
                        <a:solidFill>
                          <a:srgbClr val="000000"/>
                        </a:solidFill>
                        <a:effectLst/>
                        <a:latin typeface="Calibri"/>
                      </a:endParaRPr>
                    </a:p>
                  </a:txBody>
                  <a:tcPr marL="9525" marR="9525" marT="9525" marB="0" anchor="ctr"/>
                </a:tc>
                <a:tc>
                  <a:txBody>
                    <a:bodyPr/>
                    <a:lstStyle/>
                    <a:p>
                      <a:pPr algn="ctr" fontAlgn="ctr"/>
                      <a:r>
                        <a:rPr lang="es-PE" sz="1400" b="1" u="none" strike="noStrike" dirty="0">
                          <a:effectLst/>
                        </a:rPr>
                        <a:t> </a:t>
                      </a:r>
                      <a:endParaRPr lang="es-PE" sz="1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415303">
                <a:tc>
                  <a:txBody>
                    <a:bodyPr/>
                    <a:lstStyle/>
                    <a:p>
                      <a:pPr algn="ctr" fontAlgn="b"/>
                      <a:r>
                        <a:rPr lang="es-PE" sz="1400" b="1" u="none" strike="noStrike" dirty="0">
                          <a:effectLst/>
                        </a:rPr>
                        <a:t>DE VENTAS </a:t>
                      </a:r>
                      <a:endParaRPr lang="es-PE" sz="1400" b="1" i="0" u="none" strike="noStrike" dirty="0">
                        <a:solidFill>
                          <a:srgbClr val="000000"/>
                        </a:solidFill>
                        <a:effectLst/>
                        <a:latin typeface="Calibri"/>
                      </a:endParaRPr>
                    </a:p>
                  </a:txBody>
                  <a:tcPr marL="9525" marR="9525" marT="9525" marB="0" anchor="b"/>
                </a:tc>
                <a:tc>
                  <a:txBody>
                    <a:bodyPr/>
                    <a:lstStyle/>
                    <a:p>
                      <a:pPr algn="ctr" fontAlgn="b"/>
                      <a:r>
                        <a:rPr lang="es-PE" sz="1400" b="1" u="none" strike="noStrike" dirty="0">
                          <a:effectLst/>
                        </a:rPr>
                        <a:t>LLAMADAS</a:t>
                      </a:r>
                      <a:endParaRPr lang="es-PE" sz="1400" b="1" i="0" u="none" strike="noStrike" dirty="0">
                        <a:solidFill>
                          <a:srgbClr val="000000"/>
                        </a:solidFill>
                        <a:effectLst/>
                        <a:latin typeface="Calibri"/>
                      </a:endParaRPr>
                    </a:p>
                  </a:txBody>
                  <a:tcPr marL="9525" marR="9525" marT="9525" marB="0" anchor="b"/>
                </a:tc>
                <a:tc>
                  <a:txBody>
                    <a:bodyPr/>
                    <a:lstStyle/>
                    <a:p>
                      <a:pPr algn="ctr" fontAlgn="ctr"/>
                      <a:r>
                        <a:rPr lang="es-PE" sz="1400" b="1" u="none" strike="noStrike" dirty="0">
                          <a:effectLst/>
                        </a:rPr>
                        <a:t>COPIADORAS VENDIDAS</a:t>
                      </a:r>
                      <a:endParaRPr lang="es-PE" sz="1400" b="1" i="0" u="none" strike="noStrike" dirty="0">
                        <a:solidFill>
                          <a:srgbClr val="000000"/>
                        </a:solidFill>
                        <a:effectLst/>
                        <a:latin typeface="Calibri"/>
                      </a:endParaRPr>
                    </a:p>
                  </a:txBody>
                  <a:tcPr marL="9525" marR="9525" marT="9525" marB="0" anchor="ctr"/>
                </a:tc>
                <a:tc>
                  <a:txBody>
                    <a:bodyPr/>
                    <a:lstStyle/>
                    <a:p>
                      <a:pPr algn="ctr" fontAlgn="ctr"/>
                      <a:r>
                        <a:rPr lang="es-PE" sz="1400" b="1" u="none" strike="noStrike" dirty="0">
                          <a:effectLst/>
                        </a:rPr>
                        <a:t>X</a:t>
                      </a:r>
                      <a:r>
                        <a:rPr lang="es-PE" sz="1400" b="1" u="none" strike="noStrike" baseline="30000" dirty="0">
                          <a:effectLst/>
                        </a:rPr>
                        <a:t>2</a:t>
                      </a:r>
                      <a:endParaRPr lang="es-PE" sz="1400" b="1" i="0" u="none" strike="noStrike" dirty="0">
                        <a:solidFill>
                          <a:srgbClr val="000000"/>
                        </a:solidFill>
                        <a:effectLst/>
                        <a:latin typeface="Times New Roman"/>
                      </a:endParaRPr>
                    </a:p>
                  </a:txBody>
                  <a:tcPr marL="9525" marR="9525" marT="9525" marB="0" anchor="ctr"/>
                </a:tc>
                <a:tc>
                  <a:txBody>
                    <a:bodyPr/>
                    <a:lstStyle/>
                    <a:p>
                      <a:pPr algn="ctr" fontAlgn="ctr"/>
                      <a:r>
                        <a:rPr lang="es-PE" sz="1400" b="1" u="none" strike="noStrike" dirty="0">
                          <a:effectLst/>
                        </a:rPr>
                        <a:t> Y</a:t>
                      </a:r>
                      <a:r>
                        <a:rPr lang="es-PE" sz="1400" b="1" u="none" strike="noStrike" baseline="30000" dirty="0">
                          <a:effectLst/>
                        </a:rPr>
                        <a:t>2</a:t>
                      </a:r>
                      <a:endParaRPr lang="es-PE" sz="1400" b="1" i="0" u="none" strike="noStrike" dirty="0">
                        <a:solidFill>
                          <a:srgbClr val="000000"/>
                        </a:solidFill>
                        <a:effectLst/>
                        <a:latin typeface="Times New Roman"/>
                      </a:endParaRPr>
                    </a:p>
                  </a:txBody>
                  <a:tcPr marL="9525" marR="9525" marT="9525" marB="0" anchor="ctr"/>
                </a:tc>
                <a:tc>
                  <a:txBody>
                    <a:bodyPr/>
                    <a:lstStyle/>
                    <a:p>
                      <a:pPr algn="ctr" fontAlgn="ctr"/>
                      <a:r>
                        <a:rPr lang="es-PE" sz="1800" b="1" u="none" strike="noStrike" dirty="0">
                          <a:effectLst/>
                        </a:rPr>
                        <a:t>xy</a:t>
                      </a:r>
                      <a:endParaRPr lang="es-PE" sz="18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30127">
                <a:tc>
                  <a:txBody>
                    <a:bodyPr/>
                    <a:lstStyle/>
                    <a:p>
                      <a:pPr algn="l" fontAlgn="b"/>
                      <a:r>
                        <a:rPr lang="es-PE" sz="1600" b="1" u="none" strike="noStrike" dirty="0">
                          <a:effectLst/>
                        </a:rPr>
                        <a:t>TOM KELLER</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900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600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30127">
                <a:tc>
                  <a:txBody>
                    <a:bodyPr/>
                    <a:lstStyle/>
                    <a:p>
                      <a:pPr algn="l" fontAlgn="b"/>
                      <a:r>
                        <a:rPr lang="es-PE" sz="1600" b="1" u="none" strike="noStrike" dirty="0">
                          <a:effectLst/>
                        </a:rPr>
                        <a:t>JEFF HALL</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60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1600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3600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2400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30127">
                <a:tc>
                  <a:txBody>
                    <a:bodyPr/>
                    <a:lstStyle/>
                    <a:p>
                      <a:pPr algn="l" fontAlgn="b"/>
                      <a:r>
                        <a:rPr lang="es-PE" sz="1600" b="1" u="none" strike="noStrike" dirty="0">
                          <a:effectLst/>
                        </a:rPr>
                        <a:t>BRIAN VIROST</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1600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800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71071">
                <a:tc>
                  <a:txBody>
                    <a:bodyPr/>
                    <a:lstStyle/>
                    <a:p>
                      <a:pPr algn="l" fontAlgn="b"/>
                      <a:r>
                        <a:rPr lang="es-PE" sz="1600" b="1" u="none" strike="noStrike" dirty="0">
                          <a:effectLst/>
                        </a:rPr>
                        <a:t>GREG FISH </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60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900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3600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1800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30127">
                <a:tc>
                  <a:txBody>
                    <a:bodyPr/>
                    <a:lstStyle/>
                    <a:p>
                      <a:pPr algn="l" fontAlgn="b"/>
                      <a:r>
                        <a:rPr lang="es-PE" sz="1600" b="1" u="none" strike="noStrike" dirty="0">
                          <a:effectLst/>
                        </a:rPr>
                        <a:t>SUSAN  WELLCH</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900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30127">
                <a:tc>
                  <a:txBody>
                    <a:bodyPr/>
                    <a:lstStyle/>
                    <a:p>
                      <a:pPr algn="l" fontAlgn="b"/>
                      <a:r>
                        <a:rPr lang="es-PE" sz="1600" b="1" u="none" strike="noStrike" dirty="0">
                          <a:effectLst/>
                        </a:rPr>
                        <a:t>CARLOS RAMANIREZ</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1600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330127">
                <a:tc>
                  <a:txBody>
                    <a:bodyPr/>
                    <a:lstStyle/>
                    <a:p>
                      <a:pPr algn="l" fontAlgn="b"/>
                      <a:r>
                        <a:rPr lang="es-PE" sz="1600" b="1" u="none" strike="noStrike" dirty="0">
                          <a:effectLst/>
                        </a:rPr>
                        <a:t>RICH NILES </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1600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800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330127">
                <a:tc>
                  <a:txBody>
                    <a:bodyPr/>
                    <a:lstStyle/>
                    <a:p>
                      <a:pPr algn="l" fontAlgn="b"/>
                      <a:r>
                        <a:rPr lang="es-PE" sz="1600" b="1" u="none" strike="noStrike" dirty="0">
                          <a:effectLst/>
                        </a:rPr>
                        <a:t>MIKE KIEL</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50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2500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1000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330127">
                <a:tc>
                  <a:txBody>
                    <a:bodyPr/>
                    <a:lstStyle/>
                    <a:p>
                      <a:pPr algn="l" fontAlgn="b"/>
                      <a:r>
                        <a:rPr lang="es-PE" sz="1600" b="1" u="none" strike="noStrike" dirty="0">
                          <a:effectLst/>
                        </a:rPr>
                        <a:t>MARK REYNOLDS</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900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600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330127">
                <a:tc>
                  <a:txBody>
                    <a:bodyPr/>
                    <a:lstStyle/>
                    <a:p>
                      <a:pPr algn="l" fontAlgn="b"/>
                      <a:r>
                        <a:rPr lang="es-PE" sz="1600" b="1" u="none" strike="noStrike" dirty="0">
                          <a:effectLst/>
                        </a:rPr>
                        <a:t>SONI JONES </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30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70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900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4900</a:t>
                      </a:r>
                      <a:endParaRPr lang="es-PE" sz="12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rPr>
                        <a:t>2100</a:t>
                      </a:r>
                      <a:endParaRPr lang="es-PE"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436449">
                <a:tc>
                  <a:txBody>
                    <a:bodyPr/>
                    <a:lstStyle/>
                    <a:p>
                      <a:pPr algn="l" fontAlgn="b"/>
                      <a:r>
                        <a:rPr lang="es-PE" sz="1600" b="1" u="none" strike="noStrike" dirty="0">
                          <a:effectLst/>
                        </a:rPr>
                        <a:t>TOTAL</a:t>
                      </a:r>
                      <a:endParaRPr lang="es-PE" sz="1600" b="1" i="0" u="none" strike="noStrike" dirty="0">
                        <a:solidFill>
                          <a:srgbClr val="000000"/>
                        </a:solidFill>
                        <a:effectLst/>
                        <a:latin typeface="Calibri"/>
                      </a:endParaRPr>
                    </a:p>
                  </a:txBody>
                  <a:tcPr marL="9525" marR="9525" marT="9525" marB="0" anchor="b"/>
                </a:tc>
                <a:tc>
                  <a:txBody>
                    <a:bodyPr/>
                    <a:lstStyle/>
                    <a:p>
                      <a:pPr algn="ctr" fontAlgn="b"/>
                      <a:r>
                        <a:rPr lang="es-PE" sz="1200" b="1" u="none" strike="noStrike" dirty="0">
                          <a:effectLst/>
                          <a:latin typeface="Goudy Stout" pitchFamily="18" charset="0"/>
                        </a:rPr>
                        <a:t>220</a:t>
                      </a:r>
                      <a:endParaRPr lang="es-PE" sz="1200" b="1" i="0" u="none" strike="noStrike" dirty="0">
                        <a:solidFill>
                          <a:srgbClr val="000000"/>
                        </a:solidFill>
                        <a:effectLst/>
                        <a:latin typeface="Goudy Stout" pitchFamily="18" charset="0"/>
                      </a:endParaRPr>
                    </a:p>
                  </a:txBody>
                  <a:tcPr marL="9525" marR="9525" marT="9525" marB="0" anchor="b"/>
                </a:tc>
                <a:tc>
                  <a:txBody>
                    <a:bodyPr/>
                    <a:lstStyle/>
                    <a:p>
                      <a:pPr algn="ctr" fontAlgn="b"/>
                      <a:r>
                        <a:rPr lang="es-PE" sz="1200" b="1" u="none" strike="noStrike" dirty="0">
                          <a:effectLst/>
                          <a:latin typeface="Goudy Stout" pitchFamily="18" charset="0"/>
                        </a:rPr>
                        <a:t>450</a:t>
                      </a:r>
                      <a:endParaRPr lang="es-PE" sz="1200" b="1" i="0" u="none" strike="noStrike" dirty="0">
                        <a:solidFill>
                          <a:srgbClr val="000000"/>
                        </a:solidFill>
                        <a:effectLst/>
                        <a:latin typeface="Goudy Stout" pitchFamily="18" charset="0"/>
                      </a:endParaRPr>
                    </a:p>
                  </a:txBody>
                  <a:tcPr marL="9525" marR="9525" marT="9525" marB="0" anchor="b"/>
                </a:tc>
                <a:tc>
                  <a:txBody>
                    <a:bodyPr/>
                    <a:lstStyle/>
                    <a:p>
                      <a:pPr algn="ctr" fontAlgn="b"/>
                      <a:r>
                        <a:rPr lang="es-PE" sz="1200" b="1" u="none" strike="noStrike" dirty="0">
                          <a:effectLst/>
                          <a:latin typeface="Goudy Stout" pitchFamily="18" charset="0"/>
                        </a:rPr>
                        <a:t>5600</a:t>
                      </a:r>
                      <a:endParaRPr lang="es-PE" sz="1200" b="1" i="0" u="none" strike="noStrike" dirty="0">
                        <a:solidFill>
                          <a:srgbClr val="000000"/>
                        </a:solidFill>
                        <a:effectLst/>
                        <a:latin typeface="Goudy Stout" pitchFamily="18" charset="0"/>
                      </a:endParaRPr>
                    </a:p>
                  </a:txBody>
                  <a:tcPr marL="9525" marR="9525" marT="9525" marB="0" anchor="b"/>
                </a:tc>
                <a:tc>
                  <a:txBody>
                    <a:bodyPr/>
                    <a:lstStyle/>
                    <a:p>
                      <a:pPr algn="ctr" fontAlgn="b"/>
                      <a:r>
                        <a:rPr lang="es-PE" sz="1200" b="1" u="none" strike="noStrike" dirty="0">
                          <a:effectLst/>
                          <a:latin typeface="Goudy Stout" pitchFamily="18" charset="0"/>
                        </a:rPr>
                        <a:t>22100</a:t>
                      </a:r>
                      <a:endParaRPr lang="es-PE" sz="1200" b="1" i="0" u="none" strike="noStrike" dirty="0">
                        <a:solidFill>
                          <a:srgbClr val="000000"/>
                        </a:solidFill>
                        <a:effectLst/>
                        <a:latin typeface="Goudy Stout" pitchFamily="18" charset="0"/>
                      </a:endParaRPr>
                    </a:p>
                  </a:txBody>
                  <a:tcPr marL="9525" marR="9525" marT="9525" marB="0" anchor="b"/>
                </a:tc>
                <a:tc>
                  <a:txBody>
                    <a:bodyPr/>
                    <a:lstStyle/>
                    <a:p>
                      <a:pPr algn="ctr" fontAlgn="b"/>
                      <a:r>
                        <a:rPr lang="es-PE" sz="1200" b="1" u="none" strike="noStrike" dirty="0">
                          <a:effectLst/>
                          <a:latin typeface="Goudy Stout" pitchFamily="18" charset="0"/>
                        </a:rPr>
                        <a:t>10800</a:t>
                      </a:r>
                      <a:endParaRPr lang="es-PE" sz="1200" b="1" i="0" u="none" strike="noStrike" dirty="0">
                        <a:solidFill>
                          <a:srgbClr val="000000"/>
                        </a:solidFill>
                        <a:effectLst/>
                        <a:latin typeface="Goudy Stout" pitchFamily="18" charset="0"/>
                      </a:endParaRPr>
                    </a:p>
                  </a:txBody>
                  <a:tcPr marL="9525" marR="9525" marT="9525" marB="0" anchor="b"/>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8699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3 Marcador de contenido"/>
          <p:cNvGraphicFramePr>
            <a:graphicFrameLocks noGrp="1" noChangeAspect="1"/>
          </p:cNvGraphicFramePr>
          <p:nvPr>
            <p:ph idx="1"/>
          </p:nvPr>
        </p:nvGraphicFramePr>
        <p:xfrm>
          <a:off x="2357438" y="2571750"/>
          <a:ext cx="4052887" cy="1439863"/>
        </p:xfrm>
        <a:graphic>
          <a:graphicData uri="http://schemas.openxmlformats.org/presentationml/2006/ole">
            <mc:AlternateContent xmlns:mc="http://schemas.openxmlformats.org/markup-compatibility/2006">
              <mc:Choice xmlns:v="urn:schemas-microsoft-com:vml" Requires="v">
                <p:oleObj spid="_x0000_s11265" name="Ecuación" r:id="rId4" imgW="965200" imgH="342900" progId="Equation.3">
                  <p:embed/>
                </p:oleObj>
              </mc:Choice>
              <mc:Fallback>
                <p:oleObj name="Ecuación" r:id="rId4" imgW="965200" imgH="342900" progId="Equation.3">
                  <p:embed/>
                  <p:pic>
                    <p:nvPicPr>
                      <p:cNvPr id="4" name="3 Marcador de contenido"/>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38" y="2571750"/>
                        <a:ext cx="4052887"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2 Título"/>
          <p:cNvSpPr>
            <a:spLocks noGrp="1"/>
          </p:cNvSpPr>
          <p:nvPr>
            <p:ph type="title"/>
          </p:nvPr>
        </p:nvSpPr>
        <p:spPr/>
        <p:txBody>
          <a:bodyPr>
            <a:normAutofit fontScale="90000"/>
          </a:bodyPr>
          <a:lstStyle/>
          <a:p>
            <a:r>
              <a:rPr lang="es-CO" dirty="0">
                <a:solidFill>
                  <a:srgbClr val="FF0000"/>
                </a:solidFill>
                <a:latin typeface="Comic Sans MS" panose="030F0702030302020204" pitchFamily="66" charset="0"/>
              </a:rPr>
              <a:t>INTERVALO DE CONFIANZA PARA t</a:t>
            </a:r>
          </a:p>
        </p:txBody>
      </p:sp>
    </p:spTree>
    <p:extLst>
      <p:ext uri="{BB962C8B-B14F-4D97-AF65-F5344CB8AC3E}">
        <p14:creationId xmlns:p14="http://schemas.microsoft.com/office/powerpoint/2010/main" val="2449437976"/>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5" y="2285992"/>
            <a:ext cx="7780366" cy="3840171"/>
          </a:xfrm>
        </p:spPr>
        <p:txBody>
          <a:bodyPr/>
          <a:lstStyle/>
          <a:p>
            <a:pPr>
              <a:buNone/>
            </a:pPr>
            <a:r>
              <a:rPr lang="es-CO" dirty="0"/>
              <a:t>    El coeficiente de correlación nos mide el grado o la intensidad con la cual se asocian un par de variables.</a:t>
            </a:r>
          </a:p>
          <a:p>
            <a:pPr>
              <a:buNone/>
            </a:pPr>
            <a:r>
              <a:rPr lang="es-CO" dirty="0"/>
              <a:t>    El coeficiente de determinación </a:t>
            </a:r>
            <a:r>
              <a:rPr lang="es-ES" dirty="0"/>
              <a:t>Mide el porcentaje de variación en la variable respuesta, explicada por la variable </a:t>
            </a:r>
            <a:r>
              <a:rPr lang="en-US" dirty="0"/>
              <a:t>independiente.</a:t>
            </a:r>
          </a:p>
        </p:txBody>
      </p:sp>
      <p:sp>
        <p:nvSpPr>
          <p:cNvPr id="3" name="Title 2"/>
          <p:cNvSpPr>
            <a:spLocks noGrp="1"/>
          </p:cNvSpPr>
          <p:nvPr>
            <p:ph type="title"/>
          </p:nvPr>
        </p:nvSpPr>
        <p:spPr/>
        <p:txBody>
          <a:bodyPr>
            <a:normAutofit/>
          </a:bodyPr>
          <a:lstStyle/>
          <a:p>
            <a:r>
              <a:rPr lang="es-CO" sz="3600" dirty="0">
                <a:solidFill>
                  <a:srgbClr val="FF0000"/>
                </a:solidFill>
                <a:latin typeface="Comic Sans MS" pitchFamily="66" charset="0"/>
              </a:rPr>
              <a:t>COEFICIENTE DE CORRELACIÓN Y DE DETERMINACIÓN</a:t>
            </a:r>
            <a:endParaRPr lang="en-US" sz="3600" dirty="0">
              <a:solidFill>
                <a:srgbClr val="FF0000"/>
              </a:solidFill>
              <a:latin typeface="Comic Sans MS" pitchFamily="66" charset="0"/>
            </a:endParaRPr>
          </a:p>
        </p:txBody>
      </p:sp>
    </p:spTree>
    <p:extLst>
      <p:ext uri="{BB962C8B-B14F-4D97-AF65-F5344CB8AC3E}">
        <p14:creationId xmlns:p14="http://schemas.microsoft.com/office/powerpoint/2010/main" val="346994661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4165170655"/>
              </p:ext>
            </p:extLst>
          </p:nvPr>
        </p:nvGraphicFramePr>
        <p:xfrm>
          <a:off x="1835696" y="2346649"/>
          <a:ext cx="5976663" cy="3793882"/>
        </p:xfrm>
        <a:graphic>
          <a:graphicData uri="http://schemas.openxmlformats.org/presentationml/2006/ole">
            <mc:AlternateContent xmlns:mc="http://schemas.openxmlformats.org/markup-compatibility/2006">
              <mc:Choice xmlns:v="urn:schemas-microsoft-com:vml" Requires="v">
                <p:oleObj spid="_x0000_s12289" name="Equation" r:id="rId4" imgW="2920680" imgH="1854000" progId="Equation.3">
                  <p:embed/>
                </p:oleObj>
              </mc:Choice>
              <mc:Fallback>
                <p:oleObj name="Equation" r:id="rId4" imgW="2920680" imgH="1854000" progId="Equation.3">
                  <p:embed/>
                  <p:pic>
                    <p:nvPicPr>
                      <p:cNvPr id="4"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346649"/>
                        <a:ext cx="5976663" cy="3793882"/>
                      </a:xfrm>
                      <a:prstGeom prst="rect">
                        <a:avLst/>
                      </a:prstGeom>
                      <a:noFill/>
                    </p:spPr>
                  </p:pic>
                </p:oleObj>
              </mc:Fallback>
            </mc:AlternateContent>
          </a:graphicData>
        </a:graphic>
      </p:graphicFrame>
      <p:sp>
        <p:nvSpPr>
          <p:cNvPr id="3" name="Title 2"/>
          <p:cNvSpPr>
            <a:spLocks noGrp="1"/>
          </p:cNvSpPr>
          <p:nvPr>
            <p:ph type="title"/>
          </p:nvPr>
        </p:nvSpPr>
        <p:spPr/>
        <p:txBody>
          <a:bodyPr>
            <a:normAutofit fontScale="90000"/>
          </a:bodyPr>
          <a:lstStyle/>
          <a:p>
            <a:r>
              <a:rPr lang="es-CO" dirty="0">
                <a:solidFill>
                  <a:srgbClr val="FF0000"/>
                </a:solidFill>
                <a:latin typeface="Comic Sans MS" pitchFamily="66" charset="0"/>
              </a:rPr>
              <a:t>CÁLCULO DEL COEFICIENTE DE DEERMINACIÓN</a:t>
            </a:r>
            <a:endParaRPr lang="en-US" dirty="0">
              <a:solidFill>
                <a:srgbClr val="FF0000"/>
              </a:solidFill>
              <a:latin typeface="Comic Sans MS" pitchFamily="66" charset="0"/>
            </a:endParaRPr>
          </a:p>
        </p:txBody>
      </p:sp>
    </p:spTree>
    <p:extLst>
      <p:ext uri="{BB962C8B-B14F-4D97-AF65-F5344CB8AC3E}">
        <p14:creationId xmlns:p14="http://schemas.microsoft.com/office/powerpoint/2010/main" val="3695621188"/>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𝐻</m:t>
                          </m:r>
                        </m:e>
                        <m:sub>
                          <m:r>
                            <a:rPr lang="es-CO" b="0" i="1" smtClean="0">
                              <a:latin typeface="Cambria Math"/>
                            </a:rPr>
                            <m:t>0</m:t>
                          </m:r>
                        </m:sub>
                      </m:sSub>
                      <m:r>
                        <a:rPr lang="es-CO" b="0" i="1" smtClean="0">
                          <a:latin typeface="Cambria Math"/>
                        </a:rPr>
                        <m:t>:</m:t>
                      </m:r>
                      <m:sSub>
                        <m:sSubPr>
                          <m:ctrlPr>
                            <a:rPr lang="es-CO" b="0" i="1" smtClean="0">
                              <a:latin typeface="Cambria Math" panose="02040503050406030204" pitchFamily="18" charset="0"/>
                            </a:rPr>
                          </m:ctrlPr>
                        </m:sSubPr>
                        <m:e>
                          <m:r>
                            <a:rPr lang="es-CO" b="0" i="1" smtClean="0">
                              <a:latin typeface="Cambria Math"/>
                              <a:ea typeface="Cambria Math"/>
                            </a:rPr>
                            <m:t>𝜌</m:t>
                          </m:r>
                        </m:e>
                        <m:sub>
                          <m:r>
                            <a:rPr lang="es-CO" b="0" i="1" smtClean="0">
                              <a:latin typeface="Cambria Math"/>
                            </a:rPr>
                            <m:t>𝑥𝑦</m:t>
                          </m:r>
                        </m:sub>
                      </m:sSub>
                      <m:r>
                        <a:rPr lang="es-CO" b="0" i="1" smtClean="0">
                          <a:latin typeface="Cambria Math"/>
                        </a:rPr>
                        <m:t>=0</m:t>
                      </m:r>
                    </m:oMath>
                  </m:oMathPara>
                </a14:m>
                <a:endParaRPr lang="es-CO" b="0" dirty="0"/>
              </a:p>
              <a:p>
                <a:pPr marL="0" indent="0">
                  <a:buNone/>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rPr>
                          </m:ctrlPr>
                        </m:sSubPr>
                        <m:e>
                          <m:r>
                            <a:rPr lang="es-CO" i="1">
                              <a:latin typeface="Cambria Math"/>
                            </a:rPr>
                            <m:t>𝐻</m:t>
                          </m:r>
                        </m:e>
                        <m:sub>
                          <m:r>
                            <a:rPr lang="es-CO" b="0" i="1" smtClean="0">
                              <a:latin typeface="Cambria Math"/>
                            </a:rPr>
                            <m:t>𝑎</m:t>
                          </m:r>
                        </m:sub>
                      </m:sSub>
                      <m:r>
                        <a:rPr lang="es-CO" i="1">
                          <a:latin typeface="Cambria Math"/>
                        </a:rPr>
                        <m:t>:</m:t>
                      </m:r>
                      <m:sSub>
                        <m:sSubPr>
                          <m:ctrlPr>
                            <a:rPr lang="es-CO" i="1">
                              <a:latin typeface="Cambria Math" panose="02040503050406030204" pitchFamily="18" charset="0"/>
                            </a:rPr>
                          </m:ctrlPr>
                        </m:sSubPr>
                        <m:e>
                          <m:r>
                            <a:rPr lang="es-CO" i="1">
                              <a:latin typeface="Cambria Math"/>
                              <a:ea typeface="Cambria Math"/>
                            </a:rPr>
                            <m:t>𝜌</m:t>
                          </m:r>
                        </m:e>
                        <m:sub>
                          <m:r>
                            <a:rPr lang="es-CO" i="1">
                              <a:latin typeface="Cambria Math"/>
                            </a:rPr>
                            <m:t>𝑥𝑦</m:t>
                          </m:r>
                        </m:sub>
                      </m:sSub>
                      <m:r>
                        <a:rPr lang="es-CO" i="1" smtClean="0">
                          <a:latin typeface="Cambria Math"/>
                          <a:ea typeface="Cambria Math"/>
                        </a:rPr>
                        <m:t>≠</m:t>
                      </m:r>
                      <m:r>
                        <a:rPr lang="es-CO" i="1">
                          <a:latin typeface="Cambria Math"/>
                        </a:rPr>
                        <m:t>0</m:t>
                      </m:r>
                    </m:oMath>
                  </m:oMathPara>
                </a14:m>
                <a:endParaRPr lang="es-CO" dirty="0"/>
              </a:p>
              <a:p>
                <a:pPr marL="0" indent="0">
                  <a:buNone/>
                </a:pPr>
                <a:endParaRPr lang="es-CO" dirty="0"/>
              </a:p>
              <a:p>
                <a:pPr marL="0" indent="0">
                  <a:buNone/>
                </a:pPr>
                <a:r>
                  <a:rPr lang="es-CO" dirty="0"/>
                  <a:t>Estadístico de prueba</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𝑡</m:t>
                      </m:r>
                      <m:r>
                        <a:rPr lang="es-CO" b="0" i="1" smtClean="0">
                          <a:latin typeface="Cambria Math"/>
                        </a:rPr>
                        <m:t>=</m:t>
                      </m:r>
                      <m:r>
                        <a:rPr lang="es-CO" b="0" i="1" smtClean="0">
                          <a:latin typeface="Cambria Math"/>
                        </a:rPr>
                        <m:t>𝑟</m:t>
                      </m:r>
                      <m:r>
                        <a:rPr lang="es-CO" b="0" i="1" smtClean="0">
                          <a:latin typeface="Cambria Math"/>
                        </a:rPr>
                        <m:t>∗</m:t>
                      </m:r>
                      <m:rad>
                        <m:radPr>
                          <m:degHide m:val="on"/>
                          <m:ctrlPr>
                            <a:rPr lang="es-CO" b="0" i="1" smtClean="0">
                              <a:latin typeface="Cambria Math" panose="02040503050406030204" pitchFamily="18" charset="0"/>
                            </a:rPr>
                          </m:ctrlPr>
                        </m:radPr>
                        <m:deg/>
                        <m:e>
                          <m:f>
                            <m:fPr>
                              <m:ctrlPr>
                                <a:rPr lang="es-CO" b="0" i="1" smtClean="0">
                                  <a:latin typeface="Cambria Math" panose="02040503050406030204" pitchFamily="18" charset="0"/>
                                </a:rPr>
                              </m:ctrlPr>
                            </m:fPr>
                            <m:num>
                              <m:r>
                                <a:rPr lang="es-CO" b="0" i="1" smtClean="0">
                                  <a:latin typeface="Cambria Math"/>
                                </a:rPr>
                                <m:t>𝑛</m:t>
                              </m:r>
                              <m:r>
                                <a:rPr lang="es-CO" b="0" i="1" smtClean="0">
                                  <a:latin typeface="Cambria Math"/>
                                </a:rPr>
                                <m:t>−2</m:t>
                              </m:r>
                            </m:num>
                            <m:den>
                              <m:r>
                                <a:rPr lang="es-CO" b="0" i="1" smtClean="0">
                                  <a:latin typeface="Cambria Math"/>
                                </a:rPr>
                                <m:t>1−</m:t>
                              </m:r>
                              <m:sSubSup>
                                <m:sSubSupPr>
                                  <m:ctrlPr>
                                    <a:rPr lang="es-CO" b="0" i="1" smtClean="0">
                                      <a:latin typeface="Cambria Math" panose="02040503050406030204" pitchFamily="18" charset="0"/>
                                    </a:rPr>
                                  </m:ctrlPr>
                                </m:sSubSupPr>
                                <m:e>
                                  <m:r>
                                    <a:rPr lang="es-CO" b="0" i="1" smtClean="0">
                                      <a:latin typeface="Cambria Math"/>
                                    </a:rPr>
                                    <m:t>𝑟</m:t>
                                  </m:r>
                                </m:e>
                                <m:sub/>
                                <m:sup>
                                  <m:r>
                                    <a:rPr lang="es-CO" b="0" i="1" smtClean="0">
                                      <a:latin typeface="Cambria Math"/>
                                    </a:rPr>
                                    <m:t>2</m:t>
                                  </m:r>
                                </m:sup>
                              </m:sSubSup>
                            </m:den>
                          </m:f>
                        </m:e>
                      </m:rad>
                    </m:oMath>
                  </m:oMathPara>
                </a14:m>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blipFill rotWithShape="1">
                <a:blip r:embed="rId3"/>
                <a:stretch>
                  <a:fillRect l="-1235"/>
                </a:stretch>
              </a:blipFill>
            </p:spPr>
            <p:txBody>
              <a:bodyPr/>
              <a:lstStyle/>
              <a:p>
                <a:r>
                  <a:rPr lang="es-CO">
                    <a:noFill/>
                  </a:rPr>
                  <a:t> </a:t>
                </a:r>
              </a:p>
            </p:txBody>
          </p:sp>
        </mc:Fallback>
      </mc:AlternateContent>
      <p:sp>
        <p:nvSpPr>
          <p:cNvPr id="3" name="2 Título"/>
          <p:cNvSpPr>
            <a:spLocks noGrp="1"/>
          </p:cNvSpPr>
          <p:nvPr>
            <p:ph type="title"/>
          </p:nvPr>
        </p:nvSpPr>
        <p:spPr>
          <a:xfrm>
            <a:off x="323528" y="476672"/>
            <a:ext cx="8229600" cy="1252728"/>
          </a:xfrm>
        </p:spPr>
        <p:txBody>
          <a:bodyPr>
            <a:noAutofit/>
          </a:bodyPr>
          <a:lstStyle/>
          <a:p>
            <a:r>
              <a:rPr lang="es-CO" sz="4000" dirty="0">
                <a:solidFill>
                  <a:srgbClr val="FF0000"/>
                </a:solidFill>
                <a:latin typeface="Comic Sans MS" pitchFamily="66" charset="0"/>
              </a:rPr>
              <a:t>PRUEBA DE SIGNIFICANCIA USANDO CORRELACIÓN</a:t>
            </a:r>
          </a:p>
        </p:txBody>
      </p:sp>
    </p:spTree>
    <p:extLst>
      <p:ext uri="{BB962C8B-B14F-4D97-AF65-F5344CB8AC3E}">
        <p14:creationId xmlns:p14="http://schemas.microsoft.com/office/powerpoint/2010/main" val="114424149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99592" y="1844824"/>
            <a:ext cx="7408333" cy="3450696"/>
          </a:xfrm>
        </p:spPr>
        <p:txBody>
          <a:bodyPr/>
          <a:lstStyle/>
          <a:p>
            <a:pPr marL="0" indent="0">
              <a:buNone/>
            </a:pPr>
            <a:r>
              <a:rPr lang="es-CO" dirty="0"/>
              <a:t>Es una regresión donde la variable dependiente es cualitativa </a:t>
            </a:r>
            <a:r>
              <a:rPr lang="es-CO" dirty="0" err="1"/>
              <a:t>dicotomica</a:t>
            </a:r>
            <a:r>
              <a:rPr lang="es-CO" dirty="0"/>
              <a:t> (1,0), por lo que la ecuación de regresión calcula es la probabilidad que tome alguno de los dos valores posibles.</a:t>
            </a:r>
          </a:p>
        </p:txBody>
      </p:sp>
      <p:sp>
        <p:nvSpPr>
          <p:cNvPr id="3" name="2 Título"/>
          <p:cNvSpPr>
            <a:spLocks noGrp="1"/>
          </p:cNvSpPr>
          <p:nvPr>
            <p:ph type="title"/>
          </p:nvPr>
        </p:nvSpPr>
        <p:spPr/>
        <p:txBody>
          <a:bodyPr/>
          <a:lstStyle/>
          <a:p>
            <a:r>
              <a:rPr lang="es-CO" dirty="0"/>
              <a:t>REGRESIÓN LOGÍSTICA</a:t>
            </a:r>
          </a:p>
        </p:txBody>
      </p:sp>
    </p:spTree>
    <p:extLst>
      <p:ext uri="{BB962C8B-B14F-4D97-AF65-F5344CB8AC3E}">
        <p14:creationId xmlns:p14="http://schemas.microsoft.com/office/powerpoint/2010/main" val="4243254110"/>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899592" y="1916832"/>
                <a:ext cx="7632848" cy="3744416"/>
              </a:xfrm>
            </p:spPr>
            <p:txBody>
              <a:bodyPr/>
              <a:lstStyle/>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𝐸</m:t>
                      </m:r>
                      <m:d>
                        <m:dPr>
                          <m:ctrlPr>
                            <a:rPr lang="es-CO" b="0" i="1" smtClean="0">
                              <a:latin typeface="Cambria Math" panose="02040503050406030204" pitchFamily="18" charset="0"/>
                            </a:rPr>
                          </m:ctrlPr>
                        </m:dPr>
                        <m:e>
                          <m:acc>
                            <m:accPr>
                              <m:chr m:val="̂"/>
                              <m:ctrlPr>
                                <a:rPr lang="es-CO" b="0" i="1" smtClean="0">
                                  <a:latin typeface="Cambria Math" panose="02040503050406030204" pitchFamily="18" charset="0"/>
                                </a:rPr>
                              </m:ctrlPr>
                            </m:accPr>
                            <m:e>
                              <m:r>
                                <a:rPr lang="es-CO" b="0" i="1" smtClean="0">
                                  <a:latin typeface="Cambria Math"/>
                                </a:rPr>
                                <m:t>𝑦</m:t>
                              </m:r>
                            </m:e>
                          </m:acc>
                        </m:e>
                      </m:d>
                      <m:r>
                        <a:rPr lang="es-CO" b="0" i="1" smtClean="0">
                          <a:latin typeface="Cambria Math"/>
                        </a:rPr>
                        <m:t>=</m:t>
                      </m:r>
                      <m:f>
                        <m:fPr>
                          <m:ctrlPr>
                            <a:rPr lang="es-CO" b="0" i="1" smtClean="0">
                              <a:latin typeface="Cambria Math" panose="02040503050406030204" pitchFamily="18" charset="0"/>
                            </a:rPr>
                          </m:ctrlPr>
                        </m:fPr>
                        <m:num>
                          <m:sSup>
                            <m:sSupPr>
                              <m:ctrlPr>
                                <a:rPr lang="es-CO" b="0" i="1" smtClean="0">
                                  <a:latin typeface="Cambria Math" panose="02040503050406030204" pitchFamily="18" charset="0"/>
                                </a:rPr>
                              </m:ctrlPr>
                            </m:sSupPr>
                            <m:e>
                              <m:r>
                                <a:rPr lang="es-CO" b="0" i="1" smtClean="0">
                                  <a:latin typeface="Cambria Math"/>
                                </a:rPr>
                                <m:t>𝑒</m:t>
                              </m:r>
                            </m:e>
                            <m:sup>
                              <m:sSubSup>
                                <m:sSubSupPr>
                                  <m:ctrlPr>
                                    <a:rPr lang="es-CO" b="0" i="1" smtClean="0">
                                      <a:latin typeface="Cambria Math" panose="02040503050406030204" pitchFamily="18" charset="0"/>
                                    </a:rPr>
                                  </m:ctrlPr>
                                </m:sSubSupPr>
                                <m:e>
                                  <m:r>
                                    <a:rPr lang="es-CO" b="0" i="1" smtClean="0">
                                      <a:latin typeface="Cambria Math"/>
                                    </a:rPr>
                                    <m:t>(</m:t>
                                  </m:r>
                                  <m:r>
                                    <a:rPr lang="es-CO" b="0" i="1" smtClean="0">
                                      <a:latin typeface="Cambria Math"/>
                                      <a:ea typeface="Cambria Math"/>
                                    </a:rPr>
                                    <m:t>𝛽</m:t>
                                  </m:r>
                                </m:e>
                                <m:sub>
                                  <m:r>
                                    <a:rPr lang="es-CO" b="0" i="1" smtClean="0">
                                      <a:latin typeface="Cambria Math"/>
                                    </a:rPr>
                                    <m:t>0</m:t>
                                  </m:r>
                                </m:sub>
                                <m:sup/>
                              </m:sSubSup>
                              <m:r>
                                <a:rPr lang="es-CO" b="0" i="1" smtClean="0">
                                  <a:latin typeface="Cambria Math"/>
                                </a:rPr>
                                <m:t>+</m:t>
                              </m:r>
                              <m:sSubSup>
                                <m:sSubSupPr>
                                  <m:ctrlPr>
                                    <a:rPr lang="es-CO" b="0" i="1" smtClean="0">
                                      <a:latin typeface="Cambria Math" panose="02040503050406030204" pitchFamily="18" charset="0"/>
                                    </a:rPr>
                                  </m:ctrlPr>
                                </m:sSubSupPr>
                                <m:e>
                                  <m:r>
                                    <a:rPr lang="es-CO" b="0" i="1" smtClean="0">
                                      <a:latin typeface="Cambria Math"/>
                                      <a:ea typeface="Cambria Math"/>
                                    </a:rPr>
                                    <m:t>𝛽</m:t>
                                  </m:r>
                                </m:e>
                                <m:sub>
                                  <m:r>
                                    <a:rPr lang="es-CO" b="0" i="1" smtClean="0">
                                      <a:latin typeface="Cambria Math"/>
                                    </a:rPr>
                                    <m:t>1</m:t>
                                  </m:r>
                                </m:sub>
                                <m:sup/>
                              </m:sSubSup>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1</m:t>
                                  </m:r>
                                </m:sub>
                              </m:sSub>
                              <m:r>
                                <a:rPr lang="es-CO" b="0" i="1" smtClean="0">
                                  <a:latin typeface="Cambria Math"/>
                                </a:rPr>
                                <m:t>+</m:t>
                              </m:r>
                              <m:sSubSup>
                                <m:sSubSupPr>
                                  <m:ctrlPr>
                                    <a:rPr lang="es-CO" b="0" i="1" smtClean="0">
                                      <a:latin typeface="Cambria Math" panose="02040503050406030204" pitchFamily="18" charset="0"/>
                                    </a:rPr>
                                  </m:ctrlPr>
                                </m:sSubSupPr>
                                <m:e>
                                  <m:r>
                                    <a:rPr lang="es-CO" b="0" i="1" smtClean="0">
                                      <a:latin typeface="Cambria Math"/>
                                      <a:ea typeface="Cambria Math"/>
                                    </a:rPr>
                                    <m:t>𝛽</m:t>
                                  </m:r>
                                </m:e>
                                <m:sub>
                                  <m:r>
                                    <a:rPr lang="es-CO" b="0" i="1" smtClean="0">
                                      <a:latin typeface="Cambria Math"/>
                                    </a:rPr>
                                    <m:t>2</m:t>
                                  </m:r>
                                </m:sub>
                                <m:sup/>
                              </m:sSubSup>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2</m:t>
                                  </m:r>
                                </m:sub>
                              </m:sSub>
                              <m:r>
                                <a:rPr lang="es-CO" b="0" i="1" smtClean="0">
                                  <a:latin typeface="Cambria Math"/>
                                </a:rPr>
                                <m:t>+…+</m:t>
                              </m:r>
                              <m:sSubSup>
                                <m:sSubSupPr>
                                  <m:ctrlPr>
                                    <a:rPr lang="es-CO" b="0" i="1" smtClean="0">
                                      <a:latin typeface="Cambria Math" panose="02040503050406030204" pitchFamily="18" charset="0"/>
                                    </a:rPr>
                                  </m:ctrlPr>
                                </m:sSubSupPr>
                                <m:e>
                                  <m:r>
                                    <a:rPr lang="es-CO" b="0" i="1" smtClean="0">
                                      <a:latin typeface="Cambria Math"/>
                                      <a:ea typeface="Cambria Math"/>
                                    </a:rPr>
                                    <m:t>𝛽</m:t>
                                  </m:r>
                                </m:e>
                                <m:sub>
                                  <m:r>
                                    <a:rPr lang="es-CO" b="0" i="1" smtClean="0">
                                      <a:latin typeface="Cambria Math"/>
                                    </a:rPr>
                                    <m:t>𝑝</m:t>
                                  </m:r>
                                </m:sub>
                                <m:sup/>
                              </m:sSubSup>
                              <m:sSub>
                                <m:sSubPr>
                                  <m:ctrlPr>
                                    <a:rPr lang="es-CO" i="1">
                                      <a:latin typeface="Cambria Math" panose="02040503050406030204" pitchFamily="18" charset="0"/>
                                    </a:rPr>
                                  </m:ctrlPr>
                                </m:sSubPr>
                                <m:e>
                                  <m:r>
                                    <a:rPr lang="es-CO" i="1">
                                      <a:latin typeface="Cambria Math"/>
                                    </a:rPr>
                                    <m:t>𝑥</m:t>
                                  </m:r>
                                </m:e>
                                <m:sub>
                                  <m:r>
                                    <a:rPr lang="es-CO" b="0" i="1" smtClean="0">
                                      <a:latin typeface="Cambria Math"/>
                                    </a:rPr>
                                    <m:t>𝑝</m:t>
                                  </m:r>
                                </m:sub>
                              </m:sSub>
                              <m:r>
                                <a:rPr lang="es-CO" b="0" i="1" smtClean="0">
                                  <a:latin typeface="Cambria Math"/>
                                </a:rPr>
                                <m:t>)</m:t>
                              </m:r>
                            </m:sup>
                          </m:sSup>
                        </m:num>
                        <m:den>
                          <m:r>
                            <a:rPr lang="es-CO" b="0" i="1" smtClean="0">
                              <a:latin typeface="Cambria Math"/>
                            </a:rPr>
                            <m:t>1+</m:t>
                          </m:r>
                          <m:sSup>
                            <m:sSupPr>
                              <m:ctrlPr>
                                <a:rPr lang="es-CO" i="1">
                                  <a:latin typeface="Cambria Math" panose="02040503050406030204" pitchFamily="18" charset="0"/>
                                </a:rPr>
                              </m:ctrlPr>
                            </m:sSupPr>
                            <m:e>
                              <m:r>
                                <a:rPr lang="es-CO" i="1">
                                  <a:latin typeface="Cambria Math"/>
                                </a:rPr>
                                <m:t>𝑒</m:t>
                              </m:r>
                            </m:e>
                            <m:sup>
                              <m:sSubSup>
                                <m:sSubSupPr>
                                  <m:ctrlPr>
                                    <a:rPr lang="es-CO" i="1">
                                      <a:latin typeface="Cambria Math" panose="02040503050406030204" pitchFamily="18" charset="0"/>
                                    </a:rPr>
                                  </m:ctrlPr>
                                </m:sSubSupPr>
                                <m:e>
                                  <m:r>
                                    <a:rPr lang="es-CO" i="1">
                                      <a:latin typeface="Cambria Math"/>
                                    </a:rPr>
                                    <m:t>(</m:t>
                                  </m:r>
                                  <m:r>
                                    <a:rPr lang="es-CO" i="1">
                                      <a:latin typeface="Cambria Math"/>
                                      <a:ea typeface="Cambria Math"/>
                                    </a:rPr>
                                    <m:t>𝛽</m:t>
                                  </m:r>
                                </m:e>
                                <m:sub>
                                  <m:r>
                                    <a:rPr lang="es-CO" i="1">
                                      <a:latin typeface="Cambria Math"/>
                                    </a:rPr>
                                    <m:t>0</m:t>
                                  </m:r>
                                </m:sub>
                                <m:sup/>
                              </m:sSubSup>
                              <m:r>
                                <a:rPr lang="es-CO" i="1">
                                  <a:latin typeface="Cambria Math"/>
                                </a:rPr>
                                <m:t>+</m:t>
                              </m:r>
                              <m:sSubSup>
                                <m:sSubSupPr>
                                  <m:ctrlPr>
                                    <a:rPr lang="es-CO" i="1">
                                      <a:latin typeface="Cambria Math" panose="02040503050406030204" pitchFamily="18" charset="0"/>
                                    </a:rPr>
                                  </m:ctrlPr>
                                </m:sSubSupPr>
                                <m:e>
                                  <m:r>
                                    <a:rPr lang="es-CO" i="1">
                                      <a:latin typeface="Cambria Math"/>
                                      <a:ea typeface="Cambria Math"/>
                                    </a:rPr>
                                    <m:t>𝛽</m:t>
                                  </m:r>
                                </m:e>
                                <m:sub>
                                  <m:r>
                                    <a:rPr lang="es-CO" i="1">
                                      <a:latin typeface="Cambria Math"/>
                                    </a:rPr>
                                    <m:t>1</m:t>
                                  </m:r>
                                </m:sub>
                                <m:sup/>
                              </m:sSubSup>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r>
                                <a:rPr lang="es-CO" i="1">
                                  <a:latin typeface="Cambria Math"/>
                                </a:rPr>
                                <m:t>+</m:t>
                              </m:r>
                              <m:sSubSup>
                                <m:sSubSupPr>
                                  <m:ctrlPr>
                                    <a:rPr lang="es-CO" i="1">
                                      <a:latin typeface="Cambria Math" panose="02040503050406030204" pitchFamily="18" charset="0"/>
                                    </a:rPr>
                                  </m:ctrlPr>
                                </m:sSubSupPr>
                                <m:e>
                                  <m:r>
                                    <a:rPr lang="es-CO" i="1">
                                      <a:latin typeface="Cambria Math"/>
                                      <a:ea typeface="Cambria Math"/>
                                    </a:rPr>
                                    <m:t>𝛽</m:t>
                                  </m:r>
                                </m:e>
                                <m:sub>
                                  <m:r>
                                    <a:rPr lang="es-CO" i="1">
                                      <a:latin typeface="Cambria Math"/>
                                    </a:rPr>
                                    <m:t>2</m:t>
                                  </m:r>
                                </m:sub>
                                <m:sup/>
                              </m:sSubSup>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r>
                                <a:rPr lang="es-CO" i="1">
                                  <a:latin typeface="Cambria Math"/>
                                </a:rPr>
                                <m:t>+…+</m:t>
                              </m:r>
                              <m:sSubSup>
                                <m:sSubSupPr>
                                  <m:ctrlPr>
                                    <a:rPr lang="es-CO" i="1">
                                      <a:latin typeface="Cambria Math" panose="02040503050406030204" pitchFamily="18" charset="0"/>
                                    </a:rPr>
                                  </m:ctrlPr>
                                </m:sSubSupPr>
                                <m:e>
                                  <m:r>
                                    <a:rPr lang="es-CO" i="1">
                                      <a:latin typeface="Cambria Math"/>
                                      <a:ea typeface="Cambria Math"/>
                                    </a:rPr>
                                    <m:t>𝛽</m:t>
                                  </m:r>
                                </m:e>
                                <m:sub>
                                  <m:r>
                                    <a:rPr lang="es-CO" i="1">
                                      <a:latin typeface="Cambria Math"/>
                                    </a:rPr>
                                    <m:t>𝑝</m:t>
                                  </m:r>
                                </m:sub>
                                <m:sup/>
                              </m:sSubSup>
                              <m:sSub>
                                <m:sSubPr>
                                  <m:ctrlPr>
                                    <a:rPr lang="es-CO" i="1">
                                      <a:latin typeface="Cambria Math" panose="02040503050406030204" pitchFamily="18" charset="0"/>
                                    </a:rPr>
                                  </m:ctrlPr>
                                </m:sSubPr>
                                <m:e>
                                  <m:r>
                                    <a:rPr lang="es-CO" i="1">
                                      <a:latin typeface="Cambria Math"/>
                                    </a:rPr>
                                    <m:t>𝑥</m:t>
                                  </m:r>
                                </m:e>
                                <m:sub>
                                  <m:r>
                                    <a:rPr lang="es-CO" i="1">
                                      <a:latin typeface="Cambria Math"/>
                                    </a:rPr>
                                    <m:t>𝑝</m:t>
                                  </m:r>
                                </m:sub>
                              </m:sSub>
                              <m:r>
                                <a:rPr lang="es-CO" i="1">
                                  <a:latin typeface="Cambria Math"/>
                                </a:rPr>
                                <m:t>)</m:t>
                              </m:r>
                            </m:sup>
                          </m:sSup>
                        </m:den>
                      </m:f>
                    </m:oMath>
                  </m:oMathPara>
                </a14:m>
                <a:endParaRPr lang="es-CO"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899592" y="1916832"/>
                <a:ext cx="7632848" cy="3744416"/>
              </a:xfrm>
              <a:blipFill rotWithShape="1">
                <a:blip r:embed="rId3"/>
                <a:stretch>
                  <a:fillRect/>
                </a:stretch>
              </a:blipFill>
            </p:spPr>
            <p:txBody>
              <a:bodyPr/>
              <a:lstStyle/>
              <a:p>
                <a:r>
                  <a:rPr lang="es-CO">
                    <a:noFill/>
                  </a:rPr>
                  <a:t> </a:t>
                </a:r>
              </a:p>
            </p:txBody>
          </p:sp>
        </mc:Fallback>
      </mc:AlternateContent>
      <p:sp>
        <p:nvSpPr>
          <p:cNvPr id="3" name="2 Título"/>
          <p:cNvSpPr>
            <a:spLocks noGrp="1"/>
          </p:cNvSpPr>
          <p:nvPr>
            <p:ph type="title"/>
          </p:nvPr>
        </p:nvSpPr>
        <p:spPr/>
        <p:txBody>
          <a:bodyPr/>
          <a:lstStyle/>
          <a:p>
            <a:r>
              <a:rPr lang="es-CO" dirty="0"/>
              <a:t>ECUACIÓN DE REGRESIÓN</a:t>
            </a:r>
          </a:p>
        </p:txBody>
      </p:sp>
    </p:spTree>
    <p:extLst>
      <p:ext uri="{BB962C8B-B14F-4D97-AF65-F5344CB8AC3E}">
        <p14:creationId xmlns:p14="http://schemas.microsoft.com/office/powerpoint/2010/main" val="4722754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907387847"/>
              </p:ext>
            </p:extLst>
          </p:nvPr>
        </p:nvGraphicFramePr>
        <p:xfrm>
          <a:off x="2267744" y="1772816"/>
          <a:ext cx="4805356" cy="4348480"/>
        </p:xfrm>
        <a:graphic>
          <a:graphicData uri="http://schemas.openxmlformats.org/drawingml/2006/table">
            <a:tbl>
              <a:tblPr firstRow="1" bandRow="1">
                <a:tableStyleId>{5C22544A-7EE6-4342-B048-85BDC9FD1C3A}</a:tableStyleId>
              </a:tblPr>
              <a:tblGrid>
                <a:gridCol w="1841812">
                  <a:extLst>
                    <a:ext uri="{9D8B030D-6E8A-4147-A177-3AD203B41FA5}">
                      <a16:colId xmlns:a16="http://schemas.microsoft.com/office/drawing/2014/main" val="20000"/>
                    </a:ext>
                  </a:extLst>
                </a:gridCol>
                <a:gridCol w="1481772">
                  <a:extLst>
                    <a:ext uri="{9D8B030D-6E8A-4147-A177-3AD203B41FA5}">
                      <a16:colId xmlns:a16="http://schemas.microsoft.com/office/drawing/2014/main" val="20001"/>
                    </a:ext>
                  </a:extLst>
                </a:gridCol>
                <a:gridCol w="1481772">
                  <a:extLst>
                    <a:ext uri="{9D8B030D-6E8A-4147-A177-3AD203B41FA5}">
                      <a16:colId xmlns:a16="http://schemas.microsoft.com/office/drawing/2014/main" val="20002"/>
                    </a:ext>
                  </a:extLst>
                </a:gridCol>
              </a:tblGrid>
              <a:tr h="370840">
                <a:tc>
                  <a:txBody>
                    <a:bodyPr/>
                    <a:lstStyle/>
                    <a:p>
                      <a:pPr algn="ctr"/>
                      <a:r>
                        <a:rPr lang="es-ES_tradnl" dirty="0"/>
                        <a:t>Representantes</a:t>
                      </a:r>
                      <a:r>
                        <a:rPr lang="es-ES_tradnl" baseline="0" dirty="0"/>
                        <a:t> de ventas</a:t>
                      </a:r>
                      <a:endParaRPr lang="es-ES_tradnl" dirty="0"/>
                    </a:p>
                  </a:txBody>
                  <a:tcPr/>
                </a:tc>
                <a:tc>
                  <a:txBody>
                    <a:bodyPr/>
                    <a:lstStyle/>
                    <a:p>
                      <a:pPr algn="ctr"/>
                      <a:r>
                        <a:rPr lang="es-ES_tradnl" dirty="0"/>
                        <a:t>Llamada</a:t>
                      </a:r>
                      <a:r>
                        <a:rPr lang="es-ES_tradnl" baseline="0" dirty="0"/>
                        <a:t>s de ventas      (X)</a:t>
                      </a:r>
                      <a:endParaRPr lang="es-ES_tradnl" dirty="0"/>
                    </a:p>
                  </a:txBody>
                  <a:tcPr/>
                </a:tc>
                <a:tc>
                  <a:txBody>
                    <a:bodyPr/>
                    <a:lstStyle/>
                    <a:p>
                      <a:pPr algn="ctr"/>
                      <a:r>
                        <a:rPr lang="es-ES_tradnl" dirty="0"/>
                        <a:t>Copiadoras vendidas</a:t>
                      </a:r>
                      <a:r>
                        <a:rPr lang="es-ES_tradnl" baseline="0" dirty="0"/>
                        <a:t> (Y)</a:t>
                      </a:r>
                      <a:endParaRPr lang="es-ES_tradnl" dirty="0"/>
                    </a:p>
                  </a:txBody>
                  <a:tcPr/>
                </a:tc>
                <a:extLst>
                  <a:ext uri="{0D108BD9-81ED-4DB2-BD59-A6C34878D82A}">
                    <a16:rowId xmlns:a16="http://schemas.microsoft.com/office/drawing/2014/main" val="10000"/>
                  </a:ext>
                </a:extLst>
              </a:tr>
              <a:tr h="370840">
                <a:tc>
                  <a:txBody>
                    <a:bodyPr/>
                    <a:lstStyle/>
                    <a:p>
                      <a:r>
                        <a:rPr lang="es-ES_tradnl" baseline="0" dirty="0"/>
                        <a:t>1</a:t>
                      </a:r>
                    </a:p>
                  </a:txBody>
                  <a:tcPr/>
                </a:tc>
                <a:tc>
                  <a:txBody>
                    <a:bodyPr/>
                    <a:lstStyle/>
                    <a:p>
                      <a:r>
                        <a:rPr lang="es-ES_tradnl" dirty="0"/>
                        <a:t>20</a:t>
                      </a:r>
                    </a:p>
                  </a:txBody>
                  <a:tcPr/>
                </a:tc>
                <a:tc>
                  <a:txBody>
                    <a:bodyPr/>
                    <a:lstStyle/>
                    <a:p>
                      <a:r>
                        <a:rPr lang="es-ES_tradnl" dirty="0"/>
                        <a:t>30</a:t>
                      </a:r>
                    </a:p>
                  </a:txBody>
                  <a:tcPr/>
                </a:tc>
                <a:extLst>
                  <a:ext uri="{0D108BD9-81ED-4DB2-BD59-A6C34878D82A}">
                    <a16:rowId xmlns:a16="http://schemas.microsoft.com/office/drawing/2014/main" val="10001"/>
                  </a:ext>
                </a:extLst>
              </a:tr>
              <a:tr h="370840">
                <a:tc>
                  <a:txBody>
                    <a:bodyPr/>
                    <a:lstStyle/>
                    <a:p>
                      <a:r>
                        <a:rPr lang="es-ES_tradnl" dirty="0"/>
                        <a:t>2</a:t>
                      </a:r>
                    </a:p>
                  </a:txBody>
                  <a:tcPr/>
                </a:tc>
                <a:tc>
                  <a:txBody>
                    <a:bodyPr/>
                    <a:lstStyle/>
                    <a:p>
                      <a:r>
                        <a:rPr lang="es-ES_tradnl" dirty="0"/>
                        <a:t>40</a:t>
                      </a:r>
                    </a:p>
                  </a:txBody>
                  <a:tcPr/>
                </a:tc>
                <a:tc>
                  <a:txBody>
                    <a:bodyPr/>
                    <a:lstStyle/>
                    <a:p>
                      <a:r>
                        <a:rPr lang="es-ES_tradnl" dirty="0"/>
                        <a:t>60</a:t>
                      </a:r>
                    </a:p>
                  </a:txBody>
                  <a:tcPr/>
                </a:tc>
                <a:extLst>
                  <a:ext uri="{0D108BD9-81ED-4DB2-BD59-A6C34878D82A}">
                    <a16:rowId xmlns:a16="http://schemas.microsoft.com/office/drawing/2014/main" val="10002"/>
                  </a:ext>
                </a:extLst>
              </a:tr>
              <a:tr h="370840">
                <a:tc>
                  <a:txBody>
                    <a:bodyPr/>
                    <a:lstStyle/>
                    <a:p>
                      <a:r>
                        <a:rPr lang="es-ES_tradnl" dirty="0"/>
                        <a:t>3</a:t>
                      </a:r>
                    </a:p>
                  </a:txBody>
                  <a:tcPr/>
                </a:tc>
                <a:tc>
                  <a:txBody>
                    <a:bodyPr/>
                    <a:lstStyle/>
                    <a:p>
                      <a:r>
                        <a:rPr lang="es-ES_tradnl" dirty="0"/>
                        <a:t>20</a:t>
                      </a:r>
                    </a:p>
                  </a:txBody>
                  <a:tcPr/>
                </a:tc>
                <a:tc>
                  <a:txBody>
                    <a:bodyPr/>
                    <a:lstStyle/>
                    <a:p>
                      <a:r>
                        <a:rPr lang="es-ES_tradnl" dirty="0"/>
                        <a:t>40</a:t>
                      </a:r>
                    </a:p>
                  </a:txBody>
                  <a:tcPr/>
                </a:tc>
                <a:extLst>
                  <a:ext uri="{0D108BD9-81ED-4DB2-BD59-A6C34878D82A}">
                    <a16:rowId xmlns:a16="http://schemas.microsoft.com/office/drawing/2014/main" val="10003"/>
                  </a:ext>
                </a:extLst>
              </a:tr>
              <a:tr h="370840">
                <a:tc>
                  <a:txBody>
                    <a:bodyPr/>
                    <a:lstStyle/>
                    <a:p>
                      <a:r>
                        <a:rPr lang="es-ES_tradnl" dirty="0"/>
                        <a:t>4</a:t>
                      </a:r>
                    </a:p>
                  </a:txBody>
                  <a:tcPr/>
                </a:tc>
                <a:tc>
                  <a:txBody>
                    <a:bodyPr/>
                    <a:lstStyle/>
                    <a:p>
                      <a:r>
                        <a:rPr lang="es-ES_tradnl" dirty="0"/>
                        <a:t>30</a:t>
                      </a:r>
                    </a:p>
                  </a:txBody>
                  <a:tcPr/>
                </a:tc>
                <a:tc>
                  <a:txBody>
                    <a:bodyPr/>
                    <a:lstStyle/>
                    <a:p>
                      <a:r>
                        <a:rPr lang="es-ES_tradnl" dirty="0"/>
                        <a:t>60</a:t>
                      </a:r>
                    </a:p>
                  </a:txBody>
                  <a:tcPr/>
                </a:tc>
                <a:extLst>
                  <a:ext uri="{0D108BD9-81ED-4DB2-BD59-A6C34878D82A}">
                    <a16:rowId xmlns:a16="http://schemas.microsoft.com/office/drawing/2014/main" val="10004"/>
                  </a:ext>
                </a:extLst>
              </a:tr>
              <a:tr h="370840">
                <a:tc>
                  <a:txBody>
                    <a:bodyPr/>
                    <a:lstStyle/>
                    <a:p>
                      <a:r>
                        <a:rPr lang="es-ES_tradnl" dirty="0"/>
                        <a:t>5</a:t>
                      </a:r>
                    </a:p>
                  </a:txBody>
                  <a:tcPr/>
                </a:tc>
                <a:tc>
                  <a:txBody>
                    <a:bodyPr/>
                    <a:lstStyle/>
                    <a:p>
                      <a:r>
                        <a:rPr lang="es-ES_tradnl" dirty="0"/>
                        <a:t>10</a:t>
                      </a:r>
                    </a:p>
                  </a:txBody>
                  <a:tcPr/>
                </a:tc>
                <a:tc>
                  <a:txBody>
                    <a:bodyPr/>
                    <a:lstStyle/>
                    <a:p>
                      <a:r>
                        <a:rPr lang="es-ES_tradnl" dirty="0"/>
                        <a:t>30</a:t>
                      </a:r>
                    </a:p>
                  </a:txBody>
                  <a:tcPr/>
                </a:tc>
                <a:extLst>
                  <a:ext uri="{0D108BD9-81ED-4DB2-BD59-A6C34878D82A}">
                    <a16:rowId xmlns:a16="http://schemas.microsoft.com/office/drawing/2014/main" val="10005"/>
                  </a:ext>
                </a:extLst>
              </a:tr>
              <a:tr h="370840">
                <a:tc>
                  <a:txBody>
                    <a:bodyPr/>
                    <a:lstStyle/>
                    <a:p>
                      <a:r>
                        <a:rPr lang="es-ES_tradnl" dirty="0"/>
                        <a:t>6</a:t>
                      </a:r>
                    </a:p>
                  </a:txBody>
                  <a:tcPr/>
                </a:tc>
                <a:tc>
                  <a:txBody>
                    <a:bodyPr/>
                    <a:lstStyle/>
                    <a:p>
                      <a:r>
                        <a:rPr lang="es-ES_tradnl" dirty="0"/>
                        <a:t>10</a:t>
                      </a:r>
                    </a:p>
                  </a:txBody>
                  <a:tcPr/>
                </a:tc>
                <a:tc>
                  <a:txBody>
                    <a:bodyPr/>
                    <a:lstStyle/>
                    <a:p>
                      <a:r>
                        <a:rPr lang="es-ES_tradnl" dirty="0"/>
                        <a:t>40</a:t>
                      </a:r>
                    </a:p>
                  </a:txBody>
                  <a:tcPr/>
                </a:tc>
                <a:extLst>
                  <a:ext uri="{0D108BD9-81ED-4DB2-BD59-A6C34878D82A}">
                    <a16:rowId xmlns:a16="http://schemas.microsoft.com/office/drawing/2014/main" val="10006"/>
                  </a:ext>
                </a:extLst>
              </a:tr>
              <a:tr h="370840">
                <a:tc>
                  <a:txBody>
                    <a:bodyPr/>
                    <a:lstStyle/>
                    <a:p>
                      <a:r>
                        <a:rPr lang="es-ES_tradnl" dirty="0"/>
                        <a:t>7</a:t>
                      </a:r>
                    </a:p>
                  </a:txBody>
                  <a:tcPr/>
                </a:tc>
                <a:tc>
                  <a:txBody>
                    <a:bodyPr/>
                    <a:lstStyle/>
                    <a:p>
                      <a:r>
                        <a:rPr lang="es-ES_tradnl" dirty="0"/>
                        <a:t>20</a:t>
                      </a:r>
                    </a:p>
                  </a:txBody>
                  <a:tcPr/>
                </a:tc>
                <a:tc>
                  <a:txBody>
                    <a:bodyPr/>
                    <a:lstStyle/>
                    <a:p>
                      <a:r>
                        <a:rPr lang="es-ES_tradnl" dirty="0"/>
                        <a:t>40</a:t>
                      </a:r>
                    </a:p>
                  </a:txBody>
                  <a:tcPr/>
                </a:tc>
                <a:extLst>
                  <a:ext uri="{0D108BD9-81ED-4DB2-BD59-A6C34878D82A}">
                    <a16:rowId xmlns:a16="http://schemas.microsoft.com/office/drawing/2014/main" val="10007"/>
                  </a:ext>
                </a:extLst>
              </a:tr>
              <a:tr h="370840">
                <a:tc>
                  <a:txBody>
                    <a:bodyPr/>
                    <a:lstStyle/>
                    <a:p>
                      <a:r>
                        <a:rPr lang="es-ES_tradnl" dirty="0"/>
                        <a:t>8</a:t>
                      </a:r>
                    </a:p>
                  </a:txBody>
                  <a:tcPr/>
                </a:tc>
                <a:tc>
                  <a:txBody>
                    <a:bodyPr/>
                    <a:lstStyle/>
                    <a:p>
                      <a:r>
                        <a:rPr lang="es-ES_tradnl" dirty="0"/>
                        <a:t>20</a:t>
                      </a:r>
                    </a:p>
                  </a:txBody>
                  <a:tcPr/>
                </a:tc>
                <a:tc>
                  <a:txBody>
                    <a:bodyPr/>
                    <a:lstStyle/>
                    <a:p>
                      <a:r>
                        <a:rPr lang="es-ES_tradnl" dirty="0"/>
                        <a:t>50</a:t>
                      </a:r>
                    </a:p>
                  </a:txBody>
                  <a:tcPr/>
                </a:tc>
                <a:extLst>
                  <a:ext uri="{0D108BD9-81ED-4DB2-BD59-A6C34878D82A}">
                    <a16:rowId xmlns:a16="http://schemas.microsoft.com/office/drawing/2014/main" val="10008"/>
                  </a:ext>
                </a:extLst>
              </a:tr>
              <a:tr h="370840">
                <a:tc>
                  <a:txBody>
                    <a:bodyPr/>
                    <a:lstStyle/>
                    <a:p>
                      <a:r>
                        <a:rPr lang="es-ES_tradnl" dirty="0"/>
                        <a:t>9</a:t>
                      </a:r>
                    </a:p>
                  </a:txBody>
                  <a:tcPr/>
                </a:tc>
                <a:tc>
                  <a:txBody>
                    <a:bodyPr/>
                    <a:lstStyle/>
                    <a:p>
                      <a:r>
                        <a:rPr lang="es-ES_tradnl" dirty="0"/>
                        <a:t>20</a:t>
                      </a:r>
                    </a:p>
                  </a:txBody>
                  <a:tcPr/>
                </a:tc>
                <a:tc>
                  <a:txBody>
                    <a:bodyPr/>
                    <a:lstStyle/>
                    <a:p>
                      <a:r>
                        <a:rPr lang="es-ES_tradnl" dirty="0"/>
                        <a:t>30</a:t>
                      </a:r>
                    </a:p>
                  </a:txBody>
                  <a:tcPr/>
                </a:tc>
                <a:extLst>
                  <a:ext uri="{0D108BD9-81ED-4DB2-BD59-A6C34878D82A}">
                    <a16:rowId xmlns:a16="http://schemas.microsoft.com/office/drawing/2014/main" val="10009"/>
                  </a:ext>
                </a:extLst>
              </a:tr>
              <a:tr h="370840">
                <a:tc>
                  <a:txBody>
                    <a:bodyPr/>
                    <a:lstStyle/>
                    <a:p>
                      <a:r>
                        <a:rPr lang="es-ES_tradnl" dirty="0"/>
                        <a:t>10</a:t>
                      </a:r>
                    </a:p>
                  </a:txBody>
                  <a:tcPr/>
                </a:tc>
                <a:tc>
                  <a:txBody>
                    <a:bodyPr/>
                    <a:lstStyle/>
                    <a:p>
                      <a:r>
                        <a:rPr lang="es-ES_tradnl" dirty="0"/>
                        <a:t>30</a:t>
                      </a:r>
                    </a:p>
                  </a:txBody>
                  <a:tcPr/>
                </a:tc>
                <a:tc>
                  <a:txBody>
                    <a:bodyPr/>
                    <a:lstStyle/>
                    <a:p>
                      <a:r>
                        <a:rPr lang="es-ES_tradnl" dirty="0"/>
                        <a:t>70</a:t>
                      </a:r>
                    </a:p>
                  </a:txBody>
                  <a:tcPr/>
                </a:tc>
                <a:extLst>
                  <a:ext uri="{0D108BD9-81ED-4DB2-BD59-A6C34878D82A}">
                    <a16:rowId xmlns:a16="http://schemas.microsoft.com/office/drawing/2014/main" val="10010"/>
                  </a:ext>
                </a:extLst>
              </a:tr>
            </a:tbl>
          </a:graphicData>
        </a:graphic>
      </p:graphicFrame>
      <p:sp>
        <p:nvSpPr>
          <p:cNvPr id="3" name="2 Título"/>
          <p:cNvSpPr>
            <a:spLocks noGrp="1"/>
          </p:cNvSpPr>
          <p:nvPr>
            <p:ph type="title"/>
          </p:nvPr>
        </p:nvSpPr>
        <p:spPr/>
        <p:txBody>
          <a:bodyPr/>
          <a:lstStyle/>
          <a:p>
            <a:r>
              <a:rPr lang="es-CO" dirty="0">
                <a:solidFill>
                  <a:srgbClr val="FF0000"/>
                </a:solidFill>
                <a:latin typeface="Comic Sans MS" panose="030F0702030302020204" pitchFamily="66" charset="0"/>
              </a:rPr>
              <a:t>EJEMPLO</a:t>
            </a:r>
          </a:p>
        </p:txBody>
      </p:sp>
    </p:spTree>
    <p:extLst>
      <p:ext uri="{BB962C8B-B14F-4D97-AF65-F5344CB8AC3E}">
        <p14:creationId xmlns:p14="http://schemas.microsoft.com/office/powerpoint/2010/main" val="204700908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Rectángulo redondeado"/>
          <p:cNvSpPr/>
          <p:nvPr/>
        </p:nvSpPr>
        <p:spPr>
          <a:xfrm>
            <a:off x="179512" y="332656"/>
            <a:ext cx="4356484" cy="7062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PE" sz="2800" b="1" dirty="0"/>
              <a:t>LÍNEA RECTA  y= a + </a:t>
            </a:r>
            <a:r>
              <a:rPr lang="es-PE" sz="2800" b="1" dirty="0" err="1"/>
              <a:t>bx</a:t>
            </a:r>
            <a:r>
              <a:rPr lang="es-PE" sz="2800" b="1" dirty="0"/>
              <a:t> </a:t>
            </a:r>
          </a:p>
        </p:txBody>
      </p:sp>
      <p:sp>
        <p:nvSpPr>
          <p:cNvPr id="4" name="3 Rectángulo redondeado"/>
          <p:cNvSpPr/>
          <p:nvPr/>
        </p:nvSpPr>
        <p:spPr>
          <a:xfrm>
            <a:off x="899592" y="1484784"/>
            <a:ext cx="7272808" cy="70723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b="1" dirty="0">
                <a:solidFill>
                  <a:sysClr val="windowText" lastClr="000000"/>
                </a:solidFill>
              </a:rPr>
              <a:t>CALCULA EL COEFICIENTE DE CORRELACIÓN “R” SIN UTILIZAR MEDIAS ARITMÉTICAS DE LAS VARIABLES </a:t>
            </a:r>
          </a:p>
        </p:txBody>
      </p:sp>
      <p:graphicFrame>
        <p:nvGraphicFramePr>
          <p:cNvPr id="5" name="4 Objeto"/>
          <p:cNvGraphicFramePr>
            <a:graphicFrameLocks/>
          </p:cNvGraphicFramePr>
          <p:nvPr>
            <p:extLst>
              <p:ext uri="{D42A27DB-BD31-4B8C-83A1-F6EECF244321}">
                <p14:modId xmlns:p14="http://schemas.microsoft.com/office/powerpoint/2010/main" val="2101375610"/>
              </p:ext>
            </p:extLst>
          </p:nvPr>
        </p:nvGraphicFramePr>
        <p:xfrm>
          <a:off x="1763688" y="2420888"/>
          <a:ext cx="5330825" cy="1047750"/>
        </p:xfrm>
        <a:graphic>
          <a:graphicData uri="http://schemas.openxmlformats.org/presentationml/2006/ole">
            <mc:AlternateContent xmlns:mc="http://schemas.openxmlformats.org/markup-compatibility/2006">
              <mc:Choice xmlns:v="urn:schemas-microsoft-com:vml" Requires="v">
                <p:oleObj spid="_x0000_s1025" name="Ecuación" r:id="rId4" imgW="2057400" imgH="419040" progId="Equation.3">
                  <p:embed/>
                </p:oleObj>
              </mc:Choice>
              <mc:Fallback>
                <p:oleObj name="Ecuación" r:id="rId4" imgW="2057400" imgH="419040" progId="Equation.3">
                  <p:embed/>
                  <p:pic>
                    <p:nvPicPr>
                      <p:cNvPr id="5" name="4 Objeto"/>
                      <p:cNvPicPr>
                        <a:picLocks noChangeArrowheads="1"/>
                      </p:cNvPicPr>
                      <p:nvPr/>
                    </p:nvPicPr>
                    <p:blipFill>
                      <a:blip r:embed="rId5"/>
                      <a:srcRect/>
                      <a:stretch>
                        <a:fillRect/>
                      </a:stretch>
                    </p:blipFill>
                    <p:spPr bwMode="auto">
                      <a:xfrm>
                        <a:off x="1763688" y="2420888"/>
                        <a:ext cx="5330825" cy="1047750"/>
                      </a:xfrm>
                      <a:prstGeom prst="rect">
                        <a:avLst/>
                      </a:prstGeom>
                      <a:solidFill>
                        <a:schemeClr val="bg2"/>
                      </a:solidFill>
                      <a:ln w="9525">
                        <a:solidFill>
                          <a:srgbClr val="984807"/>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6" name="5 Rectángulo"/>
              <p:cNvSpPr/>
              <p:nvPr/>
            </p:nvSpPr>
            <p:spPr>
              <a:xfrm>
                <a:off x="1763688" y="3789040"/>
                <a:ext cx="6892224" cy="9314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PE" sz="3200" dirty="0"/>
                  <a:t>R</a:t>
                </a:r>
                <a14:m>
                  <m:oMath xmlns:m="http://schemas.openxmlformats.org/officeDocument/2006/math">
                    <m:r>
                      <a:rPr lang="es-PE" sz="3200" i="1">
                        <a:latin typeface="Cambria Math"/>
                      </a:rPr>
                      <m:t>=</m:t>
                    </m:r>
                    <m:f>
                      <m:fPr>
                        <m:ctrlPr>
                          <a:rPr lang="es-PE" sz="3200" i="1">
                            <a:latin typeface="Cambria Math" panose="02040503050406030204" pitchFamily="18" charset="0"/>
                          </a:rPr>
                        </m:ctrlPr>
                      </m:fPr>
                      <m:num>
                        <m:r>
                          <a:rPr lang="es-PE" sz="3200" i="1">
                            <a:latin typeface="Cambria Math"/>
                          </a:rPr>
                          <m:t>10</m:t>
                        </m:r>
                        <m:d>
                          <m:dPr>
                            <m:ctrlPr>
                              <a:rPr lang="es-PE" sz="3200" i="1">
                                <a:latin typeface="Cambria Math" panose="02040503050406030204" pitchFamily="18" charset="0"/>
                              </a:rPr>
                            </m:ctrlPr>
                          </m:dPr>
                          <m:e>
                            <m:r>
                              <a:rPr lang="es-PE" sz="3200" i="1">
                                <a:latin typeface="Cambria Math"/>
                              </a:rPr>
                              <m:t>10800</m:t>
                            </m:r>
                          </m:e>
                        </m:d>
                        <m:r>
                          <a:rPr lang="es-PE" sz="3200" i="1">
                            <a:latin typeface="Cambria Math"/>
                          </a:rPr>
                          <m:t>−</m:t>
                        </m:r>
                        <m:d>
                          <m:dPr>
                            <m:ctrlPr>
                              <a:rPr lang="es-PE" sz="3200" i="1">
                                <a:latin typeface="Cambria Math" panose="02040503050406030204" pitchFamily="18" charset="0"/>
                              </a:rPr>
                            </m:ctrlPr>
                          </m:dPr>
                          <m:e>
                            <m:r>
                              <a:rPr lang="es-PE" sz="3200" i="1">
                                <a:latin typeface="Cambria Math"/>
                              </a:rPr>
                              <m:t>2</m:t>
                            </m:r>
                            <m:r>
                              <a:rPr lang="es-CO" sz="3200" b="0" i="1" smtClean="0">
                                <a:latin typeface="Cambria Math"/>
                              </a:rPr>
                              <m:t>2</m:t>
                            </m:r>
                            <m:r>
                              <a:rPr lang="es-PE" sz="3200" i="1">
                                <a:latin typeface="Cambria Math"/>
                              </a:rPr>
                              <m:t>0</m:t>
                            </m:r>
                          </m:e>
                        </m:d>
                        <m:r>
                          <a:rPr lang="es-PE" sz="3200" i="1">
                            <a:latin typeface="Cambria Math"/>
                          </a:rPr>
                          <m:t>(450)</m:t>
                        </m:r>
                      </m:num>
                      <m:den>
                        <m:rad>
                          <m:radPr>
                            <m:degHide m:val="on"/>
                            <m:ctrlPr>
                              <a:rPr lang="es-PE" sz="3200" i="1">
                                <a:latin typeface="Cambria Math" panose="02040503050406030204" pitchFamily="18" charset="0"/>
                              </a:rPr>
                            </m:ctrlPr>
                          </m:radPr>
                          <m:deg/>
                          <m:e>
                            <m:d>
                              <m:dPr>
                                <m:begChr m:val="["/>
                                <m:endChr m:val="]"/>
                                <m:ctrlPr>
                                  <a:rPr lang="es-PE" sz="3200" i="1">
                                    <a:latin typeface="Cambria Math" panose="02040503050406030204" pitchFamily="18" charset="0"/>
                                  </a:rPr>
                                </m:ctrlPr>
                              </m:dPr>
                              <m:e>
                                <m:r>
                                  <a:rPr lang="es-PE" sz="3200" i="1">
                                    <a:latin typeface="Cambria Math"/>
                                  </a:rPr>
                                  <m:t>10(5600)</m:t>
                                </m:r>
                                <m:sSup>
                                  <m:sSupPr>
                                    <m:ctrlPr>
                                      <a:rPr lang="es-PE" sz="3200" i="1">
                                        <a:latin typeface="Cambria Math" panose="02040503050406030204" pitchFamily="18" charset="0"/>
                                      </a:rPr>
                                    </m:ctrlPr>
                                  </m:sSupPr>
                                  <m:e>
                                    <m:r>
                                      <a:rPr lang="es-PE" sz="3200" i="1">
                                        <a:latin typeface="Cambria Math"/>
                                      </a:rPr>
                                      <m:t>−</m:t>
                                    </m:r>
                                    <m:d>
                                      <m:dPr>
                                        <m:ctrlPr>
                                          <a:rPr lang="es-PE" sz="3200" i="1">
                                            <a:latin typeface="Cambria Math" panose="02040503050406030204" pitchFamily="18" charset="0"/>
                                          </a:rPr>
                                        </m:ctrlPr>
                                      </m:dPr>
                                      <m:e>
                                        <m:r>
                                          <a:rPr lang="es-PE" sz="3200" i="1">
                                            <a:latin typeface="Cambria Math"/>
                                          </a:rPr>
                                          <m:t>2</m:t>
                                        </m:r>
                                        <m:r>
                                          <a:rPr lang="es-CO" sz="3200" b="0" i="1" smtClean="0">
                                            <a:latin typeface="Cambria Math"/>
                                          </a:rPr>
                                          <m:t>2</m:t>
                                        </m:r>
                                        <m:r>
                                          <a:rPr lang="es-PE" sz="3200" i="1">
                                            <a:latin typeface="Cambria Math"/>
                                          </a:rPr>
                                          <m:t>0</m:t>
                                        </m:r>
                                      </m:e>
                                    </m:d>
                                  </m:e>
                                  <m:sup>
                                    <m:r>
                                      <a:rPr lang="es-PE" sz="3200" i="1">
                                        <a:latin typeface="Cambria Math"/>
                                      </a:rPr>
                                      <m:t>2</m:t>
                                    </m:r>
                                  </m:sup>
                                </m:sSup>
                              </m:e>
                            </m:d>
                            <m:d>
                              <m:dPr>
                                <m:begChr m:val="["/>
                                <m:endChr m:val="]"/>
                                <m:ctrlPr>
                                  <a:rPr lang="es-PE" sz="3200" i="1">
                                    <a:latin typeface="Cambria Math" panose="02040503050406030204" pitchFamily="18" charset="0"/>
                                  </a:rPr>
                                </m:ctrlPr>
                              </m:dPr>
                              <m:e>
                                <m:r>
                                  <a:rPr lang="es-PE" sz="3200" i="1">
                                    <a:latin typeface="Cambria Math"/>
                                  </a:rPr>
                                  <m:t>10</m:t>
                                </m:r>
                                <m:d>
                                  <m:dPr>
                                    <m:ctrlPr>
                                      <a:rPr lang="es-PE" sz="3200" i="1">
                                        <a:latin typeface="Cambria Math" panose="02040503050406030204" pitchFamily="18" charset="0"/>
                                      </a:rPr>
                                    </m:ctrlPr>
                                  </m:dPr>
                                  <m:e>
                                    <m:r>
                                      <a:rPr lang="es-PE" sz="3200" i="1">
                                        <a:latin typeface="Cambria Math"/>
                                      </a:rPr>
                                      <m:t>22100</m:t>
                                    </m:r>
                                  </m:e>
                                </m:d>
                                <m:sSup>
                                  <m:sSupPr>
                                    <m:ctrlPr>
                                      <a:rPr lang="es-PE" sz="3200" i="1">
                                        <a:latin typeface="Cambria Math" panose="02040503050406030204" pitchFamily="18" charset="0"/>
                                      </a:rPr>
                                    </m:ctrlPr>
                                  </m:sSupPr>
                                  <m:e>
                                    <m:r>
                                      <a:rPr lang="es-PE" sz="3200" i="1">
                                        <a:latin typeface="Cambria Math"/>
                                      </a:rPr>
                                      <m:t>−</m:t>
                                    </m:r>
                                    <m:d>
                                      <m:dPr>
                                        <m:ctrlPr>
                                          <a:rPr lang="es-PE" sz="3200" i="1">
                                            <a:latin typeface="Cambria Math" panose="02040503050406030204" pitchFamily="18" charset="0"/>
                                          </a:rPr>
                                        </m:ctrlPr>
                                      </m:dPr>
                                      <m:e>
                                        <m:r>
                                          <a:rPr lang="es-PE" sz="3200" i="1">
                                            <a:latin typeface="Cambria Math"/>
                                          </a:rPr>
                                          <m:t>450</m:t>
                                        </m:r>
                                      </m:e>
                                    </m:d>
                                  </m:e>
                                  <m:sup>
                                    <m:r>
                                      <a:rPr lang="es-PE" sz="3200" i="1">
                                        <a:latin typeface="Cambria Math"/>
                                      </a:rPr>
                                      <m:t>2</m:t>
                                    </m:r>
                                  </m:sup>
                                </m:sSup>
                              </m:e>
                            </m:d>
                          </m:e>
                        </m:rad>
                      </m:den>
                    </m:f>
                  </m:oMath>
                </a14:m>
                <a:endParaRPr lang="es-PE" sz="3200" dirty="0"/>
              </a:p>
            </p:txBody>
          </p:sp>
        </mc:Choice>
        <mc:Fallback xmlns="">
          <p:sp>
            <p:nvSpPr>
              <p:cNvPr id="6" name="5 Rectángulo"/>
              <p:cNvSpPr>
                <a:spLocks noRot="1" noChangeAspect="1" noMove="1" noResize="1" noEditPoints="1" noAdjustHandles="1" noChangeArrowheads="1" noChangeShapeType="1" noTextEdit="1"/>
              </p:cNvSpPr>
              <p:nvPr/>
            </p:nvSpPr>
            <p:spPr>
              <a:xfrm>
                <a:off x="1763688" y="3789040"/>
                <a:ext cx="6892224" cy="931409"/>
              </a:xfrm>
              <a:prstGeom prst="rect">
                <a:avLst/>
              </a:prstGeom>
              <a:blipFill rotWithShape="1">
                <a:blip r:embed="rId6"/>
                <a:stretch>
                  <a:fillRect l="-2118"/>
                </a:stretch>
              </a:blipFill>
            </p:spPr>
            <p:txBody>
              <a:bodyPr/>
              <a:lstStyle/>
              <a:p>
                <a:r>
                  <a:rPr lang="es-CO">
                    <a:noFill/>
                  </a:rPr>
                  <a:t> </a:t>
                </a:r>
              </a:p>
            </p:txBody>
          </p:sp>
        </mc:Fallback>
      </mc:AlternateContent>
      <p:sp>
        <p:nvSpPr>
          <p:cNvPr id="7" name="6 Rectángulo"/>
          <p:cNvSpPr/>
          <p:nvPr/>
        </p:nvSpPr>
        <p:spPr>
          <a:xfrm>
            <a:off x="1863644" y="5136496"/>
            <a:ext cx="2276308"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s-PE" sz="2800" dirty="0"/>
              <a:t> R= 0.759</a:t>
            </a:r>
          </a:p>
        </p:txBody>
      </p:sp>
    </p:spTree>
    <p:extLst>
      <p:ext uri="{BB962C8B-B14F-4D97-AF65-F5344CB8AC3E}">
        <p14:creationId xmlns:p14="http://schemas.microsoft.com/office/powerpoint/2010/main" val="33255505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3212058294"/>
              </p:ext>
            </p:extLst>
          </p:nvPr>
        </p:nvGraphicFramePr>
        <p:xfrm>
          <a:off x="225552" y="1700808"/>
          <a:ext cx="8640960" cy="4848479"/>
        </p:xfrm>
        <a:graphic>
          <a:graphicData uri="http://schemas.openxmlformats.org/drawingml/2006/table">
            <a:tbl>
              <a:tblPr>
                <a:tableStyleId>{284E427A-3D55-4303-BF80-6455036E1DE7}</a:tableStyleId>
              </a:tblPr>
              <a:tblGrid>
                <a:gridCol w="1512168">
                  <a:extLst>
                    <a:ext uri="{9D8B030D-6E8A-4147-A177-3AD203B41FA5}">
                      <a16:colId xmlns:a16="http://schemas.microsoft.com/office/drawing/2014/main" val="20000"/>
                    </a:ext>
                  </a:extLst>
                </a:gridCol>
                <a:gridCol w="1206689">
                  <a:extLst>
                    <a:ext uri="{9D8B030D-6E8A-4147-A177-3AD203B41FA5}">
                      <a16:colId xmlns:a16="http://schemas.microsoft.com/office/drawing/2014/main" val="20001"/>
                    </a:ext>
                  </a:extLst>
                </a:gridCol>
                <a:gridCol w="1269279">
                  <a:extLst>
                    <a:ext uri="{9D8B030D-6E8A-4147-A177-3AD203B41FA5}">
                      <a16:colId xmlns:a16="http://schemas.microsoft.com/office/drawing/2014/main" val="20002"/>
                    </a:ext>
                  </a:extLst>
                </a:gridCol>
                <a:gridCol w="738543">
                  <a:extLst>
                    <a:ext uri="{9D8B030D-6E8A-4147-A177-3AD203B41FA5}">
                      <a16:colId xmlns:a16="http://schemas.microsoft.com/office/drawing/2014/main" val="20003"/>
                    </a:ext>
                  </a:extLst>
                </a:gridCol>
                <a:gridCol w="812398">
                  <a:extLst>
                    <a:ext uri="{9D8B030D-6E8A-4147-A177-3AD203B41FA5}">
                      <a16:colId xmlns:a16="http://schemas.microsoft.com/office/drawing/2014/main" val="20004"/>
                    </a:ext>
                  </a:extLst>
                </a:gridCol>
                <a:gridCol w="1297127">
                  <a:extLst>
                    <a:ext uri="{9D8B030D-6E8A-4147-A177-3AD203B41FA5}">
                      <a16:colId xmlns:a16="http://schemas.microsoft.com/office/drawing/2014/main" val="20005"/>
                    </a:ext>
                  </a:extLst>
                </a:gridCol>
                <a:gridCol w="832063">
                  <a:extLst>
                    <a:ext uri="{9D8B030D-6E8A-4147-A177-3AD203B41FA5}">
                      <a16:colId xmlns:a16="http://schemas.microsoft.com/office/drawing/2014/main" val="20006"/>
                    </a:ext>
                  </a:extLst>
                </a:gridCol>
                <a:gridCol w="972693">
                  <a:extLst>
                    <a:ext uri="{9D8B030D-6E8A-4147-A177-3AD203B41FA5}">
                      <a16:colId xmlns:a16="http://schemas.microsoft.com/office/drawing/2014/main" val="20007"/>
                    </a:ext>
                  </a:extLst>
                </a:gridCol>
              </a:tblGrid>
              <a:tr h="288032">
                <a:tc>
                  <a:txBody>
                    <a:bodyPr/>
                    <a:lstStyle/>
                    <a:p>
                      <a:pPr algn="ctr" fontAlgn="b"/>
                      <a:r>
                        <a:rPr lang="es-PE" sz="1400" u="none" strike="noStrike" dirty="0" err="1">
                          <a:effectLst/>
                        </a:rPr>
                        <a:t>REPRESENT</a:t>
                      </a:r>
                      <a:r>
                        <a:rPr lang="es-PE" sz="1400" u="none" strike="noStrike" dirty="0">
                          <a:effectLst/>
                        </a:rPr>
                        <a:t>.</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N° </a:t>
                      </a:r>
                      <a:endParaRPr lang="es-PE" sz="1400" b="1" i="0" u="none" strike="noStrike" dirty="0">
                        <a:solidFill>
                          <a:srgbClr val="000000"/>
                        </a:solidFill>
                        <a:effectLst/>
                        <a:latin typeface="Calibri"/>
                      </a:endParaRPr>
                    </a:p>
                  </a:txBody>
                  <a:tcPr marL="0" marR="0" marT="0" marB="0" anchor="b"/>
                </a:tc>
                <a:tc>
                  <a:txBody>
                    <a:bodyPr/>
                    <a:lstStyle/>
                    <a:p>
                      <a:pPr algn="ctr" fontAlgn="ctr"/>
                      <a:r>
                        <a:rPr lang="es-PE" sz="1400" u="none" strike="noStrike" dirty="0">
                          <a:effectLst/>
                        </a:rPr>
                        <a:t>N° </a:t>
                      </a:r>
                      <a:endParaRPr lang="es-PE" sz="1400" b="1" i="0" u="none" strike="noStrike" dirty="0">
                        <a:solidFill>
                          <a:srgbClr val="000000"/>
                        </a:solidFill>
                        <a:effectLst/>
                        <a:latin typeface="Calibri"/>
                      </a:endParaRPr>
                    </a:p>
                  </a:txBody>
                  <a:tcPr marL="0" marR="0" marT="0" marB="0" anchor="ctr"/>
                </a:tc>
                <a:tc>
                  <a:txBody>
                    <a:bodyPr/>
                    <a:lstStyle/>
                    <a:p>
                      <a:pPr algn="l" fontAlgn="b"/>
                      <a:r>
                        <a:rPr lang="es-PE" sz="1600" u="none" strike="noStrike" dirty="0">
                          <a:effectLst/>
                        </a:rPr>
                        <a:t> </a:t>
                      </a:r>
                      <a:endParaRPr lang="es-PE" sz="1600" b="1" i="0" u="none" strike="noStrike" dirty="0">
                        <a:solidFill>
                          <a:srgbClr val="000000"/>
                        </a:solidFill>
                        <a:effectLst/>
                        <a:latin typeface="Calibri"/>
                      </a:endParaRPr>
                    </a:p>
                  </a:txBody>
                  <a:tcPr marL="0" marR="0" marT="0" marB="0" anchor="b"/>
                </a:tc>
                <a:tc>
                  <a:txBody>
                    <a:bodyPr/>
                    <a:lstStyle/>
                    <a:p>
                      <a:pPr algn="l" fontAlgn="b"/>
                      <a:r>
                        <a:rPr lang="es-PE" sz="1600" u="none" strike="noStrike">
                          <a:effectLst/>
                        </a:rPr>
                        <a:t> </a:t>
                      </a:r>
                      <a:endParaRPr lang="es-PE" sz="1600" b="1" i="0" u="none" strike="noStrike">
                        <a:solidFill>
                          <a:srgbClr val="000000"/>
                        </a:solidFill>
                        <a:effectLst/>
                        <a:latin typeface="Calibri"/>
                      </a:endParaRPr>
                    </a:p>
                  </a:txBody>
                  <a:tcPr marL="0" marR="0" marT="0" marB="0" anchor="b"/>
                </a:tc>
                <a:tc>
                  <a:txBody>
                    <a:bodyPr/>
                    <a:lstStyle/>
                    <a:p>
                      <a:pPr algn="l" fontAlgn="b"/>
                      <a:r>
                        <a:rPr lang="es-PE" sz="1400" u="none" strike="noStrike">
                          <a:effectLst/>
                        </a:rPr>
                        <a:t> </a:t>
                      </a:r>
                      <a:endParaRPr lang="es-PE" sz="1400" b="1" i="0" u="none" strike="noStrike">
                        <a:solidFill>
                          <a:srgbClr val="000000"/>
                        </a:solidFill>
                        <a:effectLst/>
                        <a:latin typeface="Calibri"/>
                      </a:endParaRPr>
                    </a:p>
                  </a:txBody>
                  <a:tcPr marL="0" marR="0" marT="0" marB="0" anchor="b"/>
                </a:tc>
                <a:tc>
                  <a:txBody>
                    <a:bodyPr/>
                    <a:lstStyle/>
                    <a:p>
                      <a:pPr algn="l" fontAlgn="b"/>
                      <a:r>
                        <a:rPr lang="es-PE" sz="1400" u="none" strike="noStrike">
                          <a:effectLst/>
                        </a:rPr>
                        <a:t> </a:t>
                      </a:r>
                      <a:endParaRPr lang="es-PE" sz="1400" b="1" i="0" u="none" strike="noStrike">
                        <a:solidFill>
                          <a:srgbClr val="000000"/>
                        </a:solidFill>
                        <a:effectLst/>
                        <a:latin typeface="Calibri"/>
                      </a:endParaRPr>
                    </a:p>
                  </a:txBody>
                  <a:tcPr marL="0" marR="0" marT="0" marB="0" anchor="b"/>
                </a:tc>
                <a:tc>
                  <a:txBody>
                    <a:bodyPr/>
                    <a:lstStyle/>
                    <a:p>
                      <a:pPr algn="l" fontAlgn="b"/>
                      <a:endParaRPr lang="es-PE" sz="1400" b="1"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0"/>
                  </a:ext>
                </a:extLst>
              </a:tr>
              <a:tr h="404455">
                <a:tc>
                  <a:txBody>
                    <a:bodyPr/>
                    <a:lstStyle/>
                    <a:p>
                      <a:pPr algn="ctr" fontAlgn="b"/>
                      <a:r>
                        <a:rPr lang="es-PE" sz="1400" u="none" strike="noStrike" dirty="0">
                          <a:effectLst/>
                        </a:rPr>
                        <a:t>DE VENTAS </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LLAMADAS “X”</a:t>
                      </a:r>
                      <a:endParaRPr lang="es-PE" sz="1400" b="1" i="0" u="none" strike="noStrike" dirty="0">
                        <a:solidFill>
                          <a:srgbClr val="000000"/>
                        </a:solidFill>
                        <a:effectLst/>
                        <a:latin typeface="Calibri"/>
                      </a:endParaRPr>
                    </a:p>
                  </a:txBody>
                  <a:tcPr marL="0" marR="0" marT="0" marB="0" anchor="b"/>
                </a:tc>
                <a:tc>
                  <a:txBody>
                    <a:bodyPr/>
                    <a:lstStyle/>
                    <a:p>
                      <a:pPr algn="ctr" fontAlgn="ctr"/>
                      <a:r>
                        <a:rPr lang="es-PE" sz="1400" u="none" strike="noStrike" dirty="0">
                          <a:effectLst/>
                        </a:rPr>
                        <a:t> COPIADORAS “Y”</a:t>
                      </a:r>
                      <a:endParaRPr lang="es-PE" sz="1400" b="1" i="0" u="none" strike="noStrike" dirty="0">
                        <a:solidFill>
                          <a:srgbClr val="000000"/>
                        </a:solidFill>
                        <a:effectLst/>
                        <a:latin typeface="Calibri"/>
                      </a:endParaRPr>
                    </a:p>
                  </a:txBody>
                  <a:tcPr marL="0" marR="0" marT="0" marB="0" anchor="ctr"/>
                </a:tc>
                <a:tc>
                  <a:txBody>
                    <a:bodyPr/>
                    <a:lstStyle/>
                    <a:p>
                      <a:pPr algn="ctr" fontAlgn="b"/>
                      <a:r>
                        <a:rPr lang="es-PE" sz="1600" u="none" strike="noStrike" dirty="0">
                          <a:effectLst/>
                        </a:rPr>
                        <a:t>X- X ̅  </a:t>
                      </a:r>
                      <a:endParaRPr lang="es-PE" sz="1600" b="1" i="0" u="none" strike="noStrike" dirty="0">
                        <a:solidFill>
                          <a:srgbClr val="000000"/>
                        </a:solidFill>
                        <a:effectLst/>
                        <a:latin typeface="Calibri"/>
                      </a:endParaRPr>
                    </a:p>
                  </a:txBody>
                  <a:tcPr marL="0" marR="0" marT="0" marB="0" anchor="b"/>
                </a:tc>
                <a:tc>
                  <a:txBody>
                    <a:bodyPr/>
                    <a:lstStyle/>
                    <a:p>
                      <a:pPr algn="ctr" fontAlgn="b"/>
                      <a:r>
                        <a:rPr lang="es-PE" sz="1600" u="none" strike="noStrike" dirty="0">
                          <a:effectLst/>
                        </a:rPr>
                        <a:t>Y- Y ̅</a:t>
                      </a:r>
                      <a:endParaRPr lang="es-PE" sz="16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(X- X ̅ )(Y- Y ̅)</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(X- X ̅  )</a:t>
                      </a:r>
                      <a:r>
                        <a:rPr lang="es-PE" sz="1400" u="none" strike="noStrike" baseline="30000" dirty="0">
                          <a:effectLst/>
                        </a:rPr>
                        <a:t>2</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600" u="none" strike="noStrike" dirty="0">
                          <a:effectLst/>
                        </a:rPr>
                        <a:t>(Y- Y ̅)</a:t>
                      </a:r>
                      <a:r>
                        <a:rPr lang="es-PE" sz="1600" u="none" strike="noStrike" baseline="30000" dirty="0">
                          <a:effectLst/>
                        </a:rPr>
                        <a:t>2</a:t>
                      </a:r>
                      <a:endParaRPr lang="es-PE" sz="1600" b="1"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1"/>
                  </a:ext>
                </a:extLst>
              </a:tr>
              <a:tr h="355922">
                <a:tc>
                  <a:txBody>
                    <a:bodyPr/>
                    <a:lstStyle/>
                    <a:p>
                      <a:pPr algn="l" fontAlgn="ctr"/>
                      <a:r>
                        <a:rPr lang="es-PE" sz="1600" u="none" strike="noStrike" dirty="0">
                          <a:effectLst/>
                        </a:rPr>
                        <a:t>TOM </a:t>
                      </a:r>
                      <a:r>
                        <a:rPr lang="es-PE" sz="1600" u="none" strike="noStrike" dirty="0" err="1">
                          <a:effectLst/>
                        </a:rPr>
                        <a:t>KELLER</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dirty="0">
                          <a:effectLst/>
                        </a:rPr>
                        <a:t>20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30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-2</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-15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30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225</a:t>
                      </a:r>
                      <a:endParaRPr lang="es-PE" sz="14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2"/>
                  </a:ext>
                </a:extLst>
              </a:tr>
              <a:tr h="388278">
                <a:tc>
                  <a:txBody>
                    <a:bodyPr/>
                    <a:lstStyle/>
                    <a:p>
                      <a:pPr algn="l" fontAlgn="ctr"/>
                      <a:r>
                        <a:rPr lang="es-PE" sz="1600" u="none" strike="noStrike" dirty="0">
                          <a:effectLst/>
                        </a:rPr>
                        <a:t>JEFF HALL</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dirty="0">
                          <a:effectLst/>
                        </a:rPr>
                        <a:t>40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60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18</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270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324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3"/>
                  </a:ext>
                </a:extLst>
              </a:tr>
              <a:tr h="372100">
                <a:tc>
                  <a:txBody>
                    <a:bodyPr/>
                    <a:lstStyle/>
                    <a:p>
                      <a:pPr algn="l" fontAlgn="ctr"/>
                      <a:r>
                        <a:rPr lang="es-PE" sz="1600" u="none" strike="noStrike" dirty="0">
                          <a:effectLst/>
                        </a:rPr>
                        <a:t>BRIAN </a:t>
                      </a:r>
                      <a:r>
                        <a:rPr lang="es-PE" sz="1600" u="none" strike="noStrike" dirty="0" err="1">
                          <a:effectLst/>
                        </a:rPr>
                        <a:t>VIROST</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a:effectLst/>
                        </a:rPr>
                        <a:t>20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40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-2</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4"/>
                  </a:ext>
                </a:extLst>
              </a:tr>
              <a:tr h="355922">
                <a:tc>
                  <a:txBody>
                    <a:bodyPr/>
                    <a:lstStyle/>
                    <a:p>
                      <a:pPr algn="l" fontAlgn="ctr"/>
                      <a:r>
                        <a:rPr lang="es-PE" sz="1600" u="none" strike="noStrike" dirty="0">
                          <a:effectLst/>
                        </a:rPr>
                        <a:t>GREG </a:t>
                      </a:r>
                      <a:r>
                        <a:rPr lang="es-PE" sz="1600" u="none" strike="noStrike" dirty="0" err="1">
                          <a:effectLst/>
                        </a:rPr>
                        <a:t>FISH</a:t>
                      </a:r>
                      <a:r>
                        <a:rPr lang="es-PE" sz="1600" u="none" strike="noStrike" dirty="0">
                          <a:effectLst/>
                        </a:rPr>
                        <a:t> </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dirty="0">
                          <a:effectLst/>
                        </a:rPr>
                        <a:t>30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60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8</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120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64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5"/>
                  </a:ext>
                </a:extLst>
              </a:tr>
              <a:tr h="355922">
                <a:tc>
                  <a:txBody>
                    <a:bodyPr/>
                    <a:lstStyle/>
                    <a:p>
                      <a:pPr algn="l" fontAlgn="ctr"/>
                      <a:r>
                        <a:rPr lang="es-PE" sz="1600" u="none" strike="noStrike" dirty="0" err="1">
                          <a:effectLst/>
                        </a:rPr>
                        <a:t>SUSAN</a:t>
                      </a:r>
                      <a:r>
                        <a:rPr lang="es-PE" sz="1600" u="none" strike="noStrike" dirty="0">
                          <a:effectLst/>
                        </a:rPr>
                        <a:t> </a:t>
                      </a:r>
                      <a:r>
                        <a:rPr lang="es-PE" sz="1600" u="none" strike="noStrike" dirty="0" err="1">
                          <a:effectLst/>
                        </a:rPr>
                        <a:t>WELLCH</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a:effectLst/>
                        </a:rPr>
                        <a:t>10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30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-12</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180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144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6"/>
                  </a:ext>
                </a:extLst>
              </a:tr>
              <a:tr h="394215">
                <a:tc>
                  <a:txBody>
                    <a:bodyPr/>
                    <a:lstStyle/>
                    <a:p>
                      <a:pPr algn="l" fontAlgn="ctr"/>
                      <a:r>
                        <a:rPr lang="es-PE" sz="1600" u="none" strike="noStrike" dirty="0">
                          <a:effectLst/>
                        </a:rPr>
                        <a:t>C.</a:t>
                      </a:r>
                      <a:r>
                        <a:rPr lang="es-PE" sz="1600" u="none" strike="noStrike" baseline="0" dirty="0">
                          <a:effectLst/>
                        </a:rPr>
                        <a:t> </a:t>
                      </a:r>
                      <a:r>
                        <a:rPr lang="es-PE" sz="1600" u="none" strike="noStrike" dirty="0" err="1">
                          <a:effectLst/>
                        </a:rPr>
                        <a:t>RAMANIREZ</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a:effectLst/>
                        </a:rPr>
                        <a:t>10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40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-12</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60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144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7"/>
                  </a:ext>
                </a:extLst>
              </a:tr>
              <a:tr h="355922">
                <a:tc>
                  <a:txBody>
                    <a:bodyPr/>
                    <a:lstStyle/>
                    <a:p>
                      <a:pPr algn="l" fontAlgn="ctr"/>
                      <a:r>
                        <a:rPr lang="es-PE" sz="1600" u="none" strike="noStrike" dirty="0" err="1">
                          <a:effectLst/>
                        </a:rPr>
                        <a:t>RICH</a:t>
                      </a:r>
                      <a:r>
                        <a:rPr lang="es-PE" sz="1600" u="none" strike="noStrike" dirty="0">
                          <a:effectLst/>
                        </a:rPr>
                        <a:t> </a:t>
                      </a:r>
                      <a:r>
                        <a:rPr lang="es-PE" sz="1600" u="none" strike="noStrike" dirty="0" err="1">
                          <a:effectLst/>
                        </a:rPr>
                        <a:t>NILES</a:t>
                      </a:r>
                      <a:r>
                        <a:rPr lang="es-PE" sz="1600" u="none" strike="noStrike" dirty="0">
                          <a:effectLst/>
                        </a:rPr>
                        <a:t> </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a:effectLst/>
                        </a:rPr>
                        <a:t>20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40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-2</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10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8"/>
                  </a:ext>
                </a:extLst>
              </a:tr>
              <a:tr h="355922">
                <a:tc>
                  <a:txBody>
                    <a:bodyPr/>
                    <a:lstStyle/>
                    <a:p>
                      <a:pPr algn="l" fontAlgn="ctr"/>
                      <a:r>
                        <a:rPr lang="es-PE" sz="1600" u="none" strike="noStrike" dirty="0">
                          <a:effectLst/>
                        </a:rPr>
                        <a:t>MIKE KIEL</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a:effectLst/>
                        </a:rPr>
                        <a:t>20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50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-2</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5</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-10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9"/>
                  </a:ext>
                </a:extLst>
              </a:tr>
              <a:tr h="355922">
                <a:tc>
                  <a:txBody>
                    <a:bodyPr/>
                    <a:lstStyle/>
                    <a:p>
                      <a:pPr algn="l" fontAlgn="ctr"/>
                      <a:r>
                        <a:rPr lang="es-PE" sz="1600" u="none" strike="noStrike" dirty="0">
                          <a:effectLst/>
                        </a:rPr>
                        <a:t>MARK REYNOLDS</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a:effectLst/>
                        </a:rPr>
                        <a:t>20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30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-2</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-15</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30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10"/>
                  </a:ext>
                </a:extLst>
              </a:tr>
              <a:tr h="355922">
                <a:tc>
                  <a:txBody>
                    <a:bodyPr/>
                    <a:lstStyle/>
                    <a:p>
                      <a:pPr algn="l" fontAlgn="ctr"/>
                      <a:r>
                        <a:rPr lang="es-PE" sz="1600" u="none" strike="noStrike" dirty="0" err="1">
                          <a:effectLst/>
                        </a:rPr>
                        <a:t>SONI</a:t>
                      </a:r>
                      <a:r>
                        <a:rPr lang="es-PE" sz="1600" u="none" strike="noStrike" dirty="0">
                          <a:effectLst/>
                        </a:rPr>
                        <a:t> JONES </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400" u="none" strike="noStrike">
                          <a:effectLst/>
                        </a:rPr>
                        <a:t>30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dirty="0">
                          <a:effectLst/>
                        </a:rPr>
                        <a:t>70</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dirty="0">
                          <a:effectLst/>
                        </a:rPr>
                        <a:t>8</a:t>
                      </a:r>
                      <a:endParaRPr lang="es-PE" sz="1400" b="1" i="0" u="none" strike="noStrike" dirty="0">
                        <a:solidFill>
                          <a:srgbClr val="000000"/>
                        </a:solidFill>
                        <a:effectLst/>
                        <a:latin typeface="Calibri"/>
                      </a:endParaRPr>
                    </a:p>
                  </a:txBody>
                  <a:tcPr marL="0" marR="0" marT="0" marB="0" anchor="b"/>
                </a:tc>
                <a:tc>
                  <a:txBody>
                    <a:bodyPr/>
                    <a:lstStyle/>
                    <a:p>
                      <a:pPr algn="ctr" fontAlgn="b"/>
                      <a:r>
                        <a:rPr lang="es-PE" sz="1400" u="none" strike="noStrike">
                          <a:effectLst/>
                        </a:rPr>
                        <a:t>25</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200</a:t>
                      </a:r>
                      <a:endParaRPr lang="es-PE" sz="1400" b="1"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64</a:t>
                      </a:r>
                      <a:endParaRPr lang="es-PE" sz="1400" b="0" i="0" u="none" strike="noStrike">
                        <a:solidFill>
                          <a:srgbClr val="000000"/>
                        </a:solidFill>
                        <a:effectLst/>
                        <a:latin typeface="Calibri"/>
                      </a:endParaRPr>
                    </a:p>
                  </a:txBody>
                  <a:tcPr marL="0" marR="0" marT="0" marB="0" anchor="b"/>
                </a:tc>
                <a:tc>
                  <a:txBody>
                    <a:bodyPr/>
                    <a:lstStyle/>
                    <a:p>
                      <a:pPr algn="ctr" fontAlgn="b"/>
                      <a:r>
                        <a:rPr lang="es-PE" sz="1400" u="none" strike="noStrike">
                          <a:effectLst/>
                        </a:rPr>
                        <a:t>625</a:t>
                      </a:r>
                      <a:endParaRPr lang="es-PE" sz="14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11"/>
                  </a:ext>
                </a:extLst>
              </a:tr>
              <a:tr h="355922">
                <a:tc>
                  <a:txBody>
                    <a:bodyPr/>
                    <a:lstStyle/>
                    <a:p>
                      <a:pPr algn="l" fontAlgn="ctr"/>
                      <a:r>
                        <a:rPr lang="es-PE" sz="1600" u="none" strike="noStrike" dirty="0">
                          <a:effectLst/>
                        </a:rPr>
                        <a:t>TOTAL</a:t>
                      </a:r>
                      <a:endParaRPr lang="es-PE" sz="16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220</a:t>
                      </a: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450</a:t>
                      </a:r>
                      <a:endParaRPr lang="es-PE" sz="1400" b="1" i="0" u="none" strike="noStrike" dirty="0">
                        <a:solidFill>
                          <a:srgbClr val="000000"/>
                        </a:solidFill>
                        <a:effectLst/>
                        <a:latin typeface="Calibri"/>
                      </a:endParaRPr>
                    </a:p>
                  </a:txBody>
                  <a:tcPr marL="0" marR="0" marT="0" marB="0" anchor="ctr"/>
                </a:tc>
                <a:tc>
                  <a:txBody>
                    <a:bodyPr/>
                    <a:lstStyle/>
                    <a:p>
                      <a:pPr algn="ctr" fontAlgn="ctr"/>
                      <a:endParaRPr lang="es-PE" sz="1400" b="1" i="0" u="none" strike="noStrike" dirty="0">
                        <a:solidFill>
                          <a:srgbClr val="000000"/>
                        </a:solidFill>
                        <a:effectLst/>
                        <a:latin typeface="Calibri"/>
                      </a:endParaRPr>
                    </a:p>
                  </a:txBody>
                  <a:tcPr marL="0" marR="0" marT="0" marB="0" anchor="ctr"/>
                </a:tc>
                <a:tc>
                  <a:txBody>
                    <a:bodyPr/>
                    <a:lstStyle/>
                    <a:p>
                      <a:pPr algn="ctr" fontAlgn="ct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900</a:t>
                      </a: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760</a:t>
                      </a: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1850</a:t>
                      </a:r>
                      <a:endParaRPr lang="es-PE" sz="1400" b="1" i="0" u="none" strike="noStrike" dirty="0">
                        <a:solidFill>
                          <a:srgbClr val="000000"/>
                        </a:solidFill>
                        <a:effectLst/>
                        <a:latin typeface="Calibri"/>
                      </a:endParaRPr>
                    </a:p>
                  </a:txBody>
                  <a:tcPr marL="0" marR="0" marT="0" marB="0" anchor="ctr"/>
                </a:tc>
                <a:extLst>
                  <a:ext uri="{0D108BD9-81ED-4DB2-BD59-A6C34878D82A}">
                    <a16:rowId xmlns:a16="http://schemas.microsoft.com/office/drawing/2014/main" val="10012"/>
                  </a:ext>
                </a:extLst>
              </a:tr>
            </a:tbl>
          </a:graphicData>
        </a:graphic>
      </p:graphicFrame>
      <p:sp>
        <p:nvSpPr>
          <p:cNvPr id="4" name="3 Rectángulo redondeado"/>
          <p:cNvSpPr/>
          <p:nvPr/>
        </p:nvSpPr>
        <p:spPr>
          <a:xfrm>
            <a:off x="467544" y="339077"/>
            <a:ext cx="7920880" cy="10016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b="1" dirty="0">
                <a:solidFill>
                  <a:sysClr val="windowText" lastClr="000000"/>
                </a:solidFill>
              </a:rPr>
              <a:t> TAMBIÉN SE PUEDE CALCULAR EL COEFICIENTE DE CORRELACIÓN “R” UTILIZANDO LAS MEDIAS ARITMÉTICAS DE LAS VARIABLES </a:t>
            </a:r>
          </a:p>
        </p:txBody>
      </p:sp>
    </p:spTree>
    <p:extLst>
      <p:ext uri="{BB962C8B-B14F-4D97-AF65-F5344CB8AC3E}">
        <p14:creationId xmlns:p14="http://schemas.microsoft.com/office/powerpoint/2010/main" val="1195379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2 Objeto"/>
          <p:cNvGraphicFramePr>
            <a:graphicFrameLocks noChangeAspect="1"/>
          </p:cNvGraphicFramePr>
          <p:nvPr>
            <p:extLst>
              <p:ext uri="{D42A27DB-BD31-4B8C-83A1-F6EECF244321}">
                <p14:modId xmlns:p14="http://schemas.microsoft.com/office/powerpoint/2010/main" val="924770032"/>
              </p:ext>
            </p:extLst>
          </p:nvPr>
        </p:nvGraphicFramePr>
        <p:xfrm>
          <a:off x="971599" y="3284984"/>
          <a:ext cx="7529301" cy="2808312"/>
        </p:xfrm>
        <a:graphic>
          <a:graphicData uri="http://schemas.openxmlformats.org/presentationml/2006/ole">
            <mc:AlternateContent xmlns:mc="http://schemas.openxmlformats.org/markup-compatibility/2006">
              <mc:Choice xmlns:v="urn:schemas-microsoft-com:vml" Requires="v">
                <p:oleObj spid="_x0000_s2049" name="Ecuación" r:id="rId4" imgW="1574640" imgH="990360" progId="Equation.3">
                  <p:embed/>
                </p:oleObj>
              </mc:Choice>
              <mc:Fallback>
                <p:oleObj name="Ecuación" r:id="rId4" imgW="1574640" imgH="990360" progId="Equation.3">
                  <p:embed/>
                  <p:pic>
                    <p:nvPicPr>
                      <p:cNvPr id="3" name="2 Objeto"/>
                      <p:cNvPicPr>
                        <a:picLocks noChangeAspect="1" noChangeArrowheads="1"/>
                      </p:cNvPicPr>
                      <p:nvPr/>
                    </p:nvPicPr>
                    <p:blipFill>
                      <a:blip r:embed="rId5"/>
                      <a:srcRect/>
                      <a:stretch>
                        <a:fillRect/>
                      </a:stretch>
                    </p:blipFill>
                    <p:spPr bwMode="auto">
                      <a:xfrm>
                        <a:off x="971599" y="3284984"/>
                        <a:ext cx="7529301" cy="28083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pic>
                </p:oleObj>
              </mc:Fallback>
            </mc:AlternateContent>
          </a:graphicData>
        </a:graphic>
      </p:graphicFrame>
      <p:graphicFrame>
        <p:nvGraphicFramePr>
          <p:cNvPr id="5" name="4 Tabla"/>
          <p:cNvGraphicFramePr>
            <a:graphicFrameLocks noGrp="1"/>
          </p:cNvGraphicFramePr>
          <p:nvPr>
            <p:extLst>
              <p:ext uri="{D42A27DB-BD31-4B8C-83A1-F6EECF244321}">
                <p14:modId xmlns:p14="http://schemas.microsoft.com/office/powerpoint/2010/main" val="2576249836"/>
              </p:ext>
            </p:extLst>
          </p:nvPr>
        </p:nvGraphicFramePr>
        <p:xfrm>
          <a:off x="251520" y="1628800"/>
          <a:ext cx="8640960" cy="775712"/>
        </p:xfrm>
        <a:graphic>
          <a:graphicData uri="http://schemas.openxmlformats.org/drawingml/2006/table">
            <a:tbl>
              <a:tblPr>
                <a:tableStyleId>{775DCB02-9BB8-47FD-8907-85C794F793BA}</a:tableStyleId>
              </a:tblPr>
              <a:tblGrid>
                <a:gridCol w="1512168">
                  <a:extLst>
                    <a:ext uri="{9D8B030D-6E8A-4147-A177-3AD203B41FA5}">
                      <a16:colId xmlns:a16="http://schemas.microsoft.com/office/drawing/2014/main" val="20000"/>
                    </a:ext>
                  </a:extLst>
                </a:gridCol>
                <a:gridCol w="1206689">
                  <a:extLst>
                    <a:ext uri="{9D8B030D-6E8A-4147-A177-3AD203B41FA5}">
                      <a16:colId xmlns:a16="http://schemas.microsoft.com/office/drawing/2014/main" val="20001"/>
                    </a:ext>
                  </a:extLst>
                </a:gridCol>
                <a:gridCol w="1269279">
                  <a:extLst>
                    <a:ext uri="{9D8B030D-6E8A-4147-A177-3AD203B41FA5}">
                      <a16:colId xmlns:a16="http://schemas.microsoft.com/office/drawing/2014/main" val="20002"/>
                    </a:ext>
                  </a:extLst>
                </a:gridCol>
                <a:gridCol w="738543">
                  <a:extLst>
                    <a:ext uri="{9D8B030D-6E8A-4147-A177-3AD203B41FA5}">
                      <a16:colId xmlns:a16="http://schemas.microsoft.com/office/drawing/2014/main" val="20003"/>
                    </a:ext>
                  </a:extLst>
                </a:gridCol>
                <a:gridCol w="812398">
                  <a:extLst>
                    <a:ext uri="{9D8B030D-6E8A-4147-A177-3AD203B41FA5}">
                      <a16:colId xmlns:a16="http://schemas.microsoft.com/office/drawing/2014/main" val="20004"/>
                    </a:ext>
                  </a:extLst>
                </a:gridCol>
                <a:gridCol w="1297127">
                  <a:extLst>
                    <a:ext uri="{9D8B030D-6E8A-4147-A177-3AD203B41FA5}">
                      <a16:colId xmlns:a16="http://schemas.microsoft.com/office/drawing/2014/main" val="20005"/>
                    </a:ext>
                  </a:extLst>
                </a:gridCol>
                <a:gridCol w="832063">
                  <a:extLst>
                    <a:ext uri="{9D8B030D-6E8A-4147-A177-3AD203B41FA5}">
                      <a16:colId xmlns:a16="http://schemas.microsoft.com/office/drawing/2014/main" val="20006"/>
                    </a:ext>
                  </a:extLst>
                </a:gridCol>
                <a:gridCol w="972693">
                  <a:extLst>
                    <a:ext uri="{9D8B030D-6E8A-4147-A177-3AD203B41FA5}">
                      <a16:colId xmlns:a16="http://schemas.microsoft.com/office/drawing/2014/main" val="20007"/>
                    </a:ext>
                  </a:extLst>
                </a:gridCol>
              </a:tblGrid>
              <a:tr h="288032">
                <a:tc>
                  <a:txBody>
                    <a:bodyPr/>
                    <a:lstStyle/>
                    <a:p>
                      <a:pPr algn="ctr" fontAlgn="b"/>
                      <a:r>
                        <a:rPr lang="es-PE" sz="1600" u="none" strike="noStrike" dirty="0" err="1">
                          <a:effectLst/>
                        </a:rPr>
                        <a:t>REPRESENT</a:t>
                      </a:r>
                      <a:r>
                        <a:rPr lang="es-PE" sz="1600" u="none" strike="noStrike" dirty="0">
                          <a:effectLst/>
                        </a:rPr>
                        <a:t>.</a:t>
                      </a:r>
                      <a:endParaRPr lang="es-PE" sz="1600" b="1" i="0" u="none" strike="noStrike" dirty="0">
                        <a:solidFill>
                          <a:srgbClr val="000000"/>
                        </a:solidFill>
                        <a:effectLst/>
                        <a:latin typeface="Calibri"/>
                      </a:endParaRPr>
                    </a:p>
                  </a:txBody>
                  <a:tcPr marL="0" marR="0" marT="0" marB="0" anchor="b"/>
                </a:tc>
                <a:tc>
                  <a:txBody>
                    <a:bodyPr/>
                    <a:lstStyle/>
                    <a:p>
                      <a:pPr algn="ctr" fontAlgn="b"/>
                      <a:r>
                        <a:rPr lang="es-PE" sz="1600" u="none" strike="noStrike" dirty="0">
                          <a:effectLst/>
                        </a:rPr>
                        <a:t>N° </a:t>
                      </a:r>
                      <a:endParaRPr lang="es-PE" sz="1600" b="1" i="0" u="none" strike="noStrike" dirty="0">
                        <a:solidFill>
                          <a:srgbClr val="000000"/>
                        </a:solidFill>
                        <a:effectLst/>
                        <a:latin typeface="Calibri"/>
                      </a:endParaRPr>
                    </a:p>
                  </a:txBody>
                  <a:tcPr marL="0" marR="0" marT="0" marB="0" anchor="b"/>
                </a:tc>
                <a:tc>
                  <a:txBody>
                    <a:bodyPr/>
                    <a:lstStyle/>
                    <a:p>
                      <a:pPr algn="ctr" fontAlgn="ctr"/>
                      <a:r>
                        <a:rPr lang="es-PE" sz="1600" u="none" strike="noStrike" dirty="0">
                          <a:effectLst/>
                        </a:rPr>
                        <a:t>N° </a:t>
                      </a:r>
                      <a:endParaRPr lang="es-PE" sz="1600" b="1" i="0" u="none" strike="noStrike" dirty="0">
                        <a:solidFill>
                          <a:srgbClr val="000000"/>
                        </a:solidFill>
                        <a:effectLst/>
                        <a:latin typeface="Calibri"/>
                      </a:endParaRPr>
                    </a:p>
                  </a:txBody>
                  <a:tcPr marL="0" marR="0" marT="0" marB="0" anchor="ctr"/>
                </a:tc>
                <a:tc>
                  <a:txBody>
                    <a:bodyPr/>
                    <a:lstStyle/>
                    <a:p>
                      <a:pPr algn="l" fontAlgn="b"/>
                      <a:r>
                        <a:rPr lang="es-PE" sz="1800" u="none" strike="noStrike" dirty="0">
                          <a:effectLst/>
                        </a:rPr>
                        <a:t> </a:t>
                      </a:r>
                      <a:endParaRPr lang="es-PE" sz="1800" b="1" i="0" u="none" strike="noStrike" dirty="0">
                        <a:solidFill>
                          <a:srgbClr val="000000"/>
                        </a:solidFill>
                        <a:effectLst/>
                        <a:latin typeface="Calibri"/>
                      </a:endParaRPr>
                    </a:p>
                  </a:txBody>
                  <a:tcPr marL="0" marR="0" marT="0" marB="0" anchor="b"/>
                </a:tc>
                <a:tc>
                  <a:txBody>
                    <a:bodyPr/>
                    <a:lstStyle/>
                    <a:p>
                      <a:pPr algn="l" fontAlgn="b"/>
                      <a:r>
                        <a:rPr lang="es-PE" sz="1800" u="none" strike="noStrike">
                          <a:effectLst/>
                        </a:rPr>
                        <a:t> </a:t>
                      </a:r>
                      <a:endParaRPr lang="es-PE" sz="1800" b="1" i="0" u="none" strike="noStrike">
                        <a:solidFill>
                          <a:srgbClr val="000000"/>
                        </a:solidFill>
                        <a:effectLst/>
                        <a:latin typeface="Calibri"/>
                      </a:endParaRPr>
                    </a:p>
                  </a:txBody>
                  <a:tcPr marL="0" marR="0" marT="0" marB="0" anchor="b"/>
                </a:tc>
                <a:tc>
                  <a:txBody>
                    <a:bodyPr/>
                    <a:lstStyle/>
                    <a:p>
                      <a:pPr algn="l" fontAlgn="b"/>
                      <a:r>
                        <a:rPr lang="es-PE" sz="1600" u="none" strike="noStrike">
                          <a:effectLst/>
                        </a:rPr>
                        <a:t> </a:t>
                      </a:r>
                      <a:endParaRPr lang="es-PE" sz="1600" b="1" i="0" u="none" strike="noStrike">
                        <a:solidFill>
                          <a:srgbClr val="000000"/>
                        </a:solidFill>
                        <a:effectLst/>
                        <a:latin typeface="Calibri"/>
                      </a:endParaRPr>
                    </a:p>
                  </a:txBody>
                  <a:tcPr marL="0" marR="0" marT="0" marB="0" anchor="b"/>
                </a:tc>
                <a:tc>
                  <a:txBody>
                    <a:bodyPr/>
                    <a:lstStyle/>
                    <a:p>
                      <a:pPr algn="l" fontAlgn="b"/>
                      <a:r>
                        <a:rPr lang="es-PE" sz="1600" u="none" strike="noStrike">
                          <a:effectLst/>
                        </a:rPr>
                        <a:t> </a:t>
                      </a:r>
                      <a:endParaRPr lang="es-PE" sz="1600" b="1" i="0" u="none" strike="noStrike">
                        <a:solidFill>
                          <a:srgbClr val="000000"/>
                        </a:solidFill>
                        <a:effectLst/>
                        <a:latin typeface="Calibri"/>
                      </a:endParaRPr>
                    </a:p>
                  </a:txBody>
                  <a:tcPr marL="0" marR="0" marT="0" marB="0" anchor="b"/>
                </a:tc>
                <a:tc>
                  <a:txBody>
                    <a:bodyPr/>
                    <a:lstStyle/>
                    <a:p>
                      <a:pPr algn="l" fontAlgn="b"/>
                      <a:endParaRPr lang="es-PE" sz="1600" b="1"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0"/>
                  </a:ext>
                </a:extLst>
              </a:tr>
              <a:tr h="404455">
                <a:tc>
                  <a:txBody>
                    <a:bodyPr/>
                    <a:lstStyle/>
                    <a:p>
                      <a:pPr algn="ctr" fontAlgn="b"/>
                      <a:r>
                        <a:rPr lang="es-PE" sz="1600" u="none" strike="noStrike" dirty="0">
                          <a:effectLst/>
                        </a:rPr>
                        <a:t>DE VENTAS </a:t>
                      </a:r>
                      <a:endParaRPr lang="es-PE" sz="1600" b="1" i="0" u="none" strike="noStrike" dirty="0">
                        <a:solidFill>
                          <a:srgbClr val="000000"/>
                        </a:solidFill>
                        <a:effectLst/>
                        <a:latin typeface="Calibri"/>
                      </a:endParaRPr>
                    </a:p>
                  </a:txBody>
                  <a:tcPr marL="0" marR="0" marT="0" marB="0" anchor="b"/>
                </a:tc>
                <a:tc>
                  <a:txBody>
                    <a:bodyPr/>
                    <a:lstStyle/>
                    <a:p>
                      <a:pPr algn="ctr" fontAlgn="b"/>
                      <a:r>
                        <a:rPr lang="es-PE" sz="1600" u="none" strike="noStrike" dirty="0">
                          <a:effectLst/>
                        </a:rPr>
                        <a:t>LLAMADAS “X”</a:t>
                      </a:r>
                      <a:endParaRPr lang="es-PE" sz="1600" b="1" i="0" u="none" strike="noStrike" dirty="0">
                        <a:solidFill>
                          <a:srgbClr val="000000"/>
                        </a:solidFill>
                        <a:effectLst/>
                        <a:latin typeface="Calibri"/>
                      </a:endParaRPr>
                    </a:p>
                  </a:txBody>
                  <a:tcPr marL="0" marR="0" marT="0" marB="0" anchor="b"/>
                </a:tc>
                <a:tc>
                  <a:txBody>
                    <a:bodyPr/>
                    <a:lstStyle/>
                    <a:p>
                      <a:pPr algn="ctr" fontAlgn="ctr"/>
                      <a:r>
                        <a:rPr lang="es-PE" sz="1600" u="none" strike="noStrike" dirty="0">
                          <a:effectLst/>
                        </a:rPr>
                        <a:t> COPIADORAS “Y”</a:t>
                      </a:r>
                      <a:endParaRPr lang="es-PE" sz="1600" b="1" i="0" u="none" strike="noStrike" dirty="0">
                        <a:solidFill>
                          <a:srgbClr val="000000"/>
                        </a:solidFill>
                        <a:effectLst/>
                        <a:latin typeface="Calibri"/>
                      </a:endParaRPr>
                    </a:p>
                  </a:txBody>
                  <a:tcPr marL="0" marR="0" marT="0" marB="0" anchor="ctr"/>
                </a:tc>
                <a:tc>
                  <a:txBody>
                    <a:bodyPr/>
                    <a:lstStyle/>
                    <a:p>
                      <a:pPr algn="ctr" fontAlgn="b"/>
                      <a:r>
                        <a:rPr lang="es-PE" sz="1800" u="none" strike="noStrike" dirty="0">
                          <a:effectLst/>
                        </a:rPr>
                        <a:t>X- X ̅  </a:t>
                      </a:r>
                      <a:endParaRPr lang="es-PE" sz="1800" b="1" i="0" u="none" strike="noStrike" dirty="0">
                        <a:solidFill>
                          <a:srgbClr val="000000"/>
                        </a:solidFill>
                        <a:effectLst/>
                        <a:latin typeface="Calibri"/>
                      </a:endParaRPr>
                    </a:p>
                  </a:txBody>
                  <a:tcPr marL="0" marR="0" marT="0" marB="0" anchor="b"/>
                </a:tc>
                <a:tc>
                  <a:txBody>
                    <a:bodyPr/>
                    <a:lstStyle/>
                    <a:p>
                      <a:pPr algn="ctr" fontAlgn="b"/>
                      <a:r>
                        <a:rPr lang="es-PE" sz="1800" u="none" strike="noStrike" dirty="0">
                          <a:effectLst/>
                        </a:rPr>
                        <a:t>Y- Y ̅</a:t>
                      </a:r>
                      <a:endParaRPr lang="es-PE" sz="1800" b="1" i="0" u="none" strike="noStrike" dirty="0">
                        <a:solidFill>
                          <a:srgbClr val="000000"/>
                        </a:solidFill>
                        <a:effectLst/>
                        <a:latin typeface="Calibri"/>
                      </a:endParaRPr>
                    </a:p>
                  </a:txBody>
                  <a:tcPr marL="0" marR="0" marT="0" marB="0" anchor="b"/>
                </a:tc>
                <a:tc>
                  <a:txBody>
                    <a:bodyPr/>
                    <a:lstStyle/>
                    <a:p>
                      <a:pPr algn="ctr" fontAlgn="b"/>
                      <a:r>
                        <a:rPr lang="es-PE" sz="1600" u="none" strike="noStrike" dirty="0">
                          <a:effectLst/>
                        </a:rPr>
                        <a:t>(X- X ̅ )(Y- Y ̅)</a:t>
                      </a:r>
                      <a:endParaRPr lang="es-PE" sz="1600" b="1" i="0" u="none" strike="noStrike" dirty="0">
                        <a:solidFill>
                          <a:srgbClr val="000000"/>
                        </a:solidFill>
                        <a:effectLst/>
                        <a:latin typeface="Calibri"/>
                      </a:endParaRPr>
                    </a:p>
                  </a:txBody>
                  <a:tcPr marL="0" marR="0" marT="0" marB="0" anchor="b"/>
                </a:tc>
                <a:tc>
                  <a:txBody>
                    <a:bodyPr/>
                    <a:lstStyle/>
                    <a:p>
                      <a:pPr algn="ctr" fontAlgn="b"/>
                      <a:r>
                        <a:rPr lang="es-PE" sz="1600" u="none" strike="noStrike" dirty="0">
                          <a:effectLst/>
                        </a:rPr>
                        <a:t>(X- X ̅  )</a:t>
                      </a:r>
                      <a:r>
                        <a:rPr lang="es-PE" sz="1600" u="none" strike="noStrike" baseline="30000" dirty="0">
                          <a:effectLst/>
                        </a:rPr>
                        <a:t>2</a:t>
                      </a:r>
                      <a:endParaRPr lang="es-PE" sz="1600" b="1" i="0" u="none" strike="noStrike" dirty="0">
                        <a:solidFill>
                          <a:srgbClr val="000000"/>
                        </a:solidFill>
                        <a:effectLst/>
                        <a:latin typeface="Calibri"/>
                      </a:endParaRPr>
                    </a:p>
                  </a:txBody>
                  <a:tcPr marL="0" marR="0" marT="0" marB="0" anchor="b"/>
                </a:tc>
                <a:tc>
                  <a:txBody>
                    <a:bodyPr/>
                    <a:lstStyle/>
                    <a:p>
                      <a:pPr algn="ctr" fontAlgn="b"/>
                      <a:r>
                        <a:rPr lang="es-PE" sz="1800" u="none" strike="noStrike" dirty="0">
                          <a:effectLst/>
                        </a:rPr>
                        <a:t>(Y- Y ̅)</a:t>
                      </a:r>
                      <a:r>
                        <a:rPr lang="es-PE" sz="1800" u="none" strike="noStrike" baseline="30000" dirty="0">
                          <a:effectLst/>
                        </a:rPr>
                        <a:t>2</a:t>
                      </a:r>
                      <a:endParaRPr lang="es-PE" sz="1800" b="1"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1"/>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023536194"/>
              </p:ext>
            </p:extLst>
          </p:nvPr>
        </p:nvGraphicFramePr>
        <p:xfrm>
          <a:off x="251520" y="2420888"/>
          <a:ext cx="8640960" cy="427930"/>
        </p:xfrm>
        <a:graphic>
          <a:graphicData uri="http://schemas.openxmlformats.org/drawingml/2006/table">
            <a:tbl>
              <a:tblPr>
                <a:tableStyleId>{775DCB02-9BB8-47FD-8907-85C794F793BA}</a:tableStyleId>
              </a:tblPr>
              <a:tblGrid>
                <a:gridCol w="1512168">
                  <a:extLst>
                    <a:ext uri="{9D8B030D-6E8A-4147-A177-3AD203B41FA5}">
                      <a16:colId xmlns:a16="http://schemas.microsoft.com/office/drawing/2014/main" val="20000"/>
                    </a:ext>
                  </a:extLst>
                </a:gridCol>
                <a:gridCol w="1206689">
                  <a:extLst>
                    <a:ext uri="{9D8B030D-6E8A-4147-A177-3AD203B41FA5}">
                      <a16:colId xmlns:a16="http://schemas.microsoft.com/office/drawing/2014/main" val="20001"/>
                    </a:ext>
                  </a:extLst>
                </a:gridCol>
                <a:gridCol w="1269279">
                  <a:extLst>
                    <a:ext uri="{9D8B030D-6E8A-4147-A177-3AD203B41FA5}">
                      <a16:colId xmlns:a16="http://schemas.microsoft.com/office/drawing/2014/main" val="20002"/>
                    </a:ext>
                  </a:extLst>
                </a:gridCol>
                <a:gridCol w="738543">
                  <a:extLst>
                    <a:ext uri="{9D8B030D-6E8A-4147-A177-3AD203B41FA5}">
                      <a16:colId xmlns:a16="http://schemas.microsoft.com/office/drawing/2014/main" val="20003"/>
                    </a:ext>
                  </a:extLst>
                </a:gridCol>
                <a:gridCol w="812398">
                  <a:extLst>
                    <a:ext uri="{9D8B030D-6E8A-4147-A177-3AD203B41FA5}">
                      <a16:colId xmlns:a16="http://schemas.microsoft.com/office/drawing/2014/main" val="20004"/>
                    </a:ext>
                  </a:extLst>
                </a:gridCol>
                <a:gridCol w="1297127">
                  <a:extLst>
                    <a:ext uri="{9D8B030D-6E8A-4147-A177-3AD203B41FA5}">
                      <a16:colId xmlns:a16="http://schemas.microsoft.com/office/drawing/2014/main" val="20005"/>
                    </a:ext>
                  </a:extLst>
                </a:gridCol>
                <a:gridCol w="832063">
                  <a:extLst>
                    <a:ext uri="{9D8B030D-6E8A-4147-A177-3AD203B41FA5}">
                      <a16:colId xmlns:a16="http://schemas.microsoft.com/office/drawing/2014/main" val="20006"/>
                    </a:ext>
                  </a:extLst>
                </a:gridCol>
                <a:gridCol w="972693">
                  <a:extLst>
                    <a:ext uri="{9D8B030D-6E8A-4147-A177-3AD203B41FA5}">
                      <a16:colId xmlns:a16="http://schemas.microsoft.com/office/drawing/2014/main" val="20007"/>
                    </a:ext>
                  </a:extLst>
                </a:gridCol>
              </a:tblGrid>
              <a:tr h="427930">
                <a:tc>
                  <a:txBody>
                    <a:bodyPr/>
                    <a:lstStyle/>
                    <a:p>
                      <a:pPr algn="l" fontAlgn="ctr"/>
                      <a:r>
                        <a:rPr lang="es-PE" sz="1600" u="none" strike="noStrike" dirty="0">
                          <a:effectLst/>
                        </a:rPr>
                        <a:t>TOTAL</a:t>
                      </a:r>
                      <a:endParaRPr lang="es-PE" sz="16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220</a:t>
                      </a: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450</a:t>
                      </a:r>
                      <a:endParaRPr lang="es-PE" sz="1400" b="1" i="0" u="none" strike="noStrike" dirty="0">
                        <a:solidFill>
                          <a:srgbClr val="000000"/>
                        </a:solidFill>
                        <a:effectLst/>
                        <a:latin typeface="Calibri"/>
                      </a:endParaRPr>
                    </a:p>
                  </a:txBody>
                  <a:tcPr marL="0" marR="0" marT="0" marB="0" anchor="ctr"/>
                </a:tc>
                <a:tc>
                  <a:txBody>
                    <a:bodyPr/>
                    <a:lstStyle/>
                    <a:p>
                      <a:pPr algn="ctr" fontAlgn="ctr"/>
                      <a:endParaRPr lang="es-PE" sz="1400" b="1" i="0" u="none" strike="noStrike" dirty="0">
                        <a:solidFill>
                          <a:srgbClr val="000000"/>
                        </a:solidFill>
                        <a:effectLst/>
                        <a:latin typeface="Calibri"/>
                      </a:endParaRPr>
                    </a:p>
                  </a:txBody>
                  <a:tcPr marL="0" marR="0" marT="0" marB="0" anchor="ctr"/>
                </a:tc>
                <a:tc>
                  <a:txBody>
                    <a:bodyPr/>
                    <a:lstStyle/>
                    <a:p>
                      <a:pPr algn="ctr" fontAlgn="ct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900</a:t>
                      </a: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760</a:t>
                      </a:r>
                      <a:endParaRPr lang="es-PE" sz="1400" b="1" i="0" u="none" strike="noStrike" dirty="0">
                        <a:solidFill>
                          <a:srgbClr val="000000"/>
                        </a:solidFill>
                        <a:effectLst/>
                        <a:latin typeface="Calibri"/>
                      </a:endParaRPr>
                    </a:p>
                  </a:txBody>
                  <a:tcPr marL="0" marR="0" marT="0" marB="0" anchor="ctr"/>
                </a:tc>
                <a:tc>
                  <a:txBody>
                    <a:bodyPr/>
                    <a:lstStyle/>
                    <a:p>
                      <a:pPr algn="ctr" fontAlgn="ctr"/>
                      <a:r>
                        <a:rPr lang="es-PE" sz="1400" u="none" strike="noStrike" dirty="0">
                          <a:effectLst/>
                        </a:rPr>
                        <a:t>1850</a:t>
                      </a:r>
                      <a:endParaRPr lang="es-PE" sz="1400" b="1" i="0" u="none" strike="noStrike" dirty="0">
                        <a:solidFill>
                          <a:srgbClr val="000000"/>
                        </a:solidFill>
                        <a:effectLst/>
                        <a:latin typeface="Calibri"/>
                      </a:endParaRPr>
                    </a:p>
                  </a:txBody>
                  <a:tcPr marL="0" marR="0" marT="0" marB="0" anchor="ctr"/>
                </a:tc>
                <a:extLst>
                  <a:ext uri="{0D108BD9-81ED-4DB2-BD59-A6C34878D82A}">
                    <a16:rowId xmlns:a16="http://schemas.microsoft.com/office/drawing/2014/main" val="10000"/>
                  </a:ext>
                </a:extLst>
              </a:tr>
            </a:tbl>
          </a:graphicData>
        </a:graphic>
      </p:graphicFrame>
      <p:sp>
        <p:nvSpPr>
          <p:cNvPr id="7" name="5 Rectángulo"/>
          <p:cNvSpPr/>
          <p:nvPr/>
        </p:nvSpPr>
        <p:spPr>
          <a:xfrm>
            <a:off x="323528" y="404664"/>
            <a:ext cx="8392976" cy="10077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spcAft>
                <a:spcPts val="0"/>
              </a:spcAft>
            </a:pPr>
            <a:r>
              <a:rPr lang="es-PE" sz="2800" b="1" kern="1200" dirty="0">
                <a:solidFill>
                  <a:srgbClr val="FFFF00"/>
                </a:solidFill>
                <a:effectLst/>
                <a:ea typeface="Times New Roman"/>
                <a:cs typeface="Times New Roman"/>
              </a:rPr>
              <a:t>UTILIZAREMOS LA MEDIA Y SUS PRODUCTOS PARA CALCULAR “R”</a:t>
            </a:r>
            <a:endParaRPr lang="es-PE" sz="1200" dirty="0">
              <a:effectLst/>
              <a:latin typeface="Times New Roman"/>
              <a:ea typeface="Times New Roman"/>
            </a:endParaRPr>
          </a:p>
        </p:txBody>
      </p:sp>
    </p:spTree>
    <p:extLst>
      <p:ext uri="{BB962C8B-B14F-4D97-AF65-F5344CB8AC3E}">
        <p14:creationId xmlns:p14="http://schemas.microsoft.com/office/powerpoint/2010/main" val="20638658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Llamada de nube"/>
          <p:cNvSpPr/>
          <p:nvPr/>
        </p:nvSpPr>
        <p:spPr>
          <a:xfrm>
            <a:off x="1109166" y="88100"/>
            <a:ext cx="4608512" cy="1296144"/>
          </a:xfrm>
          <a:prstGeom prst="cloudCallout">
            <a:avLst>
              <a:gd name="adj1" fmla="val -47145"/>
              <a:gd name="adj2" fmla="val 75316"/>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PE" sz="2800" dirty="0">
                <a:solidFill>
                  <a:schemeClr val="tx1"/>
                </a:solidFill>
                <a:cs typeface="Times New Roman" pitchFamily="18" charset="0"/>
              </a:rPr>
              <a:t>interpretación</a:t>
            </a:r>
            <a:endParaRPr lang="es-PE" sz="2800" dirty="0">
              <a:solidFill>
                <a:schemeClr val="tx1"/>
              </a:solidFill>
            </a:endParaRPr>
          </a:p>
        </p:txBody>
      </p:sp>
      <p:sp>
        <p:nvSpPr>
          <p:cNvPr id="6" name="2 Subtítulo"/>
          <p:cNvSpPr txBox="1">
            <a:spLocks/>
          </p:cNvSpPr>
          <p:nvPr/>
        </p:nvSpPr>
        <p:spPr>
          <a:xfrm>
            <a:off x="1128621" y="1504471"/>
            <a:ext cx="8015379" cy="3312351"/>
          </a:xfrm>
          <a:prstGeom prst="cloudCallout">
            <a:avLst>
              <a:gd name="adj1" fmla="val 32061"/>
              <a:gd name="adj2" fmla="val 60012"/>
            </a:avLst>
          </a:prstGeo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PE" sz="2000" b="1" dirty="0">
                <a:effectLst>
                  <a:glow rad="63500">
                    <a:schemeClr val="tx1">
                      <a:lumMod val="50000"/>
                      <a:lumOff val="50000"/>
                      <a:alpha val="40000"/>
                    </a:schemeClr>
                  </a:glow>
                </a:effectLst>
              </a:rPr>
              <a:t>El coeficiente de correlación es igual a  0.759</a:t>
            </a:r>
          </a:p>
          <a:p>
            <a:pPr algn="ctr"/>
            <a:r>
              <a:rPr lang="es-PE" sz="2000" b="1" dirty="0">
                <a:effectLst>
                  <a:glow rad="63500">
                    <a:schemeClr val="tx1">
                      <a:lumMod val="50000"/>
                      <a:lumOff val="50000"/>
                      <a:alpha val="40000"/>
                    </a:schemeClr>
                  </a:glow>
                </a:effectLst>
              </a:rPr>
              <a:t>Es positivo  de manera que hay una relación directa entre el numero de llamadas a clientes y la cantidad de copiadoras vendidas</a:t>
            </a:r>
          </a:p>
          <a:p>
            <a:pPr algn="ctr"/>
            <a:r>
              <a:rPr lang="es-PE" sz="2000" b="1" dirty="0">
                <a:effectLst>
                  <a:glow rad="63500">
                    <a:schemeClr val="tx1">
                      <a:lumMod val="50000"/>
                      <a:lumOff val="50000"/>
                      <a:alpha val="40000"/>
                    </a:schemeClr>
                  </a:glow>
                </a:effectLst>
              </a:rPr>
              <a:t>El  valor esta bastante cercano a 1 por lo que se concluye que la relación es fuerte </a:t>
            </a:r>
          </a:p>
          <a:p>
            <a:pPr marL="0" indent="0" algn="ctr">
              <a:buNone/>
            </a:pPr>
            <a:endParaRPr lang="es-PE" sz="2000" b="1" dirty="0">
              <a:effectLst>
                <a:glow rad="63500">
                  <a:schemeClr val="tx1">
                    <a:lumMod val="50000"/>
                    <a:lumOff val="50000"/>
                    <a:alpha val="40000"/>
                  </a:schemeClr>
                </a:glow>
              </a:effectLst>
            </a:endParaRPr>
          </a:p>
        </p:txBody>
      </p:sp>
    </p:spTree>
    <p:extLst>
      <p:ext uri="{BB962C8B-B14F-4D97-AF65-F5344CB8AC3E}">
        <p14:creationId xmlns:p14="http://schemas.microsoft.com/office/powerpoint/2010/main" val="4287922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Override1.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0.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1.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2.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3.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4.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5.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6.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7.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8.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19.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0.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1.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2.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3.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4.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5.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6.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7.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8.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9.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0.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1.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2.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3.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4.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5.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6.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7.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8.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9.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4.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40.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41.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42.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43.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44.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45.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5.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6.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7.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8.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9.xml><?xml version="1.0" encoding="utf-8"?>
<a:themeOverride xmlns:a="http://schemas.openxmlformats.org/drawingml/2006/main">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
  <TotalTime>32231</TotalTime>
  <Words>1962</Words>
  <Application>Microsoft Office PowerPoint</Application>
  <PresentationFormat>Presentación en pantalla (4:3)</PresentationFormat>
  <Paragraphs>555</Paragraphs>
  <Slides>45</Slides>
  <Notes>0</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Forma de onda</vt:lpstr>
      <vt:lpstr>EJEMPLO</vt:lpstr>
      <vt:lpstr>Presentación de PowerPoint</vt:lpstr>
      <vt:lpstr>Presentación de PowerPoint</vt:lpstr>
      <vt:lpstr>Presentación de PowerPoint</vt:lpstr>
      <vt:lpstr>EJEMPLO</vt:lpstr>
      <vt:lpstr>Presentación de PowerPoint</vt:lpstr>
      <vt:lpstr>Presentación de PowerPoint</vt:lpstr>
      <vt:lpstr>Presentación de PowerPoint</vt:lpstr>
      <vt:lpstr>Presentación de PowerPoint</vt:lpstr>
      <vt:lpstr>Presentación de PowerPoint</vt:lpstr>
      <vt:lpstr>COEFICIENTE DE DETERMINACION</vt:lpstr>
      <vt:lpstr>Formula para calcular el Coeficiente de Determinación</vt:lpstr>
      <vt:lpstr>Otro método de calcularlo</vt:lpstr>
      <vt:lpstr>Ejemplo</vt:lpstr>
      <vt:lpstr>Presentación de PowerPoint</vt:lpstr>
      <vt:lpstr>EJEMPLO 2</vt:lpstr>
      <vt:lpstr>EJEMPLO 2</vt:lpstr>
      <vt:lpstr>EJEMPLO 2</vt:lpstr>
      <vt:lpstr>DEFINICIÓN</vt:lpstr>
      <vt:lpstr>MODELO DE REGRESIÓN MÚLTIPLE</vt:lpstr>
      <vt:lpstr>FORMA MATRICIAL</vt:lpstr>
      <vt:lpstr>Presentación de PowerPoint</vt:lpstr>
      <vt:lpstr>SUPUESTOS DEL MODELO DE REGRESIÓN</vt:lpstr>
      <vt:lpstr>Presentación de PowerPoint</vt:lpstr>
      <vt:lpstr>Presentación de PowerPoint</vt:lpstr>
      <vt:lpstr>MODELO DE REGRESION</vt:lpstr>
      <vt:lpstr>Presentación de PowerPoint</vt:lpstr>
      <vt:lpstr>Presentación de PowerPoint</vt:lpstr>
      <vt:lpstr>Presentación de PowerPoint</vt:lpstr>
      <vt:lpstr>Presentación de PowerPoint</vt:lpstr>
      <vt:lpstr>EJEMPLO: RLM</vt:lpstr>
      <vt:lpstr>TABLA DE DATOS</vt:lpstr>
      <vt:lpstr>EJEMPLO PROPUESTO</vt:lpstr>
      <vt:lpstr>REGRESIÓN CON VARIABLES CUALITATIVAS</vt:lpstr>
      <vt:lpstr>EJEMPLO</vt:lpstr>
      <vt:lpstr>COEFICIENTE DE DETERMINACION r^2</vt:lpstr>
      <vt:lpstr>PRUEBA ESTADÍSTICA F </vt:lpstr>
      <vt:lpstr>PRUEBA t DE SIGNIFICANCIA</vt:lpstr>
      <vt:lpstr>ESTADÍSTICO DE PRUEBA PARA t</vt:lpstr>
      <vt:lpstr>INTERVALO DE CONFIANZA PARA t</vt:lpstr>
      <vt:lpstr>COEFICIENTE DE CORRELACIÓN Y DE DETERMINACIÓN</vt:lpstr>
      <vt:lpstr>CÁLCULO DEL COEFICIENTE DE DEERMINACIÓN</vt:lpstr>
      <vt:lpstr>PRUEBA DE SIGNIFICANCIA USANDO CORRELACIÓN</vt:lpstr>
      <vt:lpstr>REGRESIÓN LOGÍSTICA</vt:lpstr>
      <vt:lpstr>ECUACIÓN DE REGRESIÓN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EJEMPLO</dc:title>
  <dc:creator>jairo alberto villegas florez</dc:creator>
  <cp:lastModifiedBy>Jairo Villegas</cp:lastModifiedBy>
  <cp:revision>20</cp:revision>
  <dcterms:created xsi:type="dcterms:W3CDTF">2017-07-22T00:13:38Z</dcterms:created>
  <dcterms:modified xsi:type="dcterms:W3CDTF">2023-08-30T01:33:11Z</dcterms:modified>
</cp:coreProperties>
</file>