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1" r:id="rId4"/>
    <p:sldId id="260" r:id="rId5"/>
    <p:sldId id="257" r:id="rId6"/>
    <p:sldId id="262" r:id="rId7"/>
    <p:sldId id="263" r:id="rId8"/>
    <p:sldId id="258" r:id="rId9"/>
    <p:sldId id="264" r:id="rId10"/>
    <p:sldId id="266" r:id="rId11"/>
    <p:sldId id="268" r:id="rId12"/>
    <p:sldId id="269" r:id="rId13"/>
    <p:sldId id="270" r:id="rId14"/>
    <p:sldId id="271" r:id="rId15"/>
    <p:sldId id="267"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69" d="100"/>
          <a:sy n="69"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BE3CF4A-DBDA-4FC7-B8FC-EB56F0222210}" type="datetimeFigureOut">
              <a:rPr lang="es-CO" smtClean="0"/>
              <a:t>7/09/2023</a:t>
            </a:fld>
            <a:endParaRPr lang="es-CO"/>
          </a:p>
        </p:txBody>
      </p:sp>
      <p:sp>
        <p:nvSpPr>
          <p:cNvPr id="5" name="Footer Placeholder 4"/>
          <p:cNvSpPr>
            <a:spLocks noGrp="1"/>
          </p:cNvSpPr>
          <p:nvPr>
            <p:ph type="ftr" sz="quarter" idx="11"/>
          </p:nvPr>
        </p:nvSpPr>
        <p:spPr/>
        <p:txBody>
          <a:bodyPr/>
          <a:lstStyle/>
          <a:p>
            <a:endParaRPr lang="es-C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C0D4412-1F24-4DAD-8F9F-7C844F850F7F}" type="slidenum">
              <a:rPr lang="es-CO" smtClean="0"/>
              <a:t>‹Nº›</a:t>
            </a:fld>
            <a:endParaRPr lang="es-CO"/>
          </a:p>
        </p:txBody>
      </p:sp>
    </p:spTree>
    <p:extLst>
      <p:ext uri="{BB962C8B-B14F-4D97-AF65-F5344CB8AC3E}">
        <p14:creationId xmlns:p14="http://schemas.microsoft.com/office/powerpoint/2010/main" val="225424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E3CF4A-DBDA-4FC7-B8FC-EB56F0222210}" type="datetimeFigureOut">
              <a:rPr lang="es-CO" smtClean="0"/>
              <a:t>7/09/2023</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0D4412-1F24-4DAD-8F9F-7C844F850F7F}" type="slidenum">
              <a:rPr lang="es-CO" smtClean="0"/>
              <a:t>‹Nº›</a:t>
            </a:fld>
            <a:endParaRPr lang="es-CO"/>
          </a:p>
        </p:txBody>
      </p:sp>
    </p:spTree>
    <p:extLst>
      <p:ext uri="{BB962C8B-B14F-4D97-AF65-F5344CB8AC3E}">
        <p14:creationId xmlns:p14="http://schemas.microsoft.com/office/powerpoint/2010/main" val="3416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E3CF4A-DBDA-4FC7-B8FC-EB56F0222210}" type="datetimeFigureOut">
              <a:rPr lang="es-CO" smtClean="0"/>
              <a:t>7/09/2023</a:t>
            </a:fld>
            <a:endParaRPr lang="es-CO"/>
          </a:p>
        </p:txBody>
      </p:sp>
      <p:sp>
        <p:nvSpPr>
          <p:cNvPr id="5" name="Footer Placeholder 4"/>
          <p:cNvSpPr>
            <a:spLocks noGrp="1"/>
          </p:cNvSpPr>
          <p:nvPr>
            <p:ph type="ftr" sz="quarter" idx="11"/>
          </p:nvPr>
        </p:nvSpPr>
        <p:spPr/>
        <p:txBody>
          <a:bodyPr/>
          <a:lstStyle/>
          <a:p>
            <a:endParaRPr lang="es-C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0D4412-1F24-4DAD-8F9F-7C844F850F7F}" type="slidenum">
              <a:rPr lang="es-CO" smtClean="0"/>
              <a:t>‹Nº›</a:t>
            </a:fld>
            <a:endParaRPr lang="es-C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9165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BE3CF4A-DBDA-4FC7-B8FC-EB56F0222210}" type="datetimeFigureOut">
              <a:rPr lang="es-CO" smtClean="0"/>
              <a:t>7/09/2023</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0D4412-1F24-4DAD-8F9F-7C844F850F7F}" type="slidenum">
              <a:rPr lang="es-CO" smtClean="0"/>
              <a:t>‹Nº›</a:t>
            </a:fld>
            <a:endParaRPr lang="es-CO"/>
          </a:p>
        </p:txBody>
      </p:sp>
    </p:spTree>
    <p:extLst>
      <p:ext uri="{BB962C8B-B14F-4D97-AF65-F5344CB8AC3E}">
        <p14:creationId xmlns:p14="http://schemas.microsoft.com/office/powerpoint/2010/main" val="2215981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BE3CF4A-DBDA-4FC7-B8FC-EB56F0222210}" type="datetimeFigureOut">
              <a:rPr lang="es-CO" smtClean="0"/>
              <a:t>7/09/2023</a:t>
            </a:fld>
            <a:endParaRPr lang="es-CO"/>
          </a:p>
        </p:txBody>
      </p:sp>
      <p:sp>
        <p:nvSpPr>
          <p:cNvPr id="6" name="Footer Placeholder 5"/>
          <p:cNvSpPr>
            <a:spLocks noGrp="1"/>
          </p:cNvSpPr>
          <p:nvPr>
            <p:ph type="ftr" sz="quarter" idx="11"/>
          </p:nvPr>
        </p:nvSpPr>
        <p:spPr/>
        <p:txBody>
          <a:bodyPr/>
          <a:lstStyle/>
          <a:p>
            <a:endParaRPr lang="es-C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0D4412-1F24-4DAD-8F9F-7C844F850F7F}" type="slidenum">
              <a:rPr lang="es-CO" smtClean="0"/>
              <a:t>‹Nº›</a:t>
            </a:fld>
            <a:endParaRPr lang="es-C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0178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BE3CF4A-DBDA-4FC7-B8FC-EB56F0222210}" type="datetimeFigureOut">
              <a:rPr lang="es-CO" smtClean="0"/>
              <a:t>7/09/2023</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0D4412-1F24-4DAD-8F9F-7C844F850F7F}" type="slidenum">
              <a:rPr lang="es-CO" smtClean="0"/>
              <a:t>‹Nº›</a:t>
            </a:fld>
            <a:endParaRPr lang="es-CO"/>
          </a:p>
        </p:txBody>
      </p:sp>
    </p:spTree>
    <p:extLst>
      <p:ext uri="{BB962C8B-B14F-4D97-AF65-F5344CB8AC3E}">
        <p14:creationId xmlns:p14="http://schemas.microsoft.com/office/powerpoint/2010/main" val="2286053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E3CF4A-DBDA-4FC7-B8FC-EB56F0222210}" type="datetimeFigureOut">
              <a:rPr lang="es-CO" smtClean="0"/>
              <a:t>7/09/2023</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0D4412-1F24-4DAD-8F9F-7C844F850F7F}" type="slidenum">
              <a:rPr lang="es-CO" smtClean="0"/>
              <a:t>‹Nº›</a:t>
            </a:fld>
            <a:endParaRPr lang="es-CO"/>
          </a:p>
        </p:txBody>
      </p:sp>
    </p:spTree>
    <p:extLst>
      <p:ext uri="{BB962C8B-B14F-4D97-AF65-F5344CB8AC3E}">
        <p14:creationId xmlns:p14="http://schemas.microsoft.com/office/powerpoint/2010/main" val="1201708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E3CF4A-DBDA-4FC7-B8FC-EB56F0222210}" type="datetimeFigureOut">
              <a:rPr lang="es-CO" smtClean="0"/>
              <a:t>7/09/2023</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0D4412-1F24-4DAD-8F9F-7C844F850F7F}" type="slidenum">
              <a:rPr lang="es-CO" smtClean="0"/>
              <a:t>‹Nº›</a:t>
            </a:fld>
            <a:endParaRPr lang="es-CO"/>
          </a:p>
        </p:txBody>
      </p:sp>
    </p:spTree>
    <p:extLst>
      <p:ext uri="{BB962C8B-B14F-4D97-AF65-F5344CB8AC3E}">
        <p14:creationId xmlns:p14="http://schemas.microsoft.com/office/powerpoint/2010/main" val="423762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E3CF4A-DBDA-4FC7-B8FC-EB56F0222210}" type="datetimeFigureOut">
              <a:rPr lang="es-CO" smtClean="0"/>
              <a:t>7/09/2023</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0D4412-1F24-4DAD-8F9F-7C844F850F7F}" type="slidenum">
              <a:rPr lang="es-CO" smtClean="0"/>
              <a:t>‹Nº›</a:t>
            </a:fld>
            <a:endParaRPr lang="es-CO"/>
          </a:p>
        </p:txBody>
      </p:sp>
    </p:spTree>
    <p:extLst>
      <p:ext uri="{BB962C8B-B14F-4D97-AF65-F5344CB8AC3E}">
        <p14:creationId xmlns:p14="http://schemas.microsoft.com/office/powerpoint/2010/main" val="342474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E3CF4A-DBDA-4FC7-B8FC-EB56F0222210}" type="datetimeFigureOut">
              <a:rPr lang="es-CO" smtClean="0"/>
              <a:t>7/09/2023</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0D4412-1F24-4DAD-8F9F-7C844F850F7F}" type="slidenum">
              <a:rPr lang="es-CO" smtClean="0"/>
              <a:t>‹Nº›</a:t>
            </a:fld>
            <a:endParaRPr lang="es-CO"/>
          </a:p>
        </p:txBody>
      </p:sp>
    </p:spTree>
    <p:extLst>
      <p:ext uri="{BB962C8B-B14F-4D97-AF65-F5344CB8AC3E}">
        <p14:creationId xmlns:p14="http://schemas.microsoft.com/office/powerpoint/2010/main" val="421275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E3CF4A-DBDA-4FC7-B8FC-EB56F0222210}" type="datetimeFigureOut">
              <a:rPr lang="es-CO" smtClean="0"/>
              <a:t>7/09/2023</a:t>
            </a:fld>
            <a:endParaRPr lang="es-CO"/>
          </a:p>
        </p:txBody>
      </p:sp>
      <p:sp>
        <p:nvSpPr>
          <p:cNvPr id="6" name="Footer Placeholder 5"/>
          <p:cNvSpPr>
            <a:spLocks noGrp="1"/>
          </p:cNvSpPr>
          <p:nvPr>
            <p:ph type="ftr" sz="quarter" idx="11"/>
          </p:nvPr>
        </p:nvSpPr>
        <p:spPr/>
        <p:txBody>
          <a:bodyPr/>
          <a:lstStyle/>
          <a:p>
            <a:endParaRPr lang="es-C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C0D4412-1F24-4DAD-8F9F-7C844F850F7F}" type="slidenum">
              <a:rPr lang="es-CO" smtClean="0"/>
              <a:t>‹Nº›</a:t>
            </a:fld>
            <a:endParaRPr lang="es-CO"/>
          </a:p>
        </p:txBody>
      </p:sp>
    </p:spTree>
    <p:extLst>
      <p:ext uri="{BB962C8B-B14F-4D97-AF65-F5344CB8AC3E}">
        <p14:creationId xmlns:p14="http://schemas.microsoft.com/office/powerpoint/2010/main" val="224020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BE3CF4A-DBDA-4FC7-B8FC-EB56F0222210}" type="datetimeFigureOut">
              <a:rPr lang="es-CO" smtClean="0"/>
              <a:t>7/09/2023</a:t>
            </a:fld>
            <a:endParaRPr lang="es-CO"/>
          </a:p>
        </p:txBody>
      </p:sp>
      <p:sp>
        <p:nvSpPr>
          <p:cNvPr id="8" name="Footer Placeholder 7"/>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C0D4412-1F24-4DAD-8F9F-7C844F850F7F}" type="slidenum">
              <a:rPr lang="es-CO" smtClean="0"/>
              <a:t>‹Nº›</a:t>
            </a:fld>
            <a:endParaRPr lang="es-CO"/>
          </a:p>
        </p:txBody>
      </p:sp>
    </p:spTree>
    <p:extLst>
      <p:ext uri="{BB962C8B-B14F-4D97-AF65-F5344CB8AC3E}">
        <p14:creationId xmlns:p14="http://schemas.microsoft.com/office/powerpoint/2010/main" val="89043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BE3CF4A-DBDA-4FC7-B8FC-EB56F0222210}" type="datetimeFigureOut">
              <a:rPr lang="es-CO" smtClean="0"/>
              <a:t>7/09/2023</a:t>
            </a:fld>
            <a:endParaRPr lang="es-CO"/>
          </a:p>
        </p:txBody>
      </p:sp>
      <p:sp>
        <p:nvSpPr>
          <p:cNvPr id="4" name="Footer Placeholder 3"/>
          <p:cNvSpPr>
            <a:spLocks noGrp="1"/>
          </p:cNvSpPr>
          <p:nvPr>
            <p:ph type="ftr" sz="quarter" idx="11"/>
          </p:nvPr>
        </p:nvSpPr>
        <p:spPr/>
        <p:txBody>
          <a:bodyPr/>
          <a:lstStyle/>
          <a:p>
            <a:endParaRPr lang="es-C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C0D4412-1F24-4DAD-8F9F-7C844F850F7F}" type="slidenum">
              <a:rPr lang="es-CO" smtClean="0"/>
              <a:t>‹Nº›</a:t>
            </a:fld>
            <a:endParaRPr lang="es-CO"/>
          </a:p>
        </p:txBody>
      </p:sp>
    </p:spTree>
    <p:extLst>
      <p:ext uri="{BB962C8B-B14F-4D97-AF65-F5344CB8AC3E}">
        <p14:creationId xmlns:p14="http://schemas.microsoft.com/office/powerpoint/2010/main" val="290382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3CF4A-DBDA-4FC7-B8FC-EB56F0222210}" type="datetimeFigureOut">
              <a:rPr lang="es-CO" smtClean="0"/>
              <a:t>7/09/2023</a:t>
            </a:fld>
            <a:endParaRPr lang="es-CO"/>
          </a:p>
        </p:txBody>
      </p:sp>
      <p:sp>
        <p:nvSpPr>
          <p:cNvPr id="3" name="Footer Placeholder 2"/>
          <p:cNvSpPr>
            <a:spLocks noGrp="1"/>
          </p:cNvSpPr>
          <p:nvPr>
            <p:ph type="ftr" sz="quarter" idx="11"/>
          </p:nvPr>
        </p:nvSpPr>
        <p:spPr/>
        <p:txBody>
          <a:bodyPr/>
          <a:lstStyle/>
          <a:p>
            <a:endParaRPr lang="es-C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C0D4412-1F24-4DAD-8F9F-7C844F850F7F}" type="slidenum">
              <a:rPr lang="es-CO" smtClean="0"/>
              <a:t>‹Nº›</a:t>
            </a:fld>
            <a:endParaRPr lang="es-CO"/>
          </a:p>
        </p:txBody>
      </p:sp>
    </p:spTree>
    <p:extLst>
      <p:ext uri="{BB962C8B-B14F-4D97-AF65-F5344CB8AC3E}">
        <p14:creationId xmlns:p14="http://schemas.microsoft.com/office/powerpoint/2010/main" val="325201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E3CF4A-DBDA-4FC7-B8FC-EB56F0222210}" type="datetimeFigureOut">
              <a:rPr lang="es-CO" smtClean="0"/>
              <a:t>7/09/2023</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C0D4412-1F24-4DAD-8F9F-7C844F850F7F}" type="slidenum">
              <a:rPr lang="es-CO" smtClean="0"/>
              <a:t>‹Nº›</a:t>
            </a:fld>
            <a:endParaRPr lang="es-CO"/>
          </a:p>
        </p:txBody>
      </p:sp>
    </p:spTree>
    <p:extLst>
      <p:ext uri="{BB962C8B-B14F-4D97-AF65-F5344CB8AC3E}">
        <p14:creationId xmlns:p14="http://schemas.microsoft.com/office/powerpoint/2010/main" val="406429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E3CF4A-DBDA-4FC7-B8FC-EB56F0222210}" type="datetimeFigureOut">
              <a:rPr lang="es-CO" smtClean="0"/>
              <a:t>7/09/2023</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0D4412-1F24-4DAD-8F9F-7C844F850F7F}" type="slidenum">
              <a:rPr lang="es-CO" smtClean="0"/>
              <a:t>‹Nº›</a:t>
            </a:fld>
            <a:endParaRPr lang="es-CO"/>
          </a:p>
        </p:txBody>
      </p:sp>
    </p:spTree>
    <p:extLst>
      <p:ext uri="{BB962C8B-B14F-4D97-AF65-F5344CB8AC3E}">
        <p14:creationId xmlns:p14="http://schemas.microsoft.com/office/powerpoint/2010/main" val="2111242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E3CF4A-DBDA-4FC7-B8FC-EB56F0222210}" type="datetimeFigureOut">
              <a:rPr lang="es-CO" smtClean="0"/>
              <a:t>7/09/2023</a:t>
            </a:fld>
            <a:endParaRPr lang="es-C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C0D4412-1F24-4DAD-8F9F-7C844F850F7F}" type="slidenum">
              <a:rPr lang="es-CO" smtClean="0"/>
              <a:t>‹Nº›</a:t>
            </a:fld>
            <a:endParaRPr lang="es-CO"/>
          </a:p>
        </p:txBody>
      </p:sp>
    </p:spTree>
    <p:extLst>
      <p:ext uri="{BB962C8B-B14F-4D97-AF65-F5344CB8AC3E}">
        <p14:creationId xmlns:p14="http://schemas.microsoft.com/office/powerpoint/2010/main" val="41038405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447800"/>
            <a:ext cx="6974915" cy="3329581"/>
          </a:xfrm>
        </p:spPr>
        <p:txBody>
          <a:bodyPr>
            <a:normAutofit/>
          </a:bodyPr>
          <a:lstStyle/>
          <a:p>
            <a:r>
              <a:rPr lang="es-CO" dirty="0"/>
              <a:t>REGRESIÓN LOGÍSTICA</a:t>
            </a:r>
          </a:p>
        </p:txBody>
      </p:sp>
    </p:spTree>
    <p:extLst>
      <p:ext uri="{BB962C8B-B14F-4D97-AF65-F5344CB8AC3E}">
        <p14:creationId xmlns:p14="http://schemas.microsoft.com/office/powerpoint/2010/main" val="105070379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AB376A-D9B1-44D5-A130-B1F7BD46AF03}"/>
              </a:ext>
            </a:extLst>
          </p:cNvPr>
          <p:cNvSpPr>
            <a:spLocks noGrp="1"/>
          </p:cNvSpPr>
          <p:nvPr>
            <p:ph type="title"/>
          </p:nvPr>
        </p:nvSpPr>
        <p:spPr>
          <a:xfrm>
            <a:off x="682206" y="1258834"/>
            <a:ext cx="9404723" cy="1400530"/>
          </a:xfrm>
        </p:spPr>
        <p:txBody>
          <a:bodyPr/>
          <a:lstStyle/>
          <a:p>
            <a:r>
              <a:rPr lang="es-CO" dirty="0"/>
              <a:t>Las variables</a:t>
            </a:r>
          </a:p>
        </p:txBody>
      </p:sp>
      <p:pic>
        <p:nvPicPr>
          <p:cNvPr id="4" name="Marcador de contenido 3">
            <a:extLst>
              <a:ext uri="{FF2B5EF4-FFF2-40B4-BE49-F238E27FC236}">
                <a16:creationId xmlns:a16="http://schemas.microsoft.com/office/drawing/2014/main" id="{BC620E31-47A3-4315-8776-AF5F97497B2B}"/>
              </a:ext>
            </a:extLst>
          </p:cNvPr>
          <p:cNvPicPr>
            <a:picLocks noGrp="1" noChangeAspect="1"/>
          </p:cNvPicPr>
          <p:nvPr>
            <p:ph idx="1"/>
          </p:nvPr>
        </p:nvPicPr>
        <p:blipFill>
          <a:blip r:embed="rId2"/>
          <a:stretch>
            <a:fillRect/>
          </a:stretch>
        </p:blipFill>
        <p:spPr>
          <a:xfrm>
            <a:off x="2192756" y="2949115"/>
            <a:ext cx="5781675" cy="1704975"/>
          </a:xfrm>
          <a:prstGeom prst="rect">
            <a:avLst/>
          </a:prstGeom>
        </p:spPr>
      </p:pic>
    </p:spTree>
    <p:extLst>
      <p:ext uri="{BB962C8B-B14F-4D97-AF65-F5344CB8AC3E}">
        <p14:creationId xmlns:p14="http://schemas.microsoft.com/office/powerpoint/2010/main" val="183332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B0D3D-8295-C637-CC9B-3B2D2D0F3EEC}"/>
              </a:ext>
            </a:extLst>
          </p:cNvPr>
          <p:cNvSpPr>
            <a:spLocks noGrp="1"/>
          </p:cNvSpPr>
          <p:nvPr>
            <p:ph type="title"/>
          </p:nvPr>
        </p:nvSpPr>
        <p:spPr/>
        <p:txBody>
          <a:bodyPr/>
          <a:lstStyle/>
          <a:p>
            <a:r>
              <a:rPr lang="es-MX" dirty="0"/>
              <a:t>RESULTADO EN SPSS</a:t>
            </a:r>
            <a:endParaRPr lang="es-CO" dirty="0"/>
          </a:p>
        </p:txBody>
      </p:sp>
      <p:pic>
        <p:nvPicPr>
          <p:cNvPr id="5" name="Imagen 4">
            <a:extLst>
              <a:ext uri="{FF2B5EF4-FFF2-40B4-BE49-F238E27FC236}">
                <a16:creationId xmlns:a16="http://schemas.microsoft.com/office/drawing/2014/main" id="{7F3ABEDE-8CFF-8502-50F9-50CEB8C51B5E}"/>
              </a:ext>
            </a:extLst>
          </p:cNvPr>
          <p:cNvPicPr>
            <a:picLocks noChangeAspect="1"/>
          </p:cNvPicPr>
          <p:nvPr/>
        </p:nvPicPr>
        <p:blipFill>
          <a:blip r:embed="rId2"/>
          <a:stretch>
            <a:fillRect/>
          </a:stretch>
        </p:blipFill>
        <p:spPr>
          <a:xfrm>
            <a:off x="701768" y="1905000"/>
            <a:ext cx="10802844" cy="2628155"/>
          </a:xfrm>
          <a:prstGeom prst="rect">
            <a:avLst/>
          </a:prstGeom>
        </p:spPr>
      </p:pic>
    </p:spTree>
    <p:extLst>
      <p:ext uri="{BB962C8B-B14F-4D97-AF65-F5344CB8AC3E}">
        <p14:creationId xmlns:p14="http://schemas.microsoft.com/office/powerpoint/2010/main" val="4217098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F7405F-1611-4968-8A12-884E2E1F1FAC}"/>
              </a:ext>
            </a:extLst>
          </p:cNvPr>
          <p:cNvSpPr>
            <a:spLocks noGrp="1"/>
          </p:cNvSpPr>
          <p:nvPr>
            <p:ph type="title"/>
          </p:nvPr>
        </p:nvSpPr>
        <p:spPr>
          <a:xfrm>
            <a:off x="1803604" y="626264"/>
            <a:ext cx="9404723" cy="1400530"/>
          </a:xfrm>
        </p:spPr>
        <p:txBody>
          <a:bodyPr/>
          <a:lstStyle/>
          <a:p>
            <a:r>
              <a:rPr lang="es-CO" dirty="0"/>
              <a:t>Ecuación de Regresión</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AA0F03F-80A2-4358-9A84-920DC673DBD4}"/>
                  </a:ext>
                </a:extLst>
              </p:cNvPr>
              <p:cNvSpPr>
                <a:spLocks noGrp="1"/>
              </p:cNvSpPr>
              <p:nvPr>
                <p:ph idx="1"/>
              </p:nvPr>
            </p:nvSpPr>
            <p:spPr>
              <a:xfrm>
                <a:off x="529442" y="2291944"/>
                <a:ext cx="10678885" cy="4607472"/>
              </a:xfrm>
            </p:spPr>
            <p:txBody>
              <a:bodyPr/>
              <a:lstStyle/>
              <a:p>
                <a:pPr marL="0" indent="0">
                  <a:buNone/>
                </a:pPr>
                <a14:m>
                  <m:oMathPara xmlns:m="http://schemas.openxmlformats.org/officeDocument/2006/math">
                    <m:oMathParaPr>
                      <m:jc m:val="centerGroup"/>
                    </m:oMathParaPr>
                    <m:oMath xmlns:m="http://schemas.openxmlformats.org/officeDocument/2006/math">
                      <m:r>
                        <a:rPr lang="es-CO" sz="3600" i="1" smtClean="0">
                          <a:latin typeface="Cambria Math"/>
                        </a:rPr>
                        <m:t>𝐸</m:t>
                      </m:r>
                      <m:d>
                        <m:dPr>
                          <m:ctrlPr>
                            <a:rPr lang="es-CO" sz="3600" i="1">
                              <a:latin typeface="Cambria Math" panose="02040503050406030204" pitchFamily="18" charset="0"/>
                            </a:rPr>
                          </m:ctrlPr>
                        </m:dPr>
                        <m:e>
                          <m:acc>
                            <m:accPr>
                              <m:chr m:val="̂"/>
                              <m:ctrlPr>
                                <a:rPr lang="es-CO" sz="3600" i="1">
                                  <a:latin typeface="Cambria Math" panose="02040503050406030204" pitchFamily="18" charset="0"/>
                                </a:rPr>
                              </m:ctrlPr>
                            </m:accPr>
                            <m:e>
                              <m:r>
                                <a:rPr lang="es-CO" sz="3600" i="1">
                                  <a:latin typeface="Cambria Math"/>
                                </a:rPr>
                                <m:t>𝑦</m:t>
                              </m:r>
                            </m:e>
                          </m:acc>
                        </m:e>
                      </m:d>
                      <m:r>
                        <a:rPr lang="es-CO" sz="3600" i="1">
                          <a:latin typeface="Cambria Math"/>
                        </a:rPr>
                        <m:t>=</m:t>
                      </m:r>
                      <m:f>
                        <m:fPr>
                          <m:ctrlPr>
                            <a:rPr lang="es-CO" sz="3600" i="1">
                              <a:latin typeface="Cambria Math" panose="02040503050406030204" pitchFamily="18" charset="0"/>
                            </a:rPr>
                          </m:ctrlPr>
                        </m:fPr>
                        <m:num>
                          <m:sSup>
                            <m:sSupPr>
                              <m:ctrlPr>
                                <a:rPr lang="es-CO" sz="3600" i="1">
                                  <a:latin typeface="Cambria Math" panose="02040503050406030204" pitchFamily="18" charset="0"/>
                                </a:rPr>
                              </m:ctrlPr>
                            </m:sSupPr>
                            <m:e>
                              <m:r>
                                <a:rPr lang="es-CO" sz="3600" i="1">
                                  <a:latin typeface="Cambria Math"/>
                                </a:rPr>
                                <m:t>𝑒</m:t>
                              </m:r>
                            </m:e>
                            <m:sup>
                              <m:r>
                                <a:rPr lang="es-CO" sz="3600" b="0" i="1" smtClean="0">
                                  <a:latin typeface="Cambria Math" panose="02040503050406030204" pitchFamily="18" charset="0"/>
                                </a:rPr>
                                <m:t>(−2.1464+0.3416</m:t>
                              </m:r>
                              <m:sSub>
                                <m:sSubPr>
                                  <m:ctrlPr>
                                    <a:rPr lang="es-CO" sz="3600" i="1">
                                      <a:latin typeface="Cambria Math" panose="02040503050406030204" pitchFamily="18" charset="0"/>
                                    </a:rPr>
                                  </m:ctrlPr>
                                </m:sSubPr>
                                <m:e>
                                  <m:r>
                                    <a:rPr lang="es-CO" sz="3600" i="1">
                                      <a:latin typeface="Cambria Math"/>
                                    </a:rPr>
                                    <m:t>𝑥</m:t>
                                  </m:r>
                                </m:e>
                                <m:sub>
                                  <m:r>
                                    <a:rPr lang="es-CO" sz="3600" i="1">
                                      <a:latin typeface="Cambria Math"/>
                                    </a:rPr>
                                    <m:t>1</m:t>
                                  </m:r>
                                </m:sub>
                              </m:sSub>
                              <m:r>
                                <a:rPr lang="es-CO" sz="3600" b="0" i="1" smtClean="0">
                                  <a:latin typeface="Cambria Math" panose="02040503050406030204" pitchFamily="18" charset="0"/>
                                </a:rPr>
                                <m:t>+1.0987</m:t>
                              </m:r>
                              <m:sSub>
                                <m:sSubPr>
                                  <m:ctrlPr>
                                    <a:rPr lang="es-CO" sz="3600" i="1">
                                      <a:latin typeface="Cambria Math" panose="02040503050406030204" pitchFamily="18" charset="0"/>
                                    </a:rPr>
                                  </m:ctrlPr>
                                </m:sSubPr>
                                <m:e>
                                  <m:r>
                                    <a:rPr lang="es-CO" sz="3600" i="1">
                                      <a:latin typeface="Cambria Math"/>
                                    </a:rPr>
                                    <m:t>𝑥</m:t>
                                  </m:r>
                                </m:e>
                                <m:sub>
                                  <m:r>
                                    <a:rPr lang="es-CO" sz="3600" b="0" i="1" smtClean="0">
                                      <a:latin typeface="Cambria Math" panose="02040503050406030204" pitchFamily="18" charset="0"/>
                                    </a:rPr>
                                    <m:t>2</m:t>
                                  </m:r>
                                </m:sub>
                              </m:sSub>
                              <m:r>
                                <a:rPr lang="es-CO" sz="3600" i="1">
                                  <a:latin typeface="Cambria Math"/>
                                </a:rPr>
                                <m:t>)</m:t>
                              </m:r>
                            </m:sup>
                          </m:sSup>
                        </m:num>
                        <m:den>
                          <m:r>
                            <a:rPr lang="es-CO" sz="3600" i="1">
                              <a:latin typeface="Cambria Math"/>
                            </a:rPr>
                            <m:t>1+</m:t>
                          </m:r>
                          <m:sSup>
                            <m:sSupPr>
                              <m:ctrlPr>
                                <a:rPr lang="es-CO" sz="3600" i="1">
                                  <a:latin typeface="Cambria Math" panose="02040503050406030204" pitchFamily="18" charset="0"/>
                                </a:rPr>
                              </m:ctrlPr>
                            </m:sSupPr>
                            <m:e>
                              <m:r>
                                <a:rPr lang="es-CO" sz="3600" i="1">
                                  <a:latin typeface="Cambria Math"/>
                                </a:rPr>
                                <m:t>𝑒</m:t>
                              </m:r>
                            </m:e>
                            <m:sup>
                              <m:r>
                                <a:rPr lang="es-CO" sz="3600" i="1">
                                  <a:latin typeface="Cambria Math" panose="02040503050406030204" pitchFamily="18" charset="0"/>
                                </a:rPr>
                                <m:t>(−2.1464+0.3416</m:t>
                              </m:r>
                              <m:sSub>
                                <m:sSubPr>
                                  <m:ctrlPr>
                                    <a:rPr lang="es-CO" sz="3600" i="1">
                                      <a:latin typeface="Cambria Math" panose="02040503050406030204" pitchFamily="18" charset="0"/>
                                    </a:rPr>
                                  </m:ctrlPr>
                                </m:sSubPr>
                                <m:e>
                                  <m:r>
                                    <a:rPr lang="es-CO" sz="3600" i="1">
                                      <a:latin typeface="Cambria Math"/>
                                    </a:rPr>
                                    <m:t>𝑥</m:t>
                                  </m:r>
                                </m:e>
                                <m:sub>
                                  <m:r>
                                    <a:rPr lang="es-CO" sz="3600" i="1">
                                      <a:latin typeface="Cambria Math"/>
                                    </a:rPr>
                                    <m:t>1</m:t>
                                  </m:r>
                                </m:sub>
                              </m:sSub>
                              <m:r>
                                <a:rPr lang="es-CO" sz="3600" i="1">
                                  <a:latin typeface="Cambria Math" panose="02040503050406030204" pitchFamily="18" charset="0"/>
                                </a:rPr>
                                <m:t>+1.0987</m:t>
                              </m:r>
                              <m:sSub>
                                <m:sSubPr>
                                  <m:ctrlPr>
                                    <a:rPr lang="es-CO" sz="3600" i="1">
                                      <a:latin typeface="Cambria Math" panose="02040503050406030204" pitchFamily="18" charset="0"/>
                                    </a:rPr>
                                  </m:ctrlPr>
                                </m:sSubPr>
                                <m:e>
                                  <m:r>
                                    <a:rPr lang="es-CO" sz="3600" i="1">
                                      <a:latin typeface="Cambria Math"/>
                                    </a:rPr>
                                    <m:t>𝑥</m:t>
                                  </m:r>
                                </m:e>
                                <m:sub>
                                  <m:r>
                                    <a:rPr lang="es-CO" sz="3600" i="1">
                                      <a:latin typeface="Cambria Math" panose="02040503050406030204" pitchFamily="18" charset="0"/>
                                    </a:rPr>
                                    <m:t>2</m:t>
                                  </m:r>
                                </m:sub>
                              </m:sSub>
                              <m:r>
                                <a:rPr lang="es-CO" sz="3600" i="1">
                                  <a:latin typeface="Cambria Math"/>
                                </a:rPr>
                                <m:t>)</m:t>
                              </m:r>
                            </m:sup>
                          </m:sSup>
                        </m:den>
                      </m:f>
                    </m:oMath>
                  </m:oMathPara>
                </a14:m>
                <a:endParaRPr lang="es-CO" dirty="0"/>
              </a:p>
            </p:txBody>
          </p:sp>
        </mc:Choice>
        <mc:Fallback xmlns="">
          <p:sp>
            <p:nvSpPr>
              <p:cNvPr id="3" name="Marcador de contenido 2">
                <a:extLst>
                  <a:ext uri="{FF2B5EF4-FFF2-40B4-BE49-F238E27FC236}">
                    <a16:creationId xmlns:a16="http://schemas.microsoft.com/office/drawing/2014/main" id="{DAA0F03F-80A2-4358-9A84-920DC673DBD4}"/>
                  </a:ext>
                </a:extLst>
              </p:cNvPr>
              <p:cNvSpPr>
                <a:spLocks noGrp="1" noRot="1" noChangeAspect="1" noMove="1" noResize="1" noEditPoints="1" noAdjustHandles="1" noChangeArrowheads="1" noChangeShapeType="1" noTextEdit="1"/>
              </p:cNvSpPr>
              <p:nvPr>
                <p:ph idx="1"/>
              </p:nvPr>
            </p:nvSpPr>
            <p:spPr>
              <a:xfrm>
                <a:off x="529442" y="2291944"/>
                <a:ext cx="10678885" cy="4607472"/>
              </a:xfr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588465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9ACE9E3C-6B25-42A8-936F-5E922537E3E1}"/>
                  </a:ext>
                </a:extLst>
              </p:cNvPr>
              <p:cNvSpPr>
                <a:spLocks noGrp="1"/>
              </p:cNvSpPr>
              <p:nvPr>
                <p:ph idx="1"/>
              </p:nvPr>
            </p:nvSpPr>
            <p:spPr>
              <a:xfrm>
                <a:off x="1316182" y="1052945"/>
                <a:ext cx="10188430" cy="5347855"/>
              </a:xfrm>
            </p:spPr>
            <p:txBody>
              <a:bodyPr/>
              <a:lstStyle/>
              <a:p>
                <a:pPr marL="0" indent="0" algn="just">
                  <a:lnSpc>
                    <a:spcPct val="150000"/>
                  </a:lnSpc>
                  <a:buNone/>
                </a:pPr>
                <a:r>
                  <a:rPr lang="es-MX" sz="2200" dirty="0"/>
                  <a:t>Ahora usando la ecuación de </a:t>
                </a:r>
                <a:r>
                  <a:rPr lang="es-MX" sz="2200" dirty="0" err="1"/>
                  <a:t>regresiónse</a:t>
                </a:r>
                <a:r>
                  <a:rPr lang="es-MX" sz="2200" dirty="0"/>
                  <a:t> estima la probabilidad de que un determinado tipo de clientes use el cupón. Por ejemplo, para estimar la probabilidad de que los clientes que tienen un gasto anual de $2.000 en Simmons </a:t>
                </a:r>
                <a:r>
                  <a:rPr lang="es-MX" sz="2200" dirty="0" err="1"/>
                  <a:t>Stores</a:t>
                </a:r>
                <a:r>
                  <a:rPr lang="es-MX" sz="2200" dirty="0"/>
                  <a:t> y que no tienen tarjeta de crédito de Simmons usen el cupón, en la ecuación de regresión se sustituyen </a:t>
                </a:r>
                <a14:m>
                  <m:oMath xmlns:m="http://schemas.openxmlformats.org/officeDocument/2006/math">
                    <m:sSub>
                      <m:sSubPr>
                        <m:ctrlPr>
                          <a:rPr lang="es-CO" sz="2400" i="1" smtClean="0">
                            <a:latin typeface="Cambria Math" panose="02040503050406030204" pitchFamily="18" charset="0"/>
                          </a:rPr>
                        </m:ctrlPr>
                      </m:sSubPr>
                      <m:e>
                        <m:r>
                          <a:rPr lang="es-CO" sz="2400" i="1">
                            <a:latin typeface="Cambria Math"/>
                          </a:rPr>
                          <m:t>𝑥</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=2 </m:t>
                    </m:r>
                    <m:r>
                      <a:rPr lang="es-MX" sz="2400" b="0" i="1" smtClean="0">
                        <a:latin typeface="Cambria Math" panose="02040503050406030204" pitchFamily="18" charset="0"/>
                      </a:rPr>
                      <m:t>𝑦</m:t>
                    </m:r>
                    <m:r>
                      <a:rPr lang="es-MX" sz="2400" b="0" i="1" smtClean="0">
                        <a:latin typeface="Cambria Math" panose="02040503050406030204" pitchFamily="18" charset="0"/>
                      </a:rPr>
                      <m:t> </m:t>
                    </m:r>
                    <m:sSub>
                      <m:sSubPr>
                        <m:ctrlPr>
                          <a:rPr lang="es-CO" sz="2400" i="1">
                            <a:latin typeface="Cambria Math" panose="02040503050406030204" pitchFamily="18" charset="0"/>
                          </a:rPr>
                        </m:ctrlPr>
                      </m:sSubPr>
                      <m:e>
                        <m:r>
                          <a:rPr lang="es-CO" sz="2400" i="1">
                            <a:latin typeface="Cambria Math"/>
                          </a:rPr>
                          <m:t>𝑥</m:t>
                        </m:r>
                      </m:e>
                      <m:sub>
                        <m:r>
                          <a:rPr lang="es-CO" sz="2400" i="1">
                            <a:latin typeface="Cambria Math" panose="02040503050406030204" pitchFamily="18" charset="0"/>
                          </a:rPr>
                          <m:t>2</m:t>
                        </m:r>
                      </m:sub>
                    </m:sSub>
                    <m:r>
                      <a:rPr lang="es-MX" sz="2400" b="0" i="1" smtClean="0">
                        <a:latin typeface="Cambria Math" panose="02040503050406030204" pitchFamily="18" charset="0"/>
                      </a:rPr>
                      <m:t>=0</m:t>
                    </m:r>
                  </m:oMath>
                </a14:m>
                <a:endParaRPr lang="es-MX" sz="2400" b="0" i="0" dirty="0">
                  <a:latin typeface="Times-Roman"/>
                </a:endParaRPr>
              </a:p>
              <a:p>
                <a:pPr marL="0" indent="0" algn="just">
                  <a:lnSpc>
                    <a:spcPct val="150000"/>
                  </a:lnSpc>
                  <a:buNone/>
                </a:pPr>
                <a:endParaRPr lang="es-MX" sz="2400" b="0" i="0" dirty="0">
                  <a:latin typeface="Times-Roman"/>
                </a:endParaRPr>
              </a:p>
              <a:p>
                <a:pPr marL="0" indent="0" algn="just">
                  <a:lnSpc>
                    <a:spcPct val="150000"/>
                  </a:lnSpc>
                  <a:buNone/>
                </a:pPr>
                <a14:m>
                  <m:oMathPara xmlns:m="http://schemas.openxmlformats.org/officeDocument/2006/math">
                    <m:oMathParaPr>
                      <m:jc m:val="centerGroup"/>
                    </m:oMathParaPr>
                    <m:oMath xmlns:m="http://schemas.openxmlformats.org/officeDocument/2006/math">
                      <m:r>
                        <a:rPr lang="es-CO" sz="2800" i="1" smtClean="0">
                          <a:latin typeface="Cambria Math"/>
                        </a:rPr>
                        <m:t>𝐸</m:t>
                      </m:r>
                      <m:d>
                        <m:dPr>
                          <m:ctrlPr>
                            <a:rPr lang="es-CO" sz="2800" i="1">
                              <a:latin typeface="Cambria Math" panose="02040503050406030204" pitchFamily="18" charset="0"/>
                            </a:rPr>
                          </m:ctrlPr>
                        </m:dPr>
                        <m:e>
                          <m:acc>
                            <m:accPr>
                              <m:chr m:val="̂"/>
                              <m:ctrlPr>
                                <a:rPr lang="es-CO" sz="2800" i="1">
                                  <a:latin typeface="Cambria Math" panose="02040503050406030204" pitchFamily="18" charset="0"/>
                                </a:rPr>
                              </m:ctrlPr>
                            </m:accPr>
                            <m:e>
                              <m:r>
                                <a:rPr lang="es-CO" sz="2800" i="1">
                                  <a:latin typeface="Cambria Math"/>
                                </a:rPr>
                                <m:t>𝑦</m:t>
                              </m:r>
                            </m:e>
                          </m:acc>
                        </m:e>
                      </m:d>
                      <m:r>
                        <a:rPr lang="es-CO" sz="2800" i="1">
                          <a:latin typeface="Cambria Math"/>
                        </a:rPr>
                        <m:t>=</m:t>
                      </m:r>
                      <m:f>
                        <m:fPr>
                          <m:ctrlPr>
                            <a:rPr lang="es-CO" sz="2800" i="1">
                              <a:latin typeface="Cambria Math" panose="02040503050406030204" pitchFamily="18" charset="0"/>
                            </a:rPr>
                          </m:ctrlPr>
                        </m:fPr>
                        <m:num>
                          <m:sSup>
                            <m:sSupPr>
                              <m:ctrlPr>
                                <a:rPr lang="es-CO" sz="2800" i="1">
                                  <a:latin typeface="Cambria Math" panose="02040503050406030204" pitchFamily="18" charset="0"/>
                                </a:rPr>
                              </m:ctrlPr>
                            </m:sSupPr>
                            <m:e>
                              <m:r>
                                <a:rPr lang="es-CO" sz="2800" i="1">
                                  <a:latin typeface="Cambria Math"/>
                                </a:rPr>
                                <m:t>𝑒</m:t>
                              </m:r>
                            </m:e>
                            <m:sup>
                              <m:r>
                                <a:rPr lang="es-CO" sz="2800" b="0" i="1" smtClean="0">
                                  <a:latin typeface="Cambria Math" panose="02040503050406030204" pitchFamily="18" charset="0"/>
                                </a:rPr>
                                <m:t>(−2.1464+0.3416</m:t>
                              </m:r>
                              <m:r>
                                <a:rPr lang="es-MX" sz="2800" b="0" i="1" smtClean="0">
                                  <a:latin typeface="Cambria Math" panose="02040503050406030204" pitchFamily="18" charset="0"/>
                                </a:rPr>
                                <m:t>∗2</m:t>
                              </m:r>
                              <m:r>
                                <a:rPr lang="es-CO" sz="2800" b="0" i="1" smtClean="0">
                                  <a:latin typeface="Cambria Math" panose="02040503050406030204" pitchFamily="18" charset="0"/>
                                </a:rPr>
                                <m:t>+1.0987</m:t>
                              </m:r>
                              <m:r>
                                <a:rPr lang="es-MX" sz="2800" b="0" i="1" smtClean="0">
                                  <a:latin typeface="Cambria Math" panose="02040503050406030204" pitchFamily="18" charset="0"/>
                                </a:rPr>
                                <m:t>∗0</m:t>
                              </m:r>
                              <m:r>
                                <a:rPr lang="es-CO" sz="2800" i="1">
                                  <a:latin typeface="Cambria Math"/>
                                </a:rPr>
                                <m:t>)</m:t>
                              </m:r>
                            </m:sup>
                          </m:sSup>
                        </m:num>
                        <m:den>
                          <m:r>
                            <a:rPr lang="es-CO" sz="2800" i="1">
                              <a:latin typeface="Cambria Math"/>
                            </a:rPr>
                            <m:t>1+</m:t>
                          </m:r>
                          <m:sSup>
                            <m:sSupPr>
                              <m:ctrlPr>
                                <a:rPr lang="es-CO" sz="2800" i="1">
                                  <a:latin typeface="Cambria Math" panose="02040503050406030204" pitchFamily="18" charset="0"/>
                                </a:rPr>
                              </m:ctrlPr>
                            </m:sSupPr>
                            <m:e>
                              <m:r>
                                <a:rPr lang="es-CO" sz="2800" i="1">
                                  <a:latin typeface="Cambria Math"/>
                                </a:rPr>
                                <m:t>𝑒</m:t>
                              </m:r>
                            </m:e>
                            <m:sup>
                              <m:r>
                                <a:rPr lang="es-CO" sz="2800" i="1">
                                  <a:latin typeface="Cambria Math" panose="02040503050406030204" pitchFamily="18" charset="0"/>
                                </a:rPr>
                                <m:t>(−2.1464+0.3416</m:t>
                              </m:r>
                              <m:r>
                                <a:rPr lang="es-MX" sz="2800" b="0" i="1" smtClean="0">
                                  <a:latin typeface="Cambria Math" panose="02040503050406030204" pitchFamily="18" charset="0"/>
                                </a:rPr>
                                <m:t>∗2</m:t>
                              </m:r>
                              <m:r>
                                <a:rPr lang="es-CO" sz="2800" i="1">
                                  <a:latin typeface="Cambria Math" panose="02040503050406030204" pitchFamily="18" charset="0"/>
                                </a:rPr>
                                <m:t>+1.0987</m:t>
                              </m:r>
                              <m:r>
                                <a:rPr lang="es-MX" sz="2800" b="0" i="1" smtClean="0">
                                  <a:latin typeface="Cambria Math" panose="02040503050406030204" pitchFamily="18" charset="0"/>
                                </a:rPr>
                                <m:t>∗0</m:t>
                              </m:r>
                              <m:r>
                                <a:rPr lang="es-CO" sz="2800" i="1">
                                  <a:latin typeface="Cambria Math"/>
                                </a:rPr>
                                <m:t>)</m:t>
                              </m:r>
                            </m:sup>
                          </m:sSup>
                        </m:den>
                      </m:f>
                      <m:r>
                        <a:rPr lang="es-MX" sz="2800" b="0" i="1" smtClean="0">
                          <a:latin typeface="Cambria Math" panose="02040503050406030204" pitchFamily="18" charset="0"/>
                        </a:rPr>
                        <m:t>=</m:t>
                      </m:r>
                      <m:f>
                        <m:fPr>
                          <m:ctrlPr>
                            <a:rPr lang="es-CO" sz="2000" i="1">
                              <a:latin typeface="Cambria Math" panose="02040503050406030204" pitchFamily="18" charset="0"/>
                            </a:rPr>
                          </m:ctrlPr>
                        </m:fPr>
                        <m:num>
                          <m:sSup>
                            <m:sSupPr>
                              <m:ctrlPr>
                                <a:rPr lang="es-CO" sz="2000" i="1">
                                  <a:latin typeface="Cambria Math" panose="02040503050406030204" pitchFamily="18" charset="0"/>
                                </a:rPr>
                              </m:ctrlPr>
                            </m:sSupPr>
                            <m:e>
                              <m:r>
                                <a:rPr lang="es-CO" sz="2000" i="1">
                                  <a:latin typeface="Cambria Math"/>
                                </a:rPr>
                                <m:t>𝑒</m:t>
                              </m:r>
                            </m:e>
                            <m:sup>
                              <m:r>
                                <a:rPr lang="es-MX" sz="2000" b="0" i="1" smtClean="0">
                                  <a:latin typeface="Cambria Math" panose="02040503050406030204" pitchFamily="18" charset="0"/>
                                </a:rPr>
                                <m:t>−1.4632</m:t>
                              </m:r>
                            </m:sup>
                          </m:sSup>
                        </m:num>
                        <m:den>
                          <m:r>
                            <a:rPr lang="es-CO" sz="2000" i="1">
                              <a:latin typeface="Cambria Math"/>
                            </a:rPr>
                            <m:t>1+</m:t>
                          </m:r>
                          <m:sSup>
                            <m:sSupPr>
                              <m:ctrlPr>
                                <a:rPr lang="es-CO" sz="2000" i="1">
                                  <a:latin typeface="Cambria Math" panose="02040503050406030204" pitchFamily="18" charset="0"/>
                                </a:rPr>
                              </m:ctrlPr>
                            </m:sSupPr>
                            <m:e>
                              <m:r>
                                <a:rPr lang="es-CO" sz="2000" i="1">
                                  <a:latin typeface="Cambria Math"/>
                                </a:rPr>
                                <m:t>𝑒</m:t>
                              </m:r>
                            </m:e>
                            <m:sup>
                              <m:r>
                                <a:rPr lang="es-MX" sz="2000" i="1">
                                  <a:latin typeface="Cambria Math" panose="02040503050406030204" pitchFamily="18" charset="0"/>
                                </a:rPr>
                                <m:t>−1.4632</m:t>
                              </m:r>
                            </m:sup>
                          </m:sSup>
                        </m:den>
                      </m:f>
                      <m:r>
                        <a:rPr lang="es-MX" sz="2000" b="0" i="1" smtClean="0">
                          <a:latin typeface="Cambria Math" panose="02040503050406030204" pitchFamily="18" charset="0"/>
                        </a:rPr>
                        <m:t>=</m:t>
                      </m:r>
                      <m:f>
                        <m:fPr>
                          <m:ctrlPr>
                            <a:rPr lang="es-MX" sz="2000" b="0" i="1" smtClean="0">
                              <a:latin typeface="Cambria Math" panose="02040503050406030204" pitchFamily="18" charset="0"/>
                            </a:rPr>
                          </m:ctrlPr>
                        </m:fPr>
                        <m:num>
                          <m:r>
                            <a:rPr lang="es-MX" sz="2000" b="0" i="1" smtClean="0">
                              <a:latin typeface="Cambria Math" panose="02040503050406030204" pitchFamily="18" charset="0"/>
                            </a:rPr>
                            <m:t>0.2315</m:t>
                          </m:r>
                        </m:num>
                        <m:den>
                          <m:r>
                            <a:rPr lang="es-MX" sz="2000" b="0" i="1" smtClean="0">
                              <a:latin typeface="Cambria Math" panose="02040503050406030204" pitchFamily="18" charset="0"/>
                            </a:rPr>
                            <m:t>1.2315</m:t>
                          </m:r>
                        </m:den>
                      </m:f>
                      <m:r>
                        <a:rPr lang="es-MX" sz="2000" b="0" i="1" smtClean="0">
                          <a:latin typeface="Cambria Math" panose="02040503050406030204" pitchFamily="18" charset="0"/>
                        </a:rPr>
                        <m:t>=0.1880</m:t>
                      </m:r>
                    </m:oMath>
                  </m:oMathPara>
                </a14:m>
                <a:endParaRPr lang="es-CO" sz="2000" dirty="0"/>
              </a:p>
            </p:txBody>
          </p:sp>
        </mc:Choice>
        <mc:Fallback xmlns="">
          <p:sp>
            <p:nvSpPr>
              <p:cNvPr id="3" name="Marcador de contenido 2">
                <a:extLst>
                  <a:ext uri="{FF2B5EF4-FFF2-40B4-BE49-F238E27FC236}">
                    <a16:creationId xmlns:a16="http://schemas.microsoft.com/office/drawing/2014/main" id="{9ACE9E3C-6B25-42A8-936F-5E922537E3E1}"/>
                  </a:ext>
                </a:extLst>
              </p:cNvPr>
              <p:cNvSpPr>
                <a:spLocks noGrp="1" noRot="1" noChangeAspect="1" noMove="1" noResize="1" noEditPoints="1" noAdjustHandles="1" noChangeArrowheads="1" noChangeShapeType="1" noTextEdit="1"/>
              </p:cNvSpPr>
              <p:nvPr>
                <p:ph idx="1"/>
              </p:nvPr>
            </p:nvSpPr>
            <p:spPr>
              <a:xfrm>
                <a:off x="1316182" y="1052945"/>
                <a:ext cx="10188430" cy="5347855"/>
              </a:xfrm>
              <a:blipFill>
                <a:blip r:embed="rId2"/>
                <a:stretch>
                  <a:fillRect l="-778" r="-778"/>
                </a:stretch>
              </a:blipFill>
            </p:spPr>
            <p:txBody>
              <a:bodyPr/>
              <a:lstStyle/>
              <a:p>
                <a:r>
                  <a:rPr lang="es-CO">
                    <a:noFill/>
                  </a:rPr>
                  <a:t> </a:t>
                </a:r>
              </a:p>
            </p:txBody>
          </p:sp>
        </mc:Fallback>
      </mc:AlternateContent>
    </p:spTree>
    <p:extLst>
      <p:ext uri="{BB962C8B-B14F-4D97-AF65-F5344CB8AC3E}">
        <p14:creationId xmlns:p14="http://schemas.microsoft.com/office/powerpoint/2010/main" val="4290695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FD88F2E-0D7F-86FF-0818-CA7241832FB1}"/>
                  </a:ext>
                </a:extLst>
              </p:cNvPr>
              <p:cNvSpPr>
                <a:spLocks noGrp="1"/>
              </p:cNvSpPr>
              <p:nvPr>
                <p:ph idx="1"/>
              </p:nvPr>
            </p:nvSpPr>
            <p:spPr>
              <a:xfrm>
                <a:off x="1468582" y="928255"/>
                <a:ext cx="10036030" cy="4982967"/>
              </a:xfrm>
            </p:spPr>
            <p:txBody>
              <a:bodyPr/>
              <a:lstStyle/>
              <a:p>
                <a:pPr marL="0" indent="0" algn="just">
                  <a:lnSpc>
                    <a:spcPct val="150000"/>
                  </a:lnSpc>
                  <a:buNone/>
                </a:pPr>
                <a:r>
                  <a:rPr lang="es-MX" sz="2200" dirty="0"/>
                  <a:t>Por lo tanto, la probabilidad estimada de que este tipo de clientes use el cupón es 0.19. De manera similar, la probabilidad de que aquellos clientes que tienen un gasto anual de $2000 en Simmons </a:t>
                </a:r>
                <a:r>
                  <a:rPr lang="es-MX" sz="2200" dirty="0" err="1"/>
                  <a:t>Stores</a:t>
                </a:r>
                <a:r>
                  <a:rPr lang="es-MX" sz="2200" dirty="0"/>
                  <a:t> y que tiene tarjeta de crédito de Simmons usen el cupón, se estima sustituyendo en la ecuación de regresión </a:t>
                </a:r>
                <a14:m>
                  <m:oMath xmlns:m="http://schemas.openxmlformats.org/officeDocument/2006/math">
                    <m:sSub>
                      <m:sSubPr>
                        <m:ctrlPr>
                          <a:rPr lang="es-CO" sz="2400" i="1" smtClean="0">
                            <a:latin typeface="Cambria Math" panose="02040503050406030204" pitchFamily="18" charset="0"/>
                          </a:rPr>
                        </m:ctrlPr>
                      </m:sSubPr>
                      <m:e>
                        <m:r>
                          <a:rPr lang="es-CO" sz="2400" i="1">
                            <a:latin typeface="Cambria Math"/>
                          </a:rPr>
                          <m:t>𝑥</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=2 </m:t>
                    </m:r>
                    <m:r>
                      <a:rPr lang="es-MX" sz="2400" b="0" i="1" smtClean="0">
                        <a:latin typeface="Cambria Math" panose="02040503050406030204" pitchFamily="18" charset="0"/>
                      </a:rPr>
                      <m:t>𝑦</m:t>
                    </m:r>
                    <m:r>
                      <a:rPr lang="es-MX" sz="2400" b="0" i="1" smtClean="0">
                        <a:latin typeface="Cambria Math" panose="02040503050406030204" pitchFamily="18" charset="0"/>
                      </a:rPr>
                      <m:t> </m:t>
                    </m:r>
                    <m:sSub>
                      <m:sSubPr>
                        <m:ctrlPr>
                          <a:rPr lang="es-CO" sz="2400" i="1">
                            <a:latin typeface="Cambria Math" panose="02040503050406030204" pitchFamily="18" charset="0"/>
                          </a:rPr>
                        </m:ctrlPr>
                      </m:sSubPr>
                      <m:e>
                        <m:r>
                          <a:rPr lang="es-CO" sz="2400" i="1">
                            <a:latin typeface="Cambria Math"/>
                          </a:rPr>
                          <m:t>𝑥</m:t>
                        </m:r>
                      </m:e>
                      <m:sub>
                        <m:r>
                          <a:rPr lang="es-CO" sz="2400" i="1">
                            <a:latin typeface="Cambria Math" panose="02040503050406030204" pitchFamily="18" charset="0"/>
                          </a:rPr>
                          <m:t>2</m:t>
                        </m:r>
                      </m:sub>
                    </m:sSub>
                    <m:r>
                      <a:rPr lang="es-MX" sz="2400" b="0" i="1" smtClean="0">
                        <a:latin typeface="Cambria Math" panose="02040503050406030204" pitchFamily="18" charset="0"/>
                      </a:rPr>
                      <m:t>=1</m:t>
                    </m:r>
                  </m:oMath>
                </a14:m>
                <a:endParaRPr lang="es-MX" sz="2400" b="0" i="0" dirty="0">
                  <a:latin typeface="Times-Roman"/>
                </a:endParaRPr>
              </a:p>
              <a:p>
                <a:pPr marL="0" indent="0" algn="l">
                  <a:lnSpc>
                    <a:spcPct val="150000"/>
                  </a:lnSpc>
                  <a:buNone/>
                </a:pPr>
                <a:endParaRPr lang="es-MX" sz="1800" b="0" i="0" u="none" strike="noStrike" baseline="0" dirty="0">
                  <a:latin typeface="Times-Roman"/>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2400" i="1" smtClean="0">
                          <a:latin typeface="Cambria Math"/>
                        </a:rPr>
                        <m:t>𝐸</m:t>
                      </m:r>
                      <m:d>
                        <m:dPr>
                          <m:ctrlPr>
                            <a:rPr lang="es-CO" sz="2400" i="1">
                              <a:latin typeface="Cambria Math" panose="02040503050406030204" pitchFamily="18" charset="0"/>
                            </a:rPr>
                          </m:ctrlPr>
                        </m:dPr>
                        <m:e>
                          <m:acc>
                            <m:accPr>
                              <m:chr m:val="̂"/>
                              <m:ctrlPr>
                                <a:rPr lang="es-CO" sz="2400" i="1">
                                  <a:latin typeface="Cambria Math" panose="02040503050406030204" pitchFamily="18" charset="0"/>
                                </a:rPr>
                              </m:ctrlPr>
                            </m:accPr>
                            <m:e>
                              <m:r>
                                <a:rPr lang="es-CO" sz="2400" i="1">
                                  <a:latin typeface="Cambria Math"/>
                                </a:rPr>
                                <m:t>𝑦</m:t>
                              </m:r>
                            </m:e>
                          </m:acc>
                        </m:e>
                      </m:d>
                      <m:r>
                        <a:rPr lang="es-CO" sz="2400" i="1">
                          <a:latin typeface="Cambria Math"/>
                        </a:rPr>
                        <m:t>=</m:t>
                      </m:r>
                      <m:f>
                        <m:fPr>
                          <m:ctrlPr>
                            <a:rPr lang="es-CO" sz="2400" i="1">
                              <a:latin typeface="Cambria Math" panose="02040503050406030204" pitchFamily="18" charset="0"/>
                            </a:rPr>
                          </m:ctrlPr>
                        </m:fPr>
                        <m:num>
                          <m:sSup>
                            <m:sSupPr>
                              <m:ctrlPr>
                                <a:rPr lang="es-CO" sz="2400" i="1">
                                  <a:latin typeface="Cambria Math" panose="02040503050406030204" pitchFamily="18" charset="0"/>
                                </a:rPr>
                              </m:ctrlPr>
                            </m:sSupPr>
                            <m:e>
                              <m:r>
                                <a:rPr lang="es-CO" sz="2400" i="1">
                                  <a:latin typeface="Cambria Math"/>
                                </a:rPr>
                                <m:t>𝑒</m:t>
                              </m:r>
                            </m:e>
                            <m:sup>
                              <m:r>
                                <a:rPr lang="es-CO" sz="2400" b="0" i="1" smtClean="0">
                                  <a:latin typeface="Cambria Math" panose="02040503050406030204" pitchFamily="18" charset="0"/>
                                </a:rPr>
                                <m:t>(−2.1464+0.3416</m:t>
                              </m:r>
                              <m:r>
                                <a:rPr lang="es-MX" sz="2400" b="0" i="1" smtClean="0">
                                  <a:latin typeface="Cambria Math" panose="02040503050406030204" pitchFamily="18" charset="0"/>
                                </a:rPr>
                                <m:t>∗2</m:t>
                              </m:r>
                              <m:r>
                                <a:rPr lang="es-CO" sz="2400" b="0" i="1" smtClean="0">
                                  <a:latin typeface="Cambria Math" panose="02040503050406030204" pitchFamily="18" charset="0"/>
                                </a:rPr>
                                <m:t>+1.0987</m:t>
                              </m:r>
                              <m:r>
                                <a:rPr lang="es-MX" sz="2400" b="0" i="1" smtClean="0">
                                  <a:latin typeface="Cambria Math" panose="02040503050406030204" pitchFamily="18" charset="0"/>
                                </a:rPr>
                                <m:t>∗1</m:t>
                              </m:r>
                              <m:r>
                                <a:rPr lang="es-CO" sz="2400" i="1">
                                  <a:latin typeface="Cambria Math"/>
                                </a:rPr>
                                <m:t>)</m:t>
                              </m:r>
                            </m:sup>
                          </m:sSup>
                        </m:num>
                        <m:den>
                          <m:r>
                            <a:rPr lang="es-CO" sz="2400" i="1">
                              <a:latin typeface="Cambria Math"/>
                            </a:rPr>
                            <m:t>1+</m:t>
                          </m:r>
                          <m:sSup>
                            <m:sSupPr>
                              <m:ctrlPr>
                                <a:rPr lang="es-CO" sz="2400" i="1">
                                  <a:latin typeface="Cambria Math" panose="02040503050406030204" pitchFamily="18" charset="0"/>
                                </a:rPr>
                              </m:ctrlPr>
                            </m:sSupPr>
                            <m:e>
                              <m:r>
                                <a:rPr lang="es-CO" sz="2400" i="1">
                                  <a:latin typeface="Cambria Math"/>
                                </a:rPr>
                                <m:t>𝑒</m:t>
                              </m:r>
                            </m:e>
                            <m:sup>
                              <m:r>
                                <a:rPr lang="es-CO" sz="2400" i="1">
                                  <a:latin typeface="Cambria Math" panose="02040503050406030204" pitchFamily="18" charset="0"/>
                                </a:rPr>
                                <m:t>(−2.1464+0.3416</m:t>
                              </m:r>
                              <m:r>
                                <a:rPr lang="es-MX" sz="2400" b="0" i="1" smtClean="0">
                                  <a:latin typeface="Cambria Math" panose="02040503050406030204" pitchFamily="18" charset="0"/>
                                </a:rPr>
                                <m:t>∗2</m:t>
                              </m:r>
                              <m:r>
                                <a:rPr lang="es-CO" sz="2400" i="1">
                                  <a:latin typeface="Cambria Math" panose="02040503050406030204" pitchFamily="18" charset="0"/>
                                </a:rPr>
                                <m:t>+1.0987</m:t>
                              </m:r>
                              <m:r>
                                <a:rPr lang="es-MX" sz="2400" b="0" i="1" smtClean="0">
                                  <a:latin typeface="Cambria Math" panose="02040503050406030204" pitchFamily="18" charset="0"/>
                                </a:rPr>
                                <m:t>∗1</m:t>
                              </m:r>
                              <m:r>
                                <a:rPr lang="es-CO" sz="2400" i="1">
                                  <a:latin typeface="Cambria Math"/>
                                </a:rPr>
                                <m:t>)</m:t>
                              </m:r>
                            </m:sup>
                          </m:sSup>
                        </m:den>
                      </m:f>
                      <m:r>
                        <a:rPr lang="es-MX" sz="2400" b="0" i="1" smtClean="0">
                          <a:latin typeface="Cambria Math" panose="02040503050406030204" pitchFamily="18" charset="0"/>
                        </a:rPr>
                        <m:t>=</m:t>
                      </m:r>
                      <m:f>
                        <m:fPr>
                          <m:ctrlPr>
                            <a:rPr lang="es-CO" sz="2400" i="1">
                              <a:latin typeface="Cambria Math" panose="02040503050406030204" pitchFamily="18" charset="0"/>
                            </a:rPr>
                          </m:ctrlPr>
                        </m:fPr>
                        <m:num>
                          <m:sSup>
                            <m:sSupPr>
                              <m:ctrlPr>
                                <a:rPr lang="es-CO" sz="2400" i="1">
                                  <a:latin typeface="Cambria Math" panose="02040503050406030204" pitchFamily="18" charset="0"/>
                                </a:rPr>
                              </m:ctrlPr>
                            </m:sSupPr>
                            <m:e>
                              <m:r>
                                <a:rPr lang="es-CO" sz="2400" i="1">
                                  <a:latin typeface="Cambria Math"/>
                                </a:rPr>
                                <m:t>𝑒</m:t>
                              </m:r>
                            </m:e>
                            <m:sup>
                              <m:r>
                                <a:rPr lang="es-MX" sz="2400" b="0" i="1" smtClean="0">
                                  <a:latin typeface="Cambria Math" panose="02040503050406030204" pitchFamily="18" charset="0"/>
                                </a:rPr>
                                <m:t>−0.3645</m:t>
                              </m:r>
                            </m:sup>
                          </m:sSup>
                        </m:num>
                        <m:den>
                          <m:r>
                            <a:rPr lang="es-CO" sz="2400" i="1">
                              <a:latin typeface="Cambria Math"/>
                            </a:rPr>
                            <m:t>1+</m:t>
                          </m:r>
                          <m:sSup>
                            <m:sSupPr>
                              <m:ctrlPr>
                                <a:rPr lang="es-CO" sz="2400" i="1">
                                  <a:latin typeface="Cambria Math" panose="02040503050406030204" pitchFamily="18" charset="0"/>
                                </a:rPr>
                              </m:ctrlPr>
                            </m:sSupPr>
                            <m:e>
                              <m:r>
                                <a:rPr lang="es-CO" sz="2400" i="1">
                                  <a:latin typeface="Cambria Math"/>
                                </a:rPr>
                                <m:t>𝑒</m:t>
                              </m:r>
                            </m:e>
                            <m:sup>
                              <m:r>
                                <a:rPr lang="es-MX" sz="2400" i="1">
                                  <a:latin typeface="Cambria Math" panose="02040503050406030204" pitchFamily="18" charset="0"/>
                                </a:rPr>
                                <m:t>−</m:t>
                              </m:r>
                              <m:r>
                                <a:rPr lang="es-MX" sz="2400" b="0" i="1" smtClean="0">
                                  <a:latin typeface="Cambria Math" panose="02040503050406030204" pitchFamily="18" charset="0"/>
                                </a:rPr>
                                <m:t>0.3645</m:t>
                              </m:r>
                            </m:sup>
                          </m:sSup>
                        </m:den>
                      </m:f>
                      <m:r>
                        <a:rPr lang="es-MX" sz="2400" b="0" i="1" smtClean="0">
                          <a:latin typeface="Cambria Math" panose="02040503050406030204" pitchFamily="18" charset="0"/>
                        </a:rPr>
                        <m:t>=</m:t>
                      </m:r>
                      <m:f>
                        <m:fPr>
                          <m:ctrlPr>
                            <a:rPr lang="es-MX" sz="2400" b="0" i="1" smtClean="0">
                              <a:latin typeface="Cambria Math" panose="02040503050406030204" pitchFamily="18" charset="0"/>
                            </a:rPr>
                          </m:ctrlPr>
                        </m:fPr>
                        <m:num>
                          <m:r>
                            <a:rPr lang="es-MX" sz="2400" b="0" i="1" smtClean="0">
                              <a:latin typeface="Cambria Math" panose="02040503050406030204" pitchFamily="18" charset="0"/>
                            </a:rPr>
                            <m:t>0.6945</m:t>
                          </m:r>
                        </m:num>
                        <m:den>
                          <m:r>
                            <a:rPr lang="es-MX" sz="2400" b="0" i="1" smtClean="0">
                              <a:latin typeface="Cambria Math" panose="02040503050406030204" pitchFamily="18" charset="0"/>
                            </a:rPr>
                            <m:t>1.6945</m:t>
                          </m:r>
                        </m:den>
                      </m:f>
                      <m:r>
                        <a:rPr lang="es-MX" sz="2400" b="0" i="1" smtClean="0">
                          <a:latin typeface="Cambria Math" panose="02040503050406030204" pitchFamily="18" charset="0"/>
                        </a:rPr>
                        <m:t>=0.4099</m:t>
                      </m:r>
                    </m:oMath>
                  </m:oMathPara>
                </a14:m>
                <a:endParaRPr lang="es-CO" sz="2400" dirty="0"/>
              </a:p>
              <a:p>
                <a:pPr marL="0" indent="0" algn="l">
                  <a:lnSpc>
                    <a:spcPct val="150000"/>
                  </a:lnSpc>
                  <a:buNone/>
                </a:pPr>
                <a:endParaRPr lang="es-CO" dirty="0"/>
              </a:p>
            </p:txBody>
          </p:sp>
        </mc:Choice>
        <mc:Fallback xmlns="">
          <p:sp>
            <p:nvSpPr>
              <p:cNvPr id="3" name="Marcador de contenido 2">
                <a:extLst>
                  <a:ext uri="{FF2B5EF4-FFF2-40B4-BE49-F238E27FC236}">
                    <a16:creationId xmlns:a16="http://schemas.microsoft.com/office/drawing/2014/main" id="{DFD88F2E-0D7F-86FF-0818-CA7241832FB1}"/>
                  </a:ext>
                </a:extLst>
              </p:cNvPr>
              <p:cNvSpPr>
                <a:spLocks noGrp="1" noRot="1" noChangeAspect="1" noMove="1" noResize="1" noEditPoints="1" noAdjustHandles="1" noChangeArrowheads="1" noChangeShapeType="1" noTextEdit="1"/>
              </p:cNvSpPr>
              <p:nvPr>
                <p:ph idx="1"/>
              </p:nvPr>
            </p:nvSpPr>
            <p:spPr>
              <a:xfrm>
                <a:off x="1468582" y="928255"/>
                <a:ext cx="10036030" cy="4982967"/>
              </a:xfrm>
              <a:blipFill>
                <a:blip r:embed="rId2"/>
                <a:stretch>
                  <a:fillRect l="-790" r="-790"/>
                </a:stretch>
              </a:blipFill>
            </p:spPr>
            <p:txBody>
              <a:bodyPr/>
              <a:lstStyle/>
              <a:p>
                <a:r>
                  <a:rPr lang="es-CO">
                    <a:noFill/>
                  </a:rPr>
                  <a:t> </a:t>
                </a:r>
              </a:p>
            </p:txBody>
          </p:sp>
        </mc:Fallback>
      </mc:AlternateContent>
    </p:spTree>
    <p:extLst>
      <p:ext uri="{BB962C8B-B14F-4D97-AF65-F5344CB8AC3E}">
        <p14:creationId xmlns:p14="http://schemas.microsoft.com/office/powerpoint/2010/main" val="757259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3E39A8-BEF7-4E85-9C0A-2954ED35C808}"/>
              </a:ext>
            </a:extLst>
          </p:cNvPr>
          <p:cNvSpPr>
            <a:spLocks noGrp="1"/>
          </p:cNvSpPr>
          <p:nvPr>
            <p:ph type="title"/>
          </p:nvPr>
        </p:nvSpPr>
        <p:spPr>
          <a:xfrm>
            <a:off x="1166060" y="909918"/>
            <a:ext cx="9404723" cy="1400530"/>
          </a:xfrm>
        </p:spPr>
        <p:txBody>
          <a:bodyPr/>
          <a:lstStyle/>
          <a:p>
            <a:r>
              <a:rPr lang="es-CO" dirty="0"/>
              <a:t>Probabilidades Estimadas</a:t>
            </a:r>
          </a:p>
        </p:txBody>
      </p:sp>
      <p:pic>
        <p:nvPicPr>
          <p:cNvPr id="4" name="Marcador de contenido 3">
            <a:extLst>
              <a:ext uri="{FF2B5EF4-FFF2-40B4-BE49-F238E27FC236}">
                <a16:creationId xmlns:a16="http://schemas.microsoft.com/office/drawing/2014/main" id="{B74F9EC4-2D27-41E7-89E8-7F4A4A25AB3B}"/>
              </a:ext>
            </a:extLst>
          </p:cNvPr>
          <p:cNvPicPr>
            <a:picLocks noGrp="1" noChangeAspect="1"/>
          </p:cNvPicPr>
          <p:nvPr>
            <p:ph idx="1"/>
          </p:nvPr>
        </p:nvPicPr>
        <p:blipFill>
          <a:blip r:embed="rId2"/>
          <a:stretch>
            <a:fillRect/>
          </a:stretch>
        </p:blipFill>
        <p:spPr>
          <a:xfrm>
            <a:off x="1563398" y="2840119"/>
            <a:ext cx="9594657" cy="2071975"/>
          </a:xfrm>
          <a:prstGeom prst="rect">
            <a:avLst/>
          </a:prstGeom>
        </p:spPr>
      </p:pic>
    </p:spTree>
    <p:extLst>
      <p:ext uri="{BB962C8B-B14F-4D97-AF65-F5344CB8AC3E}">
        <p14:creationId xmlns:p14="http://schemas.microsoft.com/office/powerpoint/2010/main" val="1171727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83069-B1AE-7A06-88B3-2EA28C0B3E9E}"/>
              </a:ext>
            </a:extLst>
          </p:cNvPr>
          <p:cNvSpPr>
            <a:spLocks noGrp="1"/>
          </p:cNvSpPr>
          <p:nvPr>
            <p:ph type="title"/>
          </p:nvPr>
        </p:nvSpPr>
        <p:spPr/>
        <p:txBody>
          <a:bodyPr/>
          <a:lstStyle/>
          <a:p>
            <a:r>
              <a:rPr lang="es-MX" dirty="0"/>
              <a:t>Cociente de Posibilidades</a:t>
            </a:r>
            <a:endParaRPr lang="es-CO"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AE213BD7-F381-ED32-BCC4-3A912AA4DE61}"/>
                  </a:ext>
                </a:extLst>
              </p:cNvPr>
              <p:cNvSpPr txBox="1"/>
              <p:nvPr/>
            </p:nvSpPr>
            <p:spPr>
              <a:xfrm>
                <a:off x="2078182" y="1524001"/>
                <a:ext cx="8285018" cy="40541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rPr>
                        <m:t>𝐶𝑜𝑐𝑖𝑒𝑛𝑡𝑒</m:t>
                      </m:r>
                      <m:r>
                        <a:rPr lang="es-MX" sz="3200" b="0" i="1" smtClean="0">
                          <a:latin typeface="Cambria Math" panose="02040503050406030204" pitchFamily="18" charset="0"/>
                        </a:rPr>
                        <m:t> </m:t>
                      </m:r>
                      <m:r>
                        <a:rPr lang="es-MX" sz="3200" b="0" i="1" smtClean="0">
                          <a:latin typeface="Cambria Math" panose="02040503050406030204" pitchFamily="18" charset="0"/>
                        </a:rPr>
                        <m:t>𝑑𝑒</m:t>
                      </m:r>
                      <m:r>
                        <a:rPr lang="es-MX" sz="3200" b="0" i="1" smtClean="0">
                          <a:latin typeface="Cambria Math" panose="02040503050406030204" pitchFamily="18" charset="0"/>
                        </a:rPr>
                        <m:t> </m:t>
                      </m:r>
                      <m:r>
                        <a:rPr lang="es-MX" sz="3200" b="0" i="1" smtClean="0">
                          <a:latin typeface="Cambria Math" panose="02040503050406030204" pitchFamily="18" charset="0"/>
                        </a:rPr>
                        <m:t>𝑃𝑜𝑠𝑖𝑏𝑖𝑙𝑖𝑑𝑎𝑑𝑒𝑠</m:t>
                      </m:r>
                      <m:r>
                        <a:rPr lang="es-MX" sz="3200" b="0" i="1" smtClean="0">
                          <a:latin typeface="Cambria Math" panose="02040503050406030204" pitchFamily="18" charset="0"/>
                        </a:rPr>
                        <m:t>=</m:t>
                      </m:r>
                      <m:f>
                        <m:fPr>
                          <m:ctrlPr>
                            <a:rPr lang="es-MX" sz="3200" b="0" i="1" smtClean="0">
                              <a:latin typeface="Cambria Math" panose="02040503050406030204" pitchFamily="18" charset="0"/>
                            </a:rPr>
                          </m:ctrlPr>
                        </m:fPr>
                        <m:num>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𝑂𝑑𝑑𝑠</m:t>
                              </m:r>
                            </m:e>
                            <m:sub>
                              <m:r>
                                <a:rPr lang="es-MX" sz="3200" b="0" i="1" smtClean="0">
                                  <a:latin typeface="Cambria Math" panose="02040503050406030204" pitchFamily="18" charset="0"/>
                                </a:rPr>
                                <m:t>1</m:t>
                              </m:r>
                            </m:sub>
                          </m:sSub>
                        </m:num>
                        <m:den>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𝑂𝑑𝑑𝑠</m:t>
                              </m:r>
                            </m:e>
                            <m:sub>
                              <m:r>
                                <a:rPr lang="es-MX" sz="3200" b="0" i="1" smtClean="0">
                                  <a:latin typeface="Cambria Math" panose="02040503050406030204" pitchFamily="18" charset="0"/>
                                </a:rPr>
                                <m:t>0</m:t>
                              </m:r>
                            </m:sub>
                          </m:sSub>
                        </m:den>
                      </m:f>
                    </m:oMath>
                  </m:oMathPara>
                </a14:m>
                <a:endParaRPr lang="es-MX" sz="3200" b="0" dirty="0"/>
              </a:p>
              <a:p>
                <a:endParaRPr lang="es-CO" sz="3200" dirty="0"/>
              </a:p>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𝑂𝑑𝑑𝑠</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m:t>
                      </m:r>
                      <m:f>
                        <m:fPr>
                          <m:ctrlPr>
                            <a:rPr lang="es-MX" sz="3200" b="0" i="1" smtClean="0">
                              <a:latin typeface="Cambria Math" panose="02040503050406030204" pitchFamily="18" charset="0"/>
                            </a:rPr>
                          </m:ctrlPr>
                        </m:fPr>
                        <m:num>
                          <m:r>
                            <a:rPr lang="es-MX" sz="3200" b="0" i="1" smtClean="0">
                              <a:latin typeface="Cambria Math" panose="02040503050406030204" pitchFamily="18" charset="0"/>
                            </a:rPr>
                            <m:t>𝑃</m:t>
                          </m:r>
                          <m:r>
                            <a:rPr lang="es-MX" sz="3200" b="0" i="1" smtClean="0">
                              <a:latin typeface="Cambria Math" panose="02040503050406030204" pitchFamily="18" charset="0"/>
                            </a:rPr>
                            <m:t>(</m:t>
                          </m:r>
                          <m:r>
                            <a:rPr lang="es-MX" sz="3200" b="0" i="1" smtClean="0">
                              <a:latin typeface="Cambria Math" panose="02040503050406030204" pitchFamily="18" charset="0"/>
                            </a:rPr>
                            <m:t>𝑦</m:t>
                          </m:r>
                          <m:r>
                            <a:rPr lang="es-MX" sz="3200" b="0" i="1" smtClean="0">
                              <a:latin typeface="Cambria Math" panose="02040503050406030204" pitchFamily="18" charset="0"/>
                            </a:rPr>
                            <m:t>=1|</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𝑥</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=2,</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𝑥</m:t>
                              </m:r>
                            </m:e>
                            <m:sub>
                              <m:r>
                                <a:rPr lang="es-MX" sz="3200" b="0" i="1" smtClean="0">
                                  <a:latin typeface="Cambria Math" panose="02040503050406030204" pitchFamily="18" charset="0"/>
                                </a:rPr>
                                <m:t>2</m:t>
                              </m:r>
                            </m:sub>
                          </m:sSub>
                          <m:r>
                            <a:rPr lang="es-MX" sz="3200" b="0" i="1" smtClean="0">
                              <a:latin typeface="Cambria Math" panose="02040503050406030204" pitchFamily="18" charset="0"/>
                            </a:rPr>
                            <m:t>=1)</m:t>
                          </m:r>
                        </m:num>
                        <m:den>
                          <m:r>
                            <a:rPr lang="es-MX" sz="3200" i="1">
                              <a:latin typeface="Cambria Math" panose="02040503050406030204" pitchFamily="18" charset="0"/>
                            </a:rPr>
                            <m:t>1−</m:t>
                          </m:r>
                          <m:r>
                            <a:rPr lang="es-MX" sz="3200" i="1">
                              <a:latin typeface="Cambria Math" panose="02040503050406030204" pitchFamily="18" charset="0"/>
                            </a:rPr>
                            <m:t>𝑃</m:t>
                          </m:r>
                          <m:r>
                            <a:rPr lang="es-MX" sz="3200" i="1">
                              <a:latin typeface="Cambria Math" panose="02040503050406030204" pitchFamily="18" charset="0"/>
                            </a:rPr>
                            <m:t>(</m:t>
                          </m:r>
                          <m:r>
                            <a:rPr lang="es-MX" sz="3200" i="1">
                              <a:latin typeface="Cambria Math" panose="02040503050406030204" pitchFamily="18" charset="0"/>
                            </a:rPr>
                            <m:t>𝑦</m:t>
                          </m:r>
                          <m:r>
                            <a:rPr lang="es-MX" sz="3200" i="1">
                              <a:latin typeface="Cambria Math" panose="02040503050406030204" pitchFamily="18" charset="0"/>
                            </a:rPr>
                            <m:t>=1|</m:t>
                          </m:r>
                          <m:sSub>
                            <m:sSubPr>
                              <m:ctrlPr>
                                <a:rPr lang="es-MX" sz="3200" i="1">
                                  <a:latin typeface="Cambria Math" panose="02040503050406030204" pitchFamily="18" charset="0"/>
                                </a:rPr>
                              </m:ctrlPr>
                            </m:sSubPr>
                            <m:e>
                              <m:r>
                                <a:rPr lang="es-MX" sz="3200" i="1">
                                  <a:latin typeface="Cambria Math" panose="02040503050406030204" pitchFamily="18" charset="0"/>
                                </a:rPr>
                                <m:t>𝑥</m:t>
                              </m:r>
                            </m:e>
                            <m:sub>
                              <m:r>
                                <a:rPr lang="es-MX" sz="3200" i="1">
                                  <a:latin typeface="Cambria Math" panose="02040503050406030204" pitchFamily="18" charset="0"/>
                                </a:rPr>
                                <m:t>1</m:t>
                              </m:r>
                            </m:sub>
                          </m:sSub>
                          <m:r>
                            <a:rPr lang="es-MX" sz="3200" i="1">
                              <a:latin typeface="Cambria Math" panose="02040503050406030204" pitchFamily="18" charset="0"/>
                            </a:rPr>
                            <m:t>=2,</m:t>
                          </m:r>
                          <m:sSub>
                            <m:sSubPr>
                              <m:ctrlPr>
                                <a:rPr lang="es-MX" sz="3200" i="1">
                                  <a:latin typeface="Cambria Math" panose="02040503050406030204" pitchFamily="18" charset="0"/>
                                </a:rPr>
                              </m:ctrlPr>
                            </m:sSubPr>
                            <m:e>
                              <m:r>
                                <a:rPr lang="es-MX" sz="3200" i="1">
                                  <a:latin typeface="Cambria Math" panose="02040503050406030204" pitchFamily="18" charset="0"/>
                                </a:rPr>
                                <m:t>𝑥</m:t>
                              </m:r>
                            </m:e>
                            <m:sub>
                              <m:r>
                                <a:rPr lang="es-MX" sz="3200" i="1">
                                  <a:latin typeface="Cambria Math" panose="02040503050406030204" pitchFamily="18" charset="0"/>
                                </a:rPr>
                                <m:t>2</m:t>
                              </m:r>
                            </m:sub>
                          </m:sSub>
                          <m:r>
                            <a:rPr lang="es-MX" sz="3200" i="1">
                              <a:latin typeface="Cambria Math" panose="02040503050406030204" pitchFamily="18" charset="0"/>
                            </a:rPr>
                            <m:t>=1</m:t>
                          </m:r>
                          <m:r>
                            <a:rPr lang="es-MX" sz="3200" b="0" i="1" smtClean="0">
                              <a:latin typeface="Cambria Math" panose="02040503050406030204" pitchFamily="18" charset="0"/>
                            </a:rPr>
                            <m:t>)</m:t>
                          </m:r>
                        </m:den>
                      </m:f>
                    </m:oMath>
                  </m:oMathPara>
                </a14:m>
                <a:endParaRPr lang="es-CO" sz="3200" dirty="0"/>
              </a:p>
              <a:p>
                <a:endParaRPr lang="es-CO" sz="3200" dirty="0"/>
              </a:p>
              <a:p>
                <a:pPr/>
                <a14:m>
                  <m:oMathPara xmlns:m="http://schemas.openxmlformats.org/officeDocument/2006/math">
                    <m:oMathParaPr>
                      <m:jc m:val="centerGroup"/>
                    </m:oMathParaPr>
                    <m:oMath xmlns:m="http://schemas.openxmlformats.org/officeDocument/2006/math">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𝑂𝑑𝑑𝑠</m:t>
                          </m:r>
                        </m:e>
                        <m:sub>
                          <m:r>
                            <a:rPr lang="es-MX" sz="3200" b="0" i="1" smtClean="0">
                              <a:latin typeface="Cambria Math" panose="02040503050406030204" pitchFamily="18" charset="0"/>
                            </a:rPr>
                            <m:t>0</m:t>
                          </m:r>
                        </m:sub>
                      </m:sSub>
                      <m:r>
                        <a:rPr lang="es-MX" sz="3200" b="0" i="1" smtClean="0">
                          <a:latin typeface="Cambria Math" panose="02040503050406030204" pitchFamily="18" charset="0"/>
                        </a:rPr>
                        <m:t>=</m:t>
                      </m:r>
                      <m:f>
                        <m:fPr>
                          <m:ctrlPr>
                            <a:rPr lang="es-MX" sz="3200" b="0" i="1" smtClean="0">
                              <a:latin typeface="Cambria Math" panose="02040503050406030204" pitchFamily="18" charset="0"/>
                            </a:rPr>
                          </m:ctrlPr>
                        </m:fPr>
                        <m:num>
                          <m:r>
                            <a:rPr lang="es-MX" sz="3200" b="0" i="1" smtClean="0">
                              <a:latin typeface="Cambria Math" panose="02040503050406030204" pitchFamily="18" charset="0"/>
                            </a:rPr>
                            <m:t>𝑃</m:t>
                          </m:r>
                          <m:r>
                            <a:rPr lang="es-MX" sz="3200" b="0" i="1" smtClean="0">
                              <a:latin typeface="Cambria Math" panose="02040503050406030204" pitchFamily="18" charset="0"/>
                            </a:rPr>
                            <m:t>(</m:t>
                          </m:r>
                          <m:r>
                            <a:rPr lang="es-MX" sz="3200" b="0" i="1" smtClean="0">
                              <a:latin typeface="Cambria Math" panose="02040503050406030204" pitchFamily="18" charset="0"/>
                            </a:rPr>
                            <m:t>𝑦</m:t>
                          </m:r>
                          <m:r>
                            <a:rPr lang="es-MX" sz="3200" b="0" i="1" smtClean="0">
                              <a:latin typeface="Cambria Math" panose="02040503050406030204" pitchFamily="18" charset="0"/>
                            </a:rPr>
                            <m:t>=1|</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𝑥</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=2,</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𝑥</m:t>
                              </m:r>
                            </m:e>
                            <m:sub>
                              <m:r>
                                <a:rPr lang="es-MX" sz="3200" b="0" i="1" smtClean="0">
                                  <a:latin typeface="Cambria Math" panose="02040503050406030204" pitchFamily="18" charset="0"/>
                                </a:rPr>
                                <m:t>2</m:t>
                              </m:r>
                            </m:sub>
                          </m:sSub>
                          <m:r>
                            <a:rPr lang="es-MX" sz="3200" b="0" i="1" smtClean="0">
                              <a:latin typeface="Cambria Math" panose="02040503050406030204" pitchFamily="18" charset="0"/>
                            </a:rPr>
                            <m:t>=0)</m:t>
                          </m:r>
                        </m:num>
                        <m:den>
                          <m:r>
                            <a:rPr lang="es-MX" sz="3200" i="1">
                              <a:latin typeface="Cambria Math" panose="02040503050406030204" pitchFamily="18" charset="0"/>
                            </a:rPr>
                            <m:t>1−</m:t>
                          </m:r>
                          <m:r>
                            <a:rPr lang="es-MX" sz="3200" i="1">
                              <a:latin typeface="Cambria Math" panose="02040503050406030204" pitchFamily="18" charset="0"/>
                            </a:rPr>
                            <m:t>𝑃</m:t>
                          </m:r>
                          <m:r>
                            <a:rPr lang="es-MX" sz="3200" i="1">
                              <a:latin typeface="Cambria Math" panose="02040503050406030204" pitchFamily="18" charset="0"/>
                            </a:rPr>
                            <m:t>(</m:t>
                          </m:r>
                          <m:r>
                            <a:rPr lang="es-MX" sz="3200" i="1">
                              <a:latin typeface="Cambria Math" panose="02040503050406030204" pitchFamily="18" charset="0"/>
                            </a:rPr>
                            <m:t>𝑦</m:t>
                          </m:r>
                          <m:r>
                            <a:rPr lang="es-MX" sz="3200" i="1">
                              <a:latin typeface="Cambria Math" panose="02040503050406030204" pitchFamily="18" charset="0"/>
                            </a:rPr>
                            <m:t>=1|</m:t>
                          </m:r>
                          <m:sSub>
                            <m:sSubPr>
                              <m:ctrlPr>
                                <a:rPr lang="es-MX" sz="3200" i="1">
                                  <a:latin typeface="Cambria Math" panose="02040503050406030204" pitchFamily="18" charset="0"/>
                                </a:rPr>
                              </m:ctrlPr>
                            </m:sSubPr>
                            <m:e>
                              <m:r>
                                <a:rPr lang="es-MX" sz="3200" i="1">
                                  <a:latin typeface="Cambria Math" panose="02040503050406030204" pitchFamily="18" charset="0"/>
                                </a:rPr>
                                <m:t>𝑥</m:t>
                              </m:r>
                            </m:e>
                            <m:sub>
                              <m:r>
                                <a:rPr lang="es-MX" sz="3200" i="1">
                                  <a:latin typeface="Cambria Math" panose="02040503050406030204" pitchFamily="18" charset="0"/>
                                </a:rPr>
                                <m:t>1</m:t>
                              </m:r>
                            </m:sub>
                          </m:sSub>
                          <m:r>
                            <a:rPr lang="es-MX" sz="3200" i="1">
                              <a:latin typeface="Cambria Math" panose="02040503050406030204" pitchFamily="18" charset="0"/>
                            </a:rPr>
                            <m:t>=2,</m:t>
                          </m:r>
                          <m:sSub>
                            <m:sSubPr>
                              <m:ctrlPr>
                                <a:rPr lang="es-MX" sz="3200" i="1">
                                  <a:latin typeface="Cambria Math" panose="02040503050406030204" pitchFamily="18" charset="0"/>
                                </a:rPr>
                              </m:ctrlPr>
                            </m:sSubPr>
                            <m:e>
                              <m:r>
                                <a:rPr lang="es-MX" sz="3200" i="1">
                                  <a:latin typeface="Cambria Math" panose="02040503050406030204" pitchFamily="18" charset="0"/>
                                </a:rPr>
                                <m:t>𝑥</m:t>
                              </m:r>
                            </m:e>
                            <m:sub>
                              <m:r>
                                <a:rPr lang="es-MX" sz="3200" i="1">
                                  <a:latin typeface="Cambria Math" panose="02040503050406030204" pitchFamily="18" charset="0"/>
                                </a:rPr>
                                <m:t>2</m:t>
                              </m:r>
                            </m:sub>
                          </m:sSub>
                          <m:r>
                            <a:rPr lang="es-MX" sz="3200" i="1">
                              <a:latin typeface="Cambria Math" panose="02040503050406030204" pitchFamily="18" charset="0"/>
                            </a:rPr>
                            <m:t>=</m:t>
                          </m:r>
                          <m:r>
                            <a:rPr lang="es-MX" sz="3200" b="0" i="1" smtClean="0">
                              <a:latin typeface="Cambria Math" panose="02040503050406030204" pitchFamily="18" charset="0"/>
                            </a:rPr>
                            <m:t>0)</m:t>
                          </m:r>
                        </m:den>
                      </m:f>
                    </m:oMath>
                  </m:oMathPara>
                </a14:m>
                <a:endParaRPr lang="es-CO" sz="3200" dirty="0"/>
              </a:p>
            </p:txBody>
          </p:sp>
        </mc:Choice>
        <mc:Fallback xmlns="">
          <p:sp>
            <p:nvSpPr>
              <p:cNvPr id="5" name="CuadroTexto 4">
                <a:extLst>
                  <a:ext uri="{FF2B5EF4-FFF2-40B4-BE49-F238E27FC236}">
                    <a16:creationId xmlns:a16="http://schemas.microsoft.com/office/drawing/2014/main" id="{AE213BD7-F381-ED32-BCC4-3A912AA4DE61}"/>
                  </a:ext>
                </a:extLst>
              </p:cNvPr>
              <p:cNvSpPr txBox="1">
                <a:spLocks noRot="1" noChangeAspect="1" noMove="1" noResize="1" noEditPoints="1" noAdjustHandles="1" noChangeArrowheads="1" noChangeShapeType="1" noTextEdit="1"/>
              </p:cNvSpPr>
              <p:nvPr/>
            </p:nvSpPr>
            <p:spPr>
              <a:xfrm>
                <a:off x="2078182" y="1524001"/>
                <a:ext cx="8285018" cy="4054187"/>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309880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83069-B1AE-7A06-88B3-2EA28C0B3E9E}"/>
              </a:ext>
            </a:extLst>
          </p:cNvPr>
          <p:cNvSpPr>
            <a:spLocks noGrp="1"/>
          </p:cNvSpPr>
          <p:nvPr>
            <p:ph type="title"/>
          </p:nvPr>
        </p:nvSpPr>
        <p:spPr/>
        <p:txBody>
          <a:bodyPr/>
          <a:lstStyle/>
          <a:p>
            <a:r>
              <a:rPr lang="es-MX" dirty="0"/>
              <a:t>Cociente de Posibilidades</a:t>
            </a:r>
            <a:endParaRPr lang="es-CO"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AE213BD7-F381-ED32-BCC4-3A912AA4DE61}"/>
                  </a:ext>
                </a:extLst>
              </p:cNvPr>
              <p:cNvSpPr txBox="1"/>
              <p:nvPr/>
            </p:nvSpPr>
            <p:spPr>
              <a:xfrm>
                <a:off x="2078182" y="1524001"/>
                <a:ext cx="8285018" cy="35608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rPr>
                        <m:t>𝐶𝑜𝑐𝑖𝑒𝑛𝑡𝑒</m:t>
                      </m:r>
                      <m:r>
                        <a:rPr lang="es-MX" sz="3200" b="0" i="1" smtClean="0">
                          <a:latin typeface="Cambria Math" panose="02040503050406030204" pitchFamily="18" charset="0"/>
                        </a:rPr>
                        <m:t> </m:t>
                      </m:r>
                      <m:r>
                        <a:rPr lang="es-MX" sz="3200" b="0" i="1" smtClean="0">
                          <a:latin typeface="Cambria Math" panose="02040503050406030204" pitchFamily="18" charset="0"/>
                        </a:rPr>
                        <m:t>𝑑𝑒</m:t>
                      </m:r>
                      <m:r>
                        <a:rPr lang="es-MX" sz="3200" b="0" i="1" smtClean="0">
                          <a:latin typeface="Cambria Math" panose="02040503050406030204" pitchFamily="18" charset="0"/>
                        </a:rPr>
                        <m:t> </m:t>
                      </m:r>
                      <m:r>
                        <a:rPr lang="es-MX" sz="3200" b="0" i="1" smtClean="0">
                          <a:latin typeface="Cambria Math" panose="02040503050406030204" pitchFamily="18" charset="0"/>
                        </a:rPr>
                        <m:t>𝑃𝑜𝑠𝑖𝑏𝑖𝑙𝑖𝑑𝑎𝑑𝑒𝑠</m:t>
                      </m:r>
                      <m:r>
                        <a:rPr lang="es-MX" sz="3200" b="0" i="1" smtClean="0">
                          <a:latin typeface="Cambria Math" panose="02040503050406030204" pitchFamily="18" charset="0"/>
                        </a:rPr>
                        <m:t>=</m:t>
                      </m:r>
                      <m:f>
                        <m:fPr>
                          <m:ctrlPr>
                            <a:rPr lang="es-MX" sz="3200" b="0" i="1" smtClean="0">
                              <a:latin typeface="Cambria Math" panose="02040503050406030204" pitchFamily="18" charset="0"/>
                            </a:rPr>
                          </m:ctrlPr>
                        </m:fPr>
                        <m:num>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𝑂𝑑𝑑𝑠</m:t>
                              </m:r>
                            </m:e>
                            <m:sub>
                              <m:r>
                                <a:rPr lang="es-MX" sz="3200" b="0" i="1" smtClean="0">
                                  <a:latin typeface="Cambria Math" panose="02040503050406030204" pitchFamily="18" charset="0"/>
                                </a:rPr>
                                <m:t>1</m:t>
                              </m:r>
                            </m:sub>
                          </m:sSub>
                        </m:num>
                        <m:den>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𝑂𝑑𝑑𝑠</m:t>
                              </m:r>
                            </m:e>
                            <m:sub>
                              <m:r>
                                <a:rPr lang="es-MX" sz="3200" b="0" i="1" smtClean="0">
                                  <a:latin typeface="Cambria Math" panose="02040503050406030204" pitchFamily="18" charset="0"/>
                                </a:rPr>
                                <m:t>0</m:t>
                              </m:r>
                            </m:sub>
                          </m:sSub>
                        </m:den>
                      </m:f>
                    </m:oMath>
                  </m:oMathPara>
                </a14:m>
                <a:endParaRPr lang="es-MX" sz="3200" b="0" dirty="0"/>
              </a:p>
              <a:p>
                <a:endParaRPr lang="es-CO" sz="3200" dirty="0"/>
              </a:p>
              <a:p>
                <a:pPr/>
                <a14:m>
                  <m:oMathPara xmlns:m="http://schemas.openxmlformats.org/officeDocument/2006/math">
                    <m:oMathParaPr>
                      <m:jc m:val="centerGroup"/>
                    </m:oMathParaPr>
                    <m:oMath xmlns:m="http://schemas.openxmlformats.org/officeDocument/2006/math">
                      <m:sSub>
                        <m:sSubPr>
                          <m:ctrlPr>
                            <a:rPr lang="es-MX" sz="2800" b="0" i="1" smtClean="0">
                              <a:latin typeface="Cambria Math" panose="02040503050406030204" pitchFamily="18" charset="0"/>
                            </a:rPr>
                          </m:ctrlPr>
                        </m:sSubPr>
                        <m:e>
                          <m:r>
                            <a:rPr lang="es-MX" sz="2800" b="0" i="1" smtClean="0">
                              <a:latin typeface="Cambria Math" panose="02040503050406030204" pitchFamily="18" charset="0"/>
                            </a:rPr>
                            <m:t>𝐸𝑠𝑡𝑖𝑚𝑎𝑐𝑖</m:t>
                          </m:r>
                          <m:r>
                            <a:rPr lang="es-MX" sz="2800" b="0" i="1" smtClean="0">
                              <a:latin typeface="Cambria Math" panose="02040503050406030204" pitchFamily="18" charset="0"/>
                            </a:rPr>
                            <m:t>ó</m:t>
                          </m:r>
                          <m:r>
                            <a:rPr lang="es-MX" sz="2800" b="0" i="1" smtClean="0">
                              <a:latin typeface="Cambria Math" panose="02040503050406030204" pitchFamily="18" charset="0"/>
                            </a:rPr>
                            <m:t>𝑛</m:t>
                          </m:r>
                          <m:r>
                            <a:rPr lang="es-MX" sz="2800" b="0" i="1" smtClean="0">
                              <a:latin typeface="Cambria Math" panose="02040503050406030204" pitchFamily="18" charset="0"/>
                            </a:rPr>
                            <m:t> </m:t>
                          </m:r>
                          <m:r>
                            <a:rPr lang="es-MX" sz="2800" b="0" i="1" smtClean="0">
                              <a:latin typeface="Cambria Math" panose="02040503050406030204" pitchFamily="18" charset="0"/>
                            </a:rPr>
                            <m:t>𝑂𝑑𝑑𝑠</m:t>
                          </m:r>
                        </m:e>
                        <m:sub>
                          <m:r>
                            <a:rPr lang="es-MX" sz="2800" b="0" i="1" smtClean="0">
                              <a:latin typeface="Cambria Math" panose="02040503050406030204" pitchFamily="18" charset="0"/>
                            </a:rPr>
                            <m:t>1</m:t>
                          </m:r>
                        </m:sub>
                      </m:sSub>
                      <m:r>
                        <a:rPr lang="es-MX" sz="2800" b="0" i="1" smtClean="0">
                          <a:latin typeface="Cambria Math" panose="02040503050406030204" pitchFamily="18" charset="0"/>
                        </a:rPr>
                        <m:t>=</m:t>
                      </m:r>
                      <m:f>
                        <m:fPr>
                          <m:ctrlPr>
                            <a:rPr lang="es-MX" sz="2800" b="0" i="1" smtClean="0">
                              <a:latin typeface="Cambria Math" panose="02040503050406030204" pitchFamily="18" charset="0"/>
                            </a:rPr>
                          </m:ctrlPr>
                        </m:fPr>
                        <m:num>
                          <m:r>
                            <a:rPr lang="es-MX" sz="2800" b="0" i="1" smtClean="0">
                              <a:latin typeface="Cambria Math" panose="02040503050406030204" pitchFamily="18" charset="0"/>
                            </a:rPr>
                            <m:t>0.4099</m:t>
                          </m:r>
                        </m:num>
                        <m:den>
                          <m:r>
                            <a:rPr lang="es-MX" sz="2800" i="1">
                              <a:latin typeface="Cambria Math" panose="02040503050406030204" pitchFamily="18" charset="0"/>
                            </a:rPr>
                            <m:t>1−</m:t>
                          </m:r>
                          <m:r>
                            <a:rPr lang="es-MX" sz="2800" b="0" i="1" smtClean="0">
                              <a:latin typeface="Cambria Math" panose="02040503050406030204" pitchFamily="18" charset="0"/>
                            </a:rPr>
                            <m:t>0.4099</m:t>
                          </m:r>
                        </m:den>
                      </m:f>
                      <m:r>
                        <a:rPr lang="es-MX" sz="2800" b="0" i="1" smtClean="0">
                          <a:latin typeface="Cambria Math" panose="02040503050406030204" pitchFamily="18" charset="0"/>
                        </a:rPr>
                        <m:t>=0.6946</m:t>
                      </m:r>
                    </m:oMath>
                  </m:oMathPara>
                </a14:m>
                <a:endParaRPr lang="es-CO" sz="2800" dirty="0"/>
              </a:p>
              <a:p>
                <a:endParaRPr lang="es-CO" sz="2800" dirty="0"/>
              </a:p>
              <a:p>
                <a:pPr/>
                <a14:m>
                  <m:oMathPara xmlns:m="http://schemas.openxmlformats.org/officeDocument/2006/math">
                    <m:oMathParaPr>
                      <m:jc m:val="centerGroup"/>
                    </m:oMathParaPr>
                    <m:oMath xmlns:m="http://schemas.openxmlformats.org/officeDocument/2006/math">
                      <m:sSub>
                        <m:sSubPr>
                          <m:ctrlPr>
                            <a:rPr lang="es-MX" sz="2800" b="0" i="1" smtClean="0">
                              <a:latin typeface="Cambria Math" panose="02040503050406030204" pitchFamily="18" charset="0"/>
                            </a:rPr>
                          </m:ctrlPr>
                        </m:sSubPr>
                        <m:e>
                          <m:r>
                            <a:rPr lang="es-MX" sz="2800" b="0" i="1" smtClean="0">
                              <a:latin typeface="Cambria Math" panose="02040503050406030204" pitchFamily="18" charset="0"/>
                            </a:rPr>
                            <m:t>𝐸𝑠𝑡𝑖𝑚𝑎𝑐𝑖</m:t>
                          </m:r>
                          <m:r>
                            <a:rPr lang="es-MX" sz="2800" b="0" i="1" smtClean="0">
                              <a:latin typeface="Cambria Math" panose="02040503050406030204" pitchFamily="18" charset="0"/>
                            </a:rPr>
                            <m:t>ó</m:t>
                          </m:r>
                          <m:r>
                            <a:rPr lang="es-MX" sz="2800" b="0" i="1" smtClean="0">
                              <a:latin typeface="Cambria Math" panose="02040503050406030204" pitchFamily="18" charset="0"/>
                            </a:rPr>
                            <m:t>𝑛</m:t>
                          </m:r>
                          <m:r>
                            <a:rPr lang="es-MX" sz="2800" b="0" i="1" smtClean="0">
                              <a:latin typeface="Cambria Math" panose="02040503050406030204" pitchFamily="18" charset="0"/>
                            </a:rPr>
                            <m:t> </m:t>
                          </m:r>
                          <m:r>
                            <a:rPr lang="es-MX" sz="2800" b="0" i="1" smtClean="0">
                              <a:latin typeface="Cambria Math" panose="02040503050406030204" pitchFamily="18" charset="0"/>
                            </a:rPr>
                            <m:t>𝑂𝑑𝑑𝑠</m:t>
                          </m:r>
                        </m:e>
                        <m:sub>
                          <m:r>
                            <a:rPr lang="es-MX" sz="2800" b="0" i="1" smtClean="0">
                              <a:latin typeface="Cambria Math" panose="02040503050406030204" pitchFamily="18" charset="0"/>
                            </a:rPr>
                            <m:t>0</m:t>
                          </m:r>
                        </m:sub>
                      </m:sSub>
                      <m:r>
                        <a:rPr lang="es-MX" sz="2800" b="0" i="1" smtClean="0">
                          <a:latin typeface="Cambria Math" panose="02040503050406030204" pitchFamily="18" charset="0"/>
                        </a:rPr>
                        <m:t>=</m:t>
                      </m:r>
                      <m:f>
                        <m:fPr>
                          <m:ctrlPr>
                            <a:rPr lang="es-MX" sz="2800" b="0" i="1" smtClean="0">
                              <a:latin typeface="Cambria Math" panose="02040503050406030204" pitchFamily="18" charset="0"/>
                            </a:rPr>
                          </m:ctrlPr>
                        </m:fPr>
                        <m:num>
                          <m:r>
                            <a:rPr lang="es-MX" sz="2800" i="1">
                              <a:latin typeface="Cambria Math" panose="02040503050406030204" pitchFamily="18" charset="0"/>
                            </a:rPr>
                            <m:t>0.</m:t>
                          </m:r>
                          <m:r>
                            <a:rPr lang="es-MX" sz="2800" b="0" i="1" smtClean="0">
                              <a:latin typeface="Cambria Math" panose="02040503050406030204" pitchFamily="18" charset="0"/>
                            </a:rPr>
                            <m:t>1880</m:t>
                          </m:r>
                        </m:num>
                        <m:den>
                          <m:r>
                            <a:rPr lang="es-MX" sz="2800" i="1">
                              <a:latin typeface="Cambria Math" panose="02040503050406030204" pitchFamily="18" charset="0"/>
                            </a:rPr>
                            <m:t>1−0.1880</m:t>
                          </m:r>
                        </m:den>
                      </m:f>
                      <m:r>
                        <a:rPr lang="es-MX" sz="2800" b="0" i="1" smtClean="0">
                          <a:latin typeface="Cambria Math" panose="02040503050406030204" pitchFamily="18" charset="0"/>
                        </a:rPr>
                        <m:t>=0.2315</m:t>
                      </m:r>
                    </m:oMath>
                  </m:oMathPara>
                </a14:m>
                <a:endParaRPr lang="es-CO" sz="3200" dirty="0"/>
              </a:p>
            </p:txBody>
          </p:sp>
        </mc:Choice>
        <mc:Fallback xmlns="">
          <p:sp>
            <p:nvSpPr>
              <p:cNvPr id="5" name="CuadroTexto 4">
                <a:extLst>
                  <a:ext uri="{FF2B5EF4-FFF2-40B4-BE49-F238E27FC236}">
                    <a16:creationId xmlns:a16="http://schemas.microsoft.com/office/drawing/2014/main" id="{AE213BD7-F381-ED32-BCC4-3A912AA4DE61}"/>
                  </a:ext>
                </a:extLst>
              </p:cNvPr>
              <p:cNvSpPr txBox="1">
                <a:spLocks noRot="1" noChangeAspect="1" noMove="1" noResize="1" noEditPoints="1" noAdjustHandles="1" noChangeArrowheads="1" noChangeShapeType="1" noTextEdit="1"/>
              </p:cNvSpPr>
              <p:nvPr/>
            </p:nvSpPr>
            <p:spPr>
              <a:xfrm>
                <a:off x="2078182" y="1524001"/>
                <a:ext cx="8285018" cy="3560847"/>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28952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83069-B1AE-7A06-88B3-2EA28C0B3E9E}"/>
              </a:ext>
            </a:extLst>
          </p:cNvPr>
          <p:cNvSpPr>
            <a:spLocks noGrp="1"/>
          </p:cNvSpPr>
          <p:nvPr>
            <p:ph type="title"/>
          </p:nvPr>
        </p:nvSpPr>
        <p:spPr>
          <a:xfrm>
            <a:off x="2329688" y="-13199"/>
            <a:ext cx="8911687" cy="622799"/>
          </a:xfrm>
        </p:spPr>
        <p:txBody>
          <a:bodyPr>
            <a:normAutofit fontScale="90000"/>
          </a:bodyPr>
          <a:lstStyle/>
          <a:p>
            <a:r>
              <a:rPr lang="es-MX" dirty="0"/>
              <a:t>Cociente de Posibilidades</a:t>
            </a:r>
            <a:endParaRPr lang="es-CO"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AE213BD7-F381-ED32-BCC4-3A912AA4DE61}"/>
                  </a:ext>
                </a:extLst>
              </p:cNvPr>
              <p:cNvSpPr txBox="1"/>
              <p:nvPr/>
            </p:nvSpPr>
            <p:spPr>
              <a:xfrm>
                <a:off x="498763" y="333164"/>
                <a:ext cx="11194473" cy="69451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rPr>
                        <m:t>𝐶𝑜𝑐𝑖𝑒𝑛𝑡𝑒</m:t>
                      </m:r>
                      <m:r>
                        <a:rPr lang="es-MX" sz="3200" b="0" i="1" smtClean="0">
                          <a:latin typeface="Cambria Math" panose="02040503050406030204" pitchFamily="18" charset="0"/>
                        </a:rPr>
                        <m:t> </m:t>
                      </m:r>
                      <m:r>
                        <a:rPr lang="es-MX" sz="3200" b="0" i="1" smtClean="0">
                          <a:latin typeface="Cambria Math" panose="02040503050406030204" pitchFamily="18" charset="0"/>
                        </a:rPr>
                        <m:t>𝑑𝑒</m:t>
                      </m:r>
                      <m:r>
                        <a:rPr lang="es-MX" sz="3200" b="0" i="1" smtClean="0">
                          <a:latin typeface="Cambria Math" panose="02040503050406030204" pitchFamily="18" charset="0"/>
                        </a:rPr>
                        <m:t> </m:t>
                      </m:r>
                      <m:r>
                        <a:rPr lang="es-MX" sz="3200" b="0" i="1" smtClean="0">
                          <a:latin typeface="Cambria Math" panose="02040503050406030204" pitchFamily="18" charset="0"/>
                        </a:rPr>
                        <m:t>𝑃𝑜𝑠𝑖𝑏𝑖𝑙𝑖𝑑𝑎𝑑𝑒𝑠</m:t>
                      </m:r>
                      <m:r>
                        <a:rPr lang="es-MX" sz="3200" b="0" i="1" smtClean="0">
                          <a:latin typeface="Cambria Math" panose="02040503050406030204" pitchFamily="18" charset="0"/>
                        </a:rPr>
                        <m:t>=</m:t>
                      </m:r>
                      <m:f>
                        <m:fPr>
                          <m:ctrlPr>
                            <a:rPr lang="es-MX" sz="3200" b="0" i="1" smtClean="0">
                              <a:latin typeface="Cambria Math" panose="02040503050406030204" pitchFamily="18" charset="0"/>
                            </a:rPr>
                          </m:ctrlPr>
                        </m:fPr>
                        <m:num>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𝑂𝑑𝑑𝑠</m:t>
                              </m:r>
                            </m:e>
                            <m:sub>
                              <m:r>
                                <a:rPr lang="es-MX" sz="3200" b="0" i="1" smtClean="0">
                                  <a:latin typeface="Cambria Math" panose="02040503050406030204" pitchFamily="18" charset="0"/>
                                </a:rPr>
                                <m:t>1</m:t>
                              </m:r>
                            </m:sub>
                          </m:sSub>
                        </m:num>
                        <m:den>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𝑂𝑑𝑑𝑠</m:t>
                              </m:r>
                            </m:e>
                            <m:sub>
                              <m:r>
                                <a:rPr lang="es-MX" sz="3200" b="0" i="1" smtClean="0">
                                  <a:latin typeface="Cambria Math" panose="02040503050406030204" pitchFamily="18" charset="0"/>
                                </a:rPr>
                                <m:t>0</m:t>
                              </m:r>
                            </m:sub>
                          </m:sSub>
                        </m:den>
                      </m:f>
                    </m:oMath>
                  </m:oMathPara>
                </a14:m>
                <a:endParaRPr lang="es-MX" sz="3200" b="0" dirty="0"/>
              </a:p>
              <a:p>
                <a:endParaRPr lang="es-MX" sz="3200" dirty="0"/>
              </a:p>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rPr>
                        <m:t>𝐶𝑜𝑐𝑖𝑒𝑛𝑡𝑒</m:t>
                      </m:r>
                      <m:r>
                        <a:rPr lang="es-MX" sz="3200" b="0" i="1" smtClean="0">
                          <a:latin typeface="Cambria Math" panose="02040503050406030204" pitchFamily="18" charset="0"/>
                        </a:rPr>
                        <m:t> </m:t>
                      </m:r>
                      <m:r>
                        <a:rPr lang="es-MX" sz="3200" b="0" i="1" smtClean="0">
                          <a:latin typeface="Cambria Math" panose="02040503050406030204" pitchFamily="18" charset="0"/>
                        </a:rPr>
                        <m:t>𝑑𝑒</m:t>
                      </m:r>
                      <m:r>
                        <a:rPr lang="es-MX" sz="3200" b="0" i="1" smtClean="0">
                          <a:latin typeface="Cambria Math" panose="02040503050406030204" pitchFamily="18" charset="0"/>
                        </a:rPr>
                        <m:t> </m:t>
                      </m:r>
                      <m:r>
                        <a:rPr lang="es-MX" sz="3200" b="0" i="1" smtClean="0">
                          <a:latin typeface="Cambria Math" panose="02040503050406030204" pitchFamily="18" charset="0"/>
                        </a:rPr>
                        <m:t>𝑃𝑜𝑠𝑖𝑏𝑖𝑙𝑖𝑑𝑎𝑑𝑒𝑠</m:t>
                      </m:r>
                      <m:r>
                        <a:rPr lang="es-MX" sz="3200" b="0" i="1" smtClean="0">
                          <a:latin typeface="Cambria Math" panose="02040503050406030204" pitchFamily="18" charset="0"/>
                        </a:rPr>
                        <m:t>=</m:t>
                      </m:r>
                      <m:f>
                        <m:fPr>
                          <m:ctrlPr>
                            <a:rPr lang="es-MX" sz="3200" b="0" i="1" smtClean="0">
                              <a:latin typeface="Cambria Math" panose="02040503050406030204" pitchFamily="18" charset="0"/>
                            </a:rPr>
                          </m:ctrlPr>
                        </m:fPr>
                        <m:num>
                          <m:r>
                            <a:rPr lang="es-MX" sz="3200" b="0" i="1" smtClean="0">
                              <a:latin typeface="Cambria Math" panose="02040503050406030204" pitchFamily="18" charset="0"/>
                            </a:rPr>
                            <m:t>0.6946</m:t>
                          </m:r>
                        </m:num>
                        <m:den>
                          <m:r>
                            <a:rPr lang="es-MX" sz="3200" b="0" i="1" smtClean="0">
                              <a:latin typeface="Cambria Math" panose="02040503050406030204" pitchFamily="18" charset="0"/>
                            </a:rPr>
                            <m:t>0.2315</m:t>
                          </m:r>
                        </m:den>
                      </m:f>
                    </m:oMath>
                  </m:oMathPara>
                </a14:m>
                <a:endParaRPr lang="es-MX" sz="3200" b="0" dirty="0"/>
              </a:p>
              <a:p>
                <a:endParaRPr lang="es-MX" sz="3200" b="0" dirty="0"/>
              </a:p>
              <a:p>
                <a:pPr/>
                <a14:m>
                  <m:oMathPara xmlns:m="http://schemas.openxmlformats.org/officeDocument/2006/math">
                    <m:oMathParaPr>
                      <m:jc m:val="centerGroup"/>
                    </m:oMathParaPr>
                    <m:oMath xmlns:m="http://schemas.openxmlformats.org/officeDocument/2006/math">
                      <m:r>
                        <a:rPr lang="es-MX" sz="3200" b="0" i="1" smtClean="0">
                          <a:latin typeface="Cambria Math" panose="02040503050406030204" pitchFamily="18" charset="0"/>
                        </a:rPr>
                        <m:t>𝐶𝑜𝑐𝑖𝑒𝑛𝑡𝑒</m:t>
                      </m:r>
                      <m:r>
                        <a:rPr lang="es-MX" sz="3200" b="0" i="1" smtClean="0">
                          <a:latin typeface="Cambria Math" panose="02040503050406030204" pitchFamily="18" charset="0"/>
                        </a:rPr>
                        <m:t> </m:t>
                      </m:r>
                      <m:r>
                        <a:rPr lang="es-MX" sz="3200" b="0" i="1" smtClean="0">
                          <a:latin typeface="Cambria Math" panose="02040503050406030204" pitchFamily="18" charset="0"/>
                        </a:rPr>
                        <m:t>𝑑𝑒</m:t>
                      </m:r>
                      <m:r>
                        <a:rPr lang="es-MX" sz="3200" b="0" i="1" smtClean="0">
                          <a:latin typeface="Cambria Math" panose="02040503050406030204" pitchFamily="18" charset="0"/>
                        </a:rPr>
                        <m:t> </m:t>
                      </m:r>
                      <m:r>
                        <a:rPr lang="es-MX" sz="3200" b="0" i="1" smtClean="0">
                          <a:latin typeface="Cambria Math" panose="02040503050406030204" pitchFamily="18" charset="0"/>
                        </a:rPr>
                        <m:t>𝑃𝑜𝑠𝑖𝑏𝑖𝑙𝑖𝑑𝑎𝑑𝑒𝑠</m:t>
                      </m:r>
                      <m:r>
                        <a:rPr lang="es-MX" sz="3200" b="0" i="1" smtClean="0">
                          <a:latin typeface="Cambria Math" panose="02040503050406030204" pitchFamily="18" charset="0"/>
                        </a:rPr>
                        <m:t>=3</m:t>
                      </m:r>
                    </m:oMath>
                  </m:oMathPara>
                </a14:m>
                <a:endParaRPr lang="es-MX" sz="3200" b="0" dirty="0"/>
              </a:p>
              <a:p>
                <a:pPr algn="just">
                  <a:lnSpc>
                    <a:spcPct val="150000"/>
                  </a:lnSpc>
                </a:pPr>
                <a:r>
                  <a:rPr lang="es-MX" sz="2200" dirty="0">
                    <a:solidFill>
                      <a:schemeClr val="tx1">
                        <a:lumMod val="75000"/>
                        <a:lumOff val="25000"/>
                      </a:schemeClr>
                    </a:solidFill>
                  </a:rPr>
                  <a:t>Por lo tanto, se puede concluir que las posibilidades estimadas de que usen el cupón los clientes que gastaron $2000 el año pasado y tienen tarjeta de crédito de Simmons son tres veces mayores que las posibilidades estimadas de que usen el cupón los clientes que gastaron $2000 el año pasado y no tienen tarjeta de crédito de Simmons</a:t>
                </a:r>
                <a:r>
                  <a:rPr lang="es-MX" sz="2000" b="0" i="0" u="none" strike="noStrike" baseline="0" dirty="0">
                    <a:latin typeface="Times-Roman"/>
                  </a:rPr>
                  <a:t>.</a:t>
                </a:r>
                <a:endParaRPr lang="es-MX" sz="3600" b="0" dirty="0"/>
              </a:p>
              <a:p>
                <a:endParaRPr lang="es-CO" sz="3200" dirty="0"/>
              </a:p>
              <a:p>
                <a:endParaRPr lang="es-CO" sz="3200" dirty="0"/>
              </a:p>
            </p:txBody>
          </p:sp>
        </mc:Choice>
        <mc:Fallback xmlns="">
          <p:sp>
            <p:nvSpPr>
              <p:cNvPr id="5" name="CuadroTexto 4">
                <a:extLst>
                  <a:ext uri="{FF2B5EF4-FFF2-40B4-BE49-F238E27FC236}">
                    <a16:creationId xmlns:a16="http://schemas.microsoft.com/office/drawing/2014/main" id="{AE213BD7-F381-ED32-BCC4-3A912AA4DE61}"/>
                  </a:ext>
                </a:extLst>
              </p:cNvPr>
              <p:cNvSpPr txBox="1">
                <a:spLocks noRot="1" noChangeAspect="1" noMove="1" noResize="1" noEditPoints="1" noAdjustHandles="1" noChangeArrowheads="1" noChangeShapeType="1" noTextEdit="1"/>
              </p:cNvSpPr>
              <p:nvPr/>
            </p:nvSpPr>
            <p:spPr>
              <a:xfrm>
                <a:off x="498763" y="333164"/>
                <a:ext cx="11194473" cy="6945171"/>
              </a:xfrm>
              <a:prstGeom prst="rect">
                <a:avLst/>
              </a:prstGeom>
              <a:blipFill>
                <a:blip r:embed="rId2"/>
                <a:stretch>
                  <a:fillRect l="-1525" r="-1525"/>
                </a:stretch>
              </a:blipFill>
            </p:spPr>
            <p:txBody>
              <a:bodyPr/>
              <a:lstStyle/>
              <a:p>
                <a:r>
                  <a:rPr lang="es-CO">
                    <a:noFill/>
                  </a:rPr>
                  <a:t> </a:t>
                </a:r>
              </a:p>
            </p:txBody>
          </p:sp>
        </mc:Fallback>
      </mc:AlternateContent>
    </p:spTree>
    <p:extLst>
      <p:ext uri="{BB962C8B-B14F-4D97-AF65-F5344CB8AC3E}">
        <p14:creationId xmlns:p14="http://schemas.microsoft.com/office/powerpoint/2010/main" val="43746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53143" y="1645920"/>
            <a:ext cx="3522879" cy="4470821"/>
          </a:xfrm>
        </p:spPr>
        <p:txBody>
          <a:bodyPr>
            <a:normAutofit/>
          </a:bodyPr>
          <a:lstStyle/>
          <a:p>
            <a:pPr algn="r"/>
            <a:r>
              <a:rPr lang="es-CO">
                <a:solidFill>
                  <a:srgbClr val="FFFFFF"/>
                </a:solidFill>
              </a:rPr>
              <a:t>Introducción</a:t>
            </a:r>
          </a:p>
        </p:txBody>
      </p:sp>
      <p:sp>
        <p:nvSpPr>
          <p:cNvPr id="3" name="Marcador de contenido 2"/>
          <p:cNvSpPr>
            <a:spLocks noGrp="1"/>
          </p:cNvSpPr>
          <p:nvPr>
            <p:ph idx="1"/>
          </p:nvPr>
        </p:nvSpPr>
        <p:spPr>
          <a:xfrm>
            <a:off x="5204109" y="1645920"/>
            <a:ext cx="5919503" cy="4470821"/>
          </a:xfrm>
        </p:spPr>
        <p:txBody>
          <a:bodyPr>
            <a:normAutofit/>
          </a:bodyPr>
          <a:lstStyle/>
          <a:p>
            <a:pPr marL="0" indent="0">
              <a:buNone/>
            </a:pPr>
            <a:r>
              <a:rPr lang="es-CO" dirty="0"/>
              <a:t>La RL va  a contestar a preguntas tales como: ¿Se puede predecir con antelación si un cliente que solicita un préstamo a un banco va a ser un cliente moroso?. ¿Se puede predecir si una empresa va a entrar en bancarrota?. ¿Se puede predecir de antemano que un paciente corra riesgo de un infarto?</a:t>
            </a:r>
          </a:p>
        </p:txBody>
      </p:sp>
    </p:spTree>
    <p:extLst>
      <p:ext uri="{BB962C8B-B14F-4D97-AF65-F5344CB8AC3E}">
        <p14:creationId xmlns:p14="http://schemas.microsoft.com/office/powerpoint/2010/main" val="173730864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5823" y="863867"/>
            <a:ext cx="3522879" cy="4470821"/>
          </a:xfrm>
        </p:spPr>
        <p:txBody>
          <a:bodyPr>
            <a:normAutofit/>
          </a:bodyPr>
          <a:lstStyle/>
          <a:p>
            <a:pPr algn="r"/>
            <a:r>
              <a:rPr lang="es-CO" b="1" dirty="0">
                <a:solidFill>
                  <a:schemeClr val="bg2"/>
                </a:solidFill>
              </a:rPr>
              <a:t>¿QUÉ ES LA REGRESIÓN LOGÍSTICA?</a:t>
            </a:r>
            <a:endParaRPr lang="es-CO" dirty="0">
              <a:solidFill>
                <a:schemeClr val="bg2"/>
              </a:solidFill>
            </a:endParaRPr>
          </a:p>
        </p:txBody>
      </p:sp>
      <p:sp>
        <p:nvSpPr>
          <p:cNvPr id="3" name="Marcador de contenido 2"/>
          <p:cNvSpPr>
            <a:spLocks noGrp="1"/>
          </p:cNvSpPr>
          <p:nvPr>
            <p:ph idx="1"/>
          </p:nvPr>
        </p:nvSpPr>
        <p:spPr>
          <a:xfrm>
            <a:off x="3765583" y="863867"/>
            <a:ext cx="6269434" cy="4470821"/>
          </a:xfrm>
        </p:spPr>
        <p:txBody>
          <a:bodyPr>
            <a:normAutofit/>
          </a:bodyPr>
          <a:lstStyle/>
          <a:p>
            <a:pPr marL="0" indent="0">
              <a:buNone/>
            </a:pPr>
            <a:r>
              <a:rPr lang="es-CO" dirty="0"/>
              <a:t>Los métodos de regresión de variable dependien­te cualitativa abarcan diferentes modelos que tratan de explicar y predecir una característica cualitativa a partir de los datos de otras variables conocidas, bien cuantitativas o cualitativas que actúan como va­riables explicativas</a:t>
            </a:r>
          </a:p>
        </p:txBody>
      </p:sp>
    </p:spTree>
    <p:extLst>
      <p:ext uri="{BB962C8B-B14F-4D97-AF65-F5344CB8AC3E}">
        <p14:creationId xmlns:p14="http://schemas.microsoft.com/office/powerpoint/2010/main" val="315852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a:xfrm>
            <a:off x="646111" y="2004792"/>
            <a:ext cx="8946541" cy="4195481"/>
          </a:xfrm>
        </p:spPr>
        <p:txBody>
          <a:bodyPr/>
          <a:lstStyle/>
          <a:p>
            <a:pPr marL="0" indent="0" algn="just">
              <a:buNone/>
            </a:pPr>
            <a:r>
              <a:rPr lang="es-CO" dirty="0"/>
              <a:t>En general, la regresión logística es adecuada cuando la variable de respuesta Y es </a:t>
            </a:r>
            <a:r>
              <a:rPr lang="es-CO" dirty="0" err="1"/>
              <a:t>politómica</a:t>
            </a:r>
            <a:r>
              <a:rPr lang="es-CO" dirty="0"/>
              <a:t> (admite varias categorías de respuesta, tales como mejora mucho, empeora, se mantiene, mejora, mejora mucho), pero es especialmente útil en particular cuando solo hay dos posibles respuestas (cuando la variable de respuesta es dicotómica), que es el caso más común.</a:t>
            </a:r>
          </a:p>
        </p:txBody>
      </p:sp>
    </p:spTree>
    <p:extLst>
      <p:ext uri="{BB962C8B-B14F-4D97-AF65-F5344CB8AC3E}">
        <p14:creationId xmlns:p14="http://schemas.microsoft.com/office/powerpoint/2010/main" val="289069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266346" y="996215"/>
            <a:ext cx="3522879" cy="4470821"/>
          </a:xfrm>
        </p:spPr>
        <p:txBody>
          <a:bodyPr>
            <a:normAutofit/>
          </a:bodyPr>
          <a:lstStyle/>
          <a:p>
            <a:pPr algn="r"/>
            <a:r>
              <a:rPr lang="es-CO" dirty="0">
                <a:solidFill>
                  <a:srgbClr val="FFFFFF"/>
                </a:solidFill>
              </a:rPr>
              <a:t>REGRESIÓN LOGÍSTICA</a:t>
            </a:r>
          </a:p>
        </p:txBody>
      </p:sp>
      <p:sp>
        <p:nvSpPr>
          <p:cNvPr id="2" name="1 Marcador de contenido"/>
          <p:cNvSpPr>
            <a:spLocks noGrp="1"/>
          </p:cNvSpPr>
          <p:nvPr>
            <p:ph idx="1"/>
          </p:nvPr>
        </p:nvSpPr>
        <p:spPr>
          <a:xfrm>
            <a:off x="4176022" y="996215"/>
            <a:ext cx="5919503" cy="4470821"/>
          </a:xfrm>
        </p:spPr>
        <p:txBody>
          <a:bodyPr>
            <a:normAutofit/>
          </a:bodyPr>
          <a:lstStyle/>
          <a:p>
            <a:pPr marL="0" indent="0" algn="just">
              <a:buNone/>
            </a:pPr>
            <a:r>
              <a:rPr lang="es-CO" sz="2800" dirty="0"/>
              <a:t>Es una regresión donde la variable dependiente es cualitativa </a:t>
            </a:r>
            <a:r>
              <a:rPr lang="es-CO" sz="2800" dirty="0" err="1"/>
              <a:t>dicotomica</a:t>
            </a:r>
            <a:r>
              <a:rPr lang="es-CO" sz="2800" dirty="0"/>
              <a:t> (1,0), por lo que la ecuación de regresión calcula es la probabilidad que tome alguno de los dos valores posibles.</a:t>
            </a:r>
          </a:p>
        </p:txBody>
      </p:sp>
    </p:spTree>
    <p:extLst>
      <p:ext uri="{BB962C8B-B14F-4D97-AF65-F5344CB8AC3E}">
        <p14:creationId xmlns:p14="http://schemas.microsoft.com/office/powerpoint/2010/main" val="275883261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5884" y="2286162"/>
            <a:ext cx="6323046" cy="4139631"/>
          </a:xfrm>
        </p:spPr>
        <p:txBody>
          <a:bodyPr>
            <a:normAutofit fontScale="85000" lnSpcReduction="20000"/>
          </a:bodyPr>
          <a:lstStyle/>
          <a:p>
            <a:pPr algn="just">
              <a:lnSpc>
                <a:spcPct val="90000"/>
              </a:lnSpc>
            </a:pPr>
            <a:r>
              <a:rPr lang="es-CO" sz="2600" dirty="0">
                <a:solidFill>
                  <a:srgbClr val="FF0000"/>
                </a:solidFill>
              </a:rPr>
              <a:t>Mediante la RL se busca la </a:t>
            </a:r>
            <a:r>
              <a:rPr lang="es-CO" sz="2600" i="1" dirty="0">
                <a:solidFill>
                  <a:srgbClr val="FF0000"/>
                </a:solidFill>
              </a:rPr>
              <a:t>probabilidad </a:t>
            </a:r>
            <a:r>
              <a:rPr lang="es-CO" sz="2600" dirty="0">
                <a:solidFill>
                  <a:srgbClr val="FF0000"/>
                </a:solidFill>
              </a:rPr>
              <a:t>de que ocurra el hecho en cuestión como función de ciertas variables que se presumen relevantes o in­fluyentes. Por lo tanto, la RL consiste en obtener una </a:t>
            </a:r>
            <a:r>
              <a:rPr lang="es-CO" sz="2600" i="1" dirty="0">
                <a:solidFill>
                  <a:srgbClr val="FF0000"/>
                </a:solidFill>
              </a:rPr>
              <a:t>función  </a:t>
            </a:r>
            <a:r>
              <a:rPr lang="es-CO" sz="2600" dirty="0">
                <a:solidFill>
                  <a:srgbClr val="FF0000"/>
                </a:solidFill>
              </a:rPr>
              <a:t>de las variables independientes que permita clasificar a los individuos en una de las dos subpoblaciones o grupos establecidos por los dos va­lores de la variable dependiente.</a:t>
            </a:r>
          </a:p>
          <a:p>
            <a:pPr algn="just">
              <a:lnSpc>
                <a:spcPct val="90000"/>
              </a:lnSpc>
            </a:pPr>
            <a:r>
              <a:rPr lang="es-CO" sz="2600" dirty="0">
                <a:solidFill>
                  <a:srgbClr val="FF0000"/>
                </a:solidFill>
              </a:rPr>
              <a:t>La función es aquella que halla, para cada individuo según los valores de una serie de variables (X</a:t>
            </a:r>
            <a:r>
              <a:rPr lang="es-CO" sz="2600" baseline="-25000" dirty="0">
                <a:solidFill>
                  <a:srgbClr val="FF0000"/>
                </a:solidFill>
              </a:rPr>
              <a:t>i</a:t>
            </a:r>
            <a:r>
              <a:rPr lang="es-CO" sz="2600" dirty="0">
                <a:solidFill>
                  <a:srgbClr val="FF0000"/>
                </a:solidFill>
              </a:rPr>
              <a:t>), la probabilidad (p) de que presente el efecto es­tudiado</a:t>
            </a:r>
          </a:p>
          <a:p>
            <a:pPr>
              <a:lnSpc>
                <a:spcPct val="90000"/>
              </a:lnSpc>
            </a:pPr>
            <a:endParaRPr lang="es-CO" sz="1700" dirty="0"/>
          </a:p>
        </p:txBody>
      </p:sp>
      <p:pic>
        <p:nvPicPr>
          <p:cNvPr id="7" name="Graphic 6">
            <a:extLst>
              <a:ext uri="{FF2B5EF4-FFF2-40B4-BE49-F238E27FC236}">
                <a16:creationId xmlns:a16="http://schemas.microsoft.com/office/drawing/2014/main" id="{F7D1C339-6D8C-4AB6-8699-3A30CA50A5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98973" y="1915383"/>
            <a:ext cx="3662018" cy="3662018"/>
          </a:xfrm>
          <a:prstGeom prst="rect">
            <a:avLst/>
          </a:prstGeom>
          <a:effectLst/>
        </p:spPr>
      </p:pic>
    </p:spTree>
    <p:extLst>
      <p:ext uri="{BB962C8B-B14F-4D97-AF65-F5344CB8AC3E}">
        <p14:creationId xmlns:p14="http://schemas.microsoft.com/office/powerpoint/2010/main" val="410720126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¿DÓNDE Y CUÁNDO APLICARLA?</a:t>
            </a:r>
            <a:br>
              <a:rPr lang="es-CO" dirty="0"/>
            </a:br>
            <a:endParaRPr lang="es-CO" dirty="0"/>
          </a:p>
        </p:txBody>
      </p:sp>
      <p:sp>
        <p:nvSpPr>
          <p:cNvPr id="3" name="Marcador de contenido 2"/>
          <p:cNvSpPr>
            <a:spLocks noGrp="1"/>
          </p:cNvSpPr>
          <p:nvPr>
            <p:ph idx="1"/>
          </p:nvPr>
        </p:nvSpPr>
        <p:spPr>
          <a:xfrm>
            <a:off x="646111" y="1667907"/>
            <a:ext cx="8946541" cy="4195481"/>
          </a:xfrm>
        </p:spPr>
        <p:txBody>
          <a:bodyPr/>
          <a:lstStyle/>
          <a:p>
            <a:pPr marL="0" indent="0" algn="just">
              <a:buNone/>
            </a:pPr>
            <a:r>
              <a:rPr lang="es-CO" dirty="0"/>
              <a:t>La RL se utiliza cuando queremos investigar si una o varias variables explican una variable dependien­te que toma un carácter cualitativo. Este hecho es muy frecuente en medicina ya que constantemente intentamos dar respuesta a preguntas formuladas en base a la presencia o ausencia de una determinada característica que no es cuantificable sino que re­presenta la existencia o no de un efecto de interés</a:t>
            </a:r>
          </a:p>
          <a:p>
            <a:pPr marL="0" indent="0">
              <a:buNone/>
            </a:pPr>
            <a:endParaRPr lang="es-CO" dirty="0"/>
          </a:p>
        </p:txBody>
      </p:sp>
    </p:spTree>
    <p:extLst>
      <p:ext uri="{BB962C8B-B14F-4D97-AF65-F5344CB8AC3E}">
        <p14:creationId xmlns:p14="http://schemas.microsoft.com/office/powerpoint/2010/main" val="141133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1103312" y="452718"/>
            <a:ext cx="8947522" cy="1400530"/>
          </a:xfrm>
        </p:spPr>
        <p:txBody>
          <a:bodyPr anchor="ctr">
            <a:normAutofit/>
          </a:bodyPr>
          <a:lstStyle/>
          <a:p>
            <a:r>
              <a:rPr lang="es-CO" dirty="0">
                <a:solidFill>
                  <a:srgbClr val="FFFFFF"/>
                </a:solidFill>
              </a:rPr>
              <a:t>ECUACIÓN DE REGRESIÓN</a:t>
            </a:r>
          </a:p>
        </p:txBody>
      </p:sp>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1103312" y="2763520"/>
                <a:ext cx="8946541" cy="3484879"/>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CO" sz="4000" b="0" i="1" smtClean="0">
                          <a:latin typeface="Cambria Math"/>
                        </a:rPr>
                        <m:t>𝐸</m:t>
                      </m:r>
                      <m:d>
                        <m:dPr>
                          <m:ctrlPr>
                            <a:rPr lang="es-CO" sz="4000" b="0" i="1" smtClean="0">
                              <a:latin typeface="Cambria Math" panose="02040503050406030204" pitchFamily="18" charset="0"/>
                            </a:rPr>
                          </m:ctrlPr>
                        </m:dPr>
                        <m:e>
                          <m:r>
                            <a:rPr lang="es-MX" sz="4000" b="0" i="1" smtClean="0">
                              <a:latin typeface="Cambria Math" panose="02040503050406030204" pitchFamily="18" charset="0"/>
                            </a:rPr>
                            <m:t>𝑦</m:t>
                          </m:r>
                        </m:e>
                      </m:d>
                      <m:r>
                        <a:rPr lang="es-CO" sz="4000" b="0" i="1" smtClean="0">
                          <a:latin typeface="Cambria Math"/>
                        </a:rPr>
                        <m:t>=</m:t>
                      </m:r>
                      <m:f>
                        <m:fPr>
                          <m:ctrlPr>
                            <a:rPr lang="es-CO" sz="4000" b="0" i="1" smtClean="0">
                              <a:latin typeface="Cambria Math" panose="02040503050406030204" pitchFamily="18" charset="0"/>
                            </a:rPr>
                          </m:ctrlPr>
                        </m:fPr>
                        <m:num>
                          <m:sSup>
                            <m:sSupPr>
                              <m:ctrlPr>
                                <a:rPr lang="es-CO" sz="4000" b="0" i="1" smtClean="0">
                                  <a:latin typeface="Cambria Math" panose="02040503050406030204" pitchFamily="18" charset="0"/>
                                </a:rPr>
                              </m:ctrlPr>
                            </m:sSupPr>
                            <m:e>
                              <m:r>
                                <a:rPr lang="es-CO" sz="4000" b="0" i="1" smtClean="0">
                                  <a:latin typeface="Cambria Math"/>
                                </a:rPr>
                                <m:t>𝑒</m:t>
                              </m:r>
                            </m:e>
                            <m:sup>
                              <m:d>
                                <m:dPr>
                                  <m:ctrlPr>
                                    <a:rPr lang="es-CO" sz="4000" b="0" i="1" smtClean="0">
                                      <a:latin typeface="Cambria Math" panose="02040503050406030204" pitchFamily="18" charset="0"/>
                                    </a:rPr>
                                  </m:ctrlPr>
                                </m:dPr>
                                <m:e>
                                  <m:sSub>
                                    <m:sSubPr>
                                      <m:ctrlPr>
                                        <a:rPr lang="es-CO" sz="4000" b="0" i="1" smtClean="0">
                                          <a:latin typeface="Cambria Math" panose="02040503050406030204" pitchFamily="18" charset="0"/>
                                        </a:rPr>
                                      </m:ctrlPr>
                                    </m:sSubPr>
                                    <m:e>
                                      <m:r>
                                        <a:rPr lang="es-CO" sz="4000" i="1">
                                          <a:latin typeface="Cambria Math"/>
                                          <a:ea typeface="Cambria Math"/>
                                        </a:rPr>
                                        <m:t>𝛽</m:t>
                                      </m:r>
                                    </m:e>
                                    <m:sub>
                                      <m:r>
                                        <a:rPr lang="es-MX" sz="4000" b="0" i="1" smtClean="0">
                                          <a:latin typeface="Cambria Math" panose="02040503050406030204" pitchFamily="18" charset="0"/>
                                        </a:rPr>
                                        <m:t>0</m:t>
                                      </m:r>
                                    </m:sub>
                                  </m:sSub>
                                  <m:r>
                                    <a:rPr lang="es-MX" sz="4000" b="0" i="1" smtClean="0">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a:ea typeface="Cambria Math"/>
                                        </a:rPr>
                                        <m:t>𝛽</m:t>
                                      </m:r>
                                    </m:e>
                                    <m:sub>
                                      <m:r>
                                        <a:rPr lang="es-MX" sz="4000" b="0" i="1" smtClean="0">
                                          <a:latin typeface="Cambria Math" panose="02040503050406030204" pitchFamily="18" charset="0"/>
                                          <a:ea typeface="Cambria Math"/>
                                        </a:rPr>
                                        <m:t>1</m:t>
                                      </m:r>
                                    </m:sub>
                                  </m:sSub>
                                  <m:sSub>
                                    <m:sSubPr>
                                      <m:ctrlPr>
                                        <a:rPr lang="es-MX" sz="4000" i="1" smtClean="0">
                                          <a:latin typeface="Cambria Math" panose="02040503050406030204" pitchFamily="18" charset="0"/>
                                        </a:rPr>
                                      </m:ctrlPr>
                                    </m:sSubPr>
                                    <m:e>
                                      <m:r>
                                        <a:rPr lang="es-MX" sz="4000" b="0" i="1" smtClean="0">
                                          <a:latin typeface="Cambria Math" panose="02040503050406030204" pitchFamily="18" charset="0"/>
                                        </a:rPr>
                                        <m:t>𝑥</m:t>
                                      </m:r>
                                    </m:e>
                                    <m:sub>
                                      <m:r>
                                        <a:rPr lang="es-MX" sz="4000" b="0" i="1" smtClean="0">
                                          <a:latin typeface="Cambria Math" panose="02040503050406030204" pitchFamily="18" charset="0"/>
                                        </a:rPr>
                                        <m:t>1</m:t>
                                      </m:r>
                                    </m:sub>
                                  </m:sSub>
                                  <m:r>
                                    <a:rPr lang="es-MX" sz="4000" b="0" i="1" smtClean="0">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a:ea typeface="Cambria Math"/>
                                        </a:rPr>
                                        <m:t>𝛽</m:t>
                                      </m:r>
                                    </m:e>
                                    <m:sub>
                                      <m:r>
                                        <a:rPr lang="es-MX" sz="4000" b="0" i="1" smtClean="0">
                                          <a:latin typeface="Cambria Math" panose="02040503050406030204" pitchFamily="18" charset="0"/>
                                          <a:ea typeface="Cambria Math"/>
                                        </a:rPr>
                                        <m:t>2</m:t>
                                      </m:r>
                                    </m:sub>
                                  </m:sSub>
                                  <m:sSub>
                                    <m:sSubPr>
                                      <m:ctrlPr>
                                        <a:rPr lang="es-MX" sz="4000" i="1">
                                          <a:latin typeface="Cambria Math" panose="02040503050406030204" pitchFamily="18" charset="0"/>
                                        </a:rPr>
                                      </m:ctrlPr>
                                    </m:sSubPr>
                                    <m:e>
                                      <m:r>
                                        <a:rPr lang="es-MX" sz="4000" i="1">
                                          <a:latin typeface="Cambria Math" panose="02040503050406030204" pitchFamily="18" charset="0"/>
                                        </a:rPr>
                                        <m:t>𝑥</m:t>
                                      </m:r>
                                    </m:e>
                                    <m:sub>
                                      <m:r>
                                        <a:rPr lang="es-MX" sz="4000" b="0" i="1" smtClean="0">
                                          <a:latin typeface="Cambria Math" panose="02040503050406030204" pitchFamily="18" charset="0"/>
                                        </a:rPr>
                                        <m:t>2</m:t>
                                      </m:r>
                                    </m:sub>
                                  </m:sSub>
                                  <m:r>
                                    <a:rPr lang="es-MX" sz="4000" b="0" i="1" smtClean="0">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a:ea typeface="Cambria Math"/>
                                        </a:rPr>
                                        <m:t>𝛽</m:t>
                                      </m:r>
                                    </m:e>
                                    <m:sub>
                                      <m:r>
                                        <a:rPr lang="es-MX" sz="4000" b="0" i="1" smtClean="0">
                                          <a:latin typeface="Cambria Math" panose="02040503050406030204" pitchFamily="18" charset="0"/>
                                          <a:ea typeface="Cambria Math"/>
                                        </a:rPr>
                                        <m:t>𝑝</m:t>
                                      </m:r>
                                    </m:sub>
                                  </m:sSub>
                                  <m:sSub>
                                    <m:sSubPr>
                                      <m:ctrlPr>
                                        <a:rPr lang="es-MX" sz="4000" i="1">
                                          <a:latin typeface="Cambria Math" panose="02040503050406030204" pitchFamily="18" charset="0"/>
                                        </a:rPr>
                                      </m:ctrlPr>
                                    </m:sSubPr>
                                    <m:e>
                                      <m:r>
                                        <a:rPr lang="es-MX" sz="4000" i="1">
                                          <a:latin typeface="Cambria Math" panose="02040503050406030204" pitchFamily="18" charset="0"/>
                                        </a:rPr>
                                        <m:t>𝑥</m:t>
                                      </m:r>
                                    </m:e>
                                    <m:sub>
                                      <m:r>
                                        <a:rPr lang="es-MX" sz="4000" b="0" i="1" smtClean="0">
                                          <a:latin typeface="Cambria Math" panose="02040503050406030204" pitchFamily="18" charset="0"/>
                                        </a:rPr>
                                        <m:t>𝑝</m:t>
                                      </m:r>
                                    </m:sub>
                                  </m:sSub>
                                </m:e>
                              </m:d>
                            </m:sup>
                          </m:sSup>
                        </m:num>
                        <m:den>
                          <m:r>
                            <a:rPr lang="es-CO" sz="4000" b="0" i="1" smtClean="0">
                              <a:latin typeface="Cambria Math"/>
                            </a:rPr>
                            <m:t>1+</m:t>
                          </m:r>
                          <m:sSup>
                            <m:sSupPr>
                              <m:ctrlPr>
                                <a:rPr lang="es-CO" sz="4000" i="1">
                                  <a:latin typeface="Cambria Math" panose="02040503050406030204" pitchFamily="18" charset="0"/>
                                </a:rPr>
                              </m:ctrlPr>
                            </m:sSupPr>
                            <m:e>
                              <m:r>
                                <a:rPr lang="es-CO" sz="4000" i="1">
                                  <a:latin typeface="Cambria Math"/>
                                </a:rPr>
                                <m:t>𝑒</m:t>
                              </m:r>
                            </m:e>
                            <m:sup>
                              <m:d>
                                <m:dPr>
                                  <m:ctrlPr>
                                    <a:rPr lang="es-CO" sz="4000" i="1">
                                      <a:latin typeface="Cambria Math" panose="02040503050406030204" pitchFamily="18" charset="0"/>
                                    </a:rPr>
                                  </m:ctrlPr>
                                </m:dPr>
                                <m:e>
                                  <m:sSub>
                                    <m:sSubPr>
                                      <m:ctrlPr>
                                        <a:rPr lang="es-CO" sz="4000" i="1">
                                          <a:latin typeface="Cambria Math" panose="02040503050406030204" pitchFamily="18" charset="0"/>
                                        </a:rPr>
                                      </m:ctrlPr>
                                    </m:sSubPr>
                                    <m:e>
                                      <m:r>
                                        <a:rPr lang="es-CO" sz="4000" i="1">
                                          <a:latin typeface="Cambria Math"/>
                                          <a:ea typeface="Cambria Math"/>
                                        </a:rPr>
                                        <m:t>𝛽</m:t>
                                      </m:r>
                                    </m:e>
                                    <m:sub>
                                      <m:r>
                                        <a:rPr lang="es-MX" sz="4000" i="1">
                                          <a:latin typeface="Cambria Math" panose="02040503050406030204" pitchFamily="18" charset="0"/>
                                        </a:rPr>
                                        <m:t>0</m:t>
                                      </m:r>
                                    </m:sub>
                                  </m:sSub>
                                  <m:r>
                                    <a:rPr lang="es-MX"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a:ea typeface="Cambria Math"/>
                                        </a:rPr>
                                        <m:t>𝛽</m:t>
                                      </m:r>
                                    </m:e>
                                    <m:sub>
                                      <m:r>
                                        <a:rPr lang="es-MX" sz="4000" i="1">
                                          <a:latin typeface="Cambria Math" panose="02040503050406030204" pitchFamily="18" charset="0"/>
                                          <a:ea typeface="Cambria Math"/>
                                        </a:rPr>
                                        <m:t>1</m:t>
                                      </m:r>
                                    </m:sub>
                                  </m:sSub>
                                  <m:sSub>
                                    <m:sSubPr>
                                      <m:ctrlPr>
                                        <a:rPr lang="es-MX" sz="4000" i="1">
                                          <a:latin typeface="Cambria Math" panose="02040503050406030204" pitchFamily="18" charset="0"/>
                                        </a:rPr>
                                      </m:ctrlPr>
                                    </m:sSubPr>
                                    <m:e>
                                      <m:r>
                                        <a:rPr lang="es-MX" sz="4000" i="1">
                                          <a:latin typeface="Cambria Math" panose="02040503050406030204" pitchFamily="18" charset="0"/>
                                        </a:rPr>
                                        <m:t>𝑥</m:t>
                                      </m:r>
                                    </m:e>
                                    <m:sub>
                                      <m:r>
                                        <a:rPr lang="es-MX" sz="4000" i="1">
                                          <a:latin typeface="Cambria Math" panose="02040503050406030204" pitchFamily="18" charset="0"/>
                                        </a:rPr>
                                        <m:t>1</m:t>
                                      </m:r>
                                    </m:sub>
                                  </m:sSub>
                                  <m:r>
                                    <a:rPr lang="es-MX"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a:ea typeface="Cambria Math"/>
                                        </a:rPr>
                                        <m:t>𝛽</m:t>
                                      </m:r>
                                    </m:e>
                                    <m:sub>
                                      <m:r>
                                        <a:rPr lang="es-MX" sz="4000" i="1">
                                          <a:latin typeface="Cambria Math" panose="02040503050406030204" pitchFamily="18" charset="0"/>
                                          <a:ea typeface="Cambria Math"/>
                                        </a:rPr>
                                        <m:t>2</m:t>
                                      </m:r>
                                    </m:sub>
                                  </m:sSub>
                                  <m:sSub>
                                    <m:sSubPr>
                                      <m:ctrlPr>
                                        <a:rPr lang="es-MX" sz="4000" i="1">
                                          <a:latin typeface="Cambria Math" panose="02040503050406030204" pitchFamily="18" charset="0"/>
                                        </a:rPr>
                                      </m:ctrlPr>
                                    </m:sSubPr>
                                    <m:e>
                                      <m:r>
                                        <a:rPr lang="es-MX" sz="4000" i="1">
                                          <a:latin typeface="Cambria Math" panose="02040503050406030204" pitchFamily="18" charset="0"/>
                                        </a:rPr>
                                        <m:t>𝑥</m:t>
                                      </m:r>
                                    </m:e>
                                    <m:sub>
                                      <m:r>
                                        <a:rPr lang="es-MX" sz="4000" i="1">
                                          <a:latin typeface="Cambria Math" panose="02040503050406030204" pitchFamily="18" charset="0"/>
                                        </a:rPr>
                                        <m:t>2</m:t>
                                      </m:r>
                                    </m:sub>
                                  </m:sSub>
                                  <m:r>
                                    <a:rPr lang="es-MX" sz="4000" i="1">
                                      <a:latin typeface="Cambria Math" panose="02040503050406030204" pitchFamily="18" charset="0"/>
                                    </a:rPr>
                                    <m:t>+…+</m:t>
                                  </m:r>
                                  <m:sSub>
                                    <m:sSubPr>
                                      <m:ctrlPr>
                                        <a:rPr lang="es-CO" sz="4000" i="1">
                                          <a:latin typeface="Cambria Math" panose="02040503050406030204" pitchFamily="18" charset="0"/>
                                        </a:rPr>
                                      </m:ctrlPr>
                                    </m:sSubPr>
                                    <m:e>
                                      <m:r>
                                        <a:rPr lang="es-CO" sz="4000" i="1">
                                          <a:latin typeface="Cambria Math"/>
                                          <a:ea typeface="Cambria Math"/>
                                        </a:rPr>
                                        <m:t>𝛽</m:t>
                                      </m:r>
                                    </m:e>
                                    <m:sub>
                                      <m:r>
                                        <a:rPr lang="es-MX" sz="4000" i="1">
                                          <a:latin typeface="Cambria Math" panose="02040503050406030204" pitchFamily="18" charset="0"/>
                                          <a:ea typeface="Cambria Math"/>
                                        </a:rPr>
                                        <m:t>𝑝</m:t>
                                      </m:r>
                                    </m:sub>
                                  </m:sSub>
                                  <m:sSub>
                                    <m:sSubPr>
                                      <m:ctrlPr>
                                        <a:rPr lang="es-MX" sz="4000" i="1">
                                          <a:latin typeface="Cambria Math" panose="02040503050406030204" pitchFamily="18" charset="0"/>
                                        </a:rPr>
                                      </m:ctrlPr>
                                    </m:sSubPr>
                                    <m:e>
                                      <m:r>
                                        <a:rPr lang="es-MX" sz="4000" i="1">
                                          <a:latin typeface="Cambria Math" panose="02040503050406030204" pitchFamily="18" charset="0"/>
                                        </a:rPr>
                                        <m:t>𝑥</m:t>
                                      </m:r>
                                    </m:e>
                                    <m:sub>
                                      <m:r>
                                        <a:rPr lang="es-MX" sz="4000" i="1">
                                          <a:latin typeface="Cambria Math" panose="02040503050406030204" pitchFamily="18" charset="0"/>
                                        </a:rPr>
                                        <m:t>𝑝</m:t>
                                      </m:r>
                                    </m:sub>
                                  </m:sSub>
                                </m:e>
                              </m:d>
                            </m:sup>
                          </m:sSup>
                        </m:den>
                      </m:f>
                    </m:oMath>
                  </m:oMathPara>
                </a14:m>
                <a:endParaRPr lang="es-CO" dirty="0"/>
              </a:p>
              <a:p>
                <a:pPr marL="0" indent="0">
                  <a:buNone/>
                </a:pPr>
                <a:endParaRPr lang="es-CO" dirty="0"/>
              </a:p>
              <a:p>
                <a:pPr marL="0" indent="0">
                  <a:buNone/>
                </a:pPr>
                <a:endParaRPr lang="es-CO"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1103312" y="2763520"/>
                <a:ext cx="8946541" cy="3484879"/>
              </a:xfr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404680760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0EA215-3C73-4681-A708-8FB227D5C19B}"/>
              </a:ext>
            </a:extLst>
          </p:cNvPr>
          <p:cNvSpPr>
            <a:spLocks noGrp="1"/>
          </p:cNvSpPr>
          <p:nvPr>
            <p:ph type="title"/>
          </p:nvPr>
        </p:nvSpPr>
        <p:spPr>
          <a:xfrm>
            <a:off x="1103312" y="452718"/>
            <a:ext cx="8947522" cy="1400530"/>
          </a:xfrm>
        </p:spPr>
        <p:txBody>
          <a:bodyPr anchor="ctr">
            <a:normAutofit/>
          </a:bodyPr>
          <a:lstStyle/>
          <a:p>
            <a:r>
              <a:rPr lang="es-CO" dirty="0">
                <a:solidFill>
                  <a:srgbClr val="FFFFFF"/>
                </a:solidFill>
              </a:rPr>
              <a:t>EJEMPLO RL</a:t>
            </a:r>
          </a:p>
        </p:txBody>
      </p:sp>
      <p:sp>
        <p:nvSpPr>
          <p:cNvPr id="3" name="Marcador de contenido 2">
            <a:extLst>
              <a:ext uri="{FF2B5EF4-FFF2-40B4-BE49-F238E27FC236}">
                <a16:creationId xmlns:a16="http://schemas.microsoft.com/office/drawing/2014/main" id="{D1191A4F-570B-4FF7-8212-351A3EF78D09}"/>
              </a:ext>
            </a:extLst>
          </p:cNvPr>
          <p:cNvSpPr>
            <a:spLocks noGrp="1"/>
          </p:cNvSpPr>
          <p:nvPr>
            <p:ph idx="1"/>
          </p:nvPr>
        </p:nvSpPr>
        <p:spPr>
          <a:xfrm>
            <a:off x="1103312" y="1519874"/>
            <a:ext cx="8946541" cy="3484879"/>
          </a:xfrm>
        </p:spPr>
        <p:txBody>
          <a:bodyPr>
            <a:noAutofit/>
          </a:bodyPr>
          <a:lstStyle/>
          <a:p>
            <a:pPr marL="0" indent="0" algn="just">
              <a:lnSpc>
                <a:spcPct val="90000"/>
              </a:lnSpc>
              <a:buNone/>
            </a:pPr>
            <a:r>
              <a:rPr lang="es-CO" sz="2200" dirty="0"/>
              <a:t>La empresa Simmons </a:t>
            </a:r>
            <a:r>
              <a:rPr lang="es-CO" sz="2200" dirty="0" err="1"/>
              <a:t>Stores</a:t>
            </a:r>
            <a:r>
              <a:rPr lang="es-CO" sz="2200" dirty="0"/>
              <a:t> va a realizar una promoción por correo. Simmons </a:t>
            </a:r>
            <a:r>
              <a:rPr lang="es-CO" sz="2200" dirty="0" err="1"/>
              <a:t>Stores</a:t>
            </a:r>
            <a:r>
              <a:rPr lang="es-CO" sz="2200" dirty="0"/>
              <a:t> es una cadena nacional de ropa para dama. Ha mandado imprimir 5000 costosos catálogos de venta a cuatro colores y en cada catálogo incluye un cupón de $50 de descuento en la compra de $200 o más. Como este catálogo es costoso, Simmons desea enviarlo sólo a aquellos clientes que tenga mayor probabilidad de usar el cupón. Los gerentes consideran que la cantidad gastada anualmente por el cliente en las tiendas Simmons, así como si posee o no una tarjeta de crédito de </a:t>
            </a:r>
            <a:r>
              <a:rPr lang="es-CO" sz="2200" dirty="0" err="1"/>
              <a:t>Simmonsson</a:t>
            </a:r>
            <a:r>
              <a:rPr lang="es-CO" sz="2200" dirty="0"/>
              <a:t> dos variables que pueden servir para predecir si ese cliente usará el cupón. Simmons realiza un estudio piloto usando una muestra aleatoria  de 50 clientes con tarjeta de crédito de Simmons y 50 clientes sin tarjeta de crédito de la empresa. Simmons envió los catálogos a </a:t>
            </a:r>
            <a:r>
              <a:rPr lang="es-CO" sz="2200" dirty="0" err="1"/>
              <a:t>cadauno</a:t>
            </a:r>
            <a:r>
              <a:rPr lang="es-CO" sz="2200" dirty="0"/>
              <a:t> de estos 100 clientes elegidos</a:t>
            </a:r>
            <a:r>
              <a:rPr lang="es-CO" sz="2400" dirty="0"/>
              <a:t>.</a:t>
            </a:r>
          </a:p>
        </p:txBody>
      </p:sp>
    </p:spTree>
    <p:extLst>
      <p:ext uri="{BB962C8B-B14F-4D97-AF65-F5344CB8AC3E}">
        <p14:creationId xmlns:p14="http://schemas.microsoft.com/office/powerpoint/2010/main" val="152412804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Espiral</Template>
  <TotalTime>3989</TotalTime>
  <Words>846</Words>
  <Application>Microsoft Office PowerPoint</Application>
  <PresentationFormat>Panorámica</PresentationFormat>
  <Paragraphs>46</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Espiral</vt:lpstr>
      <vt:lpstr>REGRESIÓN LOGÍSTICA</vt:lpstr>
      <vt:lpstr>Introducción</vt:lpstr>
      <vt:lpstr>¿QUÉ ES LA REGRESIÓN LOGÍSTICA?</vt:lpstr>
      <vt:lpstr>Presentación de PowerPoint</vt:lpstr>
      <vt:lpstr>REGRESIÓN LOGÍSTICA</vt:lpstr>
      <vt:lpstr>Presentación de PowerPoint</vt:lpstr>
      <vt:lpstr>¿DÓNDE Y CUÁNDO APLICARLA? </vt:lpstr>
      <vt:lpstr>ECUACIÓN DE REGRESIÓN</vt:lpstr>
      <vt:lpstr>EJEMPLO RL</vt:lpstr>
      <vt:lpstr>Las variables</vt:lpstr>
      <vt:lpstr>RESULTADO EN SPSS</vt:lpstr>
      <vt:lpstr>Ecuación de Regresión</vt:lpstr>
      <vt:lpstr>Presentación de PowerPoint</vt:lpstr>
      <vt:lpstr>Presentación de PowerPoint</vt:lpstr>
      <vt:lpstr>Probabilidades Estimadas</vt:lpstr>
      <vt:lpstr>Cociente de Posibilidades</vt:lpstr>
      <vt:lpstr>Cociente de Posibilidades</vt:lpstr>
      <vt:lpstr>Cociente de Posibilidades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LOGÍSTICA</dc:title>
  <dc:creator>jairo alberto villegas florez</dc:creator>
  <cp:lastModifiedBy>Jairo Villegas</cp:lastModifiedBy>
  <cp:revision>10</cp:revision>
  <dcterms:created xsi:type="dcterms:W3CDTF">2019-09-06T23:41:36Z</dcterms:created>
  <dcterms:modified xsi:type="dcterms:W3CDTF">2023-09-08T01:30:41Z</dcterms:modified>
</cp:coreProperties>
</file>