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4" r:id="rId5"/>
    <p:sldId id="311" r:id="rId6"/>
    <p:sldId id="312" r:id="rId7"/>
    <p:sldId id="323" r:id="rId8"/>
    <p:sldId id="324" r:id="rId9"/>
    <p:sldId id="318" r:id="rId10"/>
    <p:sldId id="320" r:id="rId11"/>
    <p:sldId id="319" r:id="rId12"/>
    <p:sldId id="294" r:id="rId13"/>
    <p:sldId id="270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CA56-90B1-4881-AE1C-8F58B4AE97BF}" type="datetimeFigureOut">
              <a:rPr lang="es-AR" smtClean="0"/>
              <a:t>19/12/2024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A226-F93F-4ECF-A540-C5915BE6BA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80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A226-F93F-4ECF-A540-C5915BE6BA7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840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7EFF1-42B9-0523-5CCB-C9D8A64F7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CEFCA8-2641-0364-74CD-83AB4B11A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1FAF5A-FE68-7660-4D38-8973E6C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19/12/2024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F95C6-1F42-C34D-1114-CA1ECC7A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2994D9-B614-E4A4-50D0-D041BBC5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10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F5374-14AB-C1E2-AED8-2E221FDD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E5C38A-48A5-5078-898E-3CB6CE51C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BD4D78-32CB-FEF7-C3D2-2F50E51A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19/12/2024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A07D5-BFF0-BD4A-B489-9BDCB352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1A949-4E3D-80F7-B869-899174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964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DD7F54-5C6D-6D6A-9AA8-43A328D06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AC4D2-2850-7E1B-D3C5-9974FFA7F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44BBC4-491A-442A-4466-72A26A8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19/12/2024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D2BE9-1B7D-8690-CFC0-8BFA5831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47133-BA08-EF0C-1123-54904E27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31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9AD41-BA1B-662A-91E0-9C6A2DA0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3D82E2-EC6B-6D6B-915D-17D103AA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0ABBB-4BEE-09E0-E979-83753F55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19/12/2024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FFE72B-B4B8-DD4A-C0CB-CF9BD3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2DCE73-4757-E4E5-B38C-4CD909F5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68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1C476-9E50-F128-E744-5396D743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FAD16-E776-1FDC-152C-F7E1D5200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FB17E-2123-4EBD-B67D-25F8BCAE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19/12/2024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74AAB-4583-4680-15A4-81DB791C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84758-8C97-5763-50FC-D2FAC8D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152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06656-BE42-F5EA-7800-9106E779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4D59B-BF96-76F4-C6E7-9E11FC668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4CF1C8-F9E2-321B-CD90-D519E66EE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7B99C3-94BD-FF59-8CC6-6AA9B811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19/12/2024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B1465F-9E85-9A2C-8B89-6D1CB871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1FFAAA-877C-B1E3-675A-1097A8A4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5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53F75-EDF1-1020-33C3-955535BC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12E366-20E0-AB6E-1B4F-0E95F736E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E77E3-E190-E1AD-88EB-D0DB9F12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1BC68D-0FCA-555D-516B-A7CCA3F57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B4CC6F-DFCA-EA54-F9A7-FEF648BED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55D5D6-13B3-7F37-DA3E-2AF6AD2A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19/12/2024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BB1D6F-E2F4-034F-7296-411E8B4D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2361A1-A488-93CB-A0A2-0F9355AC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668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5365B-BC0D-A614-6892-780B1E48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DC23A6-AAA0-552C-02BC-F0D1ED84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19/12/2024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A1A717-429C-773D-52DF-7485C3E9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7561C4-8B6B-4E38-E9A4-A3CC3B20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645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560954-3152-2A0D-FAE1-4D37C4C3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19/12/2024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AC0C12-EB6E-47D4-B8F7-0DA682C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F99068-2A8B-9B08-97AB-DD815085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783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97417-F0CD-E030-AA5C-18500D71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00476-0EC2-6AD4-E576-6AD904F5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D9D7E-008D-CBB9-96CA-3DAE7113C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AD459E-3E1F-668E-CFF1-921A6C72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19/12/2024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67A2DF-DCE9-F306-9258-AC20DC5C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CC4D9-B102-F67A-535E-208CF912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168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A319F-3C64-5ED8-68FC-087FB26D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95511C-5B86-E42C-38ED-C90B1A2F1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62EF34-7C8E-6971-BF4D-A20E9AC11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5DFA3B-E7FA-DDFA-4F5B-5CBA13E4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19/12/2024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6B614B-D228-DD72-0932-5E2B5415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69118D-3287-C0BD-718D-7A0F572C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085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B14DEA-E732-CC6D-4E64-3E1ECAD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E8C95D-2360-9540-85EE-52FB0B61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12D3C1-9D09-B12A-8245-D143DEF70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C1AE20-251A-449D-9FFD-292AF65276D1}" type="datetimeFigureOut">
              <a:rPr lang="es-AR" smtClean="0"/>
              <a:t>19/12/2024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69F370-57E5-532B-7473-4FEE7CDB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91874E-A550-36E4-A58A-FBB5827D4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A5598-E1B6-4650-BC7C-D8FA920501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9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4">
            <a:extLst>
              <a:ext uri="{FF2B5EF4-FFF2-40B4-BE49-F238E27FC236}">
                <a16:creationId xmlns:a16="http://schemas.microsoft.com/office/drawing/2014/main" id="{ABA59FB5-EE13-47B1-B422-8F92AA525066}"/>
              </a:ext>
            </a:extLst>
          </p:cNvPr>
          <p:cNvSpPr txBox="1">
            <a:spLocks/>
          </p:cNvSpPr>
          <p:nvPr/>
        </p:nvSpPr>
        <p:spPr>
          <a:xfrm>
            <a:off x="423894" y="79482"/>
            <a:ext cx="10969800" cy="11782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4400"/>
            </a:pPr>
            <a:r>
              <a:rPr lang="es-419" sz="4400" dirty="0">
                <a:solidFill>
                  <a:schemeClr val="tx2"/>
                </a:solidFill>
                <a:latin typeface="Odin Rounded"/>
              </a:rPr>
              <a:t>Presentación </a:t>
            </a:r>
            <a:r>
              <a:rPr lang="es-419" sz="4400" dirty="0" err="1">
                <a:solidFill>
                  <a:schemeClr val="tx2"/>
                </a:solidFill>
                <a:latin typeface="Odin Rounded"/>
              </a:rPr>
              <a:t>Challenge</a:t>
            </a:r>
            <a:r>
              <a:rPr lang="es-419" sz="4400" dirty="0">
                <a:solidFill>
                  <a:schemeClr val="tx2"/>
                </a:solidFill>
                <a:latin typeface="Odin Rounded"/>
              </a:rPr>
              <a:t> Final</a:t>
            </a:r>
          </a:p>
        </p:txBody>
      </p:sp>
      <p:sp>
        <p:nvSpPr>
          <p:cNvPr id="3" name="Google Shape;65;p4">
            <a:extLst>
              <a:ext uri="{FF2B5EF4-FFF2-40B4-BE49-F238E27FC236}">
                <a16:creationId xmlns:a16="http://schemas.microsoft.com/office/drawing/2014/main" id="{2B68ACC9-9DC5-72F4-A469-75A7C180E7E7}"/>
              </a:ext>
            </a:extLst>
          </p:cNvPr>
          <p:cNvSpPr txBox="1">
            <a:spLocks/>
          </p:cNvSpPr>
          <p:nvPr/>
        </p:nvSpPr>
        <p:spPr>
          <a:xfrm>
            <a:off x="-185618" y="5039598"/>
            <a:ext cx="12188825" cy="14091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SzPts val="2800"/>
              <a:buNone/>
            </a:pPr>
            <a:r>
              <a:rPr lang="en-US" sz="2800" b="1" dirty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Johana Belen Escudero</a:t>
            </a:r>
            <a:b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2800" b="1" dirty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BI Consultant</a:t>
            </a:r>
          </a:p>
          <a:p>
            <a:pPr marL="0" indent="0" algn="ctr">
              <a:spcBef>
                <a:spcPts val="0"/>
              </a:spcBef>
              <a:buSzPts val="2800"/>
              <a:buNone/>
            </a:pPr>
            <a:r>
              <a:rPr lang="it-IT" sz="2800" b="1" dirty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 Estudiante de Ingeniería en Sistemas de Información</a:t>
            </a:r>
            <a:endParaRPr lang="it-IT" sz="2800" dirty="0">
              <a:solidFill>
                <a:schemeClr val="tx2"/>
              </a:solidFill>
              <a:latin typeface="Open Sans"/>
              <a:ea typeface="Open Sans"/>
              <a:cs typeface="Open Sans"/>
            </a:endParaRPr>
          </a:p>
          <a:p>
            <a:pPr marL="0" indent="0" algn="ctr">
              <a:spcBef>
                <a:spcPts val="0"/>
              </a:spcBef>
              <a:buSzPts val="2800"/>
            </a:pPr>
            <a:endParaRPr lang="en-US" sz="2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27BA392-5A6D-6C52-5DB5-C27AFAD92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r="871"/>
          <a:stretch/>
        </p:blipFill>
        <p:spPr>
          <a:xfrm>
            <a:off x="4265293" y="1257724"/>
            <a:ext cx="3287005" cy="32991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055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09B508-3E1F-46D0-91B5-7E019CB8BFC8}"/>
              </a:ext>
            </a:extLst>
          </p:cNvPr>
          <p:cNvSpPr/>
          <p:nvPr/>
        </p:nvSpPr>
        <p:spPr>
          <a:xfrm>
            <a:off x="-466522" y="1591982"/>
            <a:ext cx="120074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4200" dirty="0">
                <a:solidFill>
                  <a:schemeClr val="tx2"/>
                </a:solidFill>
                <a:latin typeface="Odin Rounded" panose="020F0000000000000000" pitchFamily="34" charset="0"/>
              </a:rPr>
              <a:t>Muchas 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109846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50354-A8A0-841C-1BF2-D97C06A5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Temario: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E5B8B5-B4A3-4673-6061-E34D0306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Problemática</a:t>
            </a:r>
          </a:p>
          <a:p>
            <a:r>
              <a:rPr lang="es-AR" dirty="0"/>
              <a:t>Solución</a:t>
            </a:r>
          </a:p>
          <a:p>
            <a:r>
              <a:rPr lang="es-AR" dirty="0"/>
              <a:t>Arquitectura</a:t>
            </a:r>
          </a:p>
          <a:p>
            <a:r>
              <a:rPr lang="es-AR" dirty="0"/>
              <a:t>Estructura de la aplicación </a:t>
            </a:r>
          </a:p>
          <a:p>
            <a:r>
              <a:rPr lang="es-AR" dirty="0"/>
              <a:t>Tecnologías </a:t>
            </a:r>
          </a:p>
          <a:p>
            <a:r>
              <a:rPr lang="es-AR" dirty="0"/>
              <a:t>Demo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530338-7E49-71ED-6DB6-2973695D688A}"/>
              </a:ext>
            </a:extLst>
          </p:cNvPr>
          <p:cNvSpPr txBox="1"/>
          <p:nvPr/>
        </p:nvSpPr>
        <p:spPr>
          <a:xfrm>
            <a:off x="838200" y="834827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E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E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4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5A71B291-3A8F-F580-8514-391B36F978EE}"/>
              </a:ext>
            </a:extLst>
          </p:cNvPr>
          <p:cNvSpPr txBox="1">
            <a:spLocks/>
          </p:cNvSpPr>
          <p:nvPr/>
        </p:nvSpPr>
        <p:spPr>
          <a:xfrm>
            <a:off x="5003189" y="187762"/>
            <a:ext cx="3189710" cy="804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/>
              <a:t>                                                       </a:t>
            </a:r>
            <a:r>
              <a:rPr lang="es-AR" b="1" dirty="0">
                <a:solidFill>
                  <a:schemeClr val="tx2"/>
                </a:solidFill>
              </a:rPr>
              <a:t>PROBLEMATICA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dirty="0"/>
          </a:p>
        </p:txBody>
      </p:sp>
      <p:pic>
        <p:nvPicPr>
          <p:cNvPr id="1028" name="Picture 4" descr="Institucional | Fundación UOCRA">
            <a:extLst>
              <a:ext uri="{FF2B5EF4-FFF2-40B4-BE49-F238E27FC236}">
                <a16:creationId xmlns:a16="http://schemas.microsoft.com/office/drawing/2014/main" id="{493CA603-F1A8-3EB6-8C95-DFF1B8F1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25" y="991892"/>
            <a:ext cx="3783364" cy="177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362ED45-2B9F-FA4E-D74A-63CF0375E5D5}"/>
              </a:ext>
            </a:extLst>
          </p:cNvPr>
          <p:cNvSpPr txBox="1">
            <a:spLocks/>
          </p:cNvSpPr>
          <p:nvPr/>
        </p:nvSpPr>
        <p:spPr>
          <a:xfrm>
            <a:off x="5781206" y="1042325"/>
            <a:ext cx="3783363" cy="177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/>
              <a:t>           </a:t>
            </a:r>
            <a:r>
              <a:rPr lang="es-AR" sz="2400" dirty="0">
                <a:solidFill>
                  <a:schemeClr val="tx2"/>
                </a:solidFill>
              </a:rPr>
              <a:t>Roles Principales:                                            </a:t>
            </a:r>
          </a:p>
          <a:p>
            <a:r>
              <a:rPr lang="es-ES" sz="2400" dirty="0">
                <a:solidFill>
                  <a:schemeClr val="tx2"/>
                </a:solidFill>
              </a:rPr>
              <a:t>Operarios</a:t>
            </a:r>
          </a:p>
          <a:p>
            <a:r>
              <a:rPr lang="es-ES" sz="2400" dirty="0">
                <a:solidFill>
                  <a:schemeClr val="tx2"/>
                </a:solidFill>
              </a:rPr>
              <a:t>Delegados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3F98246-0866-7468-E05C-4680107D2BBB}"/>
              </a:ext>
            </a:extLst>
          </p:cNvPr>
          <p:cNvSpPr txBox="1">
            <a:spLocks/>
          </p:cNvSpPr>
          <p:nvPr/>
        </p:nvSpPr>
        <p:spPr>
          <a:xfrm>
            <a:off x="149902" y="4106664"/>
            <a:ext cx="11782268" cy="234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/>
              <a:t>           </a:t>
            </a:r>
            <a:r>
              <a:rPr lang="es-AR" sz="2400" dirty="0">
                <a:solidFill>
                  <a:schemeClr val="tx2"/>
                </a:solidFill>
              </a:rPr>
              <a:t>Problemas Principales</a:t>
            </a:r>
          </a:p>
          <a:p>
            <a:r>
              <a:rPr lang="es-ES" sz="2400" dirty="0">
                <a:solidFill>
                  <a:schemeClr val="tx2"/>
                </a:solidFill>
              </a:rPr>
              <a:t>Aprovechamiento por parte del empleador. Pago incorrecto de las horas trabajadas.</a:t>
            </a:r>
          </a:p>
          <a:p>
            <a:r>
              <a:rPr lang="es-ES" sz="2400" dirty="0">
                <a:solidFill>
                  <a:schemeClr val="tx2"/>
                </a:solidFill>
              </a:rPr>
              <a:t>Falta de provisión de herramientas necesarias</a:t>
            </a:r>
            <a:r>
              <a:rPr lang="es-ES" dirty="0">
                <a:solidFill>
                  <a:schemeClr val="tx2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69CF451-B90B-ED81-CCF3-DC2D65692E11}"/>
              </a:ext>
            </a:extLst>
          </p:cNvPr>
          <p:cNvSpPr txBox="1"/>
          <p:nvPr/>
        </p:nvSpPr>
        <p:spPr>
          <a:xfrm>
            <a:off x="512971" y="2877161"/>
            <a:ext cx="37833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dirty="0">
                <a:solidFill>
                  <a:schemeClr val="tx2"/>
                </a:solidFill>
              </a:rPr>
              <a:t>2 Razones principales: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C4A1EA-B6DE-1B51-1170-BF7468B29D1B}"/>
              </a:ext>
            </a:extLst>
          </p:cNvPr>
          <p:cNvSpPr txBox="1"/>
          <p:nvPr/>
        </p:nvSpPr>
        <p:spPr>
          <a:xfrm>
            <a:off x="979982" y="3455233"/>
            <a:ext cx="435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2"/>
                </a:solidFill>
              </a:rPr>
              <a:t>Nivel de educación muy bajo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D0B3069-385E-18AD-240B-72F62A269A68}"/>
              </a:ext>
            </a:extLst>
          </p:cNvPr>
          <p:cNvSpPr txBox="1"/>
          <p:nvPr/>
        </p:nvSpPr>
        <p:spPr>
          <a:xfrm>
            <a:off x="5003189" y="3337223"/>
            <a:ext cx="517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chemeClr val="tx2"/>
                </a:solidFill>
              </a:rPr>
              <a:t>+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208110-0BD2-34C7-4F5E-F516FD3973AA}"/>
              </a:ext>
            </a:extLst>
          </p:cNvPr>
          <p:cNvSpPr txBox="1"/>
          <p:nvPr/>
        </p:nvSpPr>
        <p:spPr>
          <a:xfrm>
            <a:off x="5521379" y="3455233"/>
            <a:ext cx="596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2"/>
                </a:solidFill>
              </a:rPr>
              <a:t>No es requisito terminar la secundaria</a:t>
            </a:r>
          </a:p>
        </p:txBody>
      </p:sp>
    </p:spTree>
    <p:extLst>
      <p:ext uri="{BB962C8B-B14F-4D97-AF65-F5344CB8AC3E}">
        <p14:creationId xmlns:p14="http://schemas.microsoft.com/office/powerpoint/2010/main" val="32834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F020E88-93DF-39F9-98A2-BE3E20D2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                                                      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ED1AA-B949-94A9-5DA9-53B4C6A9F5DC}"/>
              </a:ext>
            </a:extLst>
          </p:cNvPr>
          <p:cNvSpPr txBox="1">
            <a:spLocks/>
          </p:cNvSpPr>
          <p:nvPr/>
        </p:nvSpPr>
        <p:spPr>
          <a:xfrm>
            <a:off x="5003189" y="187762"/>
            <a:ext cx="2012208" cy="8041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b="1" dirty="0">
                <a:solidFill>
                  <a:schemeClr val="tx2"/>
                </a:solidFill>
              </a:rPr>
              <a:t>                                                       SOLUCIÓN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53EBA6-2E9D-1B1B-8C3E-EAA8A5DCB9E8}"/>
              </a:ext>
            </a:extLst>
          </p:cNvPr>
          <p:cNvSpPr txBox="1"/>
          <p:nvPr/>
        </p:nvSpPr>
        <p:spPr>
          <a:xfrm>
            <a:off x="4352880" y="956920"/>
            <a:ext cx="331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b="1" dirty="0"/>
              <a:t>UOCRA</a:t>
            </a:r>
            <a:r>
              <a:rPr lang="es-AR" sz="5400" b="1" dirty="0">
                <a:solidFill>
                  <a:srgbClr val="FFCC00"/>
                </a:solidFill>
              </a:rPr>
              <a:t>IA</a:t>
            </a:r>
          </a:p>
        </p:txBody>
      </p:sp>
      <p:pic>
        <p:nvPicPr>
          <p:cNvPr id="1026" name="Picture 2" descr="Chatbot - Iconos gratis de comunicaciones">
            <a:extLst>
              <a:ext uri="{FF2B5EF4-FFF2-40B4-BE49-F238E27FC236}">
                <a16:creationId xmlns:a16="http://schemas.microsoft.com/office/drawing/2014/main" id="{4DCB8BA8-566C-5BF5-7885-7A3319CBB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3" y="1960773"/>
            <a:ext cx="1847709" cy="184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FA642CE-186C-8362-2A6C-C163A23EEE35}"/>
              </a:ext>
            </a:extLst>
          </p:cNvPr>
          <p:cNvSpPr txBox="1"/>
          <p:nvPr/>
        </p:nvSpPr>
        <p:spPr>
          <a:xfrm>
            <a:off x="1920300" y="2598003"/>
            <a:ext cx="350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2"/>
                </a:solidFill>
              </a:rPr>
              <a:t>Chatbot entrenado con Inteligencia Artificial</a:t>
            </a:r>
          </a:p>
        </p:txBody>
      </p:sp>
      <p:pic>
        <p:nvPicPr>
          <p:cNvPr id="1028" name="Picture 4" descr="Iconos gratuitos de Objetivo diseñados por Freepik">
            <a:extLst>
              <a:ext uri="{FF2B5EF4-FFF2-40B4-BE49-F238E27FC236}">
                <a16:creationId xmlns:a16="http://schemas.microsoft.com/office/drawing/2014/main" id="{A766CA23-7871-189B-72FD-E78E11F4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58" y="2255907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0959554-C8EB-9B77-B3CF-4A07A263C8F0}"/>
              </a:ext>
            </a:extLst>
          </p:cNvPr>
          <p:cNvSpPr txBox="1"/>
          <p:nvPr/>
        </p:nvSpPr>
        <p:spPr>
          <a:xfrm>
            <a:off x="7802554" y="2432031"/>
            <a:ext cx="4109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2"/>
                </a:solidFill>
              </a:rPr>
              <a:t>Brindar información al operario/delegado de sus derechos y obligaciones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EC86972-8649-5E22-497B-ED9E9E53F080}"/>
              </a:ext>
            </a:extLst>
          </p:cNvPr>
          <p:cNvSpPr txBox="1"/>
          <p:nvPr/>
        </p:nvSpPr>
        <p:spPr>
          <a:xfrm>
            <a:off x="6210120" y="3722474"/>
            <a:ext cx="136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2"/>
                </a:solidFill>
              </a:rPr>
              <a:t>Objetivo</a:t>
            </a:r>
          </a:p>
        </p:txBody>
      </p:sp>
      <p:pic>
        <p:nvPicPr>
          <p:cNvPr id="1032" name="Picture 8" descr="Base de datos - Iconos gratis de computadora">
            <a:extLst>
              <a:ext uri="{FF2B5EF4-FFF2-40B4-BE49-F238E27FC236}">
                <a16:creationId xmlns:a16="http://schemas.microsoft.com/office/drawing/2014/main" id="{70F98D09-2927-319A-B339-C2C09038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" y="4184139"/>
            <a:ext cx="1681047" cy="168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D0ADBD-A2A6-BAC4-C6B2-CFD499434427}"/>
              </a:ext>
            </a:extLst>
          </p:cNvPr>
          <p:cNvSpPr txBox="1"/>
          <p:nvPr/>
        </p:nvSpPr>
        <p:spPr>
          <a:xfrm>
            <a:off x="2239894" y="4327415"/>
            <a:ext cx="59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2"/>
                </a:solidFill>
              </a:rPr>
              <a:t>Nuestra fuente de información se basa en: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BBB41B-934E-6731-3004-20C74DF4E54C}"/>
              </a:ext>
            </a:extLst>
          </p:cNvPr>
          <p:cNvSpPr txBox="1"/>
          <p:nvPr/>
        </p:nvSpPr>
        <p:spPr>
          <a:xfrm>
            <a:off x="2239894" y="4975114"/>
            <a:ext cx="846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</a:rPr>
              <a:t>Convenio Colectivo de Trabajo 76/75 (99.451 caracteres)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</a:rPr>
              <a:t>CCT Yacimientos Petrolíferos y Gasíferos (51.569 caracteres)</a:t>
            </a:r>
          </a:p>
          <a:p>
            <a:r>
              <a:rPr lang="es-AR" sz="2400" dirty="0">
                <a:solidFill>
                  <a:schemeClr val="tx2"/>
                </a:solidFill>
              </a:rPr>
              <a:t>Total: 151.020 Caracteres</a:t>
            </a:r>
          </a:p>
        </p:txBody>
      </p:sp>
    </p:spTree>
    <p:extLst>
      <p:ext uri="{BB962C8B-B14F-4D97-AF65-F5344CB8AC3E}">
        <p14:creationId xmlns:p14="http://schemas.microsoft.com/office/powerpoint/2010/main" val="386215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4747-4997-DB30-161B-3C5A4F43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20" y="-119432"/>
            <a:ext cx="7654693" cy="1124263"/>
          </a:xfrm>
        </p:spPr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Arquitectura de la Aplicación – 1° Parte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ACC26A8F-5A89-D385-C637-577D229A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171" y="2198277"/>
            <a:ext cx="1857783" cy="157595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60BAFED-4EF8-890A-B0A5-88BF5132985A}"/>
              </a:ext>
            </a:extLst>
          </p:cNvPr>
          <p:cNvSpPr/>
          <p:nvPr/>
        </p:nvSpPr>
        <p:spPr>
          <a:xfrm>
            <a:off x="2177908" y="2583303"/>
            <a:ext cx="1304429" cy="4029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4" name="Picture 6" descr="Cohere anuncia financiamiento serie C de $ 270 millones">
            <a:extLst>
              <a:ext uri="{FF2B5EF4-FFF2-40B4-BE49-F238E27FC236}">
                <a16:creationId xmlns:a16="http://schemas.microsoft.com/office/drawing/2014/main" id="{4AC4EE7D-8C0B-CBD8-EE95-1A5028E84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608" y="1453189"/>
            <a:ext cx="2433276" cy="8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4FB1F4A-FB6C-342E-F7D8-21A0E3534FF6}"/>
              </a:ext>
            </a:extLst>
          </p:cNvPr>
          <p:cNvSpPr txBox="1">
            <a:spLocks/>
          </p:cNvSpPr>
          <p:nvPr/>
        </p:nvSpPr>
        <p:spPr>
          <a:xfrm>
            <a:off x="1560704" y="419460"/>
            <a:ext cx="11257613" cy="112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>
                <a:solidFill>
                  <a:schemeClr val="tx2"/>
                </a:solidFill>
              </a:rPr>
              <a:t>RAG (Generación Aumentada por Recuperación)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36B5F97-EB9C-D603-0396-F52A454E4178}"/>
              </a:ext>
            </a:extLst>
          </p:cNvPr>
          <p:cNvSpPr/>
          <p:nvPr/>
        </p:nvSpPr>
        <p:spPr>
          <a:xfrm rot="9231391">
            <a:off x="7714032" y="4841978"/>
            <a:ext cx="220915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2F12C2-B44F-3860-EF01-2A679172576B}"/>
              </a:ext>
            </a:extLst>
          </p:cNvPr>
          <p:cNvSpPr txBox="1"/>
          <p:nvPr/>
        </p:nvSpPr>
        <p:spPr>
          <a:xfrm>
            <a:off x="2993829" y="3099411"/>
            <a:ext cx="4684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2"/>
                </a:solidFill>
              </a:rPr>
              <a:t>RecursiveCharacterTextSplitter</a:t>
            </a:r>
          </a:p>
          <a:p>
            <a:r>
              <a:rPr lang="es-AR" sz="2400" dirty="0">
                <a:solidFill>
                  <a:schemeClr val="tx2"/>
                </a:solidFill>
              </a:rPr>
              <a:t>(Función)</a:t>
            </a:r>
            <a:endParaRPr lang="es-ES" sz="2400" dirty="0">
              <a:solidFill>
                <a:schemeClr val="tx2"/>
              </a:solidFill>
            </a:endParaRPr>
          </a:p>
        </p:txBody>
      </p:sp>
      <p:pic>
        <p:nvPicPr>
          <p:cNvPr id="2050" name="Picture 2" descr="Chroma DB- Introduction. Chroma DB is an open-source vector… | by  Nidhiworah | Medium">
            <a:extLst>
              <a:ext uri="{FF2B5EF4-FFF2-40B4-BE49-F238E27FC236}">
                <a16:creationId xmlns:a16="http://schemas.microsoft.com/office/drawing/2014/main" id="{63C26B2B-9C3A-806E-A5C6-2D82E201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554" y="5675261"/>
            <a:ext cx="3048559" cy="110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1CBA10A-398F-5D48-295C-C3C73A01D1C8}"/>
              </a:ext>
            </a:extLst>
          </p:cNvPr>
          <p:cNvSpPr txBox="1"/>
          <p:nvPr/>
        </p:nvSpPr>
        <p:spPr>
          <a:xfrm>
            <a:off x="5167784" y="4198135"/>
            <a:ext cx="358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</a:rPr>
              <a:t>Base de datos vectorial</a:t>
            </a:r>
          </a:p>
        </p:txBody>
      </p:sp>
      <p:pic>
        <p:nvPicPr>
          <p:cNvPr id="17" name="Picture 4" descr="Icono de Base de datos Generic Outline Color | Freepik">
            <a:extLst>
              <a:ext uri="{FF2B5EF4-FFF2-40B4-BE49-F238E27FC236}">
                <a16:creationId xmlns:a16="http://schemas.microsoft.com/office/drawing/2014/main" id="{E2A9F0A3-E9E0-FD8C-5823-535CF66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68" y="4676856"/>
            <a:ext cx="1541345" cy="124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contenido 5">
            <a:extLst>
              <a:ext uri="{FF2B5EF4-FFF2-40B4-BE49-F238E27FC236}">
                <a16:creationId xmlns:a16="http://schemas.microsoft.com/office/drawing/2014/main" id="{1C6F2B24-3632-5DC1-96D7-8C729417B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84014" y="2082615"/>
            <a:ext cx="1476335" cy="1253513"/>
          </a:xfrm>
        </p:spPr>
      </p:pic>
      <p:pic>
        <p:nvPicPr>
          <p:cNvPr id="3074" name="Picture 2" descr="How to Use LangChain, a Framework for Structured Responses from ChatGPT |  by Prabhavith Reddy | Medium">
            <a:extLst>
              <a:ext uri="{FF2B5EF4-FFF2-40B4-BE49-F238E27FC236}">
                <a16:creationId xmlns:a16="http://schemas.microsoft.com/office/drawing/2014/main" id="{B7D98072-131C-4EBD-C8DD-E090DE261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270" y="1894137"/>
            <a:ext cx="2182587" cy="12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18353C91-5F9D-4297-BEA9-CE876AB62193}"/>
              </a:ext>
            </a:extLst>
          </p:cNvPr>
          <p:cNvSpPr txBox="1"/>
          <p:nvPr/>
        </p:nvSpPr>
        <p:spPr>
          <a:xfrm>
            <a:off x="3482337" y="1556636"/>
            <a:ext cx="318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</a:rPr>
              <a:t>Proceso de </a:t>
            </a:r>
            <a:r>
              <a:rPr lang="es-ES" sz="2400" dirty="0" err="1">
                <a:solidFill>
                  <a:schemeClr val="tx2"/>
                </a:solidFill>
              </a:rPr>
              <a:t>chunking</a:t>
            </a:r>
            <a:endParaRPr lang="es-ES" sz="2400" dirty="0">
              <a:solidFill>
                <a:schemeClr val="tx2"/>
              </a:solidFill>
            </a:endParaRP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4F94F06F-FFF8-78E9-BC20-83CF70EA2799}"/>
              </a:ext>
            </a:extLst>
          </p:cNvPr>
          <p:cNvSpPr/>
          <p:nvPr/>
        </p:nvSpPr>
        <p:spPr>
          <a:xfrm>
            <a:off x="7025684" y="2617900"/>
            <a:ext cx="1304429" cy="4029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B383A07-ED28-B23E-B17C-92277E4267C6}"/>
              </a:ext>
            </a:extLst>
          </p:cNvPr>
          <p:cNvSpPr txBox="1"/>
          <p:nvPr/>
        </p:nvSpPr>
        <p:spPr>
          <a:xfrm>
            <a:off x="8549390" y="3646496"/>
            <a:ext cx="358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</a:rPr>
              <a:t>Modelo de </a:t>
            </a:r>
            <a:r>
              <a:rPr lang="es-ES" sz="2400" dirty="0" err="1">
                <a:solidFill>
                  <a:schemeClr val="tx2"/>
                </a:solidFill>
              </a:rPr>
              <a:t>embeddings</a:t>
            </a:r>
            <a:endParaRPr lang="es-E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2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 animBg="1"/>
      <p:bldP spid="6" grpId="0"/>
      <p:bldP spid="14" grpId="0"/>
      <p:bldP spid="30" grpId="0"/>
      <p:bldP spid="38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4747-4997-DB30-161B-3C5A4F43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707" y="-88366"/>
            <a:ext cx="7654693" cy="1124263"/>
          </a:xfrm>
        </p:spPr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Arquitectura de la Aplicación – 2° Parte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ACC26A8F-5A89-D385-C637-577D229A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196" y="1943275"/>
            <a:ext cx="1476335" cy="1252369"/>
          </a:xfrm>
          <a:prstGeom prst="rect">
            <a:avLst/>
          </a:prstGeom>
        </p:spPr>
      </p:pic>
      <p:pic>
        <p:nvPicPr>
          <p:cNvPr id="2052" name="Picture 4" descr="Usuario - Iconos gratis de social">
            <a:extLst>
              <a:ext uri="{FF2B5EF4-FFF2-40B4-BE49-F238E27FC236}">
                <a16:creationId xmlns:a16="http://schemas.microsoft.com/office/drawing/2014/main" id="{A4CDFA7C-15C2-829B-C335-DC0E84A48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69" y="2071399"/>
            <a:ext cx="1047896" cy="99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60BAFED-4EF8-890A-B0A5-88BF5132985A}"/>
              </a:ext>
            </a:extLst>
          </p:cNvPr>
          <p:cNvSpPr/>
          <p:nvPr/>
        </p:nvSpPr>
        <p:spPr>
          <a:xfrm>
            <a:off x="1892609" y="2468622"/>
            <a:ext cx="1047896" cy="310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EC834-DA61-C741-4FAB-0FA457BCE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265" y="1962122"/>
            <a:ext cx="1047896" cy="318778"/>
          </a:xfrm>
          <a:prstGeom prst="rect">
            <a:avLst/>
          </a:prstGeom>
        </p:spPr>
      </p:pic>
      <p:pic>
        <p:nvPicPr>
          <p:cNvPr id="2054" name="Picture 6" descr="Cohere anuncia financiamiento serie C de $ 270 millones">
            <a:extLst>
              <a:ext uri="{FF2B5EF4-FFF2-40B4-BE49-F238E27FC236}">
                <a16:creationId xmlns:a16="http://schemas.microsoft.com/office/drawing/2014/main" id="{4AC4EE7D-8C0B-CBD8-EE95-1A5028E84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25" y="1487219"/>
            <a:ext cx="1476335" cy="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: curvada hacia arriba 10">
            <a:extLst>
              <a:ext uri="{FF2B5EF4-FFF2-40B4-BE49-F238E27FC236}">
                <a16:creationId xmlns:a16="http://schemas.microsoft.com/office/drawing/2014/main" id="{44EA8DA0-2DF6-5596-DD50-423B71D62B57}"/>
              </a:ext>
            </a:extLst>
          </p:cNvPr>
          <p:cNvSpPr/>
          <p:nvPr/>
        </p:nvSpPr>
        <p:spPr>
          <a:xfrm flipH="1">
            <a:off x="1190255" y="3105649"/>
            <a:ext cx="2506908" cy="383063"/>
          </a:xfrm>
          <a:prstGeom prst="curvedUpArrow">
            <a:avLst>
              <a:gd name="adj1" fmla="val 25000"/>
              <a:gd name="adj2" fmla="val 50000"/>
              <a:gd name="adj3" fmla="val 68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2197770-5149-4129-3B74-0785F1681F4E}"/>
              </a:ext>
            </a:extLst>
          </p:cNvPr>
          <p:cNvSpPr txBox="1"/>
          <p:nvPr/>
        </p:nvSpPr>
        <p:spPr>
          <a:xfrm>
            <a:off x="1221311" y="3410049"/>
            <a:ext cx="3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Response sin pasar por RAG </a:t>
            </a:r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18B35A3-ED7D-B9CD-9D31-747B388B141E}"/>
              </a:ext>
            </a:extLst>
          </p:cNvPr>
          <p:cNvSpPr txBox="1"/>
          <p:nvPr/>
        </p:nvSpPr>
        <p:spPr>
          <a:xfrm>
            <a:off x="3577039" y="3104399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Orquestador LLM</a:t>
            </a:r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4FB1F4A-FB6C-342E-F7D8-21A0E3534FF6}"/>
              </a:ext>
            </a:extLst>
          </p:cNvPr>
          <p:cNvSpPr txBox="1">
            <a:spLocks/>
          </p:cNvSpPr>
          <p:nvPr/>
        </p:nvSpPr>
        <p:spPr>
          <a:xfrm>
            <a:off x="1759265" y="476741"/>
            <a:ext cx="11257613" cy="112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>
                <a:solidFill>
                  <a:schemeClr val="tx2"/>
                </a:solidFill>
              </a:rPr>
              <a:t>RAG (Generación Aumentada por Recuperación)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36B5F97-EB9C-D603-0396-F52A454E4178}"/>
              </a:ext>
            </a:extLst>
          </p:cNvPr>
          <p:cNvSpPr/>
          <p:nvPr/>
        </p:nvSpPr>
        <p:spPr>
          <a:xfrm>
            <a:off x="4876279" y="2468623"/>
            <a:ext cx="1059825" cy="250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AAF58B-E8FC-B296-BE4C-BECD430F8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5135"/>
            <a:ext cx="1476335" cy="125236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12F12C2-B44F-3860-EF01-2A679172576B}"/>
              </a:ext>
            </a:extLst>
          </p:cNvPr>
          <p:cNvSpPr txBox="1"/>
          <p:nvPr/>
        </p:nvSpPr>
        <p:spPr>
          <a:xfrm>
            <a:off x="5660060" y="1596897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Modelo </a:t>
            </a:r>
            <a:r>
              <a:rPr lang="es-ES" dirty="0" err="1">
                <a:solidFill>
                  <a:schemeClr val="tx2"/>
                </a:solidFill>
              </a:rPr>
              <a:t>Embedding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0" name="Picture 6" descr="Cohere anuncia financiamiento serie C de $ 270 millones">
            <a:extLst>
              <a:ext uri="{FF2B5EF4-FFF2-40B4-BE49-F238E27FC236}">
                <a16:creationId xmlns:a16="http://schemas.microsoft.com/office/drawing/2014/main" id="{8054582F-E873-DE6D-2A32-8EBD6C4A5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761" y="3088965"/>
            <a:ext cx="1476335" cy="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FF333DF-7D99-6F9E-8A5A-C1E3F90C45C9}"/>
              </a:ext>
            </a:extLst>
          </p:cNvPr>
          <p:cNvSpPr/>
          <p:nvPr/>
        </p:nvSpPr>
        <p:spPr>
          <a:xfrm>
            <a:off x="8086300" y="2351806"/>
            <a:ext cx="1059825" cy="250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DC1013-4A2A-3E3C-C8D4-8875512A4C77}"/>
              </a:ext>
            </a:extLst>
          </p:cNvPr>
          <p:cNvSpPr txBox="1"/>
          <p:nvPr/>
        </p:nvSpPr>
        <p:spPr>
          <a:xfrm>
            <a:off x="7975799" y="2594033"/>
            <a:ext cx="227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Búsqueda por </a:t>
            </a:r>
            <a:r>
              <a:rPr lang="es-ES" dirty="0" err="1">
                <a:solidFill>
                  <a:schemeClr val="tx2"/>
                </a:solidFill>
              </a:rPr>
              <a:t>similaridad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2050" name="Picture 2" descr="Chroma DB- Introduction. Chroma DB is an open-source vector… | by  Nidhiworah | Medium">
            <a:extLst>
              <a:ext uri="{FF2B5EF4-FFF2-40B4-BE49-F238E27FC236}">
                <a16:creationId xmlns:a16="http://schemas.microsoft.com/office/drawing/2014/main" id="{63C26B2B-9C3A-806E-A5C6-2D82E201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922" y="2588697"/>
            <a:ext cx="2278505" cy="130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1CBA10A-398F-5D48-295C-C3C73A01D1C8}"/>
              </a:ext>
            </a:extLst>
          </p:cNvPr>
          <p:cNvSpPr txBox="1"/>
          <p:nvPr/>
        </p:nvSpPr>
        <p:spPr>
          <a:xfrm>
            <a:off x="10062867" y="1662780"/>
            <a:ext cx="227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Base de datos vectorial</a:t>
            </a:r>
          </a:p>
        </p:txBody>
      </p:sp>
      <p:pic>
        <p:nvPicPr>
          <p:cNvPr id="17" name="Picture 4" descr="Icono de Base de datos Generic Outline Color | Freepik">
            <a:extLst>
              <a:ext uri="{FF2B5EF4-FFF2-40B4-BE49-F238E27FC236}">
                <a16:creationId xmlns:a16="http://schemas.microsoft.com/office/drawing/2014/main" id="{E2A9F0A3-E9E0-FD8C-5823-535CF66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328" y="2245036"/>
            <a:ext cx="891694" cy="89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4F56CD54-6E94-6B41-7A67-54AB06B14769}"/>
              </a:ext>
            </a:extLst>
          </p:cNvPr>
          <p:cNvSpPr/>
          <p:nvPr/>
        </p:nvSpPr>
        <p:spPr>
          <a:xfrm rot="5400000">
            <a:off x="10265478" y="3887031"/>
            <a:ext cx="891696" cy="253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0019EF4-C068-466C-992B-4B4441BA381B}"/>
              </a:ext>
            </a:extLst>
          </p:cNvPr>
          <p:cNvSpPr txBox="1"/>
          <p:nvPr/>
        </p:nvSpPr>
        <p:spPr>
          <a:xfrm>
            <a:off x="8611046" y="3641129"/>
            <a:ext cx="191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Documentos similares top 5</a:t>
            </a:r>
          </a:p>
        </p:txBody>
      </p:sp>
      <p:pic>
        <p:nvPicPr>
          <p:cNvPr id="20" name="Picture 6" descr="Cohere anuncia financiamiento serie C de $ 270 millones">
            <a:extLst>
              <a:ext uri="{FF2B5EF4-FFF2-40B4-BE49-F238E27FC236}">
                <a16:creationId xmlns:a16="http://schemas.microsoft.com/office/drawing/2014/main" id="{A7FB2DAA-25B4-D509-D666-0F36EFB25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06" y="4392960"/>
            <a:ext cx="1476335" cy="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AB4ED2A-26E9-F357-033B-CF3F8D4D5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202" y="4825990"/>
            <a:ext cx="1476335" cy="1252369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6A1CA09C-B20E-62A1-E396-16D7FAFE58D6}"/>
              </a:ext>
            </a:extLst>
          </p:cNvPr>
          <p:cNvSpPr txBox="1"/>
          <p:nvPr/>
        </p:nvSpPr>
        <p:spPr>
          <a:xfrm>
            <a:off x="9801134" y="5865058"/>
            <a:ext cx="23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Proceso reranking</a:t>
            </a:r>
          </a:p>
          <a:p>
            <a:r>
              <a:rPr lang="es-ES" dirty="0">
                <a:solidFill>
                  <a:schemeClr val="tx2"/>
                </a:solidFill>
              </a:rPr>
              <a:t>Top 3 similares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3B820F1C-5A88-C69E-B91F-EA59867F5AAD}"/>
              </a:ext>
            </a:extLst>
          </p:cNvPr>
          <p:cNvSpPr/>
          <p:nvPr/>
        </p:nvSpPr>
        <p:spPr>
          <a:xfrm rot="10800000">
            <a:off x="8923614" y="5344217"/>
            <a:ext cx="1059825" cy="250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55AB26C-8AD0-50B3-3D84-AE51075C93FA}"/>
              </a:ext>
            </a:extLst>
          </p:cNvPr>
          <p:cNvSpPr txBox="1"/>
          <p:nvPr/>
        </p:nvSpPr>
        <p:spPr>
          <a:xfrm>
            <a:off x="5760598" y="4925074"/>
            <a:ext cx="142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tx2"/>
                </a:solidFill>
              </a:rPr>
              <a:t>prompt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AEE0D8D-028A-761E-BCFA-A80280BB45F9}"/>
              </a:ext>
            </a:extLst>
          </p:cNvPr>
          <p:cNvSpPr/>
          <p:nvPr/>
        </p:nvSpPr>
        <p:spPr>
          <a:xfrm>
            <a:off x="6860161" y="4629711"/>
            <a:ext cx="1911745" cy="14973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DOCUMENTOS SIMILARES</a:t>
            </a:r>
          </a:p>
          <a:p>
            <a:pPr algn="ctr"/>
            <a:r>
              <a:rPr lang="es-AR" sz="36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AR" dirty="0"/>
              <a:t>QUERY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FC640C9F-A9A9-FB83-054C-F9E0B4162ACE}"/>
              </a:ext>
            </a:extLst>
          </p:cNvPr>
          <p:cNvSpPr/>
          <p:nvPr/>
        </p:nvSpPr>
        <p:spPr>
          <a:xfrm rot="10800000">
            <a:off x="5660061" y="5294406"/>
            <a:ext cx="1059825" cy="250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BE439678-9B3C-8496-2142-3B060BCA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351" y="4747776"/>
            <a:ext cx="1476335" cy="1252369"/>
          </a:xfrm>
          <a:prstGeom prst="rect">
            <a:avLst/>
          </a:prstGeom>
        </p:spPr>
      </p:pic>
      <p:pic>
        <p:nvPicPr>
          <p:cNvPr id="28" name="Picture 6" descr="Cohere anuncia financiamiento serie C de $ 270 millones">
            <a:extLst>
              <a:ext uri="{FF2B5EF4-FFF2-40B4-BE49-F238E27FC236}">
                <a16:creationId xmlns:a16="http://schemas.microsoft.com/office/drawing/2014/main" id="{E841F083-E2D8-DBFD-8127-886D0F1E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43" y="4281040"/>
            <a:ext cx="1476335" cy="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03D1B67B-A8D9-B295-4480-64B6C9A01031}"/>
              </a:ext>
            </a:extLst>
          </p:cNvPr>
          <p:cNvSpPr txBox="1"/>
          <p:nvPr/>
        </p:nvSpPr>
        <p:spPr>
          <a:xfrm>
            <a:off x="3787274" y="5948233"/>
            <a:ext cx="2278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Ultima instancia de validación (por contexto)</a:t>
            </a:r>
          </a:p>
        </p:txBody>
      </p:sp>
      <p:sp>
        <p:nvSpPr>
          <p:cNvPr id="31" name="Flecha: curvada hacia arriba 30">
            <a:extLst>
              <a:ext uri="{FF2B5EF4-FFF2-40B4-BE49-F238E27FC236}">
                <a16:creationId xmlns:a16="http://schemas.microsoft.com/office/drawing/2014/main" id="{3C98FDCA-1F08-BF1C-F940-6AAB9EBFA640}"/>
              </a:ext>
            </a:extLst>
          </p:cNvPr>
          <p:cNvSpPr/>
          <p:nvPr/>
        </p:nvSpPr>
        <p:spPr>
          <a:xfrm rot="2188927" flipH="1">
            <a:off x="519934" y="4240580"/>
            <a:ext cx="3984588" cy="506549"/>
          </a:xfrm>
          <a:prstGeom prst="curvedUpArrow">
            <a:avLst>
              <a:gd name="adj1" fmla="val 25000"/>
              <a:gd name="adj2" fmla="val 58424"/>
              <a:gd name="adj3" fmla="val 68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22156A0-3B6D-0147-B959-964CA1FF8602}"/>
              </a:ext>
            </a:extLst>
          </p:cNvPr>
          <p:cNvSpPr txBox="1"/>
          <p:nvPr/>
        </p:nvSpPr>
        <p:spPr>
          <a:xfrm rot="1951136">
            <a:off x="1508375" y="4611718"/>
            <a:ext cx="3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Response negativa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233E32E1-E37A-4C49-0003-1554EF27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1" y="5217154"/>
            <a:ext cx="1476335" cy="1252369"/>
          </a:xfrm>
          <a:prstGeom prst="rect">
            <a:avLst/>
          </a:prstGeom>
        </p:spPr>
      </p:pic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3C0F5F84-F266-4A3F-C12F-14EBB6C88F77}"/>
              </a:ext>
            </a:extLst>
          </p:cNvPr>
          <p:cNvSpPr/>
          <p:nvPr/>
        </p:nvSpPr>
        <p:spPr>
          <a:xfrm rot="10800000">
            <a:off x="2108498" y="5483298"/>
            <a:ext cx="1679002" cy="2636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DEECFF7-29CF-E916-AAA3-12E09EA3CE5C}"/>
              </a:ext>
            </a:extLst>
          </p:cNvPr>
          <p:cNvSpPr txBox="1"/>
          <p:nvPr/>
        </p:nvSpPr>
        <p:spPr>
          <a:xfrm>
            <a:off x="868483" y="6365154"/>
            <a:ext cx="77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LLM</a:t>
            </a:r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FE1448E6-1D90-261B-61F1-60D823775594}"/>
              </a:ext>
            </a:extLst>
          </p:cNvPr>
          <p:cNvSpPr/>
          <p:nvPr/>
        </p:nvSpPr>
        <p:spPr>
          <a:xfrm rot="16200000">
            <a:off x="385021" y="3701682"/>
            <a:ext cx="1059825" cy="250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1C554FA-83DB-EB77-3901-1BAA0FABC450}"/>
              </a:ext>
            </a:extLst>
          </p:cNvPr>
          <p:cNvSpPr txBox="1"/>
          <p:nvPr/>
        </p:nvSpPr>
        <p:spPr>
          <a:xfrm>
            <a:off x="348566" y="4369380"/>
            <a:ext cx="130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Response</a:t>
            </a:r>
            <a:endParaRPr lang="es-AR" dirty="0">
              <a:solidFill>
                <a:schemeClr val="tx2"/>
              </a:solidFill>
            </a:endParaRPr>
          </a:p>
        </p:txBody>
      </p:sp>
      <p:pic>
        <p:nvPicPr>
          <p:cNvPr id="8" name="Picture 6" descr="Cohere anuncia financiamiento serie C de $ 270 millones">
            <a:extLst>
              <a:ext uri="{FF2B5EF4-FFF2-40B4-BE49-F238E27FC236}">
                <a16:creationId xmlns:a16="http://schemas.microsoft.com/office/drawing/2014/main" id="{99D93EC8-D930-0A3C-2C25-F7F9C2549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5" y="4778162"/>
            <a:ext cx="1476335" cy="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78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/>
      <p:bldP spid="16" grpId="0"/>
      <p:bldP spid="3" grpId="0"/>
      <p:bldP spid="4" grpId="0" animBg="1"/>
      <p:bldP spid="6" grpId="0"/>
      <p:bldP spid="12" grpId="0" animBg="1"/>
      <p:bldP spid="13" grpId="0"/>
      <p:bldP spid="14" grpId="0"/>
      <p:bldP spid="18" grpId="0" animBg="1"/>
      <p:bldP spid="19" grpId="0"/>
      <p:bldP spid="22" grpId="0"/>
      <p:bldP spid="23" grpId="0" animBg="1"/>
      <p:bldP spid="24" grpId="0"/>
      <p:bldP spid="25" grpId="0" animBg="1"/>
      <p:bldP spid="26" grpId="0" animBg="1"/>
      <p:bldP spid="29" grpId="0"/>
      <p:bldP spid="31" grpId="0" animBg="1"/>
      <p:bldP spid="32" grpId="0"/>
      <p:bldP spid="34" grpId="0" animBg="1"/>
      <p:bldP spid="35" grpId="0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03834A-D5B4-B6C7-0F48-3BA0E4C46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118" y="5939379"/>
            <a:ext cx="2400635" cy="90976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081656-C656-E0BA-93D6-5B000195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618" y="2232683"/>
            <a:ext cx="1504105" cy="9120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18051E-B1B0-0BF3-B8A8-2E8651160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07" y="4088975"/>
            <a:ext cx="2811178" cy="8668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C181762-FEF4-9473-3B0C-AC4A7B8CF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82" y="2769026"/>
            <a:ext cx="2876951" cy="97168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A3E674C-AB3E-B97F-2373-44C8E7D3C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877607"/>
            <a:ext cx="3284642" cy="877882"/>
          </a:xfrm>
          <a:prstGeom prst="rect">
            <a:avLst/>
          </a:prstGeom>
        </p:spPr>
      </p:pic>
      <p:pic>
        <p:nvPicPr>
          <p:cNvPr id="3" name="Picture 6" descr="Cohere anuncia financiamiento serie C de $ 270 millones">
            <a:extLst>
              <a:ext uri="{FF2B5EF4-FFF2-40B4-BE49-F238E27FC236}">
                <a16:creationId xmlns:a16="http://schemas.microsoft.com/office/drawing/2014/main" id="{75E2157D-36E0-09F2-6D86-9D148589F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590" y="3368561"/>
            <a:ext cx="2645812" cy="87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C7656B1-6CCD-DFBC-D281-F4271F5A3227}"/>
              </a:ext>
            </a:extLst>
          </p:cNvPr>
          <p:cNvSpPr/>
          <p:nvPr/>
        </p:nvSpPr>
        <p:spPr>
          <a:xfrm>
            <a:off x="1260776" y="1730551"/>
            <a:ext cx="3428776" cy="20769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C5678B8-DEC5-5CD1-8D74-CACA4B97B41B}"/>
              </a:ext>
            </a:extLst>
          </p:cNvPr>
          <p:cNvCxnSpPr/>
          <p:nvPr/>
        </p:nvCxnSpPr>
        <p:spPr>
          <a:xfrm>
            <a:off x="869430" y="4878363"/>
            <a:ext cx="0" cy="11951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148E63A-79E5-23B4-FE54-2593523D1366}"/>
              </a:ext>
            </a:extLst>
          </p:cNvPr>
          <p:cNvCxnSpPr>
            <a:cxnSpLocks/>
          </p:cNvCxnSpPr>
          <p:nvPr/>
        </p:nvCxnSpPr>
        <p:spPr>
          <a:xfrm flipH="1">
            <a:off x="869430" y="6073541"/>
            <a:ext cx="9510010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014B903-3017-05BB-1054-E44421D89510}"/>
              </a:ext>
            </a:extLst>
          </p:cNvPr>
          <p:cNvCxnSpPr/>
          <p:nvPr/>
        </p:nvCxnSpPr>
        <p:spPr>
          <a:xfrm>
            <a:off x="10379440" y="4878363"/>
            <a:ext cx="0" cy="11951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206316F1-9E5A-C51D-9539-1D5087DA1E2D}"/>
              </a:ext>
            </a:extLst>
          </p:cNvPr>
          <p:cNvSpPr txBox="1">
            <a:spLocks/>
          </p:cNvSpPr>
          <p:nvPr/>
        </p:nvSpPr>
        <p:spPr>
          <a:xfrm>
            <a:off x="3678152" y="30618"/>
            <a:ext cx="4359720" cy="112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>
                <a:solidFill>
                  <a:schemeClr val="tx2"/>
                </a:solidFill>
              </a:rPr>
              <a:t>Tecnologías utilizadas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1759A1E-94E2-F9B3-0B7D-707A9F4FEA7D}"/>
              </a:ext>
            </a:extLst>
          </p:cNvPr>
          <p:cNvSpPr txBox="1"/>
          <p:nvPr/>
        </p:nvSpPr>
        <p:spPr>
          <a:xfrm>
            <a:off x="2182491" y="1192255"/>
            <a:ext cx="158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>
                <a:solidFill>
                  <a:schemeClr val="tx2"/>
                </a:solidFill>
              </a:rPr>
              <a:t>Frontend</a:t>
            </a:r>
            <a:r>
              <a:rPr lang="es-AR" sz="24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F40D38B-9AF5-174E-B6E2-2141E6109FFD}"/>
              </a:ext>
            </a:extLst>
          </p:cNvPr>
          <p:cNvSpPr txBox="1"/>
          <p:nvPr/>
        </p:nvSpPr>
        <p:spPr>
          <a:xfrm>
            <a:off x="7245199" y="1174341"/>
            <a:ext cx="158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>
                <a:solidFill>
                  <a:schemeClr val="tx2"/>
                </a:solidFill>
              </a:rPr>
              <a:t>Backend</a:t>
            </a:r>
            <a:endParaRPr lang="es-AR" sz="2400" dirty="0">
              <a:solidFill>
                <a:schemeClr val="tx2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BA98F83-2DD4-6D01-E399-FC473B1833DF}"/>
              </a:ext>
            </a:extLst>
          </p:cNvPr>
          <p:cNvSpPr/>
          <p:nvPr/>
        </p:nvSpPr>
        <p:spPr>
          <a:xfrm>
            <a:off x="6096000" y="1690932"/>
            <a:ext cx="3428776" cy="339909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 descr="Diseño plano moderno de icono de archivo JSON para web | Vector Premium">
            <a:extLst>
              <a:ext uri="{FF2B5EF4-FFF2-40B4-BE49-F238E27FC236}">
                <a16:creationId xmlns:a16="http://schemas.microsoft.com/office/drawing/2014/main" id="{77020C09-5C86-7DF3-C0AE-CE353BDB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87" y="2495018"/>
            <a:ext cx="873778" cy="75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C9E4D52-67EF-8E19-148E-86B6CFD5C647}"/>
              </a:ext>
            </a:extLst>
          </p:cNvPr>
          <p:cNvCxnSpPr>
            <a:cxnSpLocks/>
          </p:cNvCxnSpPr>
          <p:nvPr/>
        </p:nvCxnSpPr>
        <p:spPr>
          <a:xfrm>
            <a:off x="4883134" y="3389031"/>
            <a:ext cx="1015082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FFFB26-E2C1-431F-3C3A-8931D7F87F15}"/>
              </a:ext>
            </a:extLst>
          </p:cNvPr>
          <p:cNvSpPr txBox="1"/>
          <p:nvPr/>
        </p:nvSpPr>
        <p:spPr>
          <a:xfrm>
            <a:off x="4746270" y="5579987"/>
            <a:ext cx="183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2"/>
                </a:solidFill>
              </a:rPr>
              <a:t>Alojados en:</a:t>
            </a:r>
          </a:p>
        </p:txBody>
      </p:sp>
    </p:spTree>
    <p:extLst>
      <p:ext uri="{BB962C8B-B14F-4D97-AF65-F5344CB8AC3E}">
        <p14:creationId xmlns:p14="http://schemas.microsoft.com/office/powerpoint/2010/main" val="160223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19" grpId="0"/>
      <p:bldP spid="20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85B34-0A81-2B75-19A6-C6F3ADCF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893"/>
            <a:ext cx="10515600" cy="329783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Estructura de la aplicación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D04B316-9DD0-05C1-823F-88865D0DC4FC}"/>
              </a:ext>
            </a:extLst>
          </p:cNvPr>
          <p:cNvCxnSpPr>
            <a:cxnSpLocks/>
          </p:cNvCxnSpPr>
          <p:nvPr/>
        </p:nvCxnSpPr>
        <p:spPr>
          <a:xfrm>
            <a:off x="10121828" y="1524731"/>
            <a:ext cx="0" cy="708803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441598EB-FF78-045B-E887-82636719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619" y="2416101"/>
            <a:ext cx="3109522" cy="4277002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704EEDA-33F9-6C0E-B389-B0535C5DB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67" y="935646"/>
            <a:ext cx="3109522" cy="1797571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654724F-63CF-43A3-5F20-3233C5C671B7}"/>
              </a:ext>
            </a:extLst>
          </p:cNvPr>
          <p:cNvCxnSpPr>
            <a:cxnSpLocks/>
          </p:cNvCxnSpPr>
          <p:nvPr/>
        </p:nvCxnSpPr>
        <p:spPr>
          <a:xfrm>
            <a:off x="1401066" y="1927920"/>
            <a:ext cx="3469001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C1863FF-7F6E-9B52-8085-3BADC7A0F5F8}"/>
              </a:ext>
            </a:extLst>
          </p:cNvPr>
          <p:cNvCxnSpPr>
            <a:cxnSpLocks/>
          </p:cNvCxnSpPr>
          <p:nvPr/>
        </p:nvCxnSpPr>
        <p:spPr>
          <a:xfrm>
            <a:off x="1401066" y="1927920"/>
            <a:ext cx="0" cy="597923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60A8F75-EA48-0F08-A24D-83CE673DCEDA}"/>
              </a:ext>
            </a:extLst>
          </p:cNvPr>
          <p:cNvCxnSpPr>
            <a:cxnSpLocks/>
          </p:cNvCxnSpPr>
          <p:nvPr/>
        </p:nvCxnSpPr>
        <p:spPr>
          <a:xfrm>
            <a:off x="7951514" y="1524731"/>
            <a:ext cx="220718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012B7D3-4B2D-5868-860A-FD71A171D50E}"/>
              </a:ext>
            </a:extLst>
          </p:cNvPr>
          <p:cNvSpPr txBox="1"/>
          <p:nvPr/>
        </p:nvSpPr>
        <p:spPr>
          <a:xfrm>
            <a:off x="8502070" y="1063065"/>
            <a:ext cx="192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>
                <a:solidFill>
                  <a:schemeClr val="tx2"/>
                </a:solidFill>
              </a:rPr>
              <a:t>Backend</a:t>
            </a:r>
            <a:endParaRPr lang="es-AR" sz="2400" dirty="0">
              <a:solidFill>
                <a:schemeClr val="tx2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7CBF9CD-E99D-CAC9-38D3-1BE92A0C4E70}"/>
              </a:ext>
            </a:extLst>
          </p:cNvPr>
          <p:cNvSpPr txBox="1"/>
          <p:nvPr/>
        </p:nvSpPr>
        <p:spPr>
          <a:xfrm>
            <a:off x="2139496" y="1387495"/>
            <a:ext cx="192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>
                <a:solidFill>
                  <a:schemeClr val="tx2"/>
                </a:solidFill>
              </a:rPr>
              <a:t>Frontend</a:t>
            </a:r>
            <a:endParaRPr lang="es-AR" sz="2400" dirty="0">
              <a:solidFill>
                <a:schemeClr val="tx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0A9538-05DF-0C32-51FD-0854E700B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58" y="2598915"/>
            <a:ext cx="2606369" cy="2042160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87157F0-2963-53A5-92D6-0EDEB87D8051}"/>
              </a:ext>
            </a:extLst>
          </p:cNvPr>
          <p:cNvCxnSpPr/>
          <p:nvPr/>
        </p:nvCxnSpPr>
        <p:spPr>
          <a:xfrm>
            <a:off x="7726680" y="3200400"/>
            <a:ext cx="1083259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3779BB7-4DB5-C624-B475-E9E1F4F1B39C}"/>
              </a:ext>
            </a:extLst>
          </p:cNvPr>
          <p:cNvSpPr txBox="1"/>
          <p:nvPr/>
        </p:nvSpPr>
        <p:spPr>
          <a:xfrm>
            <a:off x="5066793" y="3015734"/>
            <a:ext cx="271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Base de datos persistida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54CA1E4-C1F8-4ED4-94F5-B4CF61E6AF81}"/>
              </a:ext>
            </a:extLst>
          </p:cNvPr>
          <p:cNvCxnSpPr/>
          <p:nvPr/>
        </p:nvCxnSpPr>
        <p:spPr>
          <a:xfrm>
            <a:off x="7734909" y="3559035"/>
            <a:ext cx="1083259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99617A-8898-ACC6-3782-6C44C8007055}"/>
              </a:ext>
            </a:extLst>
          </p:cNvPr>
          <p:cNvSpPr txBox="1"/>
          <p:nvPr/>
        </p:nvSpPr>
        <p:spPr>
          <a:xfrm>
            <a:off x="4591492" y="3373185"/>
            <a:ext cx="310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>
                <a:solidFill>
                  <a:schemeClr val="tx2"/>
                </a:solidFill>
              </a:rPr>
              <a:t>pdfs</a:t>
            </a:r>
            <a:r>
              <a:rPr lang="es-AR" dirty="0">
                <a:solidFill>
                  <a:schemeClr val="tx2"/>
                </a:solidFill>
              </a:rPr>
              <a:t> utilizados para la ingesta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53CCFE9-4585-B3EB-35B1-3B87B9E646BD}"/>
              </a:ext>
            </a:extLst>
          </p:cNvPr>
          <p:cNvSpPr txBox="1"/>
          <p:nvPr/>
        </p:nvSpPr>
        <p:spPr>
          <a:xfrm>
            <a:off x="4396785" y="3736594"/>
            <a:ext cx="33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Información sobre mis archivos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8D1746C-F7CC-9C32-96C9-34D7C226E1E3}"/>
              </a:ext>
            </a:extLst>
          </p:cNvPr>
          <p:cNvCxnSpPr/>
          <p:nvPr/>
        </p:nvCxnSpPr>
        <p:spPr>
          <a:xfrm>
            <a:off x="7734909" y="3921260"/>
            <a:ext cx="1083259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9C2CB85-70FA-38DE-C8D0-B40616783D62}"/>
              </a:ext>
            </a:extLst>
          </p:cNvPr>
          <p:cNvCxnSpPr/>
          <p:nvPr/>
        </p:nvCxnSpPr>
        <p:spPr>
          <a:xfrm>
            <a:off x="7734909" y="4229595"/>
            <a:ext cx="1083259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B2CFCD1-0D2C-0F59-946C-E76D7538FF9A}"/>
              </a:ext>
            </a:extLst>
          </p:cNvPr>
          <p:cNvSpPr txBox="1"/>
          <p:nvPr/>
        </p:nvSpPr>
        <p:spPr>
          <a:xfrm>
            <a:off x="5827707" y="4044929"/>
            <a:ext cx="187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Modelo de datos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4C5B3DA-29C4-147F-177E-C61537B81595}"/>
              </a:ext>
            </a:extLst>
          </p:cNvPr>
          <p:cNvCxnSpPr/>
          <p:nvPr/>
        </p:nvCxnSpPr>
        <p:spPr>
          <a:xfrm>
            <a:off x="7734909" y="4499730"/>
            <a:ext cx="1083259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A3537F4-9FC3-6B12-C261-08728C8289E6}"/>
              </a:ext>
            </a:extLst>
          </p:cNvPr>
          <p:cNvSpPr txBox="1"/>
          <p:nvPr/>
        </p:nvSpPr>
        <p:spPr>
          <a:xfrm>
            <a:off x="6424828" y="4315064"/>
            <a:ext cx="12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>
                <a:solidFill>
                  <a:schemeClr val="tx2"/>
                </a:solidFill>
              </a:rPr>
              <a:t>Endpoints</a:t>
            </a:r>
            <a:endParaRPr lang="es-AR" dirty="0">
              <a:solidFill>
                <a:schemeClr val="tx2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D107484-9E3C-A8A6-0002-3A1A9B6EC81F}"/>
              </a:ext>
            </a:extLst>
          </p:cNvPr>
          <p:cNvCxnSpPr/>
          <p:nvPr/>
        </p:nvCxnSpPr>
        <p:spPr>
          <a:xfrm>
            <a:off x="7734909" y="4850250"/>
            <a:ext cx="1083259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2864EE3-8106-DBC5-2CC4-396CAF3B7DE3}"/>
              </a:ext>
            </a:extLst>
          </p:cNvPr>
          <p:cNvSpPr txBox="1"/>
          <p:nvPr/>
        </p:nvSpPr>
        <p:spPr>
          <a:xfrm>
            <a:off x="5621870" y="4645664"/>
            <a:ext cx="21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Lógica del negocio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7597F93-52DC-0C14-6730-824749064AB2}"/>
              </a:ext>
            </a:extLst>
          </p:cNvPr>
          <p:cNvCxnSpPr/>
          <p:nvPr/>
        </p:nvCxnSpPr>
        <p:spPr>
          <a:xfrm>
            <a:off x="7701014" y="5164883"/>
            <a:ext cx="1083259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16FB586-76D9-35C7-A6DB-75A947A00CA8}"/>
              </a:ext>
            </a:extLst>
          </p:cNvPr>
          <p:cNvSpPr txBox="1"/>
          <p:nvPr/>
        </p:nvSpPr>
        <p:spPr>
          <a:xfrm>
            <a:off x="5426315" y="4958837"/>
            <a:ext cx="250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Funciones Auxiliares</a:t>
            </a:r>
          </a:p>
        </p:txBody>
      </p:sp>
    </p:spTree>
    <p:extLst>
      <p:ext uri="{BB962C8B-B14F-4D97-AF65-F5344CB8AC3E}">
        <p14:creationId xmlns:p14="http://schemas.microsoft.com/office/powerpoint/2010/main" val="283039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17" grpId="0"/>
      <p:bldP spid="19" grpId="0"/>
      <p:bldP spid="20" grpId="0"/>
      <p:bldP spid="27" grpId="0"/>
      <p:bldP spid="33" grpId="0"/>
      <p:bldP spid="35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CACD-E8DB-4C4D-B72B-7A2CB4AF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653" y="2103437"/>
            <a:ext cx="2519947" cy="1325563"/>
          </a:xfrm>
        </p:spPr>
        <p:txBody>
          <a:bodyPr>
            <a:noAutofit/>
          </a:bodyPr>
          <a:lstStyle/>
          <a:p>
            <a:r>
              <a:rPr lang="es-AR" sz="6000" dirty="0">
                <a:solidFill>
                  <a:srgbClr val="FFCC00"/>
                </a:solidFill>
                <a:latin typeface="Odin Rounded" panose="020F0000000000000000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56293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E5E1A088CA5A4BBB89D2DAAB47C3B3" ma:contentTypeVersion="17" ma:contentTypeDescription="Create a new document." ma:contentTypeScope="" ma:versionID="b5af20c6f6584ebc1569654348adafb1">
  <xsd:schema xmlns:xsd="http://www.w3.org/2001/XMLSchema" xmlns:xs="http://www.w3.org/2001/XMLSchema" xmlns:p="http://schemas.microsoft.com/office/2006/metadata/properties" xmlns:ns2="de9a870a-a55b-4dd5-b327-da0eab6361ff" xmlns:ns3="0cb1d570-494b-4a3b-ae0d-472425643640" targetNamespace="http://schemas.microsoft.com/office/2006/metadata/properties" ma:root="true" ma:fieldsID="13322f2c8765ab3596e27825ce30034e" ns2:_="" ns3:_="">
    <xsd:import namespace="de9a870a-a55b-4dd5-b327-da0eab6361ff"/>
    <xsd:import namespace="0cb1d570-494b-4a3b-ae0d-4724256436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Tag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9a870a-a55b-4dd5-b327-da0eab636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Tag" ma:index="13" nillable="true" ma:displayName="Tag" ma:internalName="Tag">
      <xsd:simpleType>
        <xsd:restriction base="dms:Text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494772e-87f5-4ee7-9a82-86e3b71383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1d570-494b-4a3b-ae0d-47242564364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0c1f93e-275a-442f-a2f0-fbbe5c891d25}" ma:internalName="TaxCatchAll" ma:showField="CatchAllData" ma:web="0cb1d570-494b-4a3b-ae0d-4724256436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 xmlns="de9a870a-a55b-4dd5-b327-da0eab6361ff" xsi:nil="true"/>
    <lcf76f155ced4ddcb4097134ff3c332f xmlns="de9a870a-a55b-4dd5-b327-da0eab6361ff">
      <Terms xmlns="http://schemas.microsoft.com/office/infopath/2007/PartnerControls"/>
    </lcf76f155ced4ddcb4097134ff3c332f>
    <TaxCatchAll xmlns="0cb1d570-494b-4a3b-ae0d-472425643640" xsi:nil="true"/>
  </documentManagement>
</p:properties>
</file>

<file path=customXml/itemProps1.xml><?xml version="1.0" encoding="utf-8"?>
<ds:datastoreItem xmlns:ds="http://schemas.openxmlformats.org/officeDocument/2006/customXml" ds:itemID="{619EF3E1-8539-4362-840B-47382ADF84B7}">
  <ds:schemaRefs>
    <ds:schemaRef ds:uri="0cb1d570-494b-4a3b-ae0d-472425643640"/>
    <ds:schemaRef ds:uri="de9a870a-a55b-4dd5-b327-da0eab6361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C53C6B7-3CF6-43AE-B3F9-5FFD01BF5B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973683-C6A1-4A9D-8D68-76E460867BB2}">
  <ds:schemaRefs>
    <ds:schemaRef ds:uri="0cb1d570-494b-4a3b-ae0d-472425643640"/>
    <ds:schemaRef ds:uri="de9a870a-a55b-4dd5-b327-da0eab6361f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4829</TotalTime>
  <Words>256</Words>
  <Application>Microsoft Office PowerPoint</Application>
  <PresentationFormat>Panorámica</PresentationFormat>
  <Paragraphs>74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Odin Rounded</vt:lpstr>
      <vt:lpstr>Open Sans</vt:lpstr>
      <vt:lpstr>Tema de Office</vt:lpstr>
      <vt:lpstr>Presentación de PowerPoint</vt:lpstr>
      <vt:lpstr>Temario:</vt:lpstr>
      <vt:lpstr>Presentación de PowerPoint</vt:lpstr>
      <vt:lpstr>Presentación de PowerPoint</vt:lpstr>
      <vt:lpstr>Arquitectura de la Aplicación – 1° Parte</vt:lpstr>
      <vt:lpstr>Arquitectura de la Aplicación – 2° Parte</vt:lpstr>
      <vt:lpstr>Presentación de PowerPoint</vt:lpstr>
      <vt:lpstr>Estructura de la aplicación</vt:lpstr>
      <vt:lpstr>DEMO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Melina Solovey</dc:creator>
  <cp:lastModifiedBy>Johana Belen Escudero</cp:lastModifiedBy>
  <cp:revision>21</cp:revision>
  <dcterms:created xsi:type="dcterms:W3CDTF">2020-04-23T16:24:40Z</dcterms:created>
  <dcterms:modified xsi:type="dcterms:W3CDTF">2024-12-19T22:34:45Z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0x010100E8E5E1A088CA5A4BBB89D2DAAB47C3B3</vt:lpwstr>
  </property>
  <property fmtid="{D5CDD505-2E9C-101B-9397-08002B2CF9AE}" pid="3" name="MediaServiceImageTags">
    <vt:lpwstr/>
  </property>
</Properties>
</file>