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76" r:id="rId8"/>
    <p:sldId id="259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0" r:id="rId19"/>
    <p:sldId id="271" r:id="rId20"/>
    <p:sldId id="272" r:id="rId21"/>
    <p:sldId id="277" r:id="rId22"/>
    <p:sldId id="279" r:id="rId23"/>
    <p:sldId id="27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5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6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1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5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77AF6-A889-47AE-BAD0-97FA89C4185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5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DavidsonX/D003x.1/1T2015/info" TargetMode="External"/><Relationship Id="rId2" Type="http://schemas.openxmlformats.org/officeDocument/2006/relationships/hyperlink" Target="https://www.youtube.com/playlist?list=PLZHQObOWTQDPD3MizzM2xVFitgF8hE_a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anacademy.org/math/linear-algeb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Algebra:  So What?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Milk:      2x +   y = 10</a:t>
            </a:r>
          </a:p>
          <a:p>
            <a:pPr marL="0" indent="0">
              <a:buNone/>
            </a:pPr>
            <a:r>
              <a:rPr lang="en-US" dirty="0"/>
              <a:t>Cream:  3x + 2y = 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quantity demanded</a:t>
            </a:r>
          </a:p>
          <a:p>
            <a:pPr marL="0" indent="0">
              <a:buNone/>
            </a:pPr>
            <a:r>
              <a:rPr lang="en-US" dirty="0"/>
              <a:t>Y = price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6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Algebra:  So What?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2x + y = 10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3x + 2y = 16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2x + 2y = 14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913091" y="979055"/>
            <a:ext cx="2540000" cy="51979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28000" y="1219200"/>
            <a:ext cx="3574473" cy="229061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20364" y="1347788"/>
            <a:ext cx="3482109" cy="32152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3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Algebra:  So What?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2x + y = 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913091" y="979055"/>
            <a:ext cx="2540000" cy="51979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1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Inverse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707212"/>
              </p:ext>
            </p:extLst>
          </p:nvPr>
        </p:nvGraphicFramePr>
        <p:xfrm>
          <a:off x="838200" y="1825625"/>
          <a:ext cx="43341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082">
                  <a:extLst>
                    <a:ext uri="{9D8B030D-6E8A-4147-A177-3AD203B41FA5}">
                      <a16:colId xmlns:a16="http://schemas.microsoft.com/office/drawing/2014/main" val="4029235627"/>
                    </a:ext>
                  </a:extLst>
                </a:gridCol>
                <a:gridCol w="2167082">
                  <a:extLst>
                    <a:ext uri="{9D8B030D-6E8A-4147-A177-3AD203B41FA5}">
                      <a16:colId xmlns:a16="http://schemas.microsoft.com/office/drawing/2014/main" val="303492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3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524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421091" y="311265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3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Inverse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969897"/>
              </p:ext>
            </p:extLst>
          </p:nvPr>
        </p:nvGraphicFramePr>
        <p:xfrm>
          <a:off x="838200" y="1825625"/>
          <a:ext cx="43341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082">
                  <a:extLst>
                    <a:ext uri="{9D8B030D-6E8A-4147-A177-3AD203B41FA5}">
                      <a16:colId xmlns:a16="http://schemas.microsoft.com/office/drawing/2014/main" val="4029235627"/>
                    </a:ext>
                  </a:extLst>
                </a:gridCol>
                <a:gridCol w="2167082">
                  <a:extLst>
                    <a:ext uri="{9D8B030D-6E8A-4147-A177-3AD203B41FA5}">
                      <a16:colId xmlns:a16="http://schemas.microsoft.com/office/drawing/2014/main" val="303492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3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0585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421091" y="311265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712037" y="2489201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8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Inverse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345662"/>
              </p:ext>
            </p:extLst>
          </p:nvPr>
        </p:nvGraphicFramePr>
        <p:xfrm>
          <a:off x="838200" y="1825625"/>
          <a:ext cx="43341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082">
                  <a:extLst>
                    <a:ext uri="{9D8B030D-6E8A-4147-A177-3AD203B41FA5}">
                      <a16:colId xmlns:a16="http://schemas.microsoft.com/office/drawing/2014/main" val="4029235627"/>
                    </a:ext>
                  </a:extLst>
                </a:gridCol>
                <a:gridCol w="2167082">
                  <a:extLst>
                    <a:ext uri="{9D8B030D-6E8A-4147-A177-3AD203B41FA5}">
                      <a16:colId xmlns:a16="http://schemas.microsoft.com/office/drawing/2014/main" val="303492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3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0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4608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421091" y="311265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712037" y="2489201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08748" y="3422073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have a magnitude and direction</a:t>
            </a:r>
          </a:p>
          <a:p>
            <a:r>
              <a:rPr lang="en-US" dirty="0"/>
              <a:t>Usually drawn from origin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97" y="1690688"/>
            <a:ext cx="4905375" cy="48291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427584" y="3214255"/>
            <a:ext cx="917143" cy="891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03766" y="2307650"/>
            <a:ext cx="1223818" cy="26929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16634" y="2937128"/>
                <a:ext cx="648319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34" y="2937128"/>
                <a:ext cx="648319" cy="70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97182" y="2937128"/>
                <a:ext cx="877548" cy="70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2" y="2937128"/>
                <a:ext cx="877548" cy="704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5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Combinations, Span &amp; Basis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combination of vectors:</a:t>
            </a:r>
          </a:p>
          <a:p>
            <a:pPr marL="0" indent="0">
              <a:buNone/>
            </a:pPr>
            <a:r>
              <a:rPr lang="en-US" dirty="0"/>
              <a:t>u = </a:t>
            </a:r>
          </a:p>
          <a:p>
            <a:pPr marL="0" indent="0">
              <a:buNone/>
            </a:pPr>
            <a:r>
              <a:rPr lang="en-US" dirty="0"/>
              <a:t>v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LC = c</a:t>
            </a:r>
            <a:r>
              <a:rPr lang="en-US" baseline="-25000" dirty="0"/>
              <a:t>1</a:t>
            </a:r>
            <a:r>
              <a:rPr lang="en-US" dirty="0"/>
              <a:t>u + c</a:t>
            </a:r>
            <a:r>
              <a:rPr lang="en-US" baseline="-25000" dirty="0"/>
              <a:t>2</a:t>
            </a:r>
            <a:r>
              <a:rPr lang="en-US" dirty="0"/>
              <a:t>v |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    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97" y="1690688"/>
            <a:ext cx="4905375" cy="48291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427584" y="3214255"/>
            <a:ext cx="917143" cy="891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03766" y="2307650"/>
            <a:ext cx="1223818" cy="26929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73022" y="2161516"/>
                <a:ext cx="648319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22" y="2161516"/>
                <a:ext cx="648319" cy="708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58407" y="2780110"/>
                <a:ext cx="877548" cy="70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07" y="2780110"/>
                <a:ext cx="877548" cy="704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29187" y="3874442"/>
                <a:ext cx="4459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87" y="3874442"/>
                <a:ext cx="445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72602" y="387444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602" y="3874442"/>
                <a:ext cx="482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9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“Good” Basis is Orthonormal!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 that all basis vectors are both:</a:t>
            </a:r>
          </a:p>
          <a:p>
            <a:r>
              <a:rPr lang="en-US" dirty="0"/>
              <a:t>Orthogonal</a:t>
            </a:r>
          </a:p>
          <a:p>
            <a:pPr lvl="1"/>
            <a:r>
              <a:rPr lang="en-US" dirty="0"/>
              <a:t>Think “perpendicular”</a:t>
            </a:r>
          </a:p>
          <a:p>
            <a:r>
              <a:rPr lang="en-US" dirty="0"/>
              <a:t>Normal</a:t>
            </a:r>
          </a:p>
          <a:p>
            <a:pPr lvl="1"/>
            <a:r>
              <a:rPr lang="en-US" dirty="0"/>
              <a:t>Its length is 1</a:t>
            </a:r>
          </a:p>
        </p:txBody>
      </p:sp>
    </p:spTree>
    <p:extLst>
      <p:ext uri="{BB962C8B-B14F-4D97-AF65-F5344CB8AC3E}">
        <p14:creationId xmlns:p14="http://schemas.microsoft.com/office/powerpoint/2010/main" val="155509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been checking for orthogonality all along!</a:t>
            </a:r>
          </a:p>
          <a:p>
            <a:r>
              <a:rPr lang="en-US" dirty="0"/>
              <a:t>What does a correlation of 0 mean?  1?</a:t>
            </a:r>
          </a:p>
        </p:txBody>
      </p:sp>
      <p:pic>
        <p:nvPicPr>
          <p:cNvPr id="2050" name="Picture 2" descr="http://www.nabla.hr/ThreeD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52066"/>
            <a:ext cx="2828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0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like to think in two or three dimensions</a:t>
            </a:r>
          </a:p>
        </p:txBody>
      </p:sp>
    </p:spTree>
    <p:extLst>
      <p:ext uri="{BB962C8B-B14F-4D97-AF65-F5344CB8AC3E}">
        <p14:creationId xmlns:p14="http://schemas.microsoft.com/office/powerpoint/2010/main" val="127880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normal vector has a length of 1</a:t>
            </a:r>
          </a:p>
          <a:p>
            <a:r>
              <a:rPr lang="en-US" dirty="0"/>
              <a:t>How do you find the length of this line?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 = </a:t>
            </a:r>
          </a:p>
          <a:p>
            <a:endParaRPr lang="en-US" dirty="0"/>
          </a:p>
          <a:p>
            <a:r>
              <a:rPr lang="en-US" dirty="0"/>
              <a:t>||x|| = </a:t>
            </a:r>
            <a:r>
              <a:rPr lang="en-US" dirty="0" err="1"/>
              <a:t>sqrt</a:t>
            </a:r>
            <a:r>
              <a:rPr lang="en-US" dirty="0"/>
              <a:t>(3</a:t>
            </a:r>
            <a:r>
              <a:rPr lang="en-US" baseline="30000" dirty="0"/>
              <a:t>2</a:t>
            </a:r>
            <a:r>
              <a:rPr lang="en-US" dirty="0"/>
              <a:t> + 4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This holds true into n-dimensional spaces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7564582" y="1825625"/>
            <a:ext cx="3214254" cy="1736437"/>
          </a:xfrm>
          <a:prstGeom prst="triangle">
            <a:avLst>
              <a:gd name="adj" fmla="val 24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64582" y="2509177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45782" y="2324511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9" name="Straight Connector 8"/>
          <p:cNvCxnSpPr>
            <a:stCxn id="5" idx="2"/>
            <a:endCxn id="5" idx="4"/>
          </p:cNvCxnSpPr>
          <p:nvPr/>
        </p:nvCxnSpPr>
        <p:spPr>
          <a:xfrm>
            <a:off x="7564582" y="3562062"/>
            <a:ext cx="321425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73022" y="3722462"/>
                <a:ext cx="648319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22" y="3722462"/>
                <a:ext cx="648319" cy="708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88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Eigenvectors &amp; Eigenvalues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04317" y="1595887"/>
            <a:ext cx="836762" cy="1388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Eigenvectors are merely scaled during a transformation</a:t>
            </a:r>
          </a:p>
          <a:p>
            <a:r>
              <a:rPr lang="en-US" dirty="0"/>
              <a:t>The Eigenvalue represents how much it is scaled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Eigenvectors:</a:t>
            </a:r>
          </a:p>
          <a:p>
            <a:pPr marL="0" indent="0">
              <a:buNone/>
            </a:pPr>
            <a:r>
              <a:rPr lang="en-US" dirty="0"/>
              <a:t>                     or generalized: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Eigenvalues</a:t>
            </a:r>
          </a:p>
          <a:p>
            <a:pPr marL="0" indent="0">
              <a:buNone/>
            </a:pPr>
            <a:r>
              <a:rPr lang="en-US" dirty="0"/>
              <a:t>3 and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25994" y="3726937"/>
                <a:ext cx="648319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94" y="3726937"/>
                <a:ext cx="648319" cy="70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62107" y="3726936"/>
                <a:ext cx="877548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07" y="3726936"/>
                <a:ext cx="877548" cy="705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18741" y="3724564"/>
                <a:ext cx="648319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41" y="3724564"/>
                <a:ext cx="648319" cy="6423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45503" y="3689105"/>
                <a:ext cx="875945" cy="713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03" y="3689105"/>
                <a:ext cx="875945" cy="7132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467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 Principal Component Analysis (PCA)!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transforms your data, giving it a new basis</a:t>
            </a:r>
          </a:p>
          <a:p>
            <a:pPr lvl="1"/>
            <a:r>
              <a:rPr lang="en-US" dirty="0"/>
              <a:t>The basis vectors are ranked in order of “information” they contain</a:t>
            </a:r>
          </a:p>
          <a:p>
            <a:pPr lvl="1"/>
            <a:r>
              <a:rPr lang="en-US" dirty="0"/>
              <a:t>The basis vectors are the Eigenvectors</a:t>
            </a:r>
          </a:p>
          <a:p>
            <a:pPr lvl="1"/>
            <a:r>
              <a:rPr lang="en-US" dirty="0"/>
              <a:t>The Eigenvalues represent the “information” or variance</a:t>
            </a:r>
          </a:p>
          <a:p>
            <a:r>
              <a:rPr lang="en-US" dirty="0"/>
              <a:t>This is a great tool for dimensionality reduction</a:t>
            </a:r>
          </a:p>
          <a:p>
            <a:pPr lvl="1"/>
            <a:r>
              <a:rPr lang="en-US" dirty="0"/>
              <a:t>Datasets can often be reduced from 10+ dimensions to 2 or 3 and only lose a small amount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4009497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Explore!</a:t>
            </a:r>
          </a:p>
        </p:txBody>
      </p:sp>
    </p:spTree>
    <p:extLst>
      <p:ext uri="{BB962C8B-B14F-4D97-AF65-F5344CB8AC3E}">
        <p14:creationId xmlns:p14="http://schemas.microsoft.com/office/powerpoint/2010/main" val="2002728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am woefully unqualified to teach Linear Algebra, so please check out these items if your interest has been piqued:</a:t>
            </a:r>
          </a:p>
          <a:p>
            <a:r>
              <a:rPr lang="en-US" dirty="0"/>
              <a:t>YouTube series with really cool visualizations and intuitive explanations: </a:t>
            </a:r>
            <a:r>
              <a:rPr lang="en-US" dirty="0">
                <a:hlinkClick r:id="rId2"/>
              </a:rPr>
              <a:t>https://www.youtube.com/playlist?list=PLZHQObOWTQDPD3MizzM2xVFitgF8hE_ab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edX</a:t>
            </a:r>
            <a:r>
              <a:rPr lang="en-US" dirty="0"/>
              <a:t> course that I took some inspiration from: </a:t>
            </a:r>
            <a:r>
              <a:rPr lang="en-US" dirty="0">
                <a:hlinkClick r:id="rId3"/>
              </a:rPr>
              <a:t>https://courses.edx.org/courses/DavidsonX/D003x.1/1T2015/info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Khan Academy’s Linear Algebra playlist: </a:t>
            </a:r>
            <a:r>
              <a:rPr lang="en-US" dirty="0">
                <a:hlinkClick r:id="rId4"/>
              </a:rPr>
              <a:t>https://www.khanacademy.org/math/linear-algebra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96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29596" cy="46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1026" name="Picture 2" descr="http://i.stack.imgur.com/jiYo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5969807" cy="447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88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624156" cy="475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8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10251" cy="46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1026" name="Picture 2" descr="https://upload.wikimedia.org/wikipedia/commons/1/18/Spider_Char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814511"/>
            <a:ext cx="5989052" cy="328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3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77989" cy="45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96703" cy="47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423</Words>
  <Application>Microsoft Office PowerPoint</Application>
  <PresentationFormat>Widescreen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Linear Algebra</vt:lpstr>
      <vt:lpstr>Dimensionality</vt:lpstr>
      <vt:lpstr>How Many Dimensions of Data?</vt:lpstr>
      <vt:lpstr>How Many Dimensions of Data?</vt:lpstr>
      <vt:lpstr>How Many Dimensions of Data?</vt:lpstr>
      <vt:lpstr>How Many Dimensions of Data?</vt:lpstr>
      <vt:lpstr>How Many Dimensions of Data?</vt:lpstr>
      <vt:lpstr>How Many Dimensions of Data?</vt:lpstr>
      <vt:lpstr>How Many Dimensions of Data?</vt:lpstr>
      <vt:lpstr>Linear Algebra:  So What?</vt:lpstr>
      <vt:lpstr>Linear Algebra:  So What?</vt:lpstr>
      <vt:lpstr>Linear Algebra:  So What?</vt:lpstr>
      <vt:lpstr>Now The Inverse</vt:lpstr>
      <vt:lpstr>Now The Inverse</vt:lpstr>
      <vt:lpstr>Now The Inverse</vt:lpstr>
      <vt:lpstr>Vectors</vt:lpstr>
      <vt:lpstr>Linear Combinations, Span &amp; Basis</vt:lpstr>
      <vt:lpstr>A “Good” Basis is Orthonormal!</vt:lpstr>
      <vt:lpstr>Orthogonality</vt:lpstr>
      <vt:lpstr>Normality</vt:lpstr>
      <vt:lpstr>Eigenvectors &amp; Eigenvalues</vt:lpstr>
      <vt:lpstr>Finally… Principal Component Analysis (PCA)!</vt:lpstr>
      <vt:lpstr>Let’s Explore!</vt:lpstr>
      <vt:lpstr>Further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John</dc:creator>
  <cp:lastModifiedBy>John</cp:lastModifiedBy>
  <cp:revision>29</cp:revision>
  <dcterms:created xsi:type="dcterms:W3CDTF">2016-10-12T02:55:49Z</dcterms:created>
  <dcterms:modified xsi:type="dcterms:W3CDTF">2016-11-03T04:34:13Z</dcterms:modified>
</cp:coreProperties>
</file>