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3"/>
  </p:notesMasterIdLst>
  <p:sldIdLst>
    <p:sldId id="256" r:id="rId2"/>
    <p:sldId id="300" r:id="rId3"/>
    <p:sldId id="257" r:id="rId4"/>
    <p:sldId id="259" r:id="rId5"/>
    <p:sldId id="301" r:id="rId6"/>
    <p:sldId id="302" r:id="rId7"/>
    <p:sldId id="303" r:id="rId8"/>
    <p:sldId id="304" r:id="rId9"/>
    <p:sldId id="308" r:id="rId10"/>
    <p:sldId id="309" r:id="rId11"/>
    <p:sldId id="288" r:id="rId12"/>
    <p:sldId id="306" r:id="rId13"/>
    <p:sldId id="281" r:id="rId14"/>
    <p:sldId id="310" r:id="rId15"/>
    <p:sldId id="311" r:id="rId16"/>
    <p:sldId id="305" r:id="rId17"/>
    <p:sldId id="265" r:id="rId18"/>
    <p:sldId id="276" r:id="rId19"/>
    <p:sldId id="293" r:id="rId20"/>
    <p:sldId id="294" r:id="rId21"/>
    <p:sldId id="295" r:id="rId22"/>
    <p:sldId id="291" r:id="rId23"/>
    <p:sldId id="278" r:id="rId24"/>
    <p:sldId id="307" r:id="rId25"/>
    <p:sldId id="292" r:id="rId26"/>
    <p:sldId id="297" r:id="rId27"/>
    <p:sldId id="279" r:id="rId28"/>
    <p:sldId id="287" r:id="rId29"/>
    <p:sldId id="312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3D8E"/>
    <a:srgbClr val="FEE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CCD88-3263-4040-A163-F27CE7DB21CE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1AA9-5710-48A5-9512-3FB3E79ED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6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C166-C7EA-4724-A4EA-448BE0166213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21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01E1-F56D-4B41-BCD2-242D89D7206E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65E0-6C0E-444F-B9C8-CF58012CB395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CE27-6182-47FB-90FA-8F1296A8ADB6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8FD1-4FD3-4286-BF4E-896F7F3CA369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B92-CA46-4D01-A52D-AB4527A7BF41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7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5BA-6E6E-44A5-80A8-F8A8A9786343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1A44-2764-451B-99D8-D158DA1E4295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1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460-567E-4F39-AE1A-A89C8A3F1FBA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1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78A9C-F893-4B30-B744-7A96BC4CFDD3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DE2947-FC26-4B0C-BEDA-B598DA3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DD21-E36C-417D-9EED-F2FEFDB08273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17BD2F-0B7B-44A0-90B6-399729C74B78}" type="datetime1">
              <a:rPr lang="en-US" altLang="zh-CN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36DE2947-FC26-4B0C-BEDA-B598DA3CCA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7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698" y="2787074"/>
            <a:ext cx="9868619" cy="155426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Final Presentation:  4/28/17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580244"/>
            <a:ext cx="9144000" cy="782926"/>
          </a:xfrm>
        </p:spPr>
        <p:txBody>
          <a:bodyPr/>
          <a:lstStyle/>
          <a:p>
            <a:r>
              <a:rPr lang="en-US" dirty="0"/>
              <a:t>John Bourassa, </a:t>
            </a:r>
            <a:r>
              <a:rPr lang="en-US" dirty="0" err="1"/>
              <a:t>Yiting</a:t>
            </a:r>
            <a:r>
              <a:rPr lang="en-US" dirty="0"/>
              <a:t> Chen &amp; Juliet Zhu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937E3-E380-4286-8ED7-9425AC1121E7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This presentation has been modified from its original version in an attempt to conceal the identity of our client</a:t>
            </a:r>
          </a:p>
        </p:txBody>
      </p:sp>
    </p:spTree>
    <p:extLst>
      <p:ext uri="{BB962C8B-B14F-4D97-AF65-F5344CB8AC3E}">
        <p14:creationId xmlns:p14="http://schemas.microsoft.com/office/powerpoint/2010/main" val="283330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Happy 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********** launches intervention strategy to retain Bob</a:t>
            </a:r>
          </a:p>
          <a:p>
            <a:r>
              <a:rPr lang="en-US" sz="2800" dirty="0"/>
              <a:t>Bob doesn’t cancel his membership</a:t>
            </a:r>
          </a:p>
          <a:p>
            <a:r>
              <a:rPr lang="en-US" sz="2800" dirty="0"/>
              <a:t>Bob and ********** are both better off!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438"/>
          <a:stretch/>
        </p:blipFill>
        <p:spPr>
          <a:xfrm>
            <a:off x="0" y="646981"/>
            <a:ext cx="12192000" cy="6207981"/>
          </a:xfrm>
          <a:prstGeom prst="rect">
            <a:avLst/>
          </a:prstGeom>
        </p:spPr>
      </p:pic>
      <p:sp>
        <p:nvSpPr>
          <p:cNvPr id="5" name="Speech Bubble: Oval 4"/>
          <p:cNvSpPr/>
          <p:nvPr/>
        </p:nvSpPr>
        <p:spPr>
          <a:xfrm>
            <a:off x="10520217" y="927309"/>
            <a:ext cx="1413164" cy="544946"/>
          </a:xfrm>
          <a:prstGeom prst="wedgeEllipseCallout">
            <a:avLst>
              <a:gd name="adj1" fmla="val 51062"/>
              <a:gd name="adj2" fmla="val 7944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247,797</a:t>
            </a:r>
          </a:p>
        </p:txBody>
      </p:sp>
      <p:sp>
        <p:nvSpPr>
          <p:cNvPr id="6" name="Speech Bubble: Oval 5"/>
          <p:cNvSpPr/>
          <p:nvPr/>
        </p:nvSpPr>
        <p:spPr>
          <a:xfrm>
            <a:off x="10520217" y="2266140"/>
            <a:ext cx="1413164" cy="544946"/>
          </a:xfrm>
          <a:prstGeom prst="wedgeEllipseCallout">
            <a:avLst>
              <a:gd name="adj1" fmla="val 51716"/>
              <a:gd name="adj2" fmla="val 77754"/>
            </a:avLst>
          </a:prstGeom>
          <a:solidFill>
            <a:srgbClr val="ED7D3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229,249</a:t>
            </a:r>
          </a:p>
        </p:txBody>
      </p:sp>
      <p:sp>
        <p:nvSpPr>
          <p:cNvPr id="7" name="Speech Bubble: Oval 6"/>
          <p:cNvSpPr/>
          <p:nvPr/>
        </p:nvSpPr>
        <p:spPr>
          <a:xfrm>
            <a:off x="10520217" y="3604971"/>
            <a:ext cx="1413164" cy="544946"/>
          </a:xfrm>
          <a:prstGeom prst="wedgeEllipseCallout">
            <a:avLst>
              <a:gd name="adj1" fmla="val 51716"/>
              <a:gd name="adj2" fmla="val 82839"/>
            </a:avLst>
          </a:prstGeom>
          <a:solidFill>
            <a:srgbClr val="0070C0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210,700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175"/>
            <a:ext cx="12192000" cy="74704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 50% Reduction in Churn = 20,000 More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0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Model is Extremely Effective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Model built using original 25 months of data</a:t>
            </a:r>
          </a:p>
          <a:p>
            <a:r>
              <a:rPr lang="en-US" altLang="zh-CN" sz="2800" dirty="0"/>
              <a:t>Model tested against four additional months of unseen data</a:t>
            </a:r>
          </a:p>
          <a:p>
            <a:r>
              <a:rPr lang="en-US" altLang="zh-CN" sz="2800" dirty="0"/>
              <a:t>Results:</a:t>
            </a:r>
          </a:p>
          <a:p>
            <a:pPr lvl="1"/>
            <a:r>
              <a:rPr lang="en-US" altLang="zh-CN" sz="2400" dirty="0"/>
              <a:t>Only 5% of member population targeted, but 58% of churners are captured</a:t>
            </a:r>
          </a:p>
          <a:p>
            <a:pPr lvl="1"/>
            <a:r>
              <a:rPr lang="en-US" altLang="zh-CN" sz="2400" dirty="0"/>
              <a:t>Overall prediction accuracy of 96%</a:t>
            </a:r>
          </a:p>
          <a:p>
            <a:pPr lvl="1"/>
            <a:r>
              <a:rPr lang="en-US" altLang="zh-CN" sz="2400" dirty="0"/>
              <a:t>17% of members targeted actually churned</a:t>
            </a:r>
            <a:endParaRPr lang="zh-CN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8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Automated scoring for other dimensions</a:t>
            </a:r>
          </a:p>
          <a:p>
            <a:pPr lvl="1"/>
            <a:r>
              <a:rPr lang="en-US" sz="2400" dirty="0"/>
              <a:t>For example:  Likelihood of early loan repayment</a:t>
            </a:r>
          </a:p>
          <a:p>
            <a:r>
              <a:rPr lang="en-US" sz="2800" dirty="0"/>
              <a:t>Cluster members into different risk or importance groups</a:t>
            </a:r>
          </a:p>
          <a:p>
            <a:r>
              <a:rPr lang="en-US" sz="2800" dirty="0"/>
              <a:t>Perform A/B testing to find most effective interventions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…With Some Hard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have worked on this project for a semester and a half</a:t>
            </a:r>
          </a:p>
          <a:p>
            <a:r>
              <a:rPr lang="en-US" sz="2800" dirty="0"/>
              <a:t>Some of the extract-transform-load (ETL) code takes hours to run</a:t>
            </a:r>
          </a:p>
          <a:p>
            <a:r>
              <a:rPr lang="en-US" sz="2800" dirty="0"/>
              <a:t>This requires a broad range of skills:</a:t>
            </a:r>
          </a:p>
          <a:p>
            <a:pPr lvl="1"/>
            <a:r>
              <a:rPr lang="en-US" sz="2400" dirty="0"/>
              <a:t>Programming ability</a:t>
            </a:r>
          </a:p>
          <a:p>
            <a:pPr lvl="1"/>
            <a:r>
              <a:rPr lang="en-US" sz="2400" dirty="0"/>
              <a:t>Statistical understanding</a:t>
            </a:r>
          </a:p>
          <a:p>
            <a:pPr lvl="1"/>
            <a:r>
              <a:rPr lang="en-US" sz="2400" dirty="0"/>
              <a:t>Domain expertise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Model Details &amp; Methodology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48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Cleaning, transforming, aggregating, and summarizing</a:t>
            </a:r>
          </a:p>
          <a:p>
            <a:pPr lvl="1"/>
            <a:r>
              <a:rPr lang="en-US" dirty="0"/>
              <a:t>Python’s pandas module</a:t>
            </a:r>
          </a:p>
          <a:p>
            <a:r>
              <a:rPr lang="en-US" dirty="0"/>
              <a:t>Churn likelihood model</a:t>
            </a:r>
          </a:p>
          <a:p>
            <a:pPr lvl="1"/>
            <a:r>
              <a:rPr lang="en-US" dirty="0"/>
              <a:t>Classification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Base R, along with R’s </a:t>
            </a:r>
            <a:r>
              <a:rPr lang="en-US" dirty="0" err="1"/>
              <a:t>rpart</a:t>
            </a:r>
            <a:r>
              <a:rPr lang="en-US" dirty="0"/>
              <a:t> and </a:t>
            </a:r>
            <a:r>
              <a:rPr lang="en-US" dirty="0" err="1"/>
              <a:t>rpart.plot</a:t>
            </a:r>
            <a:r>
              <a:rPr lang="en-US" dirty="0"/>
              <a:t> libraries</a:t>
            </a:r>
          </a:p>
          <a:p>
            <a:r>
              <a:rPr lang="en-US" dirty="0"/>
              <a:t>Churn timing model</a:t>
            </a:r>
          </a:p>
          <a:p>
            <a:pPr lvl="1"/>
            <a:r>
              <a:rPr lang="en-US" dirty="0"/>
              <a:t>Complementary log-log model</a:t>
            </a:r>
          </a:p>
          <a:p>
            <a:pPr lvl="1"/>
            <a:r>
              <a:rPr lang="en-US" dirty="0"/>
              <a:t>R’s survival and </a:t>
            </a:r>
            <a:r>
              <a:rPr lang="en-US" dirty="0" err="1"/>
              <a:t>survminer</a:t>
            </a:r>
            <a:r>
              <a:rPr lang="en-US" dirty="0"/>
              <a:t> libraries</a:t>
            </a:r>
          </a:p>
          <a:p>
            <a:pPr lvl="1"/>
            <a:r>
              <a:rPr lang="en-US" dirty="0"/>
              <a:t>SAS PROC LOGISTIC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8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&amp; Feature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 up accounts-level data to the member level</a:t>
            </a:r>
          </a:p>
          <a:p>
            <a:r>
              <a:rPr lang="en-US" dirty="0"/>
              <a:t>Over 100 features generated, for example:</a:t>
            </a:r>
          </a:p>
          <a:p>
            <a:pPr lvl="1"/>
            <a:r>
              <a:rPr lang="en-US" dirty="0"/>
              <a:t>Trends in account balances, number and type of accounts</a:t>
            </a:r>
          </a:p>
          <a:p>
            <a:pPr lvl="1"/>
            <a:r>
              <a:rPr lang="en-US" dirty="0"/>
              <a:t>Recent credit card activity and credit utilization</a:t>
            </a:r>
          </a:p>
          <a:p>
            <a:r>
              <a:rPr lang="en-US" dirty="0"/>
              <a:t>Tools used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Member-Level: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Credit Card User</a:t>
            </a:r>
          </a:p>
          <a:p>
            <a:pPr lvl="1"/>
            <a:r>
              <a:rPr lang="en-US" dirty="0"/>
              <a:t>Debit Card User</a:t>
            </a:r>
          </a:p>
          <a:p>
            <a:pPr lvl="1"/>
            <a:r>
              <a:rPr lang="en-US" dirty="0"/>
              <a:t>Direct Deposit User</a:t>
            </a:r>
          </a:p>
          <a:p>
            <a:pPr lvl="1"/>
            <a:r>
              <a:rPr lang="en-US" dirty="0"/>
              <a:t>Account Charge-Off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Executive 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A model has been developed which can effectively predict members who will churn within the next three months. ********** can utilize this model to create automated risk scores for members, which could be used to help direct intervention strategies.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5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Month-Level:</a:t>
            </a:r>
          </a:p>
          <a:p>
            <a:pPr lvl="1"/>
            <a:r>
              <a:rPr lang="en-US" dirty="0"/>
              <a:t>Total Dollar Value of All Deposit Accounts</a:t>
            </a:r>
          </a:p>
          <a:p>
            <a:pPr lvl="1"/>
            <a:r>
              <a:rPr lang="en-US" dirty="0"/>
              <a:t>Total Dollar Value of All Credit Accounts</a:t>
            </a:r>
          </a:p>
          <a:p>
            <a:pPr lvl="1"/>
            <a:r>
              <a:rPr lang="en-US" dirty="0"/>
              <a:t>Number of Deposit Accounts</a:t>
            </a:r>
          </a:p>
          <a:p>
            <a:pPr lvl="1"/>
            <a:r>
              <a:rPr lang="en-US" dirty="0"/>
              <a:t>Number of Credit Accounts</a:t>
            </a:r>
          </a:p>
          <a:p>
            <a:pPr lvl="1"/>
            <a:r>
              <a:rPr lang="en-US" dirty="0"/>
              <a:t>Number of Withdrawals Made</a:t>
            </a:r>
          </a:p>
          <a:p>
            <a:pPr lvl="1"/>
            <a:r>
              <a:rPr lang="en-US" dirty="0"/>
              <a:t>Number of Deposits Made</a:t>
            </a:r>
          </a:p>
          <a:p>
            <a:pPr lvl="1"/>
            <a:r>
              <a:rPr lang="en-US" dirty="0"/>
              <a:t>Number of Withdrawals at Non-********** Institutions</a:t>
            </a:r>
          </a:p>
          <a:p>
            <a:pPr lvl="1"/>
            <a:r>
              <a:rPr lang="en-US" dirty="0"/>
              <a:t>Number of Deposits at Non-********** Institutions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Month-Level:</a:t>
            </a:r>
          </a:p>
          <a:p>
            <a:pPr lvl="1"/>
            <a:r>
              <a:rPr lang="en-US" dirty="0"/>
              <a:t>Number of Teller Transactions</a:t>
            </a:r>
          </a:p>
          <a:p>
            <a:pPr lvl="1"/>
            <a:r>
              <a:rPr lang="en-US" dirty="0"/>
              <a:t>Number of Point-of-Sale Transactions</a:t>
            </a:r>
          </a:p>
          <a:p>
            <a:pPr lvl="1"/>
            <a:r>
              <a:rPr lang="en-US" dirty="0"/>
              <a:t>Number of Long-Term Deposit Accounts</a:t>
            </a:r>
          </a:p>
          <a:p>
            <a:pPr lvl="1"/>
            <a:r>
              <a:rPr lang="en-US" dirty="0"/>
              <a:t>Number of Long-Term Credit Accounts</a:t>
            </a:r>
          </a:p>
          <a:p>
            <a:pPr lvl="1"/>
            <a:r>
              <a:rPr lang="en-US" dirty="0"/>
              <a:t>Percentage Utilization of Total Credit Limit</a:t>
            </a:r>
          </a:p>
          <a:p>
            <a:r>
              <a:rPr lang="en-US" dirty="0"/>
              <a:t>Obtained most recent as well as historical values for each month up to 6 months prior</a:t>
            </a:r>
          </a:p>
          <a:p>
            <a:r>
              <a:rPr lang="en-US" dirty="0"/>
              <a:t>Created trend variables (% change from previous value)</a:t>
            </a:r>
          </a:p>
          <a:p>
            <a:r>
              <a:rPr lang="en-US" dirty="0"/>
              <a:t>Created incremental variables (this month value – last month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Partition Model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8,596 members as churners</a:t>
            </a:r>
          </a:p>
          <a:p>
            <a:r>
              <a:rPr lang="en-US" dirty="0"/>
              <a:t>6,652 of those members actually churned</a:t>
            </a:r>
          </a:p>
          <a:p>
            <a:r>
              <a:rPr lang="en-US" dirty="0"/>
              <a:t>Precision:  77.4%</a:t>
            </a:r>
          </a:p>
          <a:p>
            <a:r>
              <a:rPr lang="en-US" dirty="0"/>
              <a:t>Total member churn was 9,801</a:t>
            </a:r>
          </a:p>
          <a:p>
            <a:r>
              <a:rPr lang="en-US" dirty="0"/>
              <a:t>Model found 6,652 churners</a:t>
            </a:r>
          </a:p>
          <a:p>
            <a:r>
              <a:rPr lang="en-US" dirty="0"/>
              <a:t>Recall:  67.9%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cxnSpLocks/>
            <a:stCxn id="19" idx="2"/>
            <a:endCxn id="10" idx="0"/>
          </p:cNvCxnSpPr>
          <p:nvPr/>
        </p:nvCxnSpPr>
        <p:spPr>
          <a:xfrm>
            <a:off x="8808261" y="2865849"/>
            <a:ext cx="1160662" cy="382379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6" idx="2"/>
            <a:endCxn id="19" idx="0"/>
          </p:cNvCxnSpPr>
          <p:nvPr/>
        </p:nvCxnSpPr>
        <p:spPr>
          <a:xfrm>
            <a:off x="6027364" y="1274797"/>
            <a:ext cx="2780897" cy="878766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7" idx="2"/>
            <a:endCxn id="11" idx="0"/>
          </p:cNvCxnSpPr>
          <p:nvPr/>
        </p:nvCxnSpPr>
        <p:spPr>
          <a:xfrm>
            <a:off x="3908483" y="4049399"/>
            <a:ext cx="872056" cy="540651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8" idx="2"/>
            <a:endCxn id="7" idx="0"/>
          </p:cNvCxnSpPr>
          <p:nvPr/>
        </p:nvCxnSpPr>
        <p:spPr>
          <a:xfrm>
            <a:off x="3295247" y="2865849"/>
            <a:ext cx="613236" cy="402154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10" idx="2"/>
            <a:endCxn id="14" idx="0"/>
          </p:cNvCxnSpPr>
          <p:nvPr/>
        </p:nvCxnSpPr>
        <p:spPr>
          <a:xfrm>
            <a:off x="9968923" y="4029624"/>
            <a:ext cx="1106142" cy="697434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11" idx="2"/>
            <a:endCxn id="15" idx="0"/>
          </p:cNvCxnSpPr>
          <p:nvPr/>
        </p:nvCxnSpPr>
        <p:spPr>
          <a:xfrm>
            <a:off x="4780539" y="5371446"/>
            <a:ext cx="916781" cy="623658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1" idx="2"/>
            <a:endCxn id="16" idx="0"/>
          </p:cNvCxnSpPr>
          <p:nvPr/>
        </p:nvCxnSpPr>
        <p:spPr>
          <a:xfrm flipH="1">
            <a:off x="3865014" y="5371446"/>
            <a:ext cx="915525" cy="623658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95247" y="140922"/>
            <a:ext cx="5464234" cy="1133875"/>
          </a:xfrm>
          <a:prstGeom prst="rect">
            <a:avLst/>
          </a:prstGeom>
          <a:solidFill>
            <a:srgbClr val="003D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Value of Deposit Accounts &gt; $5.00?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6310" y="3268003"/>
            <a:ext cx="4504345" cy="781396"/>
          </a:xfrm>
          <a:prstGeom prst="rect">
            <a:avLst/>
          </a:prstGeom>
          <a:solidFill>
            <a:srgbClr val="003D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Member Made a Deposit This Month?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0674" y="2153563"/>
            <a:ext cx="3669145" cy="712286"/>
          </a:xfrm>
          <a:prstGeom prst="rect">
            <a:avLst/>
          </a:prstGeom>
          <a:solidFill>
            <a:srgbClr val="003D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 of Membership &gt;= 1 Year?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95228" y="3248228"/>
            <a:ext cx="3947390" cy="781396"/>
          </a:xfrm>
          <a:prstGeom prst="rect">
            <a:avLst/>
          </a:prstGeom>
          <a:solidFill>
            <a:srgbClr val="003D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Member Enrolled in Direct Deposit?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2903" y="4590050"/>
            <a:ext cx="4895272" cy="781396"/>
          </a:xfrm>
          <a:prstGeom prst="rect">
            <a:avLst/>
          </a:prstGeom>
          <a:solidFill>
            <a:srgbClr val="003D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Member Owe ********** More Than $4,000?</a:t>
            </a:r>
          </a:p>
        </p:txBody>
      </p:sp>
      <p:sp>
        <p:nvSpPr>
          <p:cNvPr id="12" name="Oval 11"/>
          <p:cNvSpPr/>
          <p:nvPr/>
        </p:nvSpPr>
        <p:spPr>
          <a:xfrm>
            <a:off x="8253213" y="4727058"/>
            <a:ext cx="1111653" cy="5905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9.1%</a:t>
            </a:r>
          </a:p>
        </p:txBody>
      </p:sp>
      <p:sp>
        <p:nvSpPr>
          <p:cNvPr id="13" name="Oval 12"/>
          <p:cNvSpPr/>
          <p:nvPr/>
        </p:nvSpPr>
        <p:spPr>
          <a:xfrm>
            <a:off x="6522115" y="3287438"/>
            <a:ext cx="1111653" cy="5905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12%</a:t>
            </a:r>
          </a:p>
        </p:txBody>
      </p:sp>
      <p:sp>
        <p:nvSpPr>
          <p:cNvPr id="14" name="Oval 13"/>
          <p:cNvSpPr/>
          <p:nvPr/>
        </p:nvSpPr>
        <p:spPr>
          <a:xfrm>
            <a:off x="10519238" y="4727058"/>
            <a:ext cx="1111653" cy="590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15" name="Oval 14"/>
          <p:cNvSpPr/>
          <p:nvPr/>
        </p:nvSpPr>
        <p:spPr>
          <a:xfrm>
            <a:off x="5141493" y="5995104"/>
            <a:ext cx="1111653" cy="590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71%</a:t>
            </a:r>
          </a:p>
        </p:txBody>
      </p:sp>
      <p:sp>
        <p:nvSpPr>
          <p:cNvPr id="16" name="Oval 15"/>
          <p:cNvSpPr/>
          <p:nvPr/>
        </p:nvSpPr>
        <p:spPr>
          <a:xfrm>
            <a:off x="3309187" y="5995104"/>
            <a:ext cx="1111653" cy="5905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17%</a:t>
            </a:r>
          </a:p>
        </p:txBody>
      </p:sp>
      <p:sp>
        <p:nvSpPr>
          <p:cNvPr id="17" name="Oval 16"/>
          <p:cNvSpPr/>
          <p:nvPr/>
        </p:nvSpPr>
        <p:spPr>
          <a:xfrm>
            <a:off x="617193" y="4590050"/>
            <a:ext cx="1111653" cy="5905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16%</a:t>
            </a:r>
          </a:p>
        </p:txBody>
      </p:sp>
      <p:sp>
        <p:nvSpPr>
          <p:cNvPr id="18" name="Oval 17"/>
          <p:cNvSpPr/>
          <p:nvPr/>
        </p:nvSpPr>
        <p:spPr>
          <a:xfrm>
            <a:off x="349021" y="3276040"/>
            <a:ext cx="1111653" cy="5905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3.4%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68756" y="2153563"/>
            <a:ext cx="4079009" cy="712286"/>
          </a:xfrm>
          <a:prstGeom prst="rect">
            <a:avLst/>
          </a:prstGeom>
          <a:solidFill>
            <a:srgbClr val="003D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Member Have Any Credit Account?</a:t>
            </a:r>
          </a:p>
        </p:txBody>
      </p:sp>
      <p:cxnSp>
        <p:nvCxnSpPr>
          <p:cNvPr id="56" name="Straight Connector 55"/>
          <p:cNvCxnSpPr>
            <a:cxnSpLocks/>
            <a:stCxn id="10" idx="2"/>
            <a:endCxn id="12" idx="0"/>
          </p:cNvCxnSpPr>
          <p:nvPr/>
        </p:nvCxnSpPr>
        <p:spPr>
          <a:xfrm flipH="1">
            <a:off x="8809040" y="4029624"/>
            <a:ext cx="1159883" cy="697434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6" idx="2"/>
            <a:endCxn id="8" idx="0"/>
          </p:cNvCxnSpPr>
          <p:nvPr/>
        </p:nvCxnSpPr>
        <p:spPr>
          <a:xfrm flipH="1">
            <a:off x="3295247" y="1274797"/>
            <a:ext cx="2732117" cy="878766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13" idx="0"/>
            <a:endCxn id="19" idx="2"/>
          </p:cNvCxnSpPr>
          <p:nvPr/>
        </p:nvCxnSpPr>
        <p:spPr>
          <a:xfrm flipV="1">
            <a:off x="7077942" y="2865849"/>
            <a:ext cx="1730319" cy="421589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17" idx="0"/>
            <a:endCxn id="7" idx="2"/>
          </p:cNvCxnSpPr>
          <p:nvPr/>
        </p:nvCxnSpPr>
        <p:spPr>
          <a:xfrm flipV="1">
            <a:off x="1173020" y="4049399"/>
            <a:ext cx="2735463" cy="540651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18" idx="0"/>
            <a:endCxn id="8" idx="2"/>
          </p:cNvCxnSpPr>
          <p:nvPr/>
        </p:nvCxnSpPr>
        <p:spPr>
          <a:xfrm flipV="1">
            <a:off x="904848" y="2865849"/>
            <a:ext cx="2390399" cy="410191"/>
          </a:xfrm>
          <a:prstGeom prst="line">
            <a:avLst/>
          </a:prstGeom>
          <a:ln w="38100">
            <a:solidFill>
              <a:srgbClr val="003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23</a:t>
            </a:fld>
            <a:endParaRPr lang="en-US"/>
          </a:p>
        </p:txBody>
      </p:sp>
      <p:sp>
        <p:nvSpPr>
          <p:cNvPr id="91" name="Title 90"/>
          <p:cNvSpPr>
            <a:spLocks noGrp="1"/>
          </p:cNvSpPr>
          <p:nvPr>
            <p:ph type="title" idx="4294967295"/>
          </p:nvPr>
        </p:nvSpPr>
        <p:spPr>
          <a:xfrm>
            <a:off x="998164" y="286692"/>
            <a:ext cx="10058400" cy="1449387"/>
          </a:xfrm>
        </p:spPr>
        <p:txBody>
          <a:bodyPr/>
          <a:lstStyle/>
          <a:p>
            <a:r>
              <a:rPr lang="en-US" dirty="0"/>
              <a:t>         YES                                            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194" y="1746540"/>
            <a:ext cx="255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in Rectangles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3146" y="5995104"/>
            <a:ext cx="259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Churn Probability in Ovals</a:t>
            </a:r>
          </a:p>
        </p:txBody>
      </p:sp>
    </p:spTree>
    <p:extLst>
      <p:ext uri="{BB962C8B-B14F-4D97-AF65-F5344CB8AC3E}">
        <p14:creationId xmlns:p14="http://schemas.microsoft.com/office/powerpoint/2010/main" val="101501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Logistic Regression 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Precision:  74.6%</a:t>
            </a:r>
          </a:p>
          <a:p>
            <a:r>
              <a:rPr lang="en-US" dirty="0"/>
              <a:t>Recall:  56.9%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0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Interpretation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4030" y="2053537"/>
            <a:ext cx="5469147" cy="4123425"/>
          </a:xfrm>
        </p:spPr>
        <p:txBody>
          <a:bodyPr>
            <a:normAutofit/>
          </a:bodyPr>
          <a:lstStyle/>
          <a:p>
            <a:r>
              <a:rPr lang="en-US" dirty="0"/>
              <a:t>Numbers listed are log-odds (logit) coefficients</a:t>
            </a:r>
          </a:p>
          <a:p>
            <a:r>
              <a:rPr lang="en-US" dirty="0"/>
              <a:t>To calculate risk score, multiply coefficient by the actual value for member (e.g. if member currently has 2 debt accounts, multiply -1.56485 by 2) for every coefficient, then sum them all</a:t>
            </a:r>
          </a:p>
          <a:p>
            <a:r>
              <a:rPr lang="en-US" dirty="0"/>
              <a:t>This sum is your total log-odds.  Take the mathematical constant e to the power of this value (EXP function in Excel), which will give you the odds</a:t>
            </a:r>
          </a:p>
          <a:p>
            <a:r>
              <a:rPr lang="en-US" dirty="0"/>
              <a:t>To change from odds to probabilities, find the value of Odds / (1 + Odds)</a:t>
            </a:r>
          </a:p>
          <a:p>
            <a:r>
              <a:rPr lang="en-US" dirty="0"/>
              <a:t>This is the member’s churn risk score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22" y="2053538"/>
            <a:ext cx="2615794" cy="41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Precision:  74.6%</a:t>
            </a:r>
          </a:p>
          <a:p>
            <a:r>
              <a:rPr lang="en-US" dirty="0"/>
              <a:t>Recall:  56.9%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Bear in mind that LR’s precision/recall can be easily tweaked to fit the business’ unique needs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Precision:  77.4%</a:t>
            </a:r>
          </a:p>
          <a:p>
            <a:r>
              <a:rPr lang="en-US" dirty="0"/>
              <a:t>Recall:  67.9%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Classification tree is not flexible:  These numbers are practically set in stone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9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Timing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  <a:p>
            <a:pPr lvl="1"/>
            <a:r>
              <a:rPr lang="en-US" dirty="0"/>
              <a:t>Originally developed for the healthcare industry</a:t>
            </a:r>
          </a:p>
          <a:p>
            <a:pPr lvl="1"/>
            <a:r>
              <a:rPr lang="en-US" dirty="0"/>
              <a:t>Provides insight into “time to event”</a:t>
            </a:r>
          </a:p>
          <a:p>
            <a:r>
              <a:rPr lang="en-US" dirty="0"/>
              <a:t>Complementary log-log model</a:t>
            </a:r>
          </a:p>
          <a:p>
            <a:r>
              <a:rPr lang="en-US" dirty="0"/>
              <a:t>Tools used</a:t>
            </a:r>
          </a:p>
          <a:p>
            <a:pPr lvl="1"/>
            <a:r>
              <a:rPr lang="en-US" dirty="0"/>
              <a:t>R – survival, </a:t>
            </a:r>
            <a:r>
              <a:rPr lang="en-US" dirty="0" err="1"/>
              <a:t>survminer</a:t>
            </a:r>
            <a:endParaRPr lang="en-US" dirty="0"/>
          </a:p>
          <a:p>
            <a:pPr lvl="1"/>
            <a:r>
              <a:rPr lang="en-US" dirty="0"/>
              <a:t>SAS – PROC LOGISTIC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1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25" y="0"/>
            <a:ext cx="8367222" cy="62754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Ensemble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model generated by </a:t>
            </a:r>
            <a:r>
              <a:rPr lang="en-US" dirty="0" err="1"/>
              <a:t>ensembling</a:t>
            </a:r>
            <a:r>
              <a:rPr lang="en-US" dirty="0"/>
              <a:t> (combining) the predictions from both a logistic regression (LR) model and a classification tree (CT) model</a:t>
            </a:r>
          </a:p>
          <a:p>
            <a:r>
              <a:rPr lang="en-US" dirty="0"/>
              <a:t>Ensemble model performance trumps performance of individual models</a:t>
            </a:r>
          </a:p>
          <a:p>
            <a:r>
              <a:rPr lang="en-US" dirty="0"/>
              <a:t>Multiple ways to ensemble:</a:t>
            </a:r>
          </a:p>
          <a:p>
            <a:pPr lvl="1"/>
            <a:r>
              <a:rPr lang="en-US" dirty="0"/>
              <a:t>Add the churn risk scores together and compare to a threshold</a:t>
            </a:r>
          </a:p>
          <a:p>
            <a:pPr lvl="1"/>
            <a:r>
              <a:rPr lang="en-US" dirty="0"/>
              <a:t>Require both churn risk scores to be above some minimum threshold</a:t>
            </a:r>
          </a:p>
          <a:p>
            <a:r>
              <a:rPr lang="en-US" dirty="0"/>
              <a:t>In testing, three-month ensemble model found 58% of churners, with 17% accuracy in predictions for churn.  The ensemble model targets only 5% of all ********** members, but manages to capture 58% of the churners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3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11/04/16:  First meeting</a:t>
            </a:r>
          </a:p>
          <a:p>
            <a:r>
              <a:rPr lang="en-US" sz="2800" dirty="0"/>
              <a:t>11/30/16:  Received data</a:t>
            </a:r>
          </a:p>
          <a:p>
            <a:r>
              <a:rPr lang="en-US" sz="2800" dirty="0"/>
              <a:t>12/12/16:  First progress report</a:t>
            </a:r>
          </a:p>
          <a:p>
            <a:r>
              <a:rPr lang="en-US" sz="2800" dirty="0"/>
              <a:t>02/24/17:  Model prototype</a:t>
            </a:r>
          </a:p>
          <a:p>
            <a:r>
              <a:rPr lang="en-US" sz="4000" dirty="0">
                <a:solidFill>
                  <a:srgbClr val="FF0000"/>
                </a:solidFill>
              </a:rPr>
              <a:t>04/28/17:  Final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0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26" y="134205"/>
            <a:ext cx="10020557" cy="61832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4945" y="5671127"/>
            <a:ext cx="852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*These numbers are for two years’ worth of data.  Yearly churn rates would be roughly half of what is given above</a:t>
            </a:r>
          </a:p>
        </p:txBody>
      </p:sp>
    </p:spTree>
    <p:extLst>
      <p:ext uri="{BB962C8B-B14F-4D97-AF65-F5344CB8AC3E}">
        <p14:creationId xmlns:p14="http://schemas.microsoft.com/office/powerpoint/2010/main" val="183558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" y="0"/>
            <a:ext cx="10032695" cy="62139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8301" y="5567575"/>
            <a:ext cx="852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*These numbers are for two years’ worth of data.  Yearly churn rates would be roughly half of what is given above</a:t>
            </a:r>
          </a:p>
        </p:txBody>
      </p:sp>
    </p:spTree>
    <p:extLst>
      <p:ext uri="{BB962C8B-B14F-4D97-AF65-F5344CB8AC3E}">
        <p14:creationId xmlns:p14="http://schemas.microsoft.com/office/powerpoint/2010/main" val="711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attributes are associated with member churn?</a:t>
            </a:r>
          </a:p>
          <a:p>
            <a:r>
              <a:rPr lang="en-US" sz="2800" dirty="0"/>
              <a:t>Can member churn be predicted?</a:t>
            </a:r>
          </a:p>
          <a:p>
            <a:r>
              <a:rPr lang="en-US" sz="2800" dirty="0"/>
              <a:t>If so, can churn timing also be predicted?</a:t>
            </a:r>
          </a:p>
          <a:p>
            <a:r>
              <a:rPr lang="en-US" sz="2800" dirty="0"/>
              <a:t>Do any optimal times exist for intervention?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 Bob 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97280" y="2005012"/>
            <a:ext cx="5355566" cy="435133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22 years old</a:t>
            </a:r>
          </a:p>
          <a:p>
            <a:r>
              <a:rPr lang="en-US" altLang="zh-CN" sz="2800" dirty="0"/>
              <a:t>Member since June 2012</a:t>
            </a:r>
          </a:p>
          <a:p>
            <a:r>
              <a:rPr lang="en-US" altLang="zh-CN" sz="2800" dirty="0"/>
              <a:t>Holds two savings accounts, a checking account, and a VISA card</a:t>
            </a:r>
          </a:p>
          <a:p>
            <a:endParaRPr lang="zh-CN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CC03-07C4-47D2-B778-98739A79F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24" y="1825625"/>
            <a:ext cx="5930650" cy="39557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Something’s Going On; Are We Noticing?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Bob closed two of his deposit accounts this month</a:t>
            </a:r>
          </a:p>
          <a:p>
            <a:r>
              <a:rPr lang="en-US" altLang="zh-CN" sz="2800" dirty="0"/>
              <a:t>Bob’s point of sale usage in the past two months was a third of what it used to be</a:t>
            </a:r>
          </a:p>
          <a:p>
            <a:r>
              <a:rPr lang="en-US" altLang="zh-CN" sz="2800" dirty="0"/>
              <a:t>Bob stopped making deposits into his account last month</a:t>
            </a:r>
            <a:endParaRPr lang="zh-CN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9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Bob Moves On…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7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Could Have Been Done?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94562" cy="40233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An analyst conducts a periodic risk review</a:t>
            </a:r>
          </a:p>
          <a:p>
            <a:r>
              <a:rPr lang="en-US" altLang="zh-CN" sz="2800" dirty="0"/>
              <a:t>She plugs Bob’s data into a predictive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5" y="1799873"/>
            <a:ext cx="4116525" cy="40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 Bells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Bob receives three-month churn risk score of 71%</a:t>
            </a:r>
          </a:p>
          <a:p>
            <a:r>
              <a:rPr lang="en-US" altLang="zh-CN" sz="2800" dirty="0"/>
              <a:t>Bob is at risk!</a:t>
            </a:r>
          </a:p>
          <a:p>
            <a:r>
              <a:rPr lang="en-US" sz="2800" dirty="0"/>
              <a:t>Bob is added to the list of at-risk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2947-FC26-4B0C-BEDA-B598DA3CCA3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365125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4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206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2852</TotalTime>
  <Words>1131</Words>
  <Application>Microsoft Office PowerPoint</Application>
  <PresentationFormat>Widescreen</PresentationFormat>
  <Paragraphs>200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等线</vt:lpstr>
      <vt:lpstr>宋体</vt:lpstr>
      <vt:lpstr>Calibri</vt:lpstr>
      <vt:lpstr>Calibri Light</vt:lpstr>
      <vt:lpstr>Retrospect</vt:lpstr>
      <vt:lpstr>Final Presentation:  4/28/17</vt:lpstr>
      <vt:lpstr>Executive Summary</vt:lpstr>
      <vt:lpstr>Timeline</vt:lpstr>
      <vt:lpstr>Scope of Work</vt:lpstr>
      <vt:lpstr>Meet Bob </vt:lpstr>
      <vt:lpstr>Something’s Going On; Are We Noticing?</vt:lpstr>
      <vt:lpstr>Bob Moves On…</vt:lpstr>
      <vt:lpstr>What Could Have Been Done?</vt:lpstr>
      <vt:lpstr>Alarm Bells</vt:lpstr>
      <vt:lpstr>A Happy Ending</vt:lpstr>
      <vt:lpstr>A 50% Reduction in Churn = 20,000 More Members</vt:lpstr>
      <vt:lpstr>Our Model is Extremely Effective</vt:lpstr>
      <vt:lpstr>What Could Be…</vt:lpstr>
      <vt:lpstr>…With Some Hard Work</vt:lpstr>
      <vt:lpstr>Questions?</vt:lpstr>
      <vt:lpstr>Appendix</vt:lpstr>
      <vt:lpstr>Methods and Tools</vt:lpstr>
      <vt:lpstr>Transformation &amp; Feature Generation</vt:lpstr>
      <vt:lpstr>Features</vt:lpstr>
      <vt:lpstr>Features</vt:lpstr>
      <vt:lpstr>Features</vt:lpstr>
      <vt:lpstr>Example Partition Model Performance</vt:lpstr>
      <vt:lpstr>         YES                                            NO</vt:lpstr>
      <vt:lpstr>Example Logistic Regression Performance</vt:lpstr>
      <vt:lpstr>Logistic Regression Interpretation</vt:lpstr>
      <vt:lpstr>Model Comparison</vt:lpstr>
      <vt:lpstr>Churn Timing Model</vt:lpstr>
      <vt:lpstr>PowerPoint Presentation</vt:lpstr>
      <vt:lpstr>Final Ensemble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 12/12/16</dc:title>
  <dc:creator>Bourassa, John</dc:creator>
  <cp:lastModifiedBy>Bourassa, John</cp:lastModifiedBy>
  <cp:revision>113</cp:revision>
  <dcterms:created xsi:type="dcterms:W3CDTF">2016-12-09T20:16:28Z</dcterms:created>
  <dcterms:modified xsi:type="dcterms:W3CDTF">2017-07-08T16:25:44Z</dcterms:modified>
</cp:coreProperties>
</file>