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4" r:id="rId3"/>
    <p:sldId id="260" r:id="rId4"/>
    <p:sldId id="261" r:id="rId5"/>
    <p:sldId id="262" r:id="rId6"/>
    <p:sldId id="263" r:id="rId7"/>
    <p:sldId id="265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3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785-5185-41C2-A277-3CBAC1A78707}" type="datetimeFigureOut">
              <a:rPr lang="en-GB" smtClean="0"/>
              <a:t>04/06/2015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97CC-39E5-4135-B646-1FBEB747B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0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785-5185-41C2-A277-3CBAC1A78707}" type="datetimeFigureOut">
              <a:rPr lang="en-GB" smtClean="0"/>
              <a:t>04/06/2015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97CC-39E5-4135-B646-1FBEB747B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29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785-5185-41C2-A277-3CBAC1A78707}" type="datetimeFigureOut">
              <a:rPr lang="en-GB" smtClean="0"/>
              <a:t>04/06/2015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97CC-39E5-4135-B646-1FBEB747B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785-5185-41C2-A277-3CBAC1A78707}" type="datetimeFigureOut">
              <a:rPr lang="en-GB" smtClean="0"/>
              <a:t>04/06/2015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97CC-39E5-4135-B646-1FBEB747B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23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785-5185-41C2-A277-3CBAC1A78707}" type="datetimeFigureOut">
              <a:rPr lang="en-GB" smtClean="0"/>
              <a:t>04/06/2015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97CC-39E5-4135-B646-1FBEB747B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0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785-5185-41C2-A277-3CBAC1A78707}" type="datetimeFigureOut">
              <a:rPr lang="en-GB" smtClean="0"/>
              <a:t>04/06/2015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97CC-39E5-4135-B646-1FBEB747B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8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785-5185-41C2-A277-3CBAC1A78707}" type="datetimeFigureOut">
              <a:rPr lang="en-GB" smtClean="0"/>
              <a:t>04/06/2015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97CC-39E5-4135-B646-1FBEB747B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58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785-5185-41C2-A277-3CBAC1A78707}" type="datetimeFigureOut">
              <a:rPr lang="en-GB" smtClean="0"/>
              <a:t>04/06/2015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97CC-39E5-4135-B646-1FBEB747B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96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785-5185-41C2-A277-3CBAC1A78707}" type="datetimeFigureOut">
              <a:rPr lang="en-GB" smtClean="0"/>
              <a:t>04/06/2015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97CC-39E5-4135-B646-1FBEB747B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785-5185-41C2-A277-3CBAC1A78707}" type="datetimeFigureOut">
              <a:rPr lang="en-GB" smtClean="0"/>
              <a:t>04/06/2015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97CC-39E5-4135-B646-1FBEB747B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0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785-5185-41C2-A277-3CBAC1A78707}" type="datetimeFigureOut">
              <a:rPr lang="en-GB" smtClean="0"/>
              <a:t>04/06/2015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97CC-39E5-4135-B646-1FBEB747B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12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D9785-5185-41C2-A277-3CBAC1A78707}" type="datetimeFigureOut">
              <a:rPr lang="en-GB" smtClean="0"/>
              <a:t>04/06/2015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897CC-39E5-4135-B646-1FBEB747B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45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24623" y="651062"/>
            <a:ext cx="7638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Analysis of group effects in DCM (empirical Bayes for fMRI)  </a:t>
            </a:r>
            <a:endParaRPr lang="en-GB" sz="2400" dirty="0"/>
          </a:p>
        </p:txBody>
      </p:sp>
      <p:sp>
        <p:nvSpPr>
          <p:cNvPr id="1349" name="TextBox 1348"/>
          <p:cNvSpPr txBox="1"/>
          <p:nvPr/>
        </p:nvSpPr>
        <p:spPr>
          <a:xfrm>
            <a:off x="1716442" y="1993632"/>
            <a:ext cx="605531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setup and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Is handedness best described by asymmetrical intrinsic excitability?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Or altered inter-hemispheric transfer?</a:t>
            </a:r>
          </a:p>
          <a:p>
            <a:endParaRPr lang="en-GB" dirty="0"/>
          </a:p>
          <a:p>
            <a:r>
              <a:rPr lang="en-GB" dirty="0" smtClean="0"/>
              <a:t>Bayesian model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Comparing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Complete searches over (subsets of ) parameters</a:t>
            </a:r>
          </a:p>
          <a:p>
            <a:endParaRPr lang="en-GB" dirty="0" smtClean="0"/>
          </a:p>
          <a:p>
            <a:r>
              <a:rPr lang="en-GB" dirty="0" smtClean="0"/>
              <a:t>Adjunct (classical inference)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The Lindley Paradox (1957)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And its dissolution using hyperpriors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1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66387" y="538184"/>
            <a:ext cx="460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Group inversion with empirical shrinkage priors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188" y="722850"/>
            <a:ext cx="3892771" cy="5610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929" y="3741199"/>
            <a:ext cx="1975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Parameter estimates over connections and (36) subjects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50791" y="244661"/>
            <a:ext cx="618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Analysis of group mean effects (empirical Bayes at the 2</a:t>
            </a:r>
            <a:r>
              <a:rPr lang="en-GB" baseline="30000" dirty="0" smtClean="0"/>
              <a:t>nd</a:t>
            </a:r>
            <a:r>
              <a:rPr lang="en-GB" dirty="0" smtClean="0"/>
              <a:t> level)  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188" y="613993"/>
            <a:ext cx="3892771" cy="56103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1229" y="970376"/>
            <a:ext cx="16681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Full</a:t>
            </a:r>
          </a:p>
          <a:p>
            <a:pPr algn="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Intrinsic</a:t>
            </a:r>
          </a:p>
          <a:p>
            <a:pPr algn="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Intra-hemispheric</a:t>
            </a:r>
          </a:p>
          <a:p>
            <a:pPr algn="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Inter-hemispheric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48857" y="1393371"/>
            <a:ext cx="921657" cy="725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46398" y="1632857"/>
            <a:ext cx="921657" cy="725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29424" y="1886857"/>
            <a:ext cx="921657" cy="725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45588" y="6020082"/>
            <a:ext cx="4391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Full group effects with intrinsic handedness effects</a:t>
            </a:r>
          </a:p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GB" sz="1200" dirty="0" err="1" smtClean="0">
                <a:solidFill>
                  <a:schemeClr val="accent5">
                    <a:lumMod val="75000"/>
                  </a:schemeClr>
                </a:solidFill>
              </a:rPr>
              <a:t>spm_dcm_peb_bmc.m</a:t>
            </a:r>
            <a:r>
              <a:rPr lang="en-GB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87599" y="1146625"/>
            <a:ext cx="921657" cy="725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37358" y="244661"/>
            <a:ext cx="499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Analysis of intrinsic connectivity at the second level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6" y="613993"/>
            <a:ext cx="4475521" cy="58494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74" y="613992"/>
            <a:ext cx="4475521" cy="5849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6249" y="6124935"/>
            <a:ext cx="25614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BMC of intrinsic connections</a:t>
            </a:r>
          </a:p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GB" sz="1200" dirty="0" err="1" smtClean="0">
                <a:solidFill>
                  <a:schemeClr val="accent5">
                    <a:lumMod val="75000"/>
                  </a:schemeClr>
                </a:solidFill>
              </a:rPr>
              <a:t>spm_dcm_bmc_peb.m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ctr"/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9320" y="6124935"/>
            <a:ext cx="3380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BMC of inter-hemispheric connections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942303" y="1275735"/>
            <a:ext cx="597310" cy="936523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8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85778" y="244661"/>
            <a:ext cx="380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Analysis of handedness effects (BMA)  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44" y="613993"/>
            <a:ext cx="3892771" cy="56103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818" y="613993"/>
            <a:ext cx="3892771" cy="5610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1440" y="6124935"/>
            <a:ext cx="2571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BMA of intrinsic connections</a:t>
            </a:r>
          </a:p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GB" sz="1200" dirty="0" err="1">
                <a:solidFill>
                  <a:schemeClr val="accent5">
                    <a:lumMod val="75000"/>
                  </a:schemeClr>
                </a:solidFill>
              </a:rPr>
              <a:t>spm_dcm_peb_bmc.m</a:t>
            </a:r>
            <a:r>
              <a:rPr lang="en-GB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9320" y="6124935"/>
            <a:ext cx="3380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BMA of inter-hemispheric connections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59742" y="2750574"/>
            <a:ext cx="1585452" cy="1187245"/>
          </a:xfrm>
          <a:prstGeom prst="ellips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626947" y="2755491"/>
            <a:ext cx="1585452" cy="1187245"/>
          </a:xfrm>
          <a:prstGeom prst="ellips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07512" y="394911"/>
            <a:ext cx="343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Cross-validation (empirical Bayes)  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03" y="613993"/>
            <a:ext cx="3892771" cy="56103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510" y="613992"/>
            <a:ext cx="3892771" cy="561038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613355" y="1047136"/>
            <a:ext cx="685800" cy="361335"/>
          </a:xfrm>
          <a:prstGeom prst="ellips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542533" y="1032388"/>
            <a:ext cx="685800" cy="361335"/>
          </a:xfrm>
          <a:prstGeom prst="ellips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141440" y="6124935"/>
            <a:ext cx="2571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BMA of intrinsic connections</a:t>
            </a:r>
          </a:p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GB" sz="1200" dirty="0" err="1" smtClean="0">
                <a:solidFill>
                  <a:schemeClr val="accent5">
                    <a:lumMod val="75000"/>
                  </a:schemeClr>
                </a:solidFill>
              </a:rPr>
              <a:t>spm_dcm_loo.m</a:t>
            </a:r>
            <a:r>
              <a:rPr lang="en-GB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9320" y="6124935"/>
            <a:ext cx="3380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BMA of inter-hemispheric connections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57" y="724304"/>
            <a:ext cx="4326337" cy="5654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4304"/>
            <a:ext cx="4326337" cy="56545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6328" y="244661"/>
            <a:ext cx="435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Lindley’s paradox (1957)</a:t>
            </a:r>
            <a:endParaRPr lang="en-GB" sz="1400" dirty="0"/>
          </a:p>
          <a:p>
            <a:pPr algn="ctr"/>
            <a:r>
              <a:rPr lang="en-GB" sz="1400" dirty="0" smtClean="0"/>
              <a:t>(Free </a:t>
            </a:r>
            <a:r>
              <a:rPr lang="en-GB" sz="1400" dirty="0" smtClean="0"/>
              <a:t>energy and F-statistics)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468908" y="4492078"/>
            <a:ext cx="162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accent5">
                    <a:lumMod val="75000"/>
                  </a:schemeClr>
                </a:solidFill>
              </a:rPr>
              <a:t>hE</a:t>
            </a: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 = 0</a:t>
            </a:r>
          </a:p>
          <a:p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Log precision of random effects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2929" y="4492078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 err="1" smtClean="0">
                <a:solidFill>
                  <a:schemeClr val="accent5">
                    <a:lumMod val="75000"/>
                  </a:schemeClr>
                </a:solidFill>
              </a:rPr>
              <a:t>hE</a:t>
            </a: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 = 2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41805" y="4392679"/>
            <a:ext cx="349045" cy="361335"/>
          </a:xfrm>
          <a:prstGeom prst="ellips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662528" y="5045787"/>
            <a:ext cx="349045" cy="361335"/>
          </a:xfrm>
          <a:prstGeom prst="ellips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5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01" y="713187"/>
            <a:ext cx="4475521" cy="58494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2851" y="271057"/>
            <a:ext cx="435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Randomization testing and </a:t>
            </a:r>
            <a:r>
              <a:rPr lang="en-GB" dirty="0" smtClean="0"/>
              <a:t>hyperpriors</a:t>
            </a:r>
          </a:p>
          <a:p>
            <a:pPr algn="ctr"/>
            <a:r>
              <a:rPr lang="en-GB" dirty="0" smtClean="0"/>
              <a:t> </a:t>
            </a:r>
            <a:r>
              <a:rPr lang="en-GB" sz="1400" dirty="0" smtClean="0"/>
              <a:t>and the </a:t>
            </a:r>
            <a:r>
              <a:rPr lang="en-GB" sz="1400" dirty="0" smtClean="0"/>
              <a:t>complete class theorem (Roberts 1981)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531899" y="6095211"/>
            <a:ext cx="213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Different </a:t>
            </a: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precisions</a:t>
            </a:r>
            <a:endParaRPr lang="en-GB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GB" sz="1200" dirty="0" err="1" smtClean="0">
                <a:solidFill>
                  <a:schemeClr val="accent5">
                    <a:lumMod val="75000"/>
                  </a:schemeClr>
                </a:solidFill>
              </a:rPr>
              <a:t>spm_dcm_peb_rnd_search.m</a:t>
            </a:r>
            <a:r>
              <a:rPr lang="en-GB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463936" y="3086695"/>
            <a:ext cx="968698" cy="527664"/>
          </a:xfrm>
          <a:prstGeom prst="ellips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850050" y="3833879"/>
            <a:ext cx="968698" cy="527664"/>
          </a:xfrm>
          <a:prstGeom prst="ellips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241262" y="5644980"/>
            <a:ext cx="382744" cy="354152"/>
          </a:xfrm>
          <a:prstGeom prst="ellips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26666" y="5552833"/>
            <a:ext cx="249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>
                    <a:lumMod val="75000"/>
                  </a:schemeClr>
                </a:solidFill>
              </a:rPr>
              <a:t>Bayesian p-value</a:t>
            </a:r>
          </a:p>
          <a:p>
            <a:pPr algn="r"/>
            <a:r>
              <a:rPr lang="en-GB" sz="1200" dirty="0" smtClean="0">
                <a:solidFill>
                  <a:schemeClr val="accent5">
                    <a:lumMod val="75000"/>
                  </a:schemeClr>
                </a:solidFill>
              </a:rPr>
              <a:t>Classical (randomisation) p-value</a:t>
            </a:r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202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Friston</dc:creator>
  <cp:lastModifiedBy>Karl Friston</cp:lastModifiedBy>
  <cp:revision>24</cp:revision>
  <dcterms:created xsi:type="dcterms:W3CDTF">2015-05-21T16:46:15Z</dcterms:created>
  <dcterms:modified xsi:type="dcterms:W3CDTF">2015-06-04T19:02:08Z</dcterms:modified>
</cp:coreProperties>
</file>