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handoutMasterIdLst>
    <p:handoutMasterId r:id="rId3"/>
  </p:handout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0182"/>
    <p:restoredTop sz="96189"/>
  </p:normalViewPr>
  <p:slideViewPr>
    <p:cSldViewPr snapToGrid="0" snapToObjects="1">
      <p:cViewPr varScale="1">
        <p:scale>
          <a:sx n="82" d="100"/>
          <a:sy n="82" d="100"/>
        </p:scale>
        <p:origin x="168" y="16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94" d="100"/>
          <a:sy n="94" d="100"/>
        </p:scale>
        <p:origin x="3752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handoutMaster" Target="handoutMasters/handout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9096444-385E-1D4B-ACE7-2592E1C4B60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A9C87DC-562D-A14D-B569-5B5D64438B9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EA96E3-5376-2D42-97CA-66A886050071}" type="datetimeFigureOut">
              <a:rPr lang="en-US" smtClean="0"/>
              <a:t>3/27/20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371E63-68E0-B44D-BDEE-B67CDDDF81D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ED2280-A3AF-3A4E-885A-A339167DAEF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5D3A3C-8805-1D4D-95A1-06DA6549C3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4541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8BE0CF-2B3D-154F-8053-CD13360AD9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86989C-D28E-654D-A8E4-17CB11D512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92A9DF-4504-4349-9ADB-70E82268D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378E5-F4D9-824D-8BC6-66DDB52D5CFC}" type="datetimeFigureOut">
              <a:rPr lang="en-US" smtClean="0"/>
              <a:t>3/27/20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629CEB-4870-8A4E-A1D9-4DB8360BB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2E1931-C96E-0A4A-88EC-01E372F8D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B399A-EDAE-924A-84B4-D154FFC3E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2245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82A8C-2B0D-CD40-A1B7-4B31A8AE1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3B28CB-AC39-1442-A16D-A51CA96F6B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431867-4C8D-734D-99EA-245892B559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378E5-F4D9-824D-8BC6-66DDB52D5CFC}" type="datetimeFigureOut">
              <a:rPr lang="en-US" smtClean="0"/>
              <a:t>3/27/20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E9AB46-32D9-E74A-8827-3F6E7678D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4AC7A2-7E1F-0D43-86C7-5E9D20DB9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B399A-EDAE-924A-84B4-D154FFC3E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3693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A592CF-EB11-6E41-A467-79D5622BBF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F485A3-2D1C-2644-857D-E534B720AC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3CDE70-EF3E-BF4C-B4E2-216DBE141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378E5-F4D9-824D-8BC6-66DDB52D5CFC}" type="datetimeFigureOut">
              <a:rPr lang="en-US" smtClean="0"/>
              <a:t>3/27/20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5B5920-C778-8B4A-90D2-0907CB744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7EDCDF-21D4-1240-9FD6-F5EDACDAA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B399A-EDAE-924A-84B4-D154FFC3E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530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0BD664-7668-A245-9BAE-F90630EB6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0B170B-2F42-7E46-9A19-0189FEC33D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3BDBB1-9709-3940-AAF1-E16350C193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378E5-F4D9-824D-8BC6-66DDB52D5CFC}" type="datetimeFigureOut">
              <a:rPr lang="en-US" smtClean="0"/>
              <a:t>3/27/20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3B9402-183C-3B48-972B-11C93145A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37BE70-82A6-514A-82EE-BAF4B4E53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B399A-EDAE-924A-84B4-D154FFC3E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93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6AE52-56A5-5F40-9C46-208036E0EE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7D1DEB-A689-DD41-BAD4-CD94B6DAB7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ACE708-F00A-0944-89A2-F1429BB4DB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378E5-F4D9-824D-8BC6-66DDB52D5CFC}" type="datetimeFigureOut">
              <a:rPr lang="en-US" smtClean="0"/>
              <a:t>3/27/20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17B73F-2BD6-0F49-818F-4539C0808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3F9A4A-1BC9-6C4E-8B26-06B270F3C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B399A-EDAE-924A-84B4-D154FFC3E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3635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87F30-C9D1-444C-BA30-0B19E7167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529C88-9448-024F-A689-4472E16593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ABCB0D-B1D8-CC44-85B4-2A67E918D2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28F32C-150C-0345-B351-4304B9641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378E5-F4D9-824D-8BC6-66DDB52D5CFC}" type="datetimeFigureOut">
              <a:rPr lang="en-US" smtClean="0"/>
              <a:t>3/27/20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3B1EB8-3E96-7446-A631-E84F0C349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DEC998-A61D-4945-B2DE-F68924976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B399A-EDAE-924A-84B4-D154FFC3E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2899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D0FBF-218D-544C-A003-0735621C9A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760441-CC11-2649-A36F-3648724510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BF25DC-7C4F-6540-9867-E97A35520E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C46B95-A032-7E41-A9BA-D321161283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DD230A-3498-F649-8E79-3E08B6625A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8377D9B-51E5-E944-B525-809A5857D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378E5-F4D9-824D-8BC6-66DDB52D5CFC}" type="datetimeFigureOut">
              <a:rPr lang="en-US" smtClean="0"/>
              <a:t>3/27/20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1F89FD7-A044-D54D-9C3E-AF9FD1634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7D3AD06-E90C-0F40-AD96-305C80195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B399A-EDAE-924A-84B4-D154FFC3E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648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37BE4-5351-0445-8B7D-F7841E589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ADB672B-5D72-C548-B8BE-079C961B7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378E5-F4D9-824D-8BC6-66DDB52D5CFC}" type="datetimeFigureOut">
              <a:rPr lang="en-US" smtClean="0"/>
              <a:t>3/27/20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529F84-62D4-2D46-AE52-D237DAF37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E055A0-5267-5F4A-A326-4B9A5BB21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B399A-EDAE-924A-84B4-D154FFC3E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5587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6AB0781-52CC-DF47-A633-F719DDE37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378E5-F4D9-824D-8BC6-66DDB52D5CFC}" type="datetimeFigureOut">
              <a:rPr lang="en-US" smtClean="0"/>
              <a:t>3/27/20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EADDC6-37A2-4946-9861-49E24C1C0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14AC8F-9E05-1E48-B717-F0DBAD946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B399A-EDAE-924A-84B4-D154FFC3E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944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12B905-320B-A340-8E95-A75C86F46E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7EC3BF-20AF-6B43-AC3A-96D4A6ABC0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B51496-1627-D84E-822F-F5833F9679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D0AED7-7E3E-2D4E-9E09-1B9BDBD16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378E5-F4D9-824D-8BC6-66DDB52D5CFC}" type="datetimeFigureOut">
              <a:rPr lang="en-US" smtClean="0"/>
              <a:t>3/27/20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5364E0-2124-FC4D-B13F-FB0BE7429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B4A990-481E-E747-8ED9-4C65EB85B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B399A-EDAE-924A-84B4-D154FFC3E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2294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873836-D49C-6541-8F51-935EEF86A7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FA3DB8-D330-C841-AFC4-6CEC6FEFA7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692F63-E167-744A-BCA3-A13B18D3B7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67DFE8-EA75-C648-837C-B646909AD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378E5-F4D9-824D-8BC6-66DDB52D5CFC}" type="datetimeFigureOut">
              <a:rPr lang="en-US" smtClean="0"/>
              <a:t>3/27/20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238CA4-60F4-2B4E-B916-5C10DBA74D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3358D5-E83E-CA48-A9B3-0B8CFD69E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B399A-EDAE-924A-84B4-D154FFC3E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364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938FA62-0A66-094E-AD49-273CA7440A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A3C44F-D26C-CB4B-979D-187281F101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00EECD-CFA7-4740-B304-141CA3AE20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D378E5-F4D9-824D-8BC6-66DDB52D5CFC}" type="datetimeFigureOut">
              <a:rPr lang="en-US" smtClean="0"/>
              <a:t>3/27/20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71E4E0-897B-1A4C-9E25-0322B00BB5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991238-E6DC-0F4D-87B6-4CC0BDC085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4B399A-EDAE-924A-84B4-D154FFC3E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877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8FD6236-6D5E-7F47-8879-68038E09DB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1231206"/>
              </p:ext>
            </p:extLst>
          </p:nvPr>
        </p:nvGraphicFramePr>
        <p:xfrm>
          <a:off x="4404895" y="732729"/>
          <a:ext cx="1210788" cy="146304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210788">
                  <a:extLst>
                    <a:ext uri="{9D8B030D-6E8A-4147-A177-3AD203B41FA5}">
                      <a16:colId xmlns:a16="http://schemas.microsoft.com/office/drawing/2014/main" val="1069656790"/>
                    </a:ext>
                  </a:extLst>
                </a:gridCol>
              </a:tblGrid>
              <a:tr h="14668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Times" pitchFamily="2" charset="0"/>
                        </a:rPr>
                        <a:t>user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3791863"/>
                  </a:ext>
                </a:extLst>
              </a:tr>
              <a:tr h="888937">
                <a:tc>
                  <a:txBody>
                    <a:bodyPr/>
                    <a:lstStyle/>
                    <a:p>
                      <a:pPr algn="l"/>
                      <a:r>
                        <a:rPr lang="en-US" sz="1200" u="sng" dirty="0" err="1">
                          <a:latin typeface="Times" pitchFamily="2" charset="0"/>
                        </a:rPr>
                        <a:t>user_name</a:t>
                      </a:r>
                      <a:endParaRPr lang="en-US" sz="1200" u="sng" dirty="0">
                        <a:latin typeface="Times" pitchFamily="2" charset="0"/>
                      </a:endParaRPr>
                    </a:p>
                    <a:p>
                      <a:pPr algn="l"/>
                      <a:r>
                        <a:rPr lang="en-US" sz="1200" dirty="0">
                          <a:latin typeface="Times" pitchFamily="2" charset="0"/>
                        </a:rPr>
                        <a:t>password</a:t>
                      </a:r>
                    </a:p>
                    <a:p>
                      <a:pPr algn="l"/>
                      <a:r>
                        <a:rPr lang="en-US" sz="1200" dirty="0">
                          <a:latin typeface="Times" pitchFamily="2" charset="0"/>
                        </a:rPr>
                        <a:t>name</a:t>
                      </a:r>
                    </a:p>
                    <a:p>
                      <a:pPr algn="l"/>
                      <a:r>
                        <a:rPr lang="en-US" sz="1200" dirty="0">
                          <a:latin typeface="Times" pitchFamily="2" charset="0"/>
                        </a:rPr>
                        <a:t>    </a:t>
                      </a:r>
                      <a:r>
                        <a:rPr lang="en-US" sz="1200" dirty="0" err="1">
                          <a:latin typeface="Times" pitchFamily="2" charset="0"/>
                        </a:rPr>
                        <a:t>first_name</a:t>
                      </a:r>
                      <a:endParaRPr lang="en-US" sz="1200" dirty="0">
                        <a:latin typeface="Times" pitchFamily="2" charset="0"/>
                      </a:endParaRPr>
                    </a:p>
                    <a:p>
                      <a:pPr algn="l"/>
                      <a:r>
                        <a:rPr lang="en-US" sz="1200" dirty="0">
                          <a:latin typeface="Times" pitchFamily="2" charset="0"/>
                        </a:rPr>
                        <a:t>    </a:t>
                      </a:r>
                      <a:r>
                        <a:rPr lang="en-US" sz="1200" dirty="0" err="1">
                          <a:latin typeface="Times" pitchFamily="2" charset="0"/>
                        </a:rPr>
                        <a:t>last_name</a:t>
                      </a:r>
                      <a:endParaRPr lang="en-US" sz="1200" dirty="0">
                        <a:latin typeface="Times" pitchFamily="2" charset="0"/>
                      </a:endParaRPr>
                    </a:p>
                    <a:p>
                      <a:pPr algn="l"/>
                      <a:r>
                        <a:rPr lang="en-US" sz="1200" dirty="0">
                          <a:latin typeface="Times" pitchFamily="2" charset="0"/>
                        </a:rPr>
                        <a:t>email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9406627"/>
                  </a:ext>
                </a:extLst>
              </a:tr>
            </a:tbl>
          </a:graphicData>
        </a:graphic>
      </p:graphicFrame>
      <p:graphicFrame>
        <p:nvGraphicFramePr>
          <p:cNvPr id="76" name="Table 75">
            <a:extLst>
              <a:ext uri="{FF2B5EF4-FFF2-40B4-BE49-F238E27FC236}">
                <a16:creationId xmlns:a16="http://schemas.microsoft.com/office/drawing/2014/main" id="{33183596-315A-1944-9D75-A9386B62BE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5792937"/>
              </p:ext>
            </p:extLst>
          </p:nvPr>
        </p:nvGraphicFramePr>
        <p:xfrm>
          <a:off x="10535093" y="79519"/>
          <a:ext cx="1078230" cy="1163257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078230">
                  <a:extLst>
                    <a:ext uri="{9D8B030D-6E8A-4147-A177-3AD203B41FA5}">
                      <a16:colId xmlns:a16="http://schemas.microsoft.com/office/drawing/2014/main" val="106965679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Times" pitchFamily="2" charset="0"/>
                        </a:rPr>
                        <a:t>order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3791863"/>
                  </a:ext>
                </a:extLst>
              </a:tr>
              <a:tr h="888937">
                <a:tc>
                  <a:txBody>
                    <a:bodyPr/>
                    <a:lstStyle/>
                    <a:p>
                      <a:pPr algn="l"/>
                      <a:r>
                        <a:rPr lang="en-US" sz="1200" u="sng" dirty="0" err="1">
                          <a:latin typeface="Times" pitchFamily="2" charset="0"/>
                        </a:rPr>
                        <a:t>order_num</a:t>
                      </a:r>
                      <a:endParaRPr lang="en-US" sz="1200" u="sng" dirty="0">
                        <a:latin typeface="Times" pitchFamily="2" charset="0"/>
                      </a:endParaRPr>
                    </a:p>
                    <a:p>
                      <a:pPr algn="l"/>
                      <a:r>
                        <a:rPr lang="en-US" sz="1200" u="none" dirty="0" err="1">
                          <a:latin typeface="Times" pitchFamily="2" charset="0"/>
                        </a:rPr>
                        <a:t>tracking_num</a:t>
                      </a:r>
                      <a:endParaRPr lang="en-US" sz="1200" u="none" dirty="0">
                        <a:latin typeface="Times" pitchFamily="2" charset="0"/>
                      </a:endParaRPr>
                    </a:p>
                    <a:p>
                      <a:pPr algn="l"/>
                      <a:r>
                        <a:rPr lang="en-US" sz="1200" u="none" dirty="0" err="1">
                          <a:latin typeface="Times" pitchFamily="2" charset="0"/>
                        </a:rPr>
                        <a:t>date_placed</a:t>
                      </a:r>
                      <a:endParaRPr lang="en-US" sz="1200" u="none" dirty="0">
                        <a:latin typeface="Times" pitchFamily="2" charset="0"/>
                      </a:endParaRPr>
                    </a:p>
                    <a:p>
                      <a:pPr algn="l"/>
                      <a:r>
                        <a:rPr lang="en-US" sz="1200" u="none" dirty="0" err="1">
                          <a:latin typeface="Times" pitchFamily="2" charset="0"/>
                        </a:rPr>
                        <a:t>total_price</a:t>
                      </a:r>
                      <a:r>
                        <a:rPr lang="en-US" sz="1200" u="none" dirty="0">
                          <a:latin typeface="Times" pitchFamily="2" charset="0"/>
                        </a:rPr>
                        <a:t>()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9406627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B17BB100-94EA-4A4D-B9DF-843DD3ABDC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542557"/>
              </p:ext>
            </p:extLst>
          </p:nvPr>
        </p:nvGraphicFramePr>
        <p:xfrm>
          <a:off x="8625975" y="4182744"/>
          <a:ext cx="1078230" cy="58657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078230">
                  <a:extLst>
                    <a:ext uri="{9D8B030D-6E8A-4147-A177-3AD203B41FA5}">
                      <a16:colId xmlns:a16="http://schemas.microsoft.com/office/drawing/2014/main" val="1069656790"/>
                    </a:ext>
                  </a:extLst>
                </a:gridCol>
              </a:tblGrid>
              <a:tr h="244584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Times" pitchFamily="2" charset="0"/>
                        </a:rPr>
                        <a:t>basket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3791863"/>
                  </a:ext>
                </a:extLst>
              </a:tr>
              <a:tr h="312250">
                <a:tc>
                  <a:txBody>
                    <a:bodyPr/>
                    <a:lstStyle/>
                    <a:p>
                      <a:pPr algn="l"/>
                      <a:r>
                        <a:rPr lang="en-US" sz="1200" u="sng" dirty="0" err="1">
                          <a:latin typeface="Times" pitchFamily="2" charset="0"/>
                        </a:rPr>
                        <a:t>basket_id</a:t>
                      </a:r>
                      <a:endParaRPr lang="en-US" sz="1200" u="none" dirty="0">
                        <a:latin typeface="Times" pitchFamily="2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9406627"/>
                  </a:ext>
                </a:extLst>
              </a:tr>
            </a:tbl>
          </a:graphicData>
        </a:graphic>
      </p:graphicFrame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199A7694-09AF-C148-B3DC-347DDD72ACD6}"/>
              </a:ext>
            </a:extLst>
          </p:cNvPr>
          <p:cNvCxnSpPr>
            <a:cxnSpLocks/>
            <a:stCxn id="13" idx="1"/>
            <a:endCxn id="108" idx="3"/>
          </p:cNvCxnSpPr>
          <p:nvPr/>
        </p:nvCxnSpPr>
        <p:spPr>
          <a:xfrm flipH="1">
            <a:off x="7917149" y="4476029"/>
            <a:ext cx="708826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A2AAEF91-A41F-0742-8F6F-E74ABBC436D9}"/>
              </a:ext>
            </a:extLst>
          </p:cNvPr>
          <p:cNvCxnSpPr>
            <a:cxnSpLocks/>
            <a:stCxn id="78" idx="0"/>
            <a:endCxn id="4" idx="3"/>
          </p:cNvCxnSpPr>
          <p:nvPr/>
        </p:nvCxnSpPr>
        <p:spPr>
          <a:xfrm rot="16200000" flipV="1">
            <a:off x="6641700" y="438232"/>
            <a:ext cx="1497374" cy="3549407"/>
          </a:xfrm>
          <a:prstGeom prst="bentConnector2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7C54BA29-6DAD-E54F-A697-60C400AFD9D7}"/>
              </a:ext>
            </a:extLst>
          </p:cNvPr>
          <p:cNvCxnSpPr>
            <a:cxnSpLocks/>
            <a:stCxn id="78" idx="2"/>
            <a:endCxn id="13" idx="0"/>
          </p:cNvCxnSpPr>
          <p:nvPr/>
        </p:nvCxnSpPr>
        <p:spPr>
          <a:xfrm>
            <a:off x="9165090" y="3976220"/>
            <a:ext cx="0" cy="206524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86674C74-450E-9E4C-AC34-F2CBA8E561A6}"/>
              </a:ext>
            </a:extLst>
          </p:cNvPr>
          <p:cNvCxnSpPr>
            <a:cxnSpLocks/>
            <a:stCxn id="100" idx="1"/>
            <a:endCxn id="13" idx="3"/>
          </p:cNvCxnSpPr>
          <p:nvPr/>
        </p:nvCxnSpPr>
        <p:spPr>
          <a:xfrm flipH="1" flipV="1">
            <a:off x="9704205" y="4476029"/>
            <a:ext cx="391619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EE11C82C-B032-0346-A3DD-95236DA2ECD1}"/>
              </a:ext>
            </a:extLst>
          </p:cNvPr>
          <p:cNvCxnSpPr>
            <a:cxnSpLocks/>
            <a:stCxn id="100" idx="0"/>
            <a:endCxn id="76" idx="2"/>
          </p:cNvCxnSpPr>
          <p:nvPr/>
        </p:nvCxnSpPr>
        <p:spPr>
          <a:xfrm flipV="1">
            <a:off x="11074208" y="1242776"/>
            <a:ext cx="0" cy="2725955"/>
          </a:xfrm>
          <a:prstGeom prst="line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9" name="Table 128">
            <a:extLst>
              <a:ext uri="{FF2B5EF4-FFF2-40B4-BE49-F238E27FC236}">
                <a16:creationId xmlns:a16="http://schemas.microsoft.com/office/drawing/2014/main" id="{B390E181-B6B5-794A-9C6C-DA783BF873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7250420"/>
              </p:ext>
            </p:extLst>
          </p:nvPr>
        </p:nvGraphicFramePr>
        <p:xfrm>
          <a:off x="4404895" y="2728314"/>
          <a:ext cx="1210788" cy="554574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210788">
                  <a:extLst>
                    <a:ext uri="{9D8B030D-6E8A-4147-A177-3AD203B41FA5}">
                      <a16:colId xmlns:a16="http://schemas.microsoft.com/office/drawing/2014/main" val="1069656790"/>
                    </a:ext>
                  </a:extLst>
                </a:gridCol>
              </a:tblGrid>
              <a:tr h="238351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Times" pitchFamily="2" charset="0"/>
                        </a:rPr>
                        <a:t>librarian 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3791863"/>
                  </a:ext>
                </a:extLst>
              </a:tr>
              <a:tr h="280254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latin typeface="Times" pitchFamily="2" charset="0"/>
                        </a:rPr>
                        <a:t>salary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9406627"/>
                  </a:ext>
                </a:extLst>
              </a:tr>
            </a:tbl>
          </a:graphicData>
        </a:graphic>
      </p:graphicFrame>
      <p:sp>
        <p:nvSpPr>
          <p:cNvPr id="78" name="Diamond 77">
            <a:extLst>
              <a:ext uri="{FF2B5EF4-FFF2-40B4-BE49-F238E27FC236}">
                <a16:creationId xmlns:a16="http://schemas.microsoft.com/office/drawing/2014/main" id="{FBF2437C-3794-4EDB-A0C3-7FAA19A8EF24}"/>
              </a:ext>
            </a:extLst>
          </p:cNvPr>
          <p:cNvSpPr/>
          <p:nvPr/>
        </p:nvSpPr>
        <p:spPr>
          <a:xfrm>
            <a:off x="8186706" y="2961623"/>
            <a:ext cx="1956768" cy="1014597"/>
          </a:xfrm>
          <a:prstGeom prst="diamond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i="1" dirty="0" err="1">
                <a:solidFill>
                  <a:sysClr val="windowText" lastClr="000000"/>
                </a:solidFill>
                <a:latin typeface="Times" pitchFamily="2" charset="0"/>
              </a:rPr>
              <a:t>bask_manage</a:t>
            </a:r>
            <a:endParaRPr lang="en-US" sz="1100" i="1" dirty="0">
              <a:solidFill>
                <a:sysClr val="windowText" lastClr="000000"/>
              </a:solidFill>
              <a:latin typeface="Times" pitchFamily="2" charset="0"/>
            </a:endParaRPr>
          </a:p>
        </p:txBody>
      </p:sp>
      <p:sp>
        <p:nvSpPr>
          <p:cNvPr id="100" name="Diamond 99">
            <a:extLst>
              <a:ext uri="{FF2B5EF4-FFF2-40B4-BE49-F238E27FC236}">
                <a16:creationId xmlns:a16="http://schemas.microsoft.com/office/drawing/2014/main" id="{A19433CF-0BF2-4A7E-B185-99A81A735812}"/>
              </a:ext>
            </a:extLst>
          </p:cNvPr>
          <p:cNvSpPr/>
          <p:nvPr/>
        </p:nvSpPr>
        <p:spPr>
          <a:xfrm>
            <a:off x="10095824" y="3968731"/>
            <a:ext cx="1956768" cy="1014597"/>
          </a:xfrm>
          <a:prstGeom prst="diamond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i="1" dirty="0">
                <a:solidFill>
                  <a:sysClr val="windowText" lastClr="000000"/>
                </a:solidFill>
                <a:latin typeface="Times" pitchFamily="2" charset="0"/>
              </a:rPr>
              <a:t>checkout</a:t>
            </a:r>
          </a:p>
        </p:txBody>
      </p: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A692A6FD-34E4-4E67-99F6-C875B5FAD33A}"/>
              </a:ext>
            </a:extLst>
          </p:cNvPr>
          <p:cNvGrpSpPr/>
          <p:nvPr/>
        </p:nvGrpSpPr>
        <p:grpSpPr>
          <a:xfrm>
            <a:off x="4925172" y="2208811"/>
            <a:ext cx="129295" cy="519502"/>
            <a:chOff x="4991321" y="1224855"/>
            <a:chExt cx="45719" cy="852211"/>
          </a:xfrm>
        </p:grpSpPr>
        <p:sp>
          <p:nvSpPr>
            <p:cNvPr id="105" name="Isosceles Triangle 13">
              <a:extLst>
                <a:ext uri="{FF2B5EF4-FFF2-40B4-BE49-F238E27FC236}">
                  <a16:creationId xmlns:a16="http://schemas.microsoft.com/office/drawing/2014/main" id="{31D160B4-3212-4E2B-B91C-93408B008621}"/>
                </a:ext>
              </a:extLst>
            </p:cNvPr>
            <p:cNvSpPr/>
            <p:nvPr/>
          </p:nvSpPr>
          <p:spPr>
            <a:xfrm>
              <a:off x="4991321" y="1224855"/>
              <a:ext cx="45719" cy="81710"/>
            </a:xfrm>
            <a:prstGeom prst="triangl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49D4E70C-34AB-4DA2-B1A1-1CE639417140}"/>
                </a:ext>
              </a:extLst>
            </p:cNvPr>
            <p:cNvCxnSpPr>
              <a:cxnSpLocks/>
              <a:stCxn id="105" idx="3"/>
            </p:cNvCxnSpPr>
            <p:nvPr/>
          </p:nvCxnSpPr>
          <p:spPr>
            <a:xfrm>
              <a:off x="5014181" y="1306565"/>
              <a:ext cx="0" cy="770501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aphicFrame>
        <p:nvGraphicFramePr>
          <p:cNvPr id="42" name="Table 41">
            <a:extLst>
              <a:ext uri="{FF2B5EF4-FFF2-40B4-BE49-F238E27FC236}">
                <a16:creationId xmlns:a16="http://schemas.microsoft.com/office/drawing/2014/main" id="{6494A861-4A23-AD4B-B6EA-664A28DCD9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5369490"/>
              </p:ext>
            </p:extLst>
          </p:nvPr>
        </p:nvGraphicFramePr>
        <p:xfrm>
          <a:off x="543035" y="553584"/>
          <a:ext cx="1210788" cy="182880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210788">
                  <a:extLst>
                    <a:ext uri="{9D8B030D-6E8A-4147-A177-3AD203B41FA5}">
                      <a16:colId xmlns:a16="http://schemas.microsoft.com/office/drawing/2014/main" val="1069656790"/>
                    </a:ext>
                  </a:extLst>
                </a:gridCol>
              </a:tblGrid>
              <a:tr h="14668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Times" pitchFamily="2" charset="0"/>
                        </a:rPr>
                        <a:t>address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3791863"/>
                  </a:ext>
                </a:extLst>
              </a:tr>
              <a:tr h="888937">
                <a:tc>
                  <a:txBody>
                    <a:bodyPr/>
                    <a:lstStyle/>
                    <a:p>
                      <a:pPr algn="l"/>
                      <a:r>
                        <a:rPr lang="en-US" sz="1200" u="sng" dirty="0" err="1">
                          <a:latin typeface="Times" pitchFamily="2" charset="0"/>
                        </a:rPr>
                        <a:t>add_id</a:t>
                      </a:r>
                      <a:endParaRPr lang="en-US" sz="1200" u="sng" dirty="0">
                        <a:latin typeface="Times" pitchFamily="2" charset="0"/>
                      </a:endParaRPr>
                    </a:p>
                    <a:p>
                      <a:pPr algn="l"/>
                      <a:r>
                        <a:rPr lang="en-US" sz="1200" u="none" dirty="0" err="1">
                          <a:latin typeface="Times" pitchFamily="2" charset="0"/>
                        </a:rPr>
                        <a:t>street_num</a:t>
                      </a:r>
                      <a:endParaRPr lang="en-US" sz="1200" u="none" dirty="0">
                        <a:latin typeface="Times" pitchFamily="2" charset="0"/>
                      </a:endParaRPr>
                    </a:p>
                    <a:p>
                      <a:pPr algn="l"/>
                      <a:r>
                        <a:rPr lang="en-US" sz="1200" u="none" dirty="0" err="1">
                          <a:latin typeface="Times" pitchFamily="2" charset="0"/>
                        </a:rPr>
                        <a:t>street_name</a:t>
                      </a:r>
                      <a:endParaRPr lang="en-US" sz="1200" u="none" dirty="0">
                        <a:latin typeface="Times" pitchFamily="2" charset="0"/>
                      </a:endParaRPr>
                    </a:p>
                    <a:p>
                      <a:pPr algn="l"/>
                      <a:r>
                        <a:rPr lang="en-US" sz="1200" u="none" dirty="0">
                          <a:latin typeface="Times" pitchFamily="2" charset="0"/>
                        </a:rPr>
                        <a:t>apartment</a:t>
                      </a:r>
                    </a:p>
                    <a:p>
                      <a:pPr algn="l"/>
                      <a:r>
                        <a:rPr lang="en-US" sz="1200" u="none" dirty="0">
                          <a:latin typeface="Times" pitchFamily="2" charset="0"/>
                        </a:rPr>
                        <a:t>city</a:t>
                      </a:r>
                    </a:p>
                    <a:p>
                      <a:pPr algn="l"/>
                      <a:r>
                        <a:rPr lang="en-US" sz="1200" u="none" dirty="0">
                          <a:latin typeface="Times" pitchFamily="2" charset="0"/>
                        </a:rPr>
                        <a:t>province</a:t>
                      </a:r>
                    </a:p>
                    <a:p>
                      <a:pPr algn="l"/>
                      <a:r>
                        <a:rPr lang="en-US" sz="1200" u="none" dirty="0">
                          <a:latin typeface="Times" pitchFamily="2" charset="0"/>
                        </a:rPr>
                        <a:t>country</a:t>
                      </a:r>
                    </a:p>
                    <a:p>
                      <a:pPr algn="l"/>
                      <a:r>
                        <a:rPr lang="en-US" sz="1200" u="none" dirty="0" err="1">
                          <a:latin typeface="Times" pitchFamily="2" charset="0"/>
                        </a:rPr>
                        <a:t>postal_code</a:t>
                      </a:r>
                      <a:endParaRPr lang="en-US" sz="1200" u="none" dirty="0">
                        <a:latin typeface="Times" pitchFamily="2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9406627"/>
                  </a:ext>
                </a:extLst>
              </a:tr>
            </a:tbl>
          </a:graphicData>
        </a:graphic>
      </p:graphicFrame>
      <p:sp>
        <p:nvSpPr>
          <p:cNvPr id="43" name="Diamond 42">
            <a:extLst>
              <a:ext uri="{FF2B5EF4-FFF2-40B4-BE49-F238E27FC236}">
                <a16:creationId xmlns:a16="http://schemas.microsoft.com/office/drawing/2014/main" id="{77DFCA1F-B7F0-4544-A792-B64A7CC85E4F}"/>
              </a:ext>
            </a:extLst>
          </p:cNvPr>
          <p:cNvSpPr/>
          <p:nvPr/>
        </p:nvSpPr>
        <p:spPr>
          <a:xfrm>
            <a:off x="1989520" y="1075355"/>
            <a:ext cx="2056434" cy="785258"/>
          </a:xfrm>
          <a:prstGeom prst="diamond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i="1" dirty="0" err="1">
                <a:solidFill>
                  <a:sysClr val="windowText" lastClr="000000"/>
                </a:solidFill>
                <a:latin typeface="Times" pitchFamily="2" charset="0"/>
              </a:rPr>
              <a:t>hasAdd</a:t>
            </a:r>
            <a:endParaRPr lang="en-US" sz="1200" i="1" dirty="0">
              <a:solidFill>
                <a:sysClr val="windowText" lastClr="000000"/>
              </a:solidFill>
              <a:latin typeface="Times" pitchFamily="2" charset="0"/>
            </a:endParaRP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9940ABE8-FF34-5241-8BCB-3A5E520A445B}"/>
              </a:ext>
            </a:extLst>
          </p:cNvPr>
          <p:cNvCxnSpPr>
            <a:stCxn id="43" idx="1"/>
            <a:endCxn id="42" idx="3"/>
          </p:cNvCxnSpPr>
          <p:nvPr/>
        </p:nvCxnSpPr>
        <p:spPr>
          <a:xfrm flipH="1">
            <a:off x="1753823" y="1467984"/>
            <a:ext cx="23569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6" name="Table 45">
            <a:extLst>
              <a:ext uri="{FF2B5EF4-FFF2-40B4-BE49-F238E27FC236}">
                <a16:creationId xmlns:a16="http://schemas.microsoft.com/office/drawing/2014/main" id="{74715D0A-9B0B-B543-AC06-E740AC1CB4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8935154"/>
              </p:ext>
            </p:extLst>
          </p:nvPr>
        </p:nvGraphicFramePr>
        <p:xfrm>
          <a:off x="2412343" y="543881"/>
          <a:ext cx="1210788" cy="45720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210788">
                  <a:extLst>
                    <a:ext uri="{9D8B030D-6E8A-4147-A177-3AD203B41FA5}">
                      <a16:colId xmlns:a16="http://schemas.microsoft.com/office/drawing/2014/main" val="1069656790"/>
                    </a:ext>
                  </a:extLst>
                </a:gridCol>
              </a:tblGrid>
              <a:tr h="315661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err="1">
                          <a:latin typeface="Times" pitchFamily="2" charset="0"/>
                        </a:rPr>
                        <a:t>isShipping</a:t>
                      </a:r>
                      <a:endParaRPr lang="en-US" sz="1200" b="0" dirty="0">
                        <a:latin typeface="Times" pitchFamily="2" charset="0"/>
                      </a:endParaRPr>
                    </a:p>
                    <a:p>
                      <a:pPr algn="ctr"/>
                      <a:r>
                        <a:rPr lang="en-US" sz="1200" b="0" dirty="0" err="1">
                          <a:latin typeface="Times" pitchFamily="2" charset="0"/>
                        </a:rPr>
                        <a:t>isBilling</a:t>
                      </a:r>
                      <a:endParaRPr lang="en-US" sz="1200" b="0" dirty="0">
                        <a:latin typeface="Times" pitchFamily="2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9406627"/>
                  </a:ext>
                </a:extLst>
              </a:tr>
            </a:tbl>
          </a:graphicData>
        </a:graphic>
      </p:graphicFrame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7C6709F4-DC94-ED49-933F-AEA32DACB7AC}"/>
              </a:ext>
            </a:extLst>
          </p:cNvPr>
          <p:cNvCxnSpPr>
            <a:cxnSpLocks/>
            <a:stCxn id="46" idx="2"/>
            <a:endCxn id="43" idx="0"/>
          </p:cNvCxnSpPr>
          <p:nvPr/>
        </p:nvCxnSpPr>
        <p:spPr>
          <a:xfrm>
            <a:off x="3017737" y="1001081"/>
            <a:ext cx="0" cy="7427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8E4A17B4-3079-A842-8530-F4BCF239B4E4}"/>
              </a:ext>
            </a:extLst>
          </p:cNvPr>
          <p:cNvSpPr txBox="1"/>
          <p:nvPr/>
        </p:nvSpPr>
        <p:spPr>
          <a:xfrm>
            <a:off x="3993288" y="1247205"/>
            <a:ext cx="4154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>
                <a:latin typeface="Times" pitchFamily="2" charset="0"/>
              </a:rPr>
              <a:t>0..2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9C6911F-8085-E342-B9A8-0F62FACC4EDD}"/>
              </a:ext>
            </a:extLst>
          </p:cNvPr>
          <p:cNvCxnSpPr>
            <a:cxnSpLocks/>
            <a:stCxn id="43" idx="3"/>
            <a:endCxn id="4" idx="1"/>
          </p:cNvCxnSpPr>
          <p:nvPr/>
        </p:nvCxnSpPr>
        <p:spPr>
          <a:xfrm flipV="1">
            <a:off x="4045954" y="1464249"/>
            <a:ext cx="358941" cy="37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6" name="Table 85">
            <a:extLst>
              <a:ext uri="{FF2B5EF4-FFF2-40B4-BE49-F238E27FC236}">
                <a16:creationId xmlns:a16="http://schemas.microsoft.com/office/drawing/2014/main" id="{2E9145D9-D55B-7C43-9029-BE4028A704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4794688"/>
              </p:ext>
            </p:extLst>
          </p:nvPr>
        </p:nvGraphicFramePr>
        <p:xfrm>
          <a:off x="4471174" y="3653069"/>
          <a:ext cx="1078230" cy="164592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078230">
                  <a:extLst>
                    <a:ext uri="{9D8B030D-6E8A-4147-A177-3AD203B41FA5}">
                      <a16:colId xmlns:a16="http://schemas.microsoft.com/office/drawing/2014/main" val="106965679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Times" pitchFamily="2" charset="0"/>
                        </a:rPr>
                        <a:t>book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3791863"/>
                  </a:ext>
                </a:extLst>
              </a:tr>
              <a:tr h="888937">
                <a:tc>
                  <a:txBody>
                    <a:bodyPr/>
                    <a:lstStyle/>
                    <a:p>
                      <a:pPr algn="l"/>
                      <a:r>
                        <a:rPr lang="en-US" sz="1200" u="sng" dirty="0" err="1">
                          <a:latin typeface="Times" pitchFamily="2" charset="0"/>
                        </a:rPr>
                        <a:t>isbn</a:t>
                      </a:r>
                      <a:endParaRPr lang="en-US" sz="1200" u="sng" dirty="0">
                        <a:latin typeface="Times" pitchFamily="2" charset="0"/>
                      </a:endParaRPr>
                    </a:p>
                    <a:p>
                      <a:pPr algn="l"/>
                      <a:r>
                        <a:rPr lang="en-US" sz="1200" dirty="0">
                          <a:latin typeface="Times" pitchFamily="2" charset="0"/>
                        </a:rPr>
                        <a:t>name</a:t>
                      </a:r>
                    </a:p>
                    <a:p>
                      <a:pPr algn="l"/>
                      <a:r>
                        <a:rPr lang="en-US" sz="1200" dirty="0">
                          <a:latin typeface="Times" pitchFamily="2" charset="0"/>
                        </a:rPr>
                        <a:t>version</a:t>
                      </a:r>
                    </a:p>
                    <a:p>
                      <a:pPr algn="l"/>
                      <a:r>
                        <a:rPr lang="en-US" sz="1200" dirty="0" err="1">
                          <a:latin typeface="Times" pitchFamily="2" charset="0"/>
                        </a:rPr>
                        <a:t>num_pages</a:t>
                      </a:r>
                      <a:endParaRPr lang="en-US" sz="1200" dirty="0">
                        <a:latin typeface="Times" pitchFamily="2" charset="0"/>
                      </a:endParaRPr>
                    </a:p>
                    <a:p>
                      <a:pPr algn="l"/>
                      <a:r>
                        <a:rPr lang="en-US" sz="1200" dirty="0">
                          <a:latin typeface="Times" pitchFamily="2" charset="0"/>
                        </a:rPr>
                        <a:t>price</a:t>
                      </a:r>
                    </a:p>
                    <a:p>
                      <a:pPr algn="l"/>
                      <a:r>
                        <a:rPr lang="en-US" sz="1200" dirty="0">
                          <a:latin typeface="Times" pitchFamily="2" charset="0"/>
                        </a:rPr>
                        <a:t>royalty</a:t>
                      </a:r>
                    </a:p>
                    <a:p>
                      <a:pPr algn="l"/>
                      <a:r>
                        <a:rPr lang="en-US" sz="1200" dirty="0">
                          <a:latin typeface="Times" pitchFamily="2" charset="0"/>
                        </a:rPr>
                        <a:t>stock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9406627"/>
                  </a:ext>
                </a:extLst>
              </a:tr>
            </a:tbl>
          </a:graphicData>
        </a:graphic>
      </p:graphicFrame>
      <p:graphicFrame>
        <p:nvGraphicFramePr>
          <p:cNvPr id="89" name="Table 88">
            <a:extLst>
              <a:ext uri="{FF2B5EF4-FFF2-40B4-BE49-F238E27FC236}">
                <a16:creationId xmlns:a16="http://schemas.microsoft.com/office/drawing/2014/main" id="{CADAF9CC-86DA-024D-8375-ABCF70BFF5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2866623"/>
              </p:ext>
            </p:extLst>
          </p:nvPr>
        </p:nvGraphicFramePr>
        <p:xfrm>
          <a:off x="609314" y="3894401"/>
          <a:ext cx="1078230" cy="1163257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078230">
                  <a:extLst>
                    <a:ext uri="{9D8B030D-6E8A-4147-A177-3AD203B41FA5}">
                      <a16:colId xmlns:a16="http://schemas.microsoft.com/office/drawing/2014/main" val="106965679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Times" pitchFamily="2" charset="0"/>
                        </a:rPr>
                        <a:t>publisher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3791863"/>
                  </a:ext>
                </a:extLst>
              </a:tr>
              <a:tr h="888937">
                <a:tc>
                  <a:txBody>
                    <a:bodyPr/>
                    <a:lstStyle/>
                    <a:p>
                      <a:pPr algn="l"/>
                      <a:r>
                        <a:rPr lang="en-US" sz="1200" u="sng" dirty="0">
                          <a:latin typeface="Times" pitchFamily="2" charset="0"/>
                        </a:rPr>
                        <a:t>name</a:t>
                      </a:r>
                    </a:p>
                    <a:p>
                      <a:pPr algn="l"/>
                      <a:r>
                        <a:rPr lang="en-US" sz="1200" dirty="0" err="1">
                          <a:latin typeface="Times" pitchFamily="2" charset="0"/>
                        </a:rPr>
                        <a:t>email_add</a:t>
                      </a:r>
                      <a:endParaRPr lang="en-US" sz="1200" dirty="0">
                        <a:latin typeface="Times" pitchFamily="2" charset="0"/>
                      </a:endParaRPr>
                    </a:p>
                    <a:p>
                      <a:pPr algn="l"/>
                      <a:r>
                        <a:rPr lang="en-US" sz="1200" dirty="0" err="1">
                          <a:latin typeface="Times" pitchFamily="2" charset="0"/>
                        </a:rPr>
                        <a:t>phone_num</a:t>
                      </a:r>
                      <a:endParaRPr lang="en-US" sz="1200" dirty="0">
                        <a:latin typeface="Times" pitchFamily="2" charset="0"/>
                      </a:endParaRPr>
                    </a:p>
                    <a:p>
                      <a:pPr algn="l"/>
                      <a:r>
                        <a:rPr lang="en-US" sz="1200" dirty="0" err="1">
                          <a:latin typeface="Times" pitchFamily="2" charset="0"/>
                        </a:rPr>
                        <a:t>bank_acc</a:t>
                      </a:r>
                      <a:endParaRPr lang="en-US" sz="1200" dirty="0">
                        <a:latin typeface="Times" pitchFamily="2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9406627"/>
                  </a:ext>
                </a:extLst>
              </a:tr>
            </a:tbl>
          </a:graphicData>
        </a:graphic>
      </p:graphicFrame>
      <p:graphicFrame>
        <p:nvGraphicFramePr>
          <p:cNvPr id="90" name="Table 89">
            <a:extLst>
              <a:ext uri="{FF2B5EF4-FFF2-40B4-BE49-F238E27FC236}">
                <a16:creationId xmlns:a16="http://schemas.microsoft.com/office/drawing/2014/main" id="{B2570BDB-CC0A-2243-AB03-BAB7F6CFB0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6674458"/>
              </p:ext>
            </p:extLst>
          </p:nvPr>
        </p:nvGraphicFramePr>
        <p:xfrm>
          <a:off x="6399650" y="5765108"/>
          <a:ext cx="1078230" cy="91440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078230">
                  <a:extLst>
                    <a:ext uri="{9D8B030D-6E8A-4147-A177-3AD203B41FA5}">
                      <a16:colId xmlns:a16="http://schemas.microsoft.com/office/drawing/2014/main" val="1069656790"/>
                    </a:ext>
                  </a:extLst>
                </a:gridCol>
              </a:tblGrid>
              <a:tr h="264791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Times" pitchFamily="2" charset="0"/>
                        </a:rPr>
                        <a:t>author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3791863"/>
                  </a:ext>
                </a:extLst>
              </a:tr>
              <a:tr h="484477">
                <a:tc>
                  <a:txBody>
                    <a:bodyPr/>
                    <a:lstStyle/>
                    <a:p>
                      <a:pPr algn="l"/>
                      <a:r>
                        <a:rPr lang="en-US" sz="1200" u="sng" dirty="0">
                          <a:latin typeface="Times" pitchFamily="2" charset="0"/>
                        </a:rPr>
                        <a:t>name</a:t>
                      </a:r>
                    </a:p>
                    <a:p>
                      <a:pPr algn="l"/>
                      <a:r>
                        <a:rPr lang="en-US" sz="1200" dirty="0">
                          <a:latin typeface="Times" pitchFamily="2" charset="0"/>
                        </a:rPr>
                        <a:t>    </a:t>
                      </a:r>
                      <a:r>
                        <a:rPr lang="en-US" sz="1200" dirty="0" err="1">
                          <a:latin typeface="Times" pitchFamily="2" charset="0"/>
                        </a:rPr>
                        <a:t>first_name</a:t>
                      </a:r>
                      <a:endParaRPr lang="en-US" sz="1200" dirty="0">
                        <a:latin typeface="Times" pitchFamily="2" charset="0"/>
                      </a:endParaRPr>
                    </a:p>
                    <a:p>
                      <a:pPr algn="l"/>
                      <a:r>
                        <a:rPr lang="en-US" sz="1200" dirty="0">
                          <a:latin typeface="Times" pitchFamily="2" charset="0"/>
                        </a:rPr>
                        <a:t>    </a:t>
                      </a:r>
                      <a:r>
                        <a:rPr lang="en-US" sz="1200" dirty="0" err="1">
                          <a:latin typeface="Times" pitchFamily="2" charset="0"/>
                        </a:rPr>
                        <a:t>last_name</a:t>
                      </a:r>
                      <a:endParaRPr lang="en-US" sz="1200" dirty="0">
                        <a:latin typeface="Times" pitchFamily="2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9406627"/>
                  </a:ext>
                </a:extLst>
              </a:tr>
            </a:tbl>
          </a:graphicData>
        </a:graphic>
      </p:graphicFrame>
      <p:cxnSp>
        <p:nvCxnSpPr>
          <p:cNvPr id="92" name="Straight Connector 9">
            <a:extLst>
              <a:ext uri="{FF2B5EF4-FFF2-40B4-BE49-F238E27FC236}">
                <a16:creationId xmlns:a16="http://schemas.microsoft.com/office/drawing/2014/main" id="{CD6A28C9-A85E-474F-B2B7-973E8F9DB314}"/>
              </a:ext>
            </a:extLst>
          </p:cNvPr>
          <p:cNvCxnSpPr>
            <a:cxnSpLocks/>
            <a:stCxn id="86" idx="2"/>
            <a:endCxn id="103" idx="0"/>
          </p:cNvCxnSpPr>
          <p:nvPr/>
        </p:nvCxnSpPr>
        <p:spPr>
          <a:xfrm flipH="1">
            <a:off x="4996114" y="5298989"/>
            <a:ext cx="14175" cy="416021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6C73F23B-9F8F-E14D-A6BF-4ACDDBEBA227}"/>
              </a:ext>
            </a:extLst>
          </p:cNvPr>
          <p:cNvCxnSpPr>
            <a:cxnSpLocks/>
            <a:stCxn id="90" idx="1"/>
            <a:endCxn id="103" idx="3"/>
          </p:cNvCxnSpPr>
          <p:nvPr/>
        </p:nvCxnSpPr>
        <p:spPr>
          <a:xfrm flipH="1">
            <a:off x="5974498" y="6222308"/>
            <a:ext cx="425152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F0DB8CDF-5A6A-A844-B421-5B798582C8EE}"/>
              </a:ext>
            </a:extLst>
          </p:cNvPr>
          <p:cNvCxnSpPr>
            <a:cxnSpLocks/>
            <a:stCxn id="108" idx="1"/>
            <a:endCxn id="86" idx="3"/>
          </p:cNvCxnSpPr>
          <p:nvPr/>
        </p:nvCxnSpPr>
        <p:spPr>
          <a:xfrm flipH="1" flipV="1">
            <a:off x="5549404" y="4476029"/>
            <a:ext cx="410977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87528BDC-3A62-1943-820F-10186EB06BFA}"/>
              </a:ext>
            </a:extLst>
          </p:cNvPr>
          <p:cNvCxnSpPr>
            <a:cxnSpLocks/>
            <a:stCxn id="107" idx="1"/>
            <a:endCxn id="89" idx="3"/>
          </p:cNvCxnSpPr>
          <p:nvPr/>
        </p:nvCxnSpPr>
        <p:spPr>
          <a:xfrm flipH="1" flipV="1">
            <a:off x="1687544" y="4476029"/>
            <a:ext cx="351809" cy="1"/>
          </a:xfrm>
          <a:prstGeom prst="line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61AE4B6A-9CA6-924C-9BDC-4251B74B0813}"/>
              </a:ext>
            </a:extLst>
          </p:cNvPr>
          <p:cNvCxnSpPr>
            <a:cxnSpLocks/>
            <a:stCxn id="107" idx="3"/>
            <a:endCxn id="86" idx="1"/>
          </p:cNvCxnSpPr>
          <p:nvPr/>
        </p:nvCxnSpPr>
        <p:spPr>
          <a:xfrm flipV="1">
            <a:off x="3996121" y="4476029"/>
            <a:ext cx="475053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8" name="Table 97">
            <a:extLst>
              <a:ext uri="{FF2B5EF4-FFF2-40B4-BE49-F238E27FC236}">
                <a16:creationId xmlns:a16="http://schemas.microsoft.com/office/drawing/2014/main" id="{824BE95B-21AE-484B-A54E-B4447AD0CE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937198"/>
              </p:ext>
            </p:extLst>
          </p:nvPr>
        </p:nvGraphicFramePr>
        <p:xfrm>
          <a:off x="6600423" y="5151825"/>
          <a:ext cx="684670" cy="315661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684670">
                  <a:extLst>
                    <a:ext uri="{9D8B030D-6E8A-4147-A177-3AD203B41FA5}">
                      <a16:colId xmlns:a16="http://schemas.microsoft.com/office/drawing/2014/main" val="1069656790"/>
                    </a:ext>
                  </a:extLst>
                </a:gridCol>
              </a:tblGrid>
              <a:tr h="315661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Times" pitchFamily="2" charset="0"/>
                        </a:rPr>
                        <a:t>quantity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9406627"/>
                  </a:ext>
                </a:extLst>
              </a:tr>
            </a:tbl>
          </a:graphicData>
        </a:graphic>
      </p:graphicFrame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805B784B-2370-664F-967D-7442F467D3EF}"/>
              </a:ext>
            </a:extLst>
          </p:cNvPr>
          <p:cNvCxnSpPr>
            <a:cxnSpLocks/>
            <a:stCxn id="108" idx="2"/>
            <a:endCxn id="98" idx="0"/>
          </p:cNvCxnSpPr>
          <p:nvPr/>
        </p:nvCxnSpPr>
        <p:spPr>
          <a:xfrm>
            <a:off x="6938765" y="4983328"/>
            <a:ext cx="3993" cy="168497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1" name="Table 100">
            <a:extLst>
              <a:ext uri="{FF2B5EF4-FFF2-40B4-BE49-F238E27FC236}">
                <a16:creationId xmlns:a16="http://schemas.microsoft.com/office/drawing/2014/main" id="{0150E402-04EA-0641-AC2E-0F101B69F2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0914008"/>
              </p:ext>
            </p:extLst>
          </p:nvPr>
        </p:nvGraphicFramePr>
        <p:xfrm>
          <a:off x="2675402" y="3476951"/>
          <a:ext cx="684670" cy="315661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684670">
                  <a:extLst>
                    <a:ext uri="{9D8B030D-6E8A-4147-A177-3AD203B41FA5}">
                      <a16:colId xmlns:a16="http://schemas.microsoft.com/office/drawing/2014/main" val="1069656790"/>
                    </a:ext>
                  </a:extLst>
                </a:gridCol>
              </a:tblGrid>
              <a:tr h="315661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Times" pitchFamily="2" charset="0"/>
                        </a:rPr>
                        <a:t>year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9406627"/>
                  </a:ext>
                </a:extLst>
              </a:tr>
            </a:tbl>
          </a:graphicData>
        </a:graphic>
      </p:graphicFrame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8681231C-2D3C-FC4D-95D8-29BF6C27EB36}"/>
              </a:ext>
            </a:extLst>
          </p:cNvPr>
          <p:cNvCxnSpPr>
            <a:cxnSpLocks/>
            <a:stCxn id="107" idx="0"/>
            <a:endCxn id="101" idx="2"/>
          </p:cNvCxnSpPr>
          <p:nvPr/>
        </p:nvCxnSpPr>
        <p:spPr>
          <a:xfrm flipV="1">
            <a:off x="3017737" y="3792612"/>
            <a:ext cx="0" cy="176119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Diamond 102">
            <a:extLst>
              <a:ext uri="{FF2B5EF4-FFF2-40B4-BE49-F238E27FC236}">
                <a16:creationId xmlns:a16="http://schemas.microsoft.com/office/drawing/2014/main" id="{D24F55F8-CF50-E842-8B3D-33F69FD652ED}"/>
              </a:ext>
            </a:extLst>
          </p:cNvPr>
          <p:cNvSpPr/>
          <p:nvPr/>
        </p:nvSpPr>
        <p:spPr>
          <a:xfrm>
            <a:off x="4017730" y="5715010"/>
            <a:ext cx="1956768" cy="1014597"/>
          </a:xfrm>
          <a:prstGeom prst="diamond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i="1" dirty="0">
                <a:solidFill>
                  <a:sysClr val="windowText" lastClr="000000"/>
                </a:solidFill>
                <a:latin typeface="Times" pitchFamily="2" charset="0"/>
              </a:rPr>
              <a:t>writes</a:t>
            </a:r>
          </a:p>
        </p:txBody>
      </p:sp>
      <p:sp>
        <p:nvSpPr>
          <p:cNvPr id="107" name="Diamond 106">
            <a:extLst>
              <a:ext uri="{FF2B5EF4-FFF2-40B4-BE49-F238E27FC236}">
                <a16:creationId xmlns:a16="http://schemas.microsoft.com/office/drawing/2014/main" id="{792EE583-83DE-9B46-838C-9F7E925466C3}"/>
              </a:ext>
            </a:extLst>
          </p:cNvPr>
          <p:cNvSpPr/>
          <p:nvPr/>
        </p:nvSpPr>
        <p:spPr>
          <a:xfrm>
            <a:off x="2039353" y="3968731"/>
            <a:ext cx="1956768" cy="1014597"/>
          </a:xfrm>
          <a:prstGeom prst="diamond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i="1" dirty="0">
                <a:solidFill>
                  <a:sysClr val="windowText" lastClr="000000"/>
                </a:solidFill>
                <a:latin typeface="Times" pitchFamily="2" charset="0"/>
              </a:rPr>
              <a:t>publishes</a:t>
            </a:r>
          </a:p>
        </p:txBody>
      </p:sp>
      <p:sp>
        <p:nvSpPr>
          <p:cNvPr id="108" name="Diamond 107">
            <a:extLst>
              <a:ext uri="{FF2B5EF4-FFF2-40B4-BE49-F238E27FC236}">
                <a16:creationId xmlns:a16="http://schemas.microsoft.com/office/drawing/2014/main" id="{7D385409-8208-EF42-B0D9-C3A1D574C9F2}"/>
              </a:ext>
            </a:extLst>
          </p:cNvPr>
          <p:cNvSpPr/>
          <p:nvPr/>
        </p:nvSpPr>
        <p:spPr>
          <a:xfrm>
            <a:off x="5960381" y="3968731"/>
            <a:ext cx="1956768" cy="1014597"/>
          </a:xfrm>
          <a:prstGeom prst="diamond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i="1" dirty="0" err="1">
                <a:solidFill>
                  <a:sysClr val="windowText" lastClr="000000"/>
                </a:solidFill>
                <a:latin typeface="Times" pitchFamily="2" charset="0"/>
              </a:rPr>
              <a:t>bask_item</a:t>
            </a:r>
            <a:endParaRPr lang="en-US" sz="1100" i="1" dirty="0">
              <a:solidFill>
                <a:sysClr val="windowText" lastClr="000000"/>
              </a:solidFill>
              <a:latin typeface="Times" pitchFamily="2" charset="0"/>
            </a:endParaRPr>
          </a:p>
        </p:txBody>
      </p:sp>
      <p:sp>
        <p:nvSpPr>
          <p:cNvPr id="162" name="Diamond 161">
            <a:extLst>
              <a:ext uri="{FF2B5EF4-FFF2-40B4-BE49-F238E27FC236}">
                <a16:creationId xmlns:a16="http://schemas.microsoft.com/office/drawing/2014/main" id="{FDED92B5-5299-804B-9519-C9B89EDB876A}"/>
              </a:ext>
            </a:extLst>
          </p:cNvPr>
          <p:cNvSpPr/>
          <p:nvPr/>
        </p:nvSpPr>
        <p:spPr>
          <a:xfrm>
            <a:off x="120212" y="2759132"/>
            <a:ext cx="2056434" cy="785258"/>
          </a:xfrm>
          <a:prstGeom prst="diamond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i="1" dirty="0" err="1">
                <a:solidFill>
                  <a:sysClr val="windowText" lastClr="000000"/>
                </a:solidFill>
                <a:latin typeface="Times" pitchFamily="2" charset="0"/>
              </a:rPr>
              <a:t>pubAdd</a:t>
            </a:r>
            <a:endParaRPr lang="en-US" sz="1200" i="1" dirty="0">
              <a:solidFill>
                <a:sysClr val="windowText" lastClr="000000"/>
              </a:solidFill>
              <a:latin typeface="Times" pitchFamily="2" charset="0"/>
            </a:endParaRPr>
          </a:p>
        </p:txBody>
      </p:sp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13F5BBF8-3CC4-CD46-B26E-35A1C697DDCA}"/>
              </a:ext>
            </a:extLst>
          </p:cNvPr>
          <p:cNvCxnSpPr>
            <a:cxnSpLocks/>
            <a:endCxn id="42" idx="2"/>
          </p:cNvCxnSpPr>
          <p:nvPr/>
        </p:nvCxnSpPr>
        <p:spPr>
          <a:xfrm flipV="1">
            <a:off x="1148429" y="2382384"/>
            <a:ext cx="0" cy="3875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A20387CF-6F93-9545-84AE-BDBD788805EE}"/>
              </a:ext>
            </a:extLst>
          </p:cNvPr>
          <p:cNvCxnSpPr>
            <a:stCxn id="162" idx="2"/>
            <a:endCxn id="89" idx="0"/>
          </p:cNvCxnSpPr>
          <p:nvPr/>
        </p:nvCxnSpPr>
        <p:spPr>
          <a:xfrm>
            <a:off x="1148429" y="3544390"/>
            <a:ext cx="0" cy="3500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Diamond 43">
            <a:extLst>
              <a:ext uri="{FF2B5EF4-FFF2-40B4-BE49-F238E27FC236}">
                <a16:creationId xmlns:a16="http://schemas.microsoft.com/office/drawing/2014/main" id="{61E67EF2-6C1E-964E-BC05-48D35F3DACF6}"/>
              </a:ext>
            </a:extLst>
          </p:cNvPr>
          <p:cNvSpPr/>
          <p:nvPr/>
        </p:nvSpPr>
        <p:spPr>
          <a:xfrm>
            <a:off x="1912271" y="5715010"/>
            <a:ext cx="1956768" cy="1014597"/>
          </a:xfrm>
          <a:prstGeom prst="diamond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i="1" dirty="0" err="1">
                <a:solidFill>
                  <a:sysClr val="windowText" lastClr="000000"/>
                </a:solidFill>
                <a:latin typeface="Times" pitchFamily="2" charset="0"/>
              </a:rPr>
              <a:t>hasGenre</a:t>
            </a:r>
            <a:endParaRPr lang="en-US" sz="1100" i="1" dirty="0">
              <a:solidFill>
                <a:sysClr val="windowText" lastClr="000000"/>
              </a:solidFill>
              <a:latin typeface="Times" pitchFamily="2" charset="0"/>
            </a:endParaRPr>
          </a:p>
        </p:txBody>
      </p:sp>
      <p:sp>
        <p:nvSpPr>
          <p:cNvPr id="67" name="Diamond 66">
            <a:extLst>
              <a:ext uri="{FF2B5EF4-FFF2-40B4-BE49-F238E27FC236}">
                <a16:creationId xmlns:a16="http://schemas.microsoft.com/office/drawing/2014/main" id="{94D87A82-005D-6344-BA02-89FEF11745E4}"/>
              </a:ext>
            </a:extLst>
          </p:cNvPr>
          <p:cNvSpPr/>
          <p:nvPr/>
        </p:nvSpPr>
        <p:spPr>
          <a:xfrm>
            <a:off x="7321071" y="147752"/>
            <a:ext cx="1956768" cy="1014597"/>
          </a:xfrm>
          <a:prstGeom prst="diamond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i="1" dirty="0" err="1">
                <a:solidFill>
                  <a:sysClr val="windowText" lastClr="000000"/>
                </a:solidFill>
                <a:latin typeface="Times" pitchFamily="2" charset="0"/>
              </a:rPr>
              <a:t>ordAdd</a:t>
            </a:r>
            <a:endParaRPr lang="en-US" sz="1100" i="1" dirty="0">
              <a:solidFill>
                <a:sysClr val="windowText" lastClr="000000"/>
              </a:solidFill>
              <a:latin typeface="Times" pitchFamily="2" charset="0"/>
            </a:endParaRP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3D9CA3B-DC87-9044-B8E9-6504E370D1C8}"/>
              </a:ext>
            </a:extLst>
          </p:cNvPr>
          <p:cNvCxnSpPr>
            <a:stCxn id="67" idx="3"/>
            <a:endCxn id="76" idx="1"/>
          </p:cNvCxnSpPr>
          <p:nvPr/>
        </p:nvCxnSpPr>
        <p:spPr>
          <a:xfrm>
            <a:off x="9277839" y="655051"/>
            <a:ext cx="1257254" cy="60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20C882C6-65CC-B74A-BD2E-98AC44C2E40E}"/>
              </a:ext>
            </a:extLst>
          </p:cNvPr>
          <p:cNvCxnSpPr>
            <a:cxnSpLocks/>
            <a:stCxn id="67" idx="0"/>
            <a:endCxn id="42" idx="0"/>
          </p:cNvCxnSpPr>
          <p:nvPr/>
        </p:nvCxnSpPr>
        <p:spPr>
          <a:xfrm rot="16200000" flipH="1" flipV="1">
            <a:off x="4521026" y="-3224845"/>
            <a:ext cx="405832" cy="7151026"/>
          </a:xfrm>
          <a:prstGeom prst="bentConnector3">
            <a:avLst>
              <a:gd name="adj1" fmla="val -1921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2D199835-FFD1-614B-87A0-5B0288FA2D1F}"/>
              </a:ext>
            </a:extLst>
          </p:cNvPr>
          <p:cNvCxnSpPr>
            <a:cxnSpLocks/>
            <a:stCxn id="86" idx="1"/>
            <a:endCxn id="44" idx="3"/>
          </p:cNvCxnSpPr>
          <p:nvPr/>
        </p:nvCxnSpPr>
        <p:spPr>
          <a:xfrm flipH="1">
            <a:off x="3869039" y="4476029"/>
            <a:ext cx="602135" cy="17462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2" name="Table 81">
            <a:extLst>
              <a:ext uri="{FF2B5EF4-FFF2-40B4-BE49-F238E27FC236}">
                <a16:creationId xmlns:a16="http://schemas.microsoft.com/office/drawing/2014/main" id="{98159C5B-E692-3C47-83C7-FD8A52BDA4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6276064"/>
              </p:ext>
            </p:extLst>
          </p:nvPr>
        </p:nvGraphicFramePr>
        <p:xfrm>
          <a:off x="575080" y="5896802"/>
          <a:ext cx="1078230" cy="651012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078230">
                  <a:extLst>
                    <a:ext uri="{9D8B030D-6E8A-4147-A177-3AD203B41FA5}">
                      <a16:colId xmlns:a16="http://schemas.microsoft.com/office/drawing/2014/main" val="1069656790"/>
                    </a:ext>
                  </a:extLst>
                </a:gridCol>
              </a:tblGrid>
              <a:tr h="21329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Times" pitchFamily="2" charset="0"/>
                        </a:rPr>
                        <a:t>genre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3791863"/>
                  </a:ext>
                </a:extLst>
              </a:tr>
              <a:tr h="376692">
                <a:tc>
                  <a:txBody>
                    <a:bodyPr/>
                    <a:lstStyle/>
                    <a:p>
                      <a:pPr algn="l"/>
                      <a:r>
                        <a:rPr lang="en-US" sz="1200" u="sng" dirty="0">
                          <a:latin typeface="Times" pitchFamily="2" charset="0"/>
                        </a:rPr>
                        <a:t>name</a:t>
                      </a:r>
                      <a:endParaRPr lang="en-US" sz="1200" dirty="0">
                        <a:latin typeface="Times" pitchFamily="2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9406627"/>
                  </a:ext>
                </a:extLst>
              </a:tr>
            </a:tbl>
          </a:graphicData>
        </a:graphic>
      </p:graphicFrame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B1E9F676-A224-3D4C-A139-664E9DEDF133}"/>
              </a:ext>
            </a:extLst>
          </p:cNvPr>
          <p:cNvCxnSpPr>
            <a:stCxn id="44" idx="1"/>
            <a:endCxn id="82" idx="3"/>
          </p:cNvCxnSpPr>
          <p:nvPr/>
        </p:nvCxnSpPr>
        <p:spPr>
          <a:xfrm flipH="1" flipV="1">
            <a:off x="1653310" y="6222308"/>
            <a:ext cx="258961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A07B3577-53E2-B149-B09B-A32EDB75A351}"/>
              </a:ext>
            </a:extLst>
          </p:cNvPr>
          <p:cNvSpPr txBox="1"/>
          <p:nvPr/>
        </p:nvSpPr>
        <p:spPr>
          <a:xfrm>
            <a:off x="10285392" y="428156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>
                <a:latin typeface="Times" pitchFamily="2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9597154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2580</TotalTime>
  <Words>106</Words>
  <Application>Microsoft Macintosh PowerPoint</Application>
  <PresentationFormat>Widescreen</PresentationFormat>
  <Paragraphs>59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Ryan Godfrey</dc:creator>
  <cp:lastModifiedBy>Ryan Godfrey</cp:lastModifiedBy>
  <cp:revision>48</cp:revision>
  <dcterms:created xsi:type="dcterms:W3CDTF">2020-02-11T05:03:13Z</dcterms:created>
  <dcterms:modified xsi:type="dcterms:W3CDTF">2020-03-27T22:11:20Z</dcterms:modified>
</cp:coreProperties>
</file>