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257" r:id="rId2"/>
    <p:sldId id="265" r:id="rId3"/>
    <p:sldId id="266" r:id="rId4"/>
    <p:sldId id="269" r:id="rId5"/>
    <p:sldId id="270" r:id="rId6"/>
    <p:sldId id="271" r:id="rId7"/>
    <p:sldId id="272" r:id="rId8"/>
    <p:sldId id="268" r:id="rId9"/>
    <p:sldId id="267" r:id="rId10"/>
    <p:sldId id="273" r:id="rId11"/>
    <p:sldId id="263" r:id="rId12"/>
    <p:sldId id="261" r:id="rId13"/>
    <p:sldId id="274" r:id="rId14"/>
    <p:sldId id="256" r:id="rId15"/>
    <p:sldId id="275" r:id="rId16"/>
    <p:sldId id="259" r:id="rId17"/>
    <p:sldId id="276" r:id="rId18"/>
    <p:sldId id="260"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5" autoAdjust="0"/>
    <p:restoredTop sz="94890" autoAdjust="0"/>
  </p:normalViewPr>
  <p:slideViewPr>
    <p:cSldViewPr snapToGrid="0">
      <p:cViewPr varScale="1">
        <p:scale>
          <a:sx n="152" d="100"/>
          <a:sy n="152" d="100"/>
        </p:scale>
        <p:origin x="87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539CF-FA99-45B1-95D3-466EB493DB02}" type="datetimeFigureOut">
              <a:rPr lang="en-CA" smtClean="0"/>
              <a:t>2020-05-25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E46BC-F06B-4A12-BA6E-35A982BCFC25}" type="slidenum">
              <a:rPr lang="en-CA" smtClean="0"/>
              <a:t>‹#›</a:t>
            </a:fld>
            <a:endParaRPr lang="en-CA"/>
          </a:p>
        </p:txBody>
      </p:sp>
    </p:spTree>
    <p:extLst>
      <p:ext uri="{BB962C8B-B14F-4D97-AF65-F5344CB8AC3E}">
        <p14:creationId xmlns:p14="http://schemas.microsoft.com/office/powerpoint/2010/main" val="4285527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F2E46BC-F06B-4A12-BA6E-35A982BCFC25}" type="slidenum">
              <a:rPr lang="en-CA" smtClean="0"/>
              <a:t>1</a:t>
            </a:fld>
            <a:endParaRPr lang="en-CA"/>
          </a:p>
        </p:txBody>
      </p:sp>
    </p:spTree>
    <p:extLst>
      <p:ext uri="{BB962C8B-B14F-4D97-AF65-F5344CB8AC3E}">
        <p14:creationId xmlns:p14="http://schemas.microsoft.com/office/powerpoint/2010/main" val="2819802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F2E46BC-F06B-4A12-BA6E-35A982BCFC25}" type="slidenum">
              <a:rPr lang="en-CA" smtClean="0"/>
              <a:t>2</a:t>
            </a:fld>
            <a:endParaRPr lang="en-CA"/>
          </a:p>
        </p:txBody>
      </p:sp>
    </p:spTree>
    <p:extLst>
      <p:ext uri="{BB962C8B-B14F-4D97-AF65-F5344CB8AC3E}">
        <p14:creationId xmlns:p14="http://schemas.microsoft.com/office/powerpoint/2010/main" val="2206811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F2E46BC-F06B-4A12-BA6E-35A982BCFC25}" type="slidenum">
              <a:rPr lang="en-CA" smtClean="0"/>
              <a:t>3</a:t>
            </a:fld>
            <a:endParaRPr lang="en-CA"/>
          </a:p>
        </p:txBody>
      </p:sp>
    </p:spTree>
    <p:extLst>
      <p:ext uri="{BB962C8B-B14F-4D97-AF65-F5344CB8AC3E}">
        <p14:creationId xmlns:p14="http://schemas.microsoft.com/office/powerpoint/2010/main" val="709012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F2E46BC-F06B-4A12-BA6E-35A982BCFC25}" type="slidenum">
              <a:rPr lang="en-CA" smtClean="0"/>
              <a:t>4</a:t>
            </a:fld>
            <a:endParaRPr lang="en-CA"/>
          </a:p>
        </p:txBody>
      </p:sp>
    </p:spTree>
    <p:extLst>
      <p:ext uri="{BB962C8B-B14F-4D97-AF65-F5344CB8AC3E}">
        <p14:creationId xmlns:p14="http://schemas.microsoft.com/office/powerpoint/2010/main" val="3109124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F2E46BC-F06B-4A12-BA6E-35A982BCFC25}" type="slidenum">
              <a:rPr lang="en-CA" smtClean="0"/>
              <a:t>5</a:t>
            </a:fld>
            <a:endParaRPr lang="en-CA"/>
          </a:p>
        </p:txBody>
      </p:sp>
    </p:spTree>
    <p:extLst>
      <p:ext uri="{BB962C8B-B14F-4D97-AF65-F5344CB8AC3E}">
        <p14:creationId xmlns:p14="http://schemas.microsoft.com/office/powerpoint/2010/main" val="3315172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F2E46BC-F06B-4A12-BA6E-35A982BCFC25}" type="slidenum">
              <a:rPr lang="en-CA" smtClean="0"/>
              <a:t>6</a:t>
            </a:fld>
            <a:endParaRPr lang="en-CA"/>
          </a:p>
        </p:txBody>
      </p:sp>
    </p:spTree>
    <p:extLst>
      <p:ext uri="{BB962C8B-B14F-4D97-AF65-F5344CB8AC3E}">
        <p14:creationId xmlns:p14="http://schemas.microsoft.com/office/powerpoint/2010/main" val="2025520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F2E46BC-F06B-4A12-BA6E-35A982BCFC25}" type="slidenum">
              <a:rPr lang="en-CA" smtClean="0"/>
              <a:t>7</a:t>
            </a:fld>
            <a:endParaRPr lang="en-CA"/>
          </a:p>
        </p:txBody>
      </p:sp>
    </p:spTree>
    <p:extLst>
      <p:ext uri="{BB962C8B-B14F-4D97-AF65-F5344CB8AC3E}">
        <p14:creationId xmlns:p14="http://schemas.microsoft.com/office/powerpoint/2010/main" val="3522572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F2E46BC-F06B-4A12-BA6E-35A982BCFC25}" type="slidenum">
              <a:rPr lang="en-CA" smtClean="0"/>
              <a:t>17</a:t>
            </a:fld>
            <a:endParaRPr lang="en-CA"/>
          </a:p>
        </p:txBody>
      </p:sp>
    </p:spTree>
    <p:extLst>
      <p:ext uri="{BB962C8B-B14F-4D97-AF65-F5344CB8AC3E}">
        <p14:creationId xmlns:p14="http://schemas.microsoft.com/office/powerpoint/2010/main" val="1543468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90D7-826B-408C-A5D2-88DE1D950B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6DA8011-83A7-4DAD-ADC9-2870AA8C8F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5EFF06F-B07F-43BF-995F-17828267F3C3}"/>
              </a:ext>
            </a:extLst>
          </p:cNvPr>
          <p:cNvSpPr>
            <a:spLocks noGrp="1"/>
          </p:cNvSpPr>
          <p:nvPr>
            <p:ph type="dt" sz="half" idx="10"/>
          </p:nvPr>
        </p:nvSpPr>
        <p:spPr/>
        <p:txBody>
          <a:bodyPr/>
          <a:lstStyle/>
          <a:p>
            <a:fld id="{88264FDC-572E-4547-AD38-A2FBA97457AD}" type="datetime1">
              <a:rPr lang="en-CA" smtClean="0"/>
              <a:t>2020-05-25</a:t>
            </a:fld>
            <a:endParaRPr lang="en-CA"/>
          </a:p>
        </p:txBody>
      </p:sp>
      <p:sp>
        <p:nvSpPr>
          <p:cNvPr id="5" name="Footer Placeholder 4">
            <a:extLst>
              <a:ext uri="{FF2B5EF4-FFF2-40B4-BE49-F238E27FC236}">
                <a16:creationId xmlns:a16="http://schemas.microsoft.com/office/drawing/2014/main" id="{EB193864-4C77-4194-8261-7E876C3A0DFE}"/>
              </a:ext>
            </a:extLst>
          </p:cNvPr>
          <p:cNvSpPr>
            <a:spLocks noGrp="1"/>
          </p:cNvSpPr>
          <p:nvPr>
            <p:ph type="ftr" sz="quarter" idx="11"/>
          </p:nvPr>
        </p:nvSpPr>
        <p:spPr/>
        <p:txBody>
          <a:bodyPr/>
          <a:lstStyle/>
          <a:p>
            <a:r>
              <a:rPr lang="en-CA"/>
              <a:t>© Empress Effects Inc., 2020</a:t>
            </a:r>
          </a:p>
        </p:txBody>
      </p:sp>
      <p:sp>
        <p:nvSpPr>
          <p:cNvPr id="6" name="Slide Number Placeholder 5">
            <a:extLst>
              <a:ext uri="{FF2B5EF4-FFF2-40B4-BE49-F238E27FC236}">
                <a16:creationId xmlns:a16="http://schemas.microsoft.com/office/drawing/2014/main" id="{FC267A07-1437-4771-822F-B10B39FB6FCE}"/>
              </a:ext>
            </a:extLst>
          </p:cNvPr>
          <p:cNvSpPr>
            <a:spLocks noGrp="1"/>
          </p:cNvSpPr>
          <p:nvPr>
            <p:ph type="sldNum" sz="quarter" idx="12"/>
          </p:nvPr>
        </p:nvSpPr>
        <p:spPr/>
        <p:txBody>
          <a:bodyPr/>
          <a:lstStyle/>
          <a:p>
            <a:fld id="{95A83CF2-D07E-4067-A5E0-0F4D9EE344B7}" type="slidenum">
              <a:rPr lang="en-CA" smtClean="0"/>
              <a:t>‹#›</a:t>
            </a:fld>
            <a:endParaRPr lang="en-CA"/>
          </a:p>
        </p:txBody>
      </p:sp>
    </p:spTree>
    <p:extLst>
      <p:ext uri="{BB962C8B-B14F-4D97-AF65-F5344CB8AC3E}">
        <p14:creationId xmlns:p14="http://schemas.microsoft.com/office/powerpoint/2010/main" val="94685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5E50-C9F4-4B55-A660-EDA6C823C62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7FA2F49-B899-414D-997A-E821296AD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61CD580-5C51-4ADC-AB1B-554DF78E3891}"/>
              </a:ext>
            </a:extLst>
          </p:cNvPr>
          <p:cNvSpPr>
            <a:spLocks noGrp="1"/>
          </p:cNvSpPr>
          <p:nvPr>
            <p:ph type="dt" sz="half" idx="10"/>
          </p:nvPr>
        </p:nvSpPr>
        <p:spPr/>
        <p:txBody>
          <a:bodyPr/>
          <a:lstStyle/>
          <a:p>
            <a:fld id="{F6125B8C-2C69-4ED5-9EB3-953FD4F335FD}" type="datetime1">
              <a:rPr lang="en-CA" smtClean="0"/>
              <a:t>2020-05-25</a:t>
            </a:fld>
            <a:endParaRPr lang="en-CA"/>
          </a:p>
        </p:txBody>
      </p:sp>
      <p:sp>
        <p:nvSpPr>
          <p:cNvPr id="5" name="Footer Placeholder 4">
            <a:extLst>
              <a:ext uri="{FF2B5EF4-FFF2-40B4-BE49-F238E27FC236}">
                <a16:creationId xmlns:a16="http://schemas.microsoft.com/office/drawing/2014/main" id="{B0D887E4-78A4-46E3-975A-5AD20C34C748}"/>
              </a:ext>
            </a:extLst>
          </p:cNvPr>
          <p:cNvSpPr>
            <a:spLocks noGrp="1"/>
          </p:cNvSpPr>
          <p:nvPr>
            <p:ph type="ftr" sz="quarter" idx="11"/>
          </p:nvPr>
        </p:nvSpPr>
        <p:spPr/>
        <p:txBody>
          <a:bodyPr/>
          <a:lstStyle/>
          <a:p>
            <a:r>
              <a:rPr lang="en-CA"/>
              <a:t>© Empress Effects Inc., 2020</a:t>
            </a:r>
          </a:p>
        </p:txBody>
      </p:sp>
      <p:sp>
        <p:nvSpPr>
          <p:cNvPr id="6" name="Slide Number Placeholder 5">
            <a:extLst>
              <a:ext uri="{FF2B5EF4-FFF2-40B4-BE49-F238E27FC236}">
                <a16:creationId xmlns:a16="http://schemas.microsoft.com/office/drawing/2014/main" id="{612A947E-09FC-42D7-BFBB-E089A8D89179}"/>
              </a:ext>
            </a:extLst>
          </p:cNvPr>
          <p:cNvSpPr>
            <a:spLocks noGrp="1"/>
          </p:cNvSpPr>
          <p:nvPr>
            <p:ph type="sldNum" sz="quarter" idx="12"/>
          </p:nvPr>
        </p:nvSpPr>
        <p:spPr/>
        <p:txBody>
          <a:bodyPr/>
          <a:lstStyle/>
          <a:p>
            <a:fld id="{95A83CF2-D07E-4067-A5E0-0F4D9EE344B7}" type="slidenum">
              <a:rPr lang="en-CA" smtClean="0"/>
              <a:t>‹#›</a:t>
            </a:fld>
            <a:endParaRPr lang="en-CA"/>
          </a:p>
        </p:txBody>
      </p:sp>
    </p:spTree>
    <p:extLst>
      <p:ext uri="{BB962C8B-B14F-4D97-AF65-F5344CB8AC3E}">
        <p14:creationId xmlns:p14="http://schemas.microsoft.com/office/powerpoint/2010/main" val="72852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F85A70-8999-4769-BCC4-C13FB82725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EFA4A8B-1DA1-4307-803A-F097BF140C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C9D78E6-82AF-42C8-909E-185585289994}"/>
              </a:ext>
            </a:extLst>
          </p:cNvPr>
          <p:cNvSpPr>
            <a:spLocks noGrp="1"/>
          </p:cNvSpPr>
          <p:nvPr>
            <p:ph type="dt" sz="half" idx="10"/>
          </p:nvPr>
        </p:nvSpPr>
        <p:spPr/>
        <p:txBody>
          <a:bodyPr/>
          <a:lstStyle/>
          <a:p>
            <a:fld id="{487400D7-14E6-4B0F-9AEB-E9C19BD56F8F}" type="datetime1">
              <a:rPr lang="en-CA" smtClean="0"/>
              <a:t>2020-05-25</a:t>
            </a:fld>
            <a:endParaRPr lang="en-CA"/>
          </a:p>
        </p:txBody>
      </p:sp>
      <p:sp>
        <p:nvSpPr>
          <p:cNvPr id="5" name="Footer Placeholder 4">
            <a:extLst>
              <a:ext uri="{FF2B5EF4-FFF2-40B4-BE49-F238E27FC236}">
                <a16:creationId xmlns:a16="http://schemas.microsoft.com/office/drawing/2014/main" id="{6C516A16-2804-43D3-809D-C3D6E31AEEA9}"/>
              </a:ext>
            </a:extLst>
          </p:cNvPr>
          <p:cNvSpPr>
            <a:spLocks noGrp="1"/>
          </p:cNvSpPr>
          <p:nvPr>
            <p:ph type="ftr" sz="quarter" idx="11"/>
          </p:nvPr>
        </p:nvSpPr>
        <p:spPr/>
        <p:txBody>
          <a:bodyPr/>
          <a:lstStyle/>
          <a:p>
            <a:r>
              <a:rPr lang="en-CA"/>
              <a:t>© Empress Effects Inc., 2020</a:t>
            </a:r>
          </a:p>
        </p:txBody>
      </p:sp>
      <p:sp>
        <p:nvSpPr>
          <p:cNvPr id="6" name="Slide Number Placeholder 5">
            <a:extLst>
              <a:ext uri="{FF2B5EF4-FFF2-40B4-BE49-F238E27FC236}">
                <a16:creationId xmlns:a16="http://schemas.microsoft.com/office/drawing/2014/main" id="{321E4626-C7EA-40B1-B7C3-A135DB08A7A0}"/>
              </a:ext>
            </a:extLst>
          </p:cNvPr>
          <p:cNvSpPr>
            <a:spLocks noGrp="1"/>
          </p:cNvSpPr>
          <p:nvPr>
            <p:ph type="sldNum" sz="quarter" idx="12"/>
          </p:nvPr>
        </p:nvSpPr>
        <p:spPr/>
        <p:txBody>
          <a:bodyPr/>
          <a:lstStyle/>
          <a:p>
            <a:fld id="{95A83CF2-D07E-4067-A5E0-0F4D9EE344B7}" type="slidenum">
              <a:rPr lang="en-CA" smtClean="0"/>
              <a:t>‹#›</a:t>
            </a:fld>
            <a:endParaRPr lang="en-CA"/>
          </a:p>
        </p:txBody>
      </p:sp>
    </p:spTree>
    <p:extLst>
      <p:ext uri="{BB962C8B-B14F-4D97-AF65-F5344CB8AC3E}">
        <p14:creationId xmlns:p14="http://schemas.microsoft.com/office/powerpoint/2010/main" val="3419679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21444-22A2-47AB-BB68-A93C349F9CF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0326E58-9CAE-4B8C-9EE7-28E5D7B01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C0AB485-B77B-4712-8005-A028A98FFA96}"/>
              </a:ext>
            </a:extLst>
          </p:cNvPr>
          <p:cNvSpPr>
            <a:spLocks noGrp="1"/>
          </p:cNvSpPr>
          <p:nvPr>
            <p:ph type="dt" sz="half" idx="10"/>
          </p:nvPr>
        </p:nvSpPr>
        <p:spPr/>
        <p:txBody>
          <a:bodyPr/>
          <a:lstStyle/>
          <a:p>
            <a:fld id="{102B1486-43ED-4D9C-959C-D22A1C1E973F}" type="datetime1">
              <a:rPr lang="en-CA" smtClean="0"/>
              <a:t>2020-05-25</a:t>
            </a:fld>
            <a:endParaRPr lang="en-CA"/>
          </a:p>
        </p:txBody>
      </p:sp>
      <p:sp>
        <p:nvSpPr>
          <p:cNvPr id="5" name="Footer Placeholder 4">
            <a:extLst>
              <a:ext uri="{FF2B5EF4-FFF2-40B4-BE49-F238E27FC236}">
                <a16:creationId xmlns:a16="http://schemas.microsoft.com/office/drawing/2014/main" id="{2BC7DB52-6D87-4D49-8C13-B4ACA7765C32}"/>
              </a:ext>
            </a:extLst>
          </p:cNvPr>
          <p:cNvSpPr>
            <a:spLocks noGrp="1"/>
          </p:cNvSpPr>
          <p:nvPr>
            <p:ph type="ftr" sz="quarter" idx="11"/>
          </p:nvPr>
        </p:nvSpPr>
        <p:spPr/>
        <p:txBody>
          <a:bodyPr/>
          <a:lstStyle/>
          <a:p>
            <a:r>
              <a:rPr lang="en-CA"/>
              <a:t>© Empress Effects Inc., 2020</a:t>
            </a:r>
          </a:p>
        </p:txBody>
      </p:sp>
      <p:sp>
        <p:nvSpPr>
          <p:cNvPr id="6" name="Slide Number Placeholder 5">
            <a:extLst>
              <a:ext uri="{FF2B5EF4-FFF2-40B4-BE49-F238E27FC236}">
                <a16:creationId xmlns:a16="http://schemas.microsoft.com/office/drawing/2014/main" id="{74D4A786-F575-4929-9F05-09580A29EE8D}"/>
              </a:ext>
            </a:extLst>
          </p:cNvPr>
          <p:cNvSpPr>
            <a:spLocks noGrp="1"/>
          </p:cNvSpPr>
          <p:nvPr>
            <p:ph type="sldNum" sz="quarter" idx="12"/>
          </p:nvPr>
        </p:nvSpPr>
        <p:spPr/>
        <p:txBody>
          <a:bodyPr/>
          <a:lstStyle/>
          <a:p>
            <a:fld id="{95A83CF2-D07E-4067-A5E0-0F4D9EE344B7}" type="slidenum">
              <a:rPr lang="en-CA" smtClean="0"/>
              <a:t>‹#›</a:t>
            </a:fld>
            <a:endParaRPr lang="en-CA"/>
          </a:p>
        </p:txBody>
      </p:sp>
    </p:spTree>
    <p:extLst>
      <p:ext uri="{BB962C8B-B14F-4D97-AF65-F5344CB8AC3E}">
        <p14:creationId xmlns:p14="http://schemas.microsoft.com/office/powerpoint/2010/main" val="385207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E247-A474-47E6-9BA0-68FE5F34B1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F836A6D-29D9-46DC-8E85-4FF85DD104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FE60D-C8BB-4F50-85C6-DA58F86EDEBC}"/>
              </a:ext>
            </a:extLst>
          </p:cNvPr>
          <p:cNvSpPr>
            <a:spLocks noGrp="1"/>
          </p:cNvSpPr>
          <p:nvPr>
            <p:ph type="dt" sz="half" idx="10"/>
          </p:nvPr>
        </p:nvSpPr>
        <p:spPr/>
        <p:txBody>
          <a:bodyPr/>
          <a:lstStyle/>
          <a:p>
            <a:fld id="{9B8C93F2-B96E-47B0-8400-DBF27532B73E}" type="datetime1">
              <a:rPr lang="en-CA" smtClean="0"/>
              <a:t>2020-05-25</a:t>
            </a:fld>
            <a:endParaRPr lang="en-CA"/>
          </a:p>
        </p:txBody>
      </p:sp>
      <p:sp>
        <p:nvSpPr>
          <p:cNvPr id="5" name="Footer Placeholder 4">
            <a:extLst>
              <a:ext uri="{FF2B5EF4-FFF2-40B4-BE49-F238E27FC236}">
                <a16:creationId xmlns:a16="http://schemas.microsoft.com/office/drawing/2014/main" id="{2A1C2AEC-1DC3-4311-9200-C21319EFB8F2}"/>
              </a:ext>
            </a:extLst>
          </p:cNvPr>
          <p:cNvSpPr>
            <a:spLocks noGrp="1"/>
          </p:cNvSpPr>
          <p:nvPr>
            <p:ph type="ftr" sz="quarter" idx="11"/>
          </p:nvPr>
        </p:nvSpPr>
        <p:spPr/>
        <p:txBody>
          <a:bodyPr/>
          <a:lstStyle/>
          <a:p>
            <a:r>
              <a:rPr lang="en-CA"/>
              <a:t>© Empress Effects Inc., 2020</a:t>
            </a:r>
          </a:p>
        </p:txBody>
      </p:sp>
      <p:sp>
        <p:nvSpPr>
          <p:cNvPr id="6" name="Slide Number Placeholder 5">
            <a:extLst>
              <a:ext uri="{FF2B5EF4-FFF2-40B4-BE49-F238E27FC236}">
                <a16:creationId xmlns:a16="http://schemas.microsoft.com/office/drawing/2014/main" id="{3FF3598D-EE74-44F2-9967-4D78EE3A9CF6}"/>
              </a:ext>
            </a:extLst>
          </p:cNvPr>
          <p:cNvSpPr>
            <a:spLocks noGrp="1"/>
          </p:cNvSpPr>
          <p:nvPr>
            <p:ph type="sldNum" sz="quarter" idx="12"/>
          </p:nvPr>
        </p:nvSpPr>
        <p:spPr/>
        <p:txBody>
          <a:bodyPr/>
          <a:lstStyle/>
          <a:p>
            <a:fld id="{95A83CF2-D07E-4067-A5E0-0F4D9EE344B7}" type="slidenum">
              <a:rPr lang="en-CA" smtClean="0"/>
              <a:t>‹#›</a:t>
            </a:fld>
            <a:endParaRPr lang="en-CA"/>
          </a:p>
        </p:txBody>
      </p:sp>
    </p:spTree>
    <p:extLst>
      <p:ext uri="{BB962C8B-B14F-4D97-AF65-F5344CB8AC3E}">
        <p14:creationId xmlns:p14="http://schemas.microsoft.com/office/powerpoint/2010/main" val="3924207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46AC-E266-4690-AF38-F0DB7F43F52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F054F39-2F50-46A9-9C31-BFFB8C1CD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5AC83A6-4A3D-4433-9582-8A7BBDDBA3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79888AE-AB53-4626-8A7E-913D63FFCE61}"/>
              </a:ext>
            </a:extLst>
          </p:cNvPr>
          <p:cNvSpPr>
            <a:spLocks noGrp="1"/>
          </p:cNvSpPr>
          <p:nvPr>
            <p:ph type="dt" sz="half" idx="10"/>
          </p:nvPr>
        </p:nvSpPr>
        <p:spPr/>
        <p:txBody>
          <a:bodyPr/>
          <a:lstStyle/>
          <a:p>
            <a:fld id="{C220AFF8-A312-44F7-B2CB-15107DBFBFB8}" type="datetime1">
              <a:rPr lang="en-CA" smtClean="0"/>
              <a:t>2020-05-25</a:t>
            </a:fld>
            <a:endParaRPr lang="en-CA"/>
          </a:p>
        </p:txBody>
      </p:sp>
      <p:sp>
        <p:nvSpPr>
          <p:cNvPr id="6" name="Footer Placeholder 5">
            <a:extLst>
              <a:ext uri="{FF2B5EF4-FFF2-40B4-BE49-F238E27FC236}">
                <a16:creationId xmlns:a16="http://schemas.microsoft.com/office/drawing/2014/main" id="{C38C3EDA-8389-45EB-A073-EAC2DEC1D12C}"/>
              </a:ext>
            </a:extLst>
          </p:cNvPr>
          <p:cNvSpPr>
            <a:spLocks noGrp="1"/>
          </p:cNvSpPr>
          <p:nvPr>
            <p:ph type="ftr" sz="quarter" idx="11"/>
          </p:nvPr>
        </p:nvSpPr>
        <p:spPr/>
        <p:txBody>
          <a:bodyPr/>
          <a:lstStyle/>
          <a:p>
            <a:r>
              <a:rPr lang="en-CA"/>
              <a:t>© Empress Effects Inc., 2020</a:t>
            </a:r>
          </a:p>
        </p:txBody>
      </p:sp>
      <p:sp>
        <p:nvSpPr>
          <p:cNvPr id="7" name="Slide Number Placeholder 6">
            <a:extLst>
              <a:ext uri="{FF2B5EF4-FFF2-40B4-BE49-F238E27FC236}">
                <a16:creationId xmlns:a16="http://schemas.microsoft.com/office/drawing/2014/main" id="{B4C60ED9-1C37-46BF-9390-32FE359E9CBE}"/>
              </a:ext>
            </a:extLst>
          </p:cNvPr>
          <p:cNvSpPr>
            <a:spLocks noGrp="1"/>
          </p:cNvSpPr>
          <p:nvPr>
            <p:ph type="sldNum" sz="quarter" idx="12"/>
          </p:nvPr>
        </p:nvSpPr>
        <p:spPr/>
        <p:txBody>
          <a:bodyPr/>
          <a:lstStyle/>
          <a:p>
            <a:fld id="{95A83CF2-D07E-4067-A5E0-0F4D9EE344B7}" type="slidenum">
              <a:rPr lang="en-CA" smtClean="0"/>
              <a:t>‹#›</a:t>
            </a:fld>
            <a:endParaRPr lang="en-CA"/>
          </a:p>
        </p:txBody>
      </p:sp>
    </p:spTree>
    <p:extLst>
      <p:ext uri="{BB962C8B-B14F-4D97-AF65-F5344CB8AC3E}">
        <p14:creationId xmlns:p14="http://schemas.microsoft.com/office/powerpoint/2010/main" val="346489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A4A3-FE4C-46D6-BD7D-65DC9374050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59A69B4-12C2-42E9-8CA5-3003F2EB59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FF6D08-10F3-4498-82F1-C43049181E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384C0D4-F148-4D86-B138-2F8430929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DDAC80-ACA2-4F9F-AA73-E46B04CD24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DBD6620-3EDF-4DAB-84AC-222280F214F3}"/>
              </a:ext>
            </a:extLst>
          </p:cNvPr>
          <p:cNvSpPr>
            <a:spLocks noGrp="1"/>
          </p:cNvSpPr>
          <p:nvPr>
            <p:ph type="dt" sz="half" idx="10"/>
          </p:nvPr>
        </p:nvSpPr>
        <p:spPr/>
        <p:txBody>
          <a:bodyPr/>
          <a:lstStyle/>
          <a:p>
            <a:fld id="{E1002D33-4388-4A7F-B042-2DEA4A496800}" type="datetime1">
              <a:rPr lang="en-CA" smtClean="0"/>
              <a:t>2020-05-25</a:t>
            </a:fld>
            <a:endParaRPr lang="en-CA"/>
          </a:p>
        </p:txBody>
      </p:sp>
      <p:sp>
        <p:nvSpPr>
          <p:cNvPr id="8" name="Footer Placeholder 7">
            <a:extLst>
              <a:ext uri="{FF2B5EF4-FFF2-40B4-BE49-F238E27FC236}">
                <a16:creationId xmlns:a16="http://schemas.microsoft.com/office/drawing/2014/main" id="{965A7B8E-0A7E-4F59-A915-30B429C7CCFB}"/>
              </a:ext>
            </a:extLst>
          </p:cNvPr>
          <p:cNvSpPr>
            <a:spLocks noGrp="1"/>
          </p:cNvSpPr>
          <p:nvPr>
            <p:ph type="ftr" sz="quarter" idx="11"/>
          </p:nvPr>
        </p:nvSpPr>
        <p:spPr/>
        <p:txBody>
          <a:bodyPr/>
          <a:lstStyle/>
          <a:p>
            <a:r>
              <a:rPr lang="en-CA"/>
              <a:t>© Empress Effects Inc., 2020</a:t>
            </a:r>
          </a:p>
        </p:txBody>
      </p:sp>
      <p:sp>
        <p:nvSpPr>
          <p:cNvPr id="9" name="Slide Number Placeholder 8">
            <a:extLst>
              <a:ext uri="{FF2B5EF4-FFF2-40B4-BE49-F238E27FC236}">
                <a16:creationId xmlns:a16="http://schemas.microsoft.com/office/drawing/2014/main" id="{38634B53-C821-4579-BF12-8CB93A760AE5}"/>
              </a:ext>
            </a:extLst>
          </p:cNvPr>
          <p:cNvSpPr>
            <a:spLocks noGrp="1"/>
          </p:cNvSpPr>
          <p:nvPr>
            <p:ph type="sldNum" sz="quarter" idx="12"/>
          </p:nvPr>
        </p:nvSpPr>
        <p:spPr/>
        <p:txBody>
          <a:bodyPr/>
          <a:lstStyle/>
          <a:p>
            <a:fld id="{95A83CF2-D07E-4067-A5E0-0F4D9EE344B7}" type="slidenum">
              <a:rPr lang="en-CA" smtClean="0"/>
              <a:t>‹#›</a:t>
            </a:fld>
            <a:endParaRPr lang="en-CA"/>
          </a:p>
        </p:txBody>
      </p:sp>
    </p:spTree>
    <p:extLst>
      <p:ext uri="{BB962C8B-B14F-4D97-AF65-F5344CB8AC3E}">
        <p14:creationId xmlns:p14="http://schemas.microsoft.com/office/powerpoint/2010/main" val="340161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5A1F-0E14-48D0-BEAA-E5393FC948D9}"/>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79CB8CE-5DA3-4AAD-A60E-BBF0B258D200}"/>
              </a:ext>
            </a:extLst>
          </p:cNvPr>
          <p:cNvSpPr>
            <a:spLocks noGrp="1"/>
          </p:cNvSpPr>
          <p:nvPr>
            <p:ph type="dt" sz="half" idx="10"/>
          </p:nvPr>
        </p:nvSpPr>
        <p:spPr/>
        <p:txBody>
          <a:bodyPr/>
          <a:lstStyle/>
          <a:p>
            <a:fld id="{9468D83F-0807-4B07-8F0C-98A4FC4697CB}" type="datetime1">
              <a:rPr lang="en-CA" smtClean="0"/>
              <a:t>2020-05-25</a:t>
            </a:fld>
            <a:endParaRPr lang="en-CA"/>
          </a:p>
        </p:txBody>
      </p:sp>
      <p:sp>
        <p:nvSpPr>
          <p:cNvPr id="4" name="Footer Placeholder 3">
            <a:extLst>
              <a:ext uri="{FF2B5EF4-FFF2-40B4-BE49-F238E27FC236}">
                <a16:creationId xmlns:a16="http://schemas.microsoft.com/office/drawing/2014/main" id="{F1F3C0BB-D89A-4D09-8D7D-458486F04E83}"/>
              </a:ext>
            </a:extLst>
          </p:cNvPr>
          <p:cNvSpPr>
            <a:spLocks noGrp="1"/>
          </p:cNvSpPr>
          <p:nvPr>
            <p:ph type="ftr" sz="quarter" idx="11"/>
          </p:nvPr>
        </p:nvSpPr>
        <p:spPr/>
        <p:txBody>
          <a:bodyPr/>
          <a:lstStyle/>
          <a:p>
            <a:r>
              <a:rPr lang="en-CA"/>
              <a:t>© Empress Effects Inc., 2020</a:t>
            </a:r>
          </a:p>
        </p:txBody>
      </p:sp>
      <p:sp>
        <p:nvSpPr>
          <p:cNvPr id="5" name="Slide Number Placeholder 4">
            <a:extLst>
              <a:ext uri="{FF2B5EF4-FFF2-40B4-BE49-F238E27FC236}">
                <a16:creationId xmlns:a16="http://schemas.microsoft.com/office/drawing/2014/main" id="{F452F2C4-1272-4F46-8090-50A7B3126AAE}"/>
              </a:ext>
            </a:extLst>
          </p:cNvPr>
          <p:cNvSpPr>
            <a:spLocks noGrp="1"/>
          </p:cNvSpPr>
          <p:nvPr>
            <p:ph type="sldNum" sz="quarter" idx="12"/>
          </p:nvPr>
        </p:nvSpPr>
        <p:spPr/>
        <p:txBody>
          <a:bodyPr/>
          <a:lstStyle/>
          <a:p>
            <a:fld id="{95A83CF2-D07E-4067-A5E0-0F4D9EE344B7}" type="slidenum">
              <a:rPr lang="en-CA" smtClean="0"/>
              <a:t>‹#›</a:t>
            </a:fld>
            <a:endParaRPr lang="en-CA"/>
          </a:p>
        </p:txBody>
      </p:sp>
    </p:spTree>
    <p:extLst>
      <p:ext uri="{BB962C8B-B14F-4D97-AF65-F5344CB8AC3E}">
        <p14:creationId xmlns:p14="http://schemas.microsoft.com/office/powerpoint/2010/main" val="313223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14666B-8E74-4C76-8A5D-D72F916103DA}"/>
              </a:ext>
            </a:extLst>
          </p:cNvPr>
          <p:cNvSpPr>
            <a:spLocks noGrp="1"/>
          </p:cNvSpPr>
          <p:nvPr>
            <p:ph type="dt" sz="half" idx="10"/>
          </p:nvPr>
        </p:nvSpPr>
        <p:spPr/>
        <p:txBody>
          <a:bodyPr/>
          <a:lstStyle/>
          <a:p>
            <a:fld id="{626751EA-F3CF-4B6C-86D3-FB7ABD5D6258}" type="datetime1">
              <a:rPr lang="en-CA" smtClean="0"/>
              <a:t>2020-05-25</a:t>
            </a:fld>
            <a:endParaRPr lang="en-CA"/>
          </a:p>
        </p:txBody>
      </p:sp>
      <p:sp>
        <p:nvSpPr>
          <p:cNvPr id="3" name="Footer Placeholder 2">
            <a:extLst>
              <a:ext uri="{FF2B5EF4-FFF2-40B4-BE49-F238E27FC236}">
                <a16:creationId xmlns:a16="http://schemas.microsoft.com/office/drawing/2014/main" id="{3BCB2007-CEA2-4FB0-AA7A-AFDDF23E3F5A}"/>
              </a:ext>
            </a:extLst>
          </p:cNvPr>
          <p:cNvSpPr>
            <a:spLocks noGrp="1"/>
          </p:cNvSpPr>
          <p:nvPr>
            <p:ph type="ftr" sz="quarter" idx="11"/>
          </p:nvPr>
        </p:nvSpPr>
        <p:spPr/>
        <p:txBody>
          <a:bodyPr/>
          <a:lstStyle/>
          <a:p>
            <a:r>
              <a:rPr lang="en-CA"/>
              <a:t>© Empress Effects Inc., 2020</a:t>
            </a:r>
          </a:p>
        </p:txBody>
      </p:sp>
      <p:sp>
        <p:nvSpPr>
          <p:cNvPr id="4" name="Slide Number Placeholder 3">
            <a:extLst>
              <a:ext uri="{FF2B5EF4-FFF2-40B4-BE49-F238E27FC236}">
                <a16:creationId xmlns:a16="http://schemas.microsoft.com/office/drawing/2014/main" id="{30E8E3C6-CDF3-4C59-894B-E84308B6C81E}"/>
              </a:ext>
            </a:extLst>
          </p:cNvPr>
          <p:cNvSpPr>
            <a:spLocks noGrp="1"/>
          </p:cNvSpPr>
          <p:nvPr>
            <p:ph type="sldNum" sz="quarter" idx="12"/>
          </p:nvPr>
        </p:nvSpPr>
        <p:spPr/>
        <p:txBody>
          <a:bodyPr/>
          <a:lstStyle/>
          <a:p>
            <a:fld id="{95A83CF2-D07E-4067-A5E0-0F4D9EE344B7}" type="slidenum">
              <a:rPr lang="en-CA" smtClean="0"/>
              <a:t>‹#›</a:t>
            </a:fld>
            <a:endParaRPr lang="en-CA"/>
          </a:p>
        </p:txBody>
      </p:sp>
    </p:spTree>
    <p:extLst>
      <p:ext uri="{BB962C8B-B14F-4D97-AF65-F5344CB8AC3E}">
        <p14:creationId xmlns:p14="http://schemas.microsoft.com/office/powerpoint/2010/main" val="213614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57E4-BDFA-4313-A6ED-0AF2F5839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77DA26D-199F-490D-8510-F4A394BF34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8A668FC-F846-40B0-956F-9F8E7750E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550A6C-6416-4554-BFFA-BD36163C6B2E}"/>
              </a:ext>
            </a:extLst>
          </p:cNvPr>
          <p:cNvSpPr>
            <a:spLocks noGrp="1"/>
          </p:cNvSpPr>
          <p:nvPr>
            <p:ph type="dt" sz="half" idx="10"/>
          </p:nvPr>
        </p:nvSpPr>
        <p:spPr/>
        <p:txBody>
          <a:bodyPr/>
          <a:lstStyle/>
          <a:p>
            <a:fld id="{228D3DE4-3E95-4E64-B4E5-30469DDE2B53}" type="datetime1">
              <a:rPr lang="en-CA" smtClean="0"/>
              <a:t>2020-05-25</a:t>
            </a:fld>
            <a:endParaRPr lang="en-CA"/>
          </a:p>
        </p:txBody>
      </p:sp>
      <p:sp>
        <p:nvSpPr>
          <p:cNvPr id="6" name="Footer Placeholder 5">
            <a:extLst>
              <a:ext uri="{FF2B5EF4-FFF2-40B4-BE49-F238E27FC236}">
                <a16:creationId xmlns:a16="http://schemas.microsoft.com/office/drawing/2014/main" id="{5D6C9E3C-90A6-41DD-9BD9-1F514A365D48}"/>
              </a:ext>
            </a:extLst>
          </p:cNvPr>
          <p:cNvSpPr>
            <a:spLocks noGrp="1"/>
          </p:cNvSpPr>
          <p:nvPr>
            <p:ph type="ftr" sz="quarter" idx="11"/>
          </p:nvPr>
        </p:nvSpPr>
        <p:spPr/>
        <p:txBody>
          <a:bodyPr/>
          <a:lstStyle/>
          <a:p>
            <a:r>
              <a:rPr lang="en-CA"/>
              <a:t>© Empress Effects Inc., 2020</a:t>
            </a:r>
          </a:p>
        </p:txBody>
      </p:sp>
      <p:sp>
        <p:nvSpPr>
          <p:cNvPr id="7" name="Slide Number Placeholder 6">
            <a:extLst>
              <a:ext uri="{FF2B5EF4-FFF2-40B4-BE49-F238E27FC236}">
                <a16:creationId xmlns:a16="http://schemas.microsoft.com/office/drawing/2014/main" id="{1E0B9EC4-7273-4306-BE75-BBB066F50471}"/>
              </a:ext>
            </a:extLst>
          </p:cNvPr>
          <p:cNvSpPr>
            <a:spLocks noGrp="1"/>
          </p:cNvSpPr>
          <p:nvPr>
            <p:ph type="sldNum" sz="quarter" idx="12"/>
          </p:nvPr>
        </p:nvSpPr>
        <p:spPr/>
        <p:txBody>
          <a:bodyPr/>
          <a:lstStyle/>
          <a:p>
            <a:fld id="{95A83CF2-D07E-4067-A5E0-0F4D9EE344B7}" type="slidenum">
              <a:rPr lang="en-CA" smtClean="0"/>
              <a:t>‹#›</a:t>
            </a:fld>
            <a:endParaRPr lang="en-CA"/>
          </a:p>
        </p:txBody>
      </p:sp>
    </p:spTree>
    <p:extLst>
      <p:ext uri="{BB962C8B-B14F-4D97-AF65-F5344CB8AC3E}">
        <p14:creationId xmlns:p14="http://schemas.microsoft.com/office/powerpoint/2010/main" val="3357996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C70A-FCD0-4CE5-892A-EC758A513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DDB07CC6-497B-4860-A0CD-E8EEB807AA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4AF9308-46A8-410D-85FF-0D1D5EB1C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FA257C-24B9-4661-BB8A-3A27C1BF5B39}"/>
              </a:ext>
            </a:extLst>
          </p:cNvPr>
          <p:cNvSpPr>
            <a:spLocks noGrp="1"/>
          </p:cNvSpPr>
          <p:nvPr>
            <p:ph type="dt" sz="half" idx="10"/>
          </p:nvPr>
        </p:nvSpPr>
        <p:spPr/>
        <p:txBody>
          <a:bodyPr/>
          <a:lstStyle/>
          <a:p>
            <a:fld id="{A81AF0C5-D76E-4E64-867B-A326FAEE984A}" type="datetime1">
              <a:rPr lang="en-CA" smtClean="0"/>
              <a:t>2020-05-25</a:t>
            </a:fld>
            <a:endParaRPr lang="en-CA"/>
          </a:p>
        </p:txBody>
      </p:sp>
      <p:sp>
        <p:nvSpPr>
          <p:cNvPr id="6" name="Footer Placeholder 5">
            <a:extLst>
              <a:ext uri="{FF2B5EF4-FFF2-40B4-BE49-F238E27FC236}">
                <a16:creationId xmlns:a16="http://schemas.microsoft.com/office/drawing/2014/main" id="{83AA64D6-13E7-4073-B54C-341CE98196EC}"/>
              </a:ext>
            </a:extLst>
          </p:cNvPr>
          <p:cNvSpPr>
            <a:spLocks noGrp="1"/>
          </p:cNvSpPr>
          <p:nvPr>
            <p:ph type="ftr" sz="quarter" idx="11"/>
          </p:nvPr>
        </p:nvSpPr>
        <p:spPr/>
        <p:txBody>
          <a:bodyPr/>
          <a:lstStyle/>
          <a:p>
            <a:r>
              <a:rPr lang="en-CA"/>
              <a:t>© Empress Effects Inc., 2020</a:t>
            </a:r>
          </a:p>
        </p:txBody>
      </p:sp>
      <p:sp>
        <p:nvSpPr>
          <p:cNvPr id="7" name="Slide Number Placeholder 6">
            <a:extLst>
              <a:ext uri="{FF2B5EF4-FFF2-40B4-BE49-F238E27FC236}">
                <a16:creationId xmlns:a16="http://schemas.microsoft.com/office/drawing/2014/main" id="{FE44BCC0-5108-4CA2-907B-090489C2DAC4}"/>
              </a:ext>
            </a:extLst>
          </p:cNvPr>
          <p:cNvSpPr>
            <a:spLocks noGrp="1"/>
          </p:cNvSpPr>
          <p:nvPr>
            <p:ph type="sldNum" sz="quarter" idx="12"/>
          </p:nvPr>
        </p:nvSpPr>
        <p:spPr/>
        <p:txBody>
          <a:bodyPr/>
          <a:lstStyle/>
          <a:p>
            <a:fld id="{95A83CF2-D07E-4067-A5E0-0F4D9EE344B7}" type="slidenum">
              <a:rPr lang="en-CA" smtClean="0"/>
              <a:t>‹#›</a:t>
            </a:fld>
            <a:endParaRPr lang="en-CA"/>
          </a:p>
        </p:txBody>
      </p:sp>
    </p:spTree>
    <p:extLst>
      <p:ext uri="{BB962C8B-B14F-4D97-AF65-F5344CB8AC3E}">
        <p14:creationId xmlns:p14="http://schemas.microsoft.com/office/powerpoint/2010/main" val="408290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F318B2-F26E-4500-84C3-8413381FDF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0A77C40-24F2-45B1-9508-3CDF0EF608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B61098-5699-47E7-B5CC-D167BFCA9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E1D56D-1E85-4BAF-B410-DD72B885C454}" type="datetime1">
              <a:rPr lang="en-CA" smtClean="0"/>
              <a:t>2020-05-25</a:t>
            </a:fld>
            <a:endParaRPr lang="en-CA"/>
          </a:p>
        </p:txBody>
      </p:sp>
      <p:sp>
        <p:nvSpPr>
          <p:cNvPr id="5" name="Footer Placeholder 4">
            <a:extLst>
              <a:ext uri="{FF2B5EF4-FFF2-40B4-BE49-F238E27FC236}">
                <a16:creationId xmlns:a16="http://schemas.microsoft.com/office/drawing/2014/main" id="{54CED2E5-C35F-4CB9-B4F1-DB1A0A176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 Empress Effects Inc., 2020</a:t>
            </a:r>
          </a:p>
        </p:txBody>
      </p:sp>
      <p:sp>
        <p:nvSpPr>
          <p:cNvPr id="6" name="Slide Number Placeholder 5">
            <a:extLst>
              <a:ext uri="{FF2B5EF4-FFF2-40B4-BE49-F238E27FC236}">
                <a16:creationId xmlns:a16="http://schemas.microsoft.com/office/drawing/2014/main" id="{0A7C38EC-1364-4195-AEBE-A68EF1547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83CF2-D07E-4067-A5E0-0F4D9EE344B7}" type="slidenum">
              <a:rPr lang="en-CA" smtClean="0"/>
              <a:t>‹#›</a:t>
            </a:fld>
            <a:endParaRPr lang="en-CA"/>
          </a:p>
        </p:txBody>
      </p:sp>
    </p:spTree>
    <p:extLst>
      <p:ext uri="{BB962C8B-B14F-4D97-AF65-F5344CB8AC3E}">
        <p14:creationId xmlns:p14="http://schemas.microsoft.com/office/powerpoint/2010/main" val="3923885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2A101-7443-4E2F-AA94-2615E4FA9A4A}"/>
              </a:ext>
            </a:extLst>
          </p:cNvPr>
          <p:cNvSpPr>
            <a:spLocks noGrp="1"/>
          </p:cNvSpPr>
          <p:nvPr>
            <p:ph type="title"/>
          </p:nvPr>
        </p:nvSpPr>
        <p:spPr>
          <a:xfrm>
            <a:off x="729915" y="1695408"/>
            <a:ext cx="10515600" cy="3467184"/>
          </a:xfrm>
        </p:spPr>
        <p:txBody>
          <a:bodyPr>
            <a:normAutofit/>
          </a:bodyPr>
          <a:lstStyle/>
          <a:p>
            <a:pPr algn="ctr"/>
            <a:r>
              <a:rPr lang="en-CA" sz="7200" dirty="0">
                <a:latin typeface="Monofonto" panose="00000409000000000000" pitchFamily="49" charset="0"/>
                <a:ea typeface="Roboto" panose="02000000000000000000" pitchFamily="2" charset="0"/>
                <a:cs typeface="Aharoni" panose="020B0604020202020204" pitchFamily="2" charset="-79"/>
              </a:rPr>
              <a:t>An Analysis of Different File Storage Options for use With the ZOIA Library App</a:t>
            </a:r>
          </a:p>
        </p:txBody>
      </p:sp>
      <p:sp>
        <p:nvSpPr>
          <p:cNvPr id="4" name="Footer Placeholder 3">
            <a:extLst>
              <a:ext uri="{FF2B5EF4-FFF2-40B4-BE49-F238E27FC236}">
                <a16:creationId xmlns:a16="http://schemas.microsoft.com/office/drawing/2014/main" id="{4A2D9817-DE34-4609-AF54-96921AD3545F}"/>
              </a:ext>
            </a:extLst>
          </p:cNvPr>
          <p:cNvSpPr>
            <a:spLocks noGrp="1"/>
          </p:cNvSpPr>
          <p:nvPr>
            <p:ph type="ftr" sz="quarter" idx="11"/>
          </p:nvPr>
        </p:nvSpPr>
        <p:spPr/>
        <p:txBody>
          <a:bodyPr/>
          <a:lstStyle/>
          <a:p>
            <a:r>
              <a:rPr lang="en-CA" dirty="0"/>
              <a:t>© Empress Effects Inc., 2020</a:t>
            </a:r>
          </a:p>
        </p:txBody>
      </p:sp>
    </p:spTree>
    <p:extLst>
      <p:ext uri="{BB962C8B-B14F-4D97-AF65-F5344CB8AC3E}">
        <p14:creationId xmlns:p14="http://schemas.microsoft.com/office/powerpoint/2010/main" val="2202849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ABD8CC-914D-4B18-9044-E8CCAB3BE2A2}"/>
              </a:ext>
            </a:extLst>
          </p:cNvPr>
          <p:cNvSpPr txBox="1"/>
          <p:nvPr/>
        </p:nvSpPr>
        <p:spPr>
          <a:xfrm>
            <a:off x="116305" y="198825"/>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Proposed Retrieval Solution </a:t>
            </a:r>
          </a:p>
        </p:txBody>
      </p:sp>
      <p:sp>
        <p:nvSpPr>
          <p:cNvPr id="8" name="TextBox 7">
            <a:extLst>
              <a:ext uri="{FF2B5EF4-FFF2-40B4-BE49-F238E27FC236}">
                <a16:creationId xmlns:a16="http://schemas.microsoft.com/office/drawing/2014/main" id="{7C6975B5-FA10-486C-94D9-472283E8D6A2}"/>
              </a:ext>
            </a:extLst>
          </p:cNvPr>
          <p:cNvSpPr txBox="1"/>
          <p:nvPr/>
        </p:nvSpPr>
        <p:spPr>
          <a:xfrm>
            <a:off x="281677" y="1000041"/>
            <a:ext cx="11628646" cy="4093428"/>
          </a:xfrm>
          <a:prstGeom prst="rect">
            <a:avLst/>
          </a:prstGeom>
          <a:noFill/>
        </p:spPr>
        <p:txBody>
          <a:bodyPr wrap="square" rtlCol="0">
            <a:spAutoFit/>
          </a:bodyPr>
          <a:lstStyle/>
          <a:p>
            <a:pPr algn="just"/>
            <a:r>
              <a:rPr lang="en-CA" sz="1600" dirty="0">
                <a:latin typeface="Roboto" panose="02000000000000000000" pitchFamily="2" charset="0"/>
                <a:ea typeface="Roboto" panose="02000000000000000000" pitchFamily="2" charset="0"/>
              </a:rPr>
              <a:t>Why should the patches be grouped by category?</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If a user wants to dive into the backend implementation, the organization of patches will be simple and easy to figure out.</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It will help with implementation. If a user wants to search for a specific type of patch (effect, synthesizer, sampler, etc.). </a:t>
            </a:r>
          </a:p>
          <a:p>
            <a:pPr marL="285750"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Other options include by tag or date, which would create dozens of directories.</a:t>
            </a:r>
          </a:p>
          <a:p>
            <a:pPr marL="285750"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Grouping by the author is also an option, but many authors create various types of patches. This would also create dozens of directories as there are many patch creators active on PatchStorage.</a:t>
            </a:r>
          </a:p>
          <a:p>
            <a:pPr marL="285750" indent="-285750">
              <a:buFont typeface="Arial" panose="020B0604020202020204" pitchFamily="34" charset="0"/>
              <a:buChar char="•"/>
            </a:pPr>
            <a:endParaRPr lang="en-CA" sz="1600" dirty="0">
              <a:latin typeface="Roboto" panose="02000000000000000000" pitchFamily="2" charset="0"/>
              <a:ea typeface="Roboto" panose="02000000000000000000" pitchFamily="2" charset="0"/>
            </a:endParaRPr>
          </a:p>
          <a:p>
            <a:r>
              <a:rPr lang="en-CA" sz="1600" dirty="0">
                <a:latin typeface="Roboto" panose="02000000000000000000" pitchFamily="2" charset="0"/>
                <a:ea typeface="Roboto" panose="02000000000000000000" pitchFamily="2" charset="0"/>
              </a:rPr>
              <a:t>What happens if we go with a local database?</a:t>
            </a:r>
          </a:p>
          <a:p>
            <a:pPr marL="285750"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There isn’t a need to group patches. Tables will keep track of patches and they can be queried to retrieve the information needed. The last slide’s file directory breakdown </a:t>
            </a:r>
            <a:r>
              <a:rPr lang="en-CA" sz="1600" u="sng" dirty="0">
                <a:latin typeface="Roboto" panose="02000000000000000000" pitchFamily="2" charset="0"/>
                <a:ea typeface="Roboto" panose="02000000000000000000" pitchFamily="2" charset="0"/>
              </a:rPr>
              <a:t>will not exist in that form</a:t>
            </a:r>
            <a:r>
              <a:rPr lang="en-CA" sz="1600" dirty="0">
                <a:latin typeface="Roboto" panose="02000000000000000000" pitchFamily="2" charset="0"/>
                <a:ea typeface="Roboto" panose="02000000000000000000" pitchFamily="2" charset="0"/>
              </a:rPr>
              <a:t>. Users will only be able to access files by manually querying the database. This helps with any concerns of user-caused corruption. </a:t>
            </a:r>
          </a:p>
          <a:p>
            <a:pPr marL="285750"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The entire folder structure would just be the Library App executable and a hidden folder containing the database. </a:t>
            </a:r>
          </a:p>
          <a:p>
            <a:pPr marL="285750"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Since this would be a local database, the flavour of SQL that can be selected is a bit more limited. </a:t>
            </a:r>
          </a:p>
          <a:p>
            <a:pPr marL="285750" indent="-285750">
              <a:buFont typeface="Arial" panose="020B0604020202020204" pitchFamily="34" charset="0"/>
              <a:buChar char="•"/>
            </a:pPr>
            <a:endParaRPr lang="en-CA" dirty="0">
              <a:latin typeface="Roboto" panose="02000000000000000000" pitchFamily="2" charset="0"/>
              <a:ea typeface="Roboto" panose="02000000000000000000" pitchFamily="2" charset="0"/>
            </a:endParaRPr>
          </a:p>
          <a:p>
            <a:pPr marL="285750" indent="-285750">
              <a:buFont typeface="Arial" panose="020B0604020202020204" pitchFamily="34" charset="0"/>
              <a:buChar char="•"/>
            </a:pPr>
            <a:endParaRPr lang="en-CA" dirty="0">
              <a:latin typeface="Roboto" panose="02000000000000000000" pitchFamily="2" charset="0"/>
              <a:ea typeface="Roboto" panose="02000000000000000000" pitchFamily="2" charset="0"/>
            </a:endParaRPr>
          </a:p>
          <a:p>
            <a:r>
              <a:rPr lang="en-CA" sz="1600" dirty="0">
                <a:latin typeface="Roboto" panose="02000000000000000000" pitchFamily="2" charset="0"/>
                <a:ea typeface="Roboto" panose="02000000000000000000" pitchFamily="2" charset="0"/>
              </a:rPr>
              <a:t>Other options are always welcome!</a:t>
            </a:r>
          </a:p>
        </p:txBody>
      </p:sp>
      <p:sp>
        <p:nvSpPr>
          <p:cNvPr id="56" name="Footer Placeholder 3">
            <a:extLst>
              <a:ext uri="{FF2B5EF4-FFF2-40B4-BE49-F238E27FC236}">
                <a16:creationId xmlns:a16="http://schemas.microsoft.com/office/drawing/2014/main" id="{6D05EDB0-4A8D-4FCA-B5FC-CD94F5C3E030}"/>
              </a:ext>
            </a:extLst>
          </p:cNvPr>
          <p:cNvSpPr>
            <a:spLocks noGrp="1"/>
          </p:cNvSpPr>
          <p:nvPr>
            <p:ph type="ftr" sz="quarter" idx="11"/>
          </p:nvPr>
        </p:nvSpPr>
        <p:spPr>
          <a:xfrm>
            <a:off x="4038600" y="6356350"/>
            <a:ext cx="4114800" cy="365125"/>
          </a:xfrm>
        </p:spPr>
        <p:txBody>
          <a:bodyPr/>
          <a:lstStyle/>
          <a:p>
            <a:r>
              <a:rPr lang="en-CA"/>
              <a:t>© Empress Effects Inc., 2020</a:t>
            </a:r>
          </a:p>
        </p:txBody>
      </p:sp>
    </p:spTree>
    <p:extLst>
      <p:ext uri="{BB962C8B-B14F-4D97-AF65-F5344CB8AC3E}">
        <p14:creationId xmlns:p14="http://schemas.microsoft.com/office/powerpoint/2010/main" val="645220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80FB-2D76-4CA9-B861-85979BE24CE2}"/>
              </a:ext>
            </a:extLst>
          </p:cNvPr>
          <p:cNvSpPr>
            <a:spLocks noGrp="1"/>
          </p:cNvSpPr>
          <p:nvPr>
            <p:ph type="ctrTitle"/>
          </p:nvPr>
        </p:nvSpPr>
        <p:spPr>
          <a:xfrm>
            <a:off x="1524000" y="1312361"/>
            <a:ext cx="9144000" cy="2387600"/>
          </a:xfrm>
        </p:spPr>
        <p:txBody>
          <a:bodyPr/>
          <a:lstStyle/>
          <a:p>
            <a:r>
              <a:rPr lang="en-CA" dirty="0">
                <a:latin typeface="Monofonto" panose="00000409000000000000" pitchFamily="49" charset="0"/>
              </a:rPr>
              <a:t>Backend Storage Options</a:t>
            </a:r>
          </a:p>
        </p:txBody>
      </p:sp>
      <p:sp>
        <p:nvSpPr>
          <p:cNvPr id="4" name="Footer Placeholder 3">
            <a:extLst>
              <a:ext uri="{FF2B5EF4-FFF2-40B4-BE49-F238E27FC236}">
                <a16:creationId xmlns:a16="http://schemas.microsoft.com/office/drawing/2014/main" id="{7318F7D9-0317-4A05-B372-49349777792F}"/>
              </a:ext>
            </a:extLst>
          </p:cNvPr>
          <p:cNvSpPr>
            <a:spLocks noGrp="1"/>
          </p:cNvSpPr>
          <p:nvPr>
            <p:ph type="ftr" sz="quarter" idx="11"/>
          </p:nvPr>
        </p:nvSpPr>
        <p:spPr/>
        <p:txBody>
          <a:bodyPr/>
          <a:lstStyle/>
          <a:p>
            <a:r>
              <a:rPr lang="en-CA"/>
              <a:t>© Empress Effects Inc., 2020</a:t>
            </a:r>
          </a:p>
        </p:txBody>
      </p:sp>
    </p:spTree>
    <p:extLst>
      <p:ext uri="{BB962C8B-B14F-4D97-AF65-F5344CB8AC3E}">
        <p14:creationId xmlns:p14="http://schemas.microsoft.com/office/powerpoint/2010/main" val="166390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B315DFA-59FB-4B0A-9CD4-F48E09DFBAB9}"/>
              </a:ext>
            </a:extLst>
          </p:cNvPr>
          <p:cNvSpPr txBox="1"/>
          <p:nvPr/>
        </p:nvSpPr>
        <p:spPr>
          <a:xfrm>
            <a:off x="116305" y="198825"/>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Implementation 1: Use System Defaults for Storage</a:t>
            </a:r>
          </a:p>
        </p:txBody>
      </p:sp>
      <p:sp>
        <p:nvSpPr>
          <p:cNvPr id="26" name="Footer Placeholder 25">
            <a:extLst>
              <a:ext uri="{FF2B5EF4-FFF2-40B4-BE49-F238E27FC236}">
                <a16:creationId xmlns:a16="http://schemas.microsoft.com/office/drawing/2014/main" id="{E92FE283-B5C3-4CBF-B090-1B0A9D63E518}"/>
              </a:ext>
            </a:extLst>
          </p:cNvPr>
          <p:cNvSpPr>
            <a:spLocks noGrp="1"/>
          </p:cNvSpPr>
          <p:nvPr>
            <p:ph type="ftr" sz="quarter" idx="11"/>
          </p:nvPr>
        </p:nvSpPr>
        <p:spPr/>
        <p:txBody>
          <a:bodyPr/>
          <a:lstStyle/>
          <a:p>
            <a:r>
              <a:rPr lang="en-CA"/>
              <a:t>© Empress Effects Inc., 2020</a:t>
            </a:r>
          </a:p>
        </p:txBody>
      </p:sp>
      <p:sp>
        <p:nvSpPr>
          <p:cNvPr id="3" name="TextBox 2">
            <a:extLst>
              <a:ext uri="{FF2B5EF4-FFF2-40B4-BE49-F238E27FC236}">
                <a16:creationId xmlns:a16="http://schemas.microsoft.com/office/drawing/2014/main" id="{ADD87845-3A59-4EDD-A0BC-AB5822E7F8C7}"/>
              </a:ext>
            </a:extLst>
          </p:cNvPr>
          <p:cNvSpPr txBox="1"/>
          <p:nvPr/>
        </p:nvSpPr>
        <p:spPr>
          <a:xfrm>
            <a:off x="281677" y="1000041"/>
            <a:ext cx="11628646" cy="4278094"/>
          </a:xfrm>
          <a:prstGeom prst="rect">
            <a:avLst/>
          </a:prstGeom>
          <a:noFill/>
        </p:spPr>
        <p:txBody>
          <a:bodyPr wrap="square" rtlCol="0">
            <a:spAutoFit/>
          </a:bodyPr>
          <a:lstStyle/>
          <a:p>
            <a:pPr algn="just"/>
            <a:r>
              <a:rPr lang="en-CA" sz="1600" dirty="0">
                <a:latin typeface="Roboto" panose="02000000000000000000" pitchFamily="2" charset="0"/>
                <a:ea typeface="Roboto" panose="02000000000000000000" pitchFamily="2" charset="0"/>
              </a:rPr>
              <a:t>Major operating systems have standards for the storage of application-related files implemented.</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The path of application files differ per OS, but there are standards that exist for macOS, Linux, Windows, etc. As long as we check the OS ahead of time, this isn’t a problem. </a:t>
            </a:r>
          </a:p>
          <a:p>
            <a:pPr marL="742950" lvl="1"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Windows uses the hidden folder </a:t>
            </a:r>
            <a:r>
              <a:rPr lang="en-CA" sz="1600" dirty="0" err="1">
                <a:latin typeface="Roboto" panose="02000000000000000000" pitchFamily="2" charset="0"/>
                <a:ea typeface="Roboto" panose="02000000000000000000" pitchFamily="2" charset="0"/>
              </a:rPr>
              <a:t>AppData</a:t>
            </a:r>
            <a:r>
              <a:rPr lang="en-CA" sz="1600" dirty="0">
                <a:latin typeface="Roboto" panose="02000000000000000000" pitchFamily="2" charset="0"/>
                <a:ea typeface="Roboto" panose="02000000000000000000" pitchFamily="2" charset="0"/>
              </a:rPr>
              <a:t>. Of the directories contained, </a:t>
            </a:r>
            <a:r>
              <a:rPr lang="en-CA" sz="1600" dirty="0" err="1">
                <a:latin typeface="Roboto" panose="02000000000000000000" pitchFamily="2" charset="0"/>
                <a:ea typeface="Roboto" panose="02000000000000000000" pitchFamily="2" charset="0"/>
              </a:rPr>
              <a:t>AppData</a:t>
            </a:r>
            <a:r>
              <a:rPr lang="en-CA" sz="1600" dirty="0">
                <a:latin typeface="Roboto" panose="02000000000000000000" pitchFamily="2" charset="0"/>
                <a:ea typeface="Roboto" panose="02000000000000000000" pitchFamily="2" charset="0"/>
              </a:rPr>
              <a:t>/Roaming is a suitable option as the files could move with a user so long as they are signed in as the same user on a different computer. </a:t>
            </a:r>
          </a:p>
          <a:p>
            <a:pPr marL="742950" lvl="1"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macOS uses ~/Library/&lt;app name&gt; or ~/Library/Application Support.</a:t>
            </a:r>
          </a:p>
          <a:p>
            <a:pPr marL="742950" lvl="1"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Linux is iffy since there are many different OS flavours. Ideally, we make the directory hidden by using a “.”, so we could use the user’s home and do the following “~/.</a:t>
            </a:r>
            <a:r>
              <a:rPr lang="en-CA" sz="1600" dirty="0" err="1">
                <a:latin typeface="Roboto" panose="02000000000000000000" pitchFamily="2" charset="0"/>
                <a:ea typeface="Roboto" panose="02000000000000000000" pitchFamily="2" charset="0"/>
              </a:rPr>
              <a:t>LibraryApp</a:t>
            </a:r>
            <a:r>
              <a:rPr lang="en-CA" sz="1600" dirty="0">
                <a:latin typeface="Roboto" panose="02000000000000000000" pitchFamily="2" charset="0"/>
                <a:ea typeface="Roboto" panose="02000000000000000000" pitchFamily="2" charset="0"/>
              </a:rPr>
              <a:t>”</a:t>
            </a:r>
          </a:p>
          <a:p>
            <a:pPr algn="just"/>
            <a:r>
              <a:rPr lang="en-CA" sz="1600" dirty="0">
                <a:solidFill>
                  <a:srgbClr val="00B050"/>
                </a:solidFill>
                <a:latin typeface="Roboto" panose="02000000000000000000" pitchFamily="2" charset="0"/>
                <a:ea typeface="Roboto" panose="02000000000000000000" pitchFamily="2" charset="0"/>
              </a:rPr>
              <a:t>Pros</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Very straight-forward implementation. Managing files is simple in Python if given a known reference path. Organizing by patch category can help reduce sorting and retrieval times.</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Allows users that want to access the files the ability to do so easily. </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Versioning is easily accomplished using a top-level patch directory.</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Data retrieval will often be very straight-forward, not requiring advanced queries. This minimizes the need for a database when compared to storing metadata as a separate JSON file.</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The application will be smaller in size compared to one where a database is set up and used on the user’s system.</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No elevated system permissions are required. The app can be run by any user and it will function correctly.</a:t>
            </a:r>
          </a:p>
        </p:txBody>
      </p:sp>
    </p:spTree>
    <p:extLst>
      <p:ext uri="{BB962C8B-B14F-4D97-AF65-F5344CB8AC3E}">
        <p14:creationId xmlns:p14="http://schemas.microsoft.com/office/powerpoint/2010/main" val="993461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B315DFA-59FB-4B0A-9CD4-F48E09DFBAB9}"/>
              </a:ext>
            </a:extLst>
          </p:cNvPr>
          <p:cNvSpPr txBox="1"/>
          <p:nvPr/>
        </p:nvSpPr>
        <p:spPr>
          <a:xfrm>
            <a:off x="116305" y="198825"/>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Implementation 1: Use System Defaults for Storage</a:t>
            </a:r>
          </a:p>
        </p:txBody>
      </p:sp>
      <p:sp>
        <p:nvSpPr>
          <p:cNvPr id="26" name="Footer Placeholder 25">
            <a:extLst>
              <a:ext uri="{FF2B5EF4-FFF2-40B4-BE49-F238E27FC236}">
                <a16:creationId xmlns:a16="http://schemas.microsoft.com/office/drawing/2014/main" id="{E92FE283-B5C3-4CBF-B090-1B0A9D63E518}"/>
              </a:ext>
            </a:extLst>
          </p:cNvPr>
          <p:cNvSpPr>
            <a:spLocks noGrp="1"/>
          </p:cNvSpPr>
          <p:nvPr>
            <p:ph type="ftr" sz="quarter" idx="11"/>
          </p:nvPr>
        </p:nvSpPr>
        <p:spPr/>
        <p:txBody>
          <a:bodyPr/>
          <a:lstStyle/>
          <a:p>
            <a:r>
              <a:rPr lang="en-CA"/>
              <a:t>© Empress Effects Inc., 2020</a:t>
            </a:r>
          </a:p>
        </p:txBody>
      </p:sp>
      <p:sp>
        <p:nvSpPr>
          <p:cNvPr id="3" name="TextBox 2">
            <a:extLst>
              <a:ext uri="{FF2B5EF4-FFF2-40B4-BE49-F238E27FC236}">
                <a16:creationId xmlns:a16="http://schemas.microsoft.com/office/drawing/2014/main" id="{ADD87845-3A59-4EDD-A0BC-AB5822E7F8C7}"/>
              </a:ext>
            </a:extLst>
          </p:cNvPr>
          <p:cNvSpPr txBox="1"/>
          <p:nvPr/>
        </p:nvSpPr>
        <p:spPr>
          <a:xfrm>
            <a:off x="281677" y="1000041"/>
            <a:ext cx="11628646" cy="5262979"/>
          </a:xfrm>
          <a:prstGeom prst="rect">
            <a:avLst/>
          </a:prstGeom>
          <a:noFill/>
        </p:spPr>
        <p:txBody>
          <a:bodyPr wrap="square" rtlCol="0">
            <a:spAutoFit/>
          </a:bodyPr>
          <a:lstStyle/>
          <a:p>
            <a:pPr algn="just"/>
            <a:r>
              <a:rPr lang="en-CA" sz="1600" dirty="0">
                <a:solidFill>
                  <a:srgbClr val="FF0000"/>
                </a:solidFill>
                <a:latin typeface="Roboto" panose="02000000000000000000" pitchFamily="2" charset="0"/>
                <a:ea typeface="Roboto" panose="02000000000000000000" pitchFamily="2" charset="0"/>
              </a:rPr>
              <a:t>Cons</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Ideally, patches are only 1 type, but PatchStorage lets users select as many categories as they want for a patch, so the “Combo” directory may become bloated in size. This results in slower retrieval time, but given the small dataset we are working with, it won’t be a problem in the foreseeable future. However, it is still something that needs to be considered to ensure it does not become a problem ever should this be the implementation chosen.</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Corruption is a real risk. Users can get into the files if they know where to look. Of course, if a user is doing things they shouldn’t be there’s only so much we can do to prevent it. It is still something to consider. </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Retrieval will be slower than a database implementation. Databases are designed to make retrieval as efficient as possible. Given the small dataset currently, this will not be noticed. However, as more patches are created the eventual possibility for slowdown will increase. </a:t>
            </a:r>
          </a:p>
          <a:p>
            <a:pPr marL="285750" indent="-285750" algn="just">
              <a:buFont typeface="Arial" panose="020B0604020202020204" pitchFamily="34" charset="0"/>
              <a:buChar char="•"/>
            </a:pPr>
            <a:endParaRPr lang="en-CA" sz="1600" dirty="0">
              <a:latin typeface="Roboto" panose="02000000000000000000" pitchFamily="2" charset="0"/>
              <a:ea typeface="Roboto" panose="02000000000000000000" pitchFamily="2" charset="0"/>
            </a:endParaRPr>
          </a:p>
          <a:p>
            <a:pPr marL="285750" indent="-285750" algn="just">
              <a:buFont typeface="Arial" panose="020B0604020202020204" pitchFamily="34" charset="0"/>
              <a:buChar char="•"/>
            </a:pPr>
            <a:endParaRPr lang="en-CA" sz="1600" dirty="0">
              <a:latin typeface="Roboto" panose="02000000000000000000" pitchFamily="2" charset="0"/>
              <a:ea typeface="Roboto" panose="02000000000000000000" pitchFamily="2" charset="0"/>
            </a:endParaRPr>
          </a:p>
          <a:p>
            <a:pPr algn="just"/>
            <a:r>
              <a:rPr lang="en-CA" sz="1600" dirty="0">
                <a:latin typeface="Roboto" panose="02000000000000000000" pitchFamily="2" charset="0"/>
                <a:ea typeface="Roboto" panose="02000000000000000000" pitchFamily="2" charset="0"/>
              </a:rPr>
              <a:t>Notes</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Regarding bank files (as discussed in the last meeting)</a:t>
            </a:r>
          </a:p>
          <a:p>
            <a:pPr marL="742950" lvl="1"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Bank files do </a:t>
            </a:r>
            <a:r>
              <a:rPr lang="en-CA" sz="1600" u="sng" dirty="0">
                <a:latin typeface="Roboto" panose="02000000000000000000" pitchFamily="2" charset="0"/>
                <a:ea typeface="Roboto" panose="02000000000000000000" pitchFamily="2" charset="0"/>
              </a:rPr>
              <a:t>not</a:t>
            </a:r>
            <a:r>
              <a:rPr lang="en-CA" sz="1600" dirty="0">
                <a:latin typeface="Roboto" panose="02000000000000000000" pitchFamily="2" charset="0"/>
                <a:ea typeface="Roboto" panose="02000000000000000000" pitchFamily="2" charset="0"/>
              </a:rPr>
              <a:t> need a custom format. They could easily be made using JSON or XML, but creating a custom file extension and parser wouldn’t be hard to implement and gives us more flexibility about how we organize the data.</a:t>
            </a:r>
          </a:p>
          <a:p>
            <a:pPr marL="1200150" lvl="2"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Users could gain access to the files outside of the </a:t>
            </a:r>
            <a:r>
              <a:rPr lang="en-CA" sz="1600" dirty="0" err="1">
                <a:latin typeface="Roboto" panose="02000000000000000000" pitchFamily="2" charset="0"/>
                <a:ea typeface="Roboto" panose="02000000000000000000" pitchFamily="2" charset="0"/>
              </a:rPr>
              <a:t>LibraryApp</a:t>
            </a:r>
            <a:r>
              <a:rPr lang="en-CA" sz="1600" dirty="0">
                <a:latin typeface="Roboto" panose="02000000000000000000" pitchFamily="2" charset="0"/>
                <a:ea typeface="Roboto" panose="02000000000000000000" pitchFamily="2" charset="0"/>
              </a:rPr>
              <a:t> if they wanted to see them, which could lead to corruption. That’s why I would prefer a custom parser and file extension because we could check for malformed bank files without the program crashing. </a:t>
            </a:r>
          </a:p>
          <a:p>
            <a:pPr marL="742950" lvl="1"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They could easily be stored in their own directory contained within the parent </a:t>
            </a:r>
            <a:r>
              <a:rPr lang="en-CA" sz="1600" dirty="0" err="1">
                <a:latin typeface="Roboto" panose="02000000000000000000" pitchFamily="2" charset="0"/>
                <a:ea typeface="Roboto" panose="02000000000000000000" pitchFamily="2" charset="0"/>
              </a:rPr>
              <a:t>LibraryApp</a:t>
            </a:r>
            <a:r>
              <a:rPr lang="en-CA" sz="1600" dirty="0">
                <a:latin typeface="Roboto" panose="02000000000000000000" pitchFamily="2" charset="0"/>
                <a:ea typeface="Roboto" panose="02000000000000000000" pitchFamily="2" charset="0"/>
              </a:rPr>
              <a:t> directory. </a:t>
            </a:r>
          </a:p>
          <a:p>
            <a:endParaRPr lang="en-CA"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17415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pened Folder">
            <a:extLst>
              <a:ext uri="{FF2B5EF4-FFF2-40B4-BE49-F238E27FC236}">
                <a16:creationId xmlns:a16="http://schemas.microsoft.com/office/drawing/2014/main" id="{3D387B3F-9EA5-4C25-B5FE-707426BD6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48" y="1004469"/>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BDEB2D-73EB-4BFA-B56B-D26EBBA72E6E}"/>
              </a:ext>
            </a:extLst>
          </p:cNvPr>
          <p:cNvSpPr txBox="1"/>
          <p:nvPr/>
        </p:nvSpPr>
        <p:spPr>
          <a:xfrm>
            <a:off x="584819" y="954273"/>
            <a:ext cx="2832100" cy="369332"/>
          </a:xfrm>
          <a:prstGeom prst="rect">
            <a:avLst/>
          </a:prstGeom>
          <a:noFill/>
        </p:spPr>
        <p:txBody>
          <a:bodyPr wrap="square" rtlCol="0">
            <a:spAutoFit/>
          </a:bodyPr>
          <a:lstStyle/>
          <a:p>
            <a:r>
              <a:rPr lang="en-CA" dirty="0"/>
              <a:t>%APPDATA%/Roaming</a:t>
            </a:r>
          </a:p>
        </p:txBody>
      </p:sp>
      <p:sp>
        <p:nvSpPr>
          <p:cNvPr id="15" name="TextBox 14">
            <a:extLst>
              <a:ext uri="{FF2B5EF4-FFF2-40B4-BE49-F238E27FC236}">
                <a16:creationId xmlns:a16="http://schemas.microsoft.com/office/drawing/2014/main" id="{B43DFE0E-2D90-48A8-A357-7CB18F2FBD29}"/>
              </a:ext>
            </a:extLst>
          </p:cNvPr>
          <p:cNvSpPr txBox="1"/>
          <p:nvPr/>
        </p:nvSpPr>
        <p:spPr>
          <a:xfrm>
            <a:off x="949076" y="1323605"/>
            <a:ext cx="1232872" cy="369332"/>
          </a:xfrm>
          <a:prstGeom prst="rect">
            <a:avLst/>
          </a:prstGeom>
          <a:noFill/>
        </p:spPr>
        <p:txBody>
          <a:bodyPr wrap="square" rtlCol="0">
            <a:spAutoFit/>
          </a:bodyPr>
          <a:lstStyle/>
          <a:p>
            <a:r>
              <a:rPr lang="en-CA" dirty="0" err="1"/>
              <a:t>LibraryApp</a:t>
            </a:r>
            <a:endParaRPr lang="en-CA" dirty="0"/>
          </a:p>
        </p:txBody>
      </p:sp>
      <p:sp>
        <p:nvSpPr>
          <p:cNvPr id="13" name="TextBox 12">
            <a:extLst>
              <a:ext uri="{FF2B5EF4-FFF2-40B4-BE49-F238E27FC236}">
                <a16:creationId xmlns:a16="http://schemas.microsoft.com/office/drawing/2014/main" id="{1B315DFA-59FB-4B0A-9CD4-F48E09DFBAB9}"/>
              </a:ext>
            </a:extLst>
          </p:cNvPr>
          <p:cNvSpPr txBox="1"/>
          <p:nvPr/>
        </p:nvSpPr>
        <p:spPr>
          <a:xfrm>
            <a:off x="116305" y="198825"/>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Implementation 1: Use System Defaults for Storage</a:t>
            </a:r>
          </a:p>
        </p:txBody>
      </p:sp>
      <p:pic>
        <p:nvPicPr>
          <p:cNvPr id="19" name="Picture 2" descr="Opened Folder">
            <a:extLst>
              <a:ext uri="{FF2B5EF4-FFF2-40B4-BE49-F238E27FC236}">
                <a16:creationId xmlns:a16="http://schemas.microsoft.com/office/drawing/2014/main" id="{FBC531E3-C1A9-4608-B0E1-BAFAE2060D44}"/>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804" y="1371167"/>
            <a:ext cx="312271" cy="26894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A538B447-C0A6-4D88-B889-0A84FC6D6B90}"/>
              </a:ext>
            </a:extLst>
          </p:cNvPr>
          <p:cNvCxnSpPr>
            <a:cxnSpLocks/>
            <a:stCxn id="1026" idx="2"/>
          </p:cNvCxnSpPr>
          <p:nvPr/>
        </p:nvCxnSpPr>
        <p:spPr>
          <a:xfrm>
            <a:off x="428684" y="1273410"/>
            <a:ext cx="0" cy="232227"/>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6BA0B62-89B4-4283-BA91-DA44975708B5}"/>
              </a:ext>
            </a:extLst>
          </p:cNvPr>
          <p:cNvCxnSpPr>
            <a:cxnSpLocks/>
            <a:endCxn id="19" idx="1"/>
          </p:cNvCxnSpPr>
          <p:nvPr/>
        </p:nvCxnSpPr>
        <p:spPr>
          <a:xfrm>
            <a:off x="428683" y="1505637"/>
            <a:ext cx="20812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Footer Placeholder 25">
            <a:extLst>
              <a:ext uri="{FF2B5EF4-FFF2-40B4-BE49-F238E27FC236}">
                <a16:creationId xmlns:a16="http://schemas.microsoft.com/office/drawing/2014/main" id="{E92FE283-B5C3-4CBF-B090-1B0A9D63E518}"/>
              </a:ext>
            </a:extLst>
          </p:cNvPr>
          <p:cNvSpPr>
            <a:spLocks noGrp="1"/>
          </p:cNvSpPr>
          <p:nvPr>
            <p:ph type="ftr" sz="quarter" idx="11"/>
          </p:nvPr>
        </p:nvSpPr>
        <p:spPr/>
        <p:txBody>
          <a:bodyPr/>
          <a:lstStyle/>
          <a:p>
            <a:r>
              <a:rPr lang="en-CA"/>
              <a:t>© Empress Effects Inc., 2020</a:t>
            </a:r>
          </a:p>
        </p:txBody>
      </p:sp>
      <p:pic>
        <p:nvPicPr>
          <p:cNvPr id="11" name="Picture 2" descr="Opened Folder">
            <a:extLst>
              <a:ext uri="{FF2B5EF4-FFF2-40B4-BE49-F238E27FC236}">
                <a16:creationId xmlns:a16="http://schemas.microsoft.com/office/drawing/2014/main" id="{29B69AD2-5657-461F-8BB5-F42C18419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075" y="1740499"/>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Opened Folder">
            <a:extLst>
              <a:ext uri="{FF2B5EF4-FFF2-40B4-BE49-F238E27FC236}">
                <a16:creationId xmlns:a16="http://schemas.microsoft.com/office/drawing/2014/main" id="{F9DBA4CA-168F-40BF-AE60-0A53F0E8F4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944" y="4579945"/>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Opened Folder">
            <a:extLst>
              <a:ext uri="{FF2B5EF4-FFF2-40B4-BE49-F238E27FC236}">
                <a16:creationId xmlns:a16="http://schemas.microsoft.com/office/drawing/2014/main" id="{C1541F2C-0455-4925-80AD-559D1AFE2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947" y="2340033"/>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Opened Folder">
            <a:extLst>
              <a:ext uri="{FF2B5EF4-FFF2-40B4-BE49-F238E27FC236}">
                <a16:creationId xmlns:a16="http://schemas.microsoft.com/office/drawing/2014/main" id="{7568385A-3F53-4472-9C54-DA56C56CE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947" y="2709365"/>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Opened Folder">
            <a:extLst>
              <a:ext uri="{FF2B5EF4-FFF2-40B4-BE49-F238E27FC236}">
                <a16:creationId xmlns:a16="http://schemas.microsoft.com/office/drawing/2014/main" id="{EF10D971-0B43-4B86-AE7D-3A3A4D17B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947" y="3084677"/>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Opened Folder">
            <a:extLst>
              <a:ext uri="{FF2B5EF4-FFF2-40B4-BE49-F238E27FC236}">
                <a16:creationId xmlns:a16="http://schemas.microsoft.com/office/drawing/2014/main" id="{DCCBF648-0466-4309-9612-4103333F8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946" y="3459989"/>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Opened Folder">
            <a:extLst>
              <a:ext uri="{FF2B5EF4-FFF2-40B4-BE49-F238E27FC236}">
                <a16:creationId xmlns:a16="http://schemas.microsoft.com/office/drawing/2014/main" id="{913873DC-F117-437F-B94E-DB1B2DB5C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946" y="3829321"/>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Opened Folder">
            <a:extLst>
              <a:ext uri="{FF2B5EF4-FFF2-40B4-BE49-F238E27FC236}">
                <a16:creationId xmlns:a16="http://schemas.microsoft.com/office/drawing/2014/main" id="{C5096ACA-A028-425C-B575-953136250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945" y="4198653"/>
            <a:ext cx="312271" cy="26894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80D2B47F-FBD0-4CC9-81C7-5B159F98FC25}"/>
              </a:ext>
            </a:extLst>
          </p:cNvPr>
          <p:cNvCxnSpPr>
            <a:cxnSpLocks/>
          </p:cNvCxnSpPr>
          <p:nvPr/>
        </p:nvCxnSpPr>
        <p:spPr>
          <a:xfrm>
            <a:off x="1053220" y="2007415"/>
            <a:ext cx="0" cy="232227"/>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58BA9FD-B659-4D30-AE50-211EF42FEC21}"/>
              </a:ext>
            </a:extLst>
          </p:cNvPr>
          <p:cNvCxnSpPr>
            <a:cxnSpLocks/>
          </p:cNvCxnSpPr>
          <p:nvPr/>
        </p:nvCxnSpPr>
        <p:spPr>
          <a:xfrm>
            <a:off x="1053219" y="2239642"/>
            <a:ext cx="205142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9708FFB2-A667-4351-B0FB-5DAEB0EC10FE}"/>
              </a:ext>
            </a:extLst>
          </p:cNvPr>
          <p:cNvCxnSpPr>
            <a:cxnSpLocks/>
          </p:cNvCxnSpPr>
          <p:nvPr/>
        </p:nvCxnSpPr>
        <p:spPr>
          <a:xfrm>
            <a:off x="740826" y="1630920"/>
            <a:ext cx="0" cy="232227"/>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F4A348D-DBA2-41C7-B54C-6C6137DFC47C}"/>
              </a:ext>
            </a:extLst>
          </p:cNvPr>
          <p:cNvCxnSpPr>
            <a:cxnSpLocks/>
          </p:cNvCxnSpPr>
          <p:nvPr/>
        </p:nvCxnSpPr>
        <p:spPr>
          <a:xfrm>
            <a:off x="740825" y="1863147"/>
            <a:ext cx="20812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7B97F13B-4C59-4D2A-9896-0CFC84C80AEB}"/>
              </a:ext>
            </a:extLst>
          </p:cNvPr>
          <p:cNvSpPr txBox="1"/>
          <p:nvPr/>
        </p:nvSpPr>
        <p:spPr>
          <a:xfrm>
            <a:off x="1261218" y="1682656"/>
            <a:ext cx="769378" cy="369332"/>
          </a:xfrm>
          <a:prstGeom prst="rect">
            <a:avLst/>
          </a:prstGeom>
          <a:noFill/>
        </p:spPr>
        <p:txBody>
          <a:bodyPr wrap="square" rtlCol="0">
            <a:spAutoFit/>
          </a:bodyPr>
          <a:lstStyle/>
          <a:p>
            <a:r>
              <a:rPr lang="en-CA" dirty="0"/>
              <a:t>Banks</a:t>
            </a:r>
          </a:p>
        </p:txBody>
      </p:sp>
      <p:sp>
        <p:nvSpPr>
          <p:cNvPr id="31" name="TextBox 30">
            <a:extLst>
              <a:ext uri="{FF2B5EF4-FFF2-40B4-BE49-F238E27FC236}">
                <a16:creationId xmlns:a16="http://schemas.microsoft.com/office/drawing/2014/main" id="{CE7FC7F6-AA41-4185-8F3D-615A2AA11F42}"/>
              </a:ext>
            </a:extLst>
          </p:cNvPr>
          <p:cNvSpPr txBox="1"/>
          <p:nvPr/>
        </p:nvSpPr>
        <p:spPr>
          <a:xfrm>
            <a:off x="1267203" y="2292828"/>
            <a:ext cx="1391775" cy="369332"/>
          </a:xfrm>
          <a:prstGeom prst="rect">
            <a:avLst/>
          </a:prstGeom>
          <a:noFill/>
        </p:spPr>
        <p:txBody>
          <a:bodyPr wrap="square" rtlCol="0">
            <a:spAutoFit/>
          </a:bodyPr>
          <a:lstStyle/>
          <a:p>
            <a:r>
              <a:rPr lang="en-CA" dirty="0"/>
              <a:t>Composition</a:t>
            </a:r>
          </a:p>
        </p:txBody>
      </p:sp>
      <p:sp>
        <p:nvSpPr>
          <p:cNvPr id="32" name="TextBox 31">
            <a:extLst>
              <a:ext uri="{FF2B5EF4-FFF2-40B4-BE49-F238E27FC236}">
                <a16:creationId xmlns:a16="http://schemas.microsoft.com/office/drawing/2014/main" id="{1DFCA93D-B09C-4D1A-A3FB-68048381F22A}"/>
              </a:ext>
            </a:extLst>
          </p:cNvPr>
          <p:cNvSpPr txBox="1"/>
          <p:nvPr/>
        </p:nvSpPr>
        <p:spPr>
          <a:xfrm>
            <a:off x="3342713" y="2051988"/>
            <a:ext cx="1363702" cy="369332"/>
          </a:xfrm>
          <a:prstGeom prst="rect">
            <a:avLst/>
          </a:prstGeom>
          <a:noFill/>
        </p:spPr>
        <p:txBody>
          <a:bodyPr wrap="square" rtlCol="0">
            <a:spAutoFit/>
          </a:bodyPr>
          <a:lstStyle/>
          <a:p>
            <a:r>
              <a:rPr lang="en-CA" dirty="0"/>
              <a:t>Bank1.bnk</a:t>
            </a:r>
          </a:p>
        </p:txBody>
      </p:sp>
      <p:sp>
        <p:nvSpPr>
          <p:cNvPr id="33" name="TextBox 32">
            <a:extLst>
              <a:ext uri="{FF2B5EF4-FFF2-40B4-BE49-F238E27FC236}">
                <a16:creationId xmlns:a16="http://schemas.microsoft.com/office/drawing/2014/main" id="{C33FDD11-9720-4334-AB67-5BD2DB7D7DC5}"/>
              </a:ext>
            </a:extLst>
          </p:cNvPr>
          <p:cNvSpPr txBox="1"/>
          <p:nvPr/>
        </p:nvSpPr>
        <p:spPr>
          <a:xfrm>
            <a:off x="1255227" y="3025511"/>
            <a:ext cx="1391775" cy="369332"/>
          </a:xfrm>
          <a:prstGeom prst="rect">
            <a:avLst/>
          </a:prstGeom>
          <a:noFill/>
        </p:spPr>
        <p:txBody>
          <a:bodyPr wrap="square" rtlCol="0">
            <a:spAutoFit/>
          </a:bodyPr>
          <a:lstStyle/>
          <a:p>
            <a:r>
              <a:rPr lang="en-CA" dirty="0"/>
              <a:t>Game</a:t>
            </a:r>
          </a:p>
        </p:txBody>
      </p:sp>
      <p:sp>
        <p:nvSpPr>
          <p:cNvPr id="34" name="TextBox 33">
            <a:extLst>
              <a:ext uri="{FF2B5EF4-FFF2-40B4-BE49-F238E27FC236}">
                <a16:creationId xmlns:a16="http://schemas.microsoft.com/office/drawing/2014/main" id="{1022A350-2165-4F40-839B-60F1D67DB310}"/>
              </a:ext>
            </a:extLst>
          </p:cNvPr>
          <p:cNvSpPr txBox="1"/>
          <p:nvPr/>
        </p:nvSpPr>
        <p:spPr>
          <a:xfrm>
            <a:off x="1267203" y="3394842"/>
            <a:ext cx="1391775" cy="369332"/>
          </a:xfrm>
          <a:prstGeom prst="rect">
            <a:avLst/>
          </a:prstGeom>
          <a:noFill/>
        </p:spPr>
        <p:txBody>
          <a:bodyPr wrap="square" rtlCol="0">
            <a:spAutoFit/>
          </a:bodyPr>
          <a:lstStyle/>
          <a:p>
            <a:r>
              <a:rPr lang="en-CA" dirty="0"/>
              <a:t>Other</a:t>
            </a:r>
          </a:p>
        </p:txBody>
      </p:sp>
      <p:sp>
        <p:nvSpPr>
          <p:cNvPr id="35" name="TextBox 34">
            <a:extLst>
              <a:ext uri="{FF2B5EF4-FFF2-40B4-BE49-F238E27FC236}">
                <a16:creationId xmlns:a16="http://schemas.microsoft.com/office/drawing/2014/main" id="{5026366A-C034-4A58-9475-36F0E2D8A0EA}"/>
              </a:ext>
            </a:extLst>
          </p:cNvPr>
          <p:cNvSpPr txBox="1"/>
          <p:nvPr/>
        </p:nvSpPr>
        <p:spPr>
          <a:xfrm>
            <a:off x="1255226" y="3758193"/>
            <a:ext cx="1391775" cy="369332"/>
          </a:xfrm>
          <a:prstGeom prst="rect">
            <a:avLst/>
          </a:prstGeom>
          <a:noFill/>
        </p:spPr>
        <p:txBody>
          <a:bodyPr wrap="square" rtlCol="0">
            <a:spAutoFit/>
          </a:bodyPr>
          <a:lstStyle/>
          <a:p>
            <a:r>
              <a:rPr lang="en-CA" dirty="0"/>
              <a:t>Sampler</a:t>
            </a:r>
          </a:p>
        </p:txBody>
      </p:sp>
      <p:sp>
        <p:nvSpPr>
          <p:cNvPr id="36" name="TextBox 35">
            <a:extLst>
              <a:ext uri="{FF2B5EF4-FFF2-40B4-BE49-F238E27FC236}">
                <a16:creationId xmlns:a16="http://schemas.microsoft.com/office/drawing/2014/main" id="{8F7E58F2-F33A-4A69-B423-0C2B5E1E8BEE}"/>
              </a:ext>
            </a:extLst>
          </p:cNvPr>
          <p:cNvSpPr txBox="1"/>
          <p:nvPr/>
        </p:nvSpPr>
        <p:spPr>
          <a:xfrm>
            <a:off x="1267202" y="4163051"/>
            <a:ext cx="1391775" cy="369332"/>
          </a:xfrm>
          <a:prstGeom prst="rect">
            <a:avLst/>
          </a:prstGeom>
          <a:noFill/>
        </p:spPr>
        <p:txBody>
          <a:bodyPr wrap="square" rtlCol="0">
            <a:spAutoFit/>
          </a:bodyPr>
          <a:lstStyle/>
          <a:p>
            <a:r>
              <a:rPr lang="en-CA" dirty="0"/>
              <a:t>Sequencer</a:t>
            </a:r>
          </a:p>
        </p:txBody>
      </p:sp>
      <p:sp>
        <p:nvSpPr>
          <p:cNvPr id="37" name="TextBox 36">
            <a:extLst>
              <a:ext uri="{FF2B5EF4-FFF2-40B4-BE49-F238E27FC236}">
                <a16:creationId xmlns:a16="http://schemas.microsoft.com/office/drawing/2014/main" id="{8FC2029B-7201-4DA2-BF2F-B0BE8968D7F0}"/>
              </a:ext>
            </a:extLst>
          </p:cNvPr>
          <p:cNvSpPr txBox="1"/>
          <p:nvPr/>
        </p:nvSpPr>
        <p:spPr>
          <a:xfrm>
            <a:off x="1255225" y="4538722"/>
            <a:ext cx="1391775" cy="369332"/>
          </a:xfrm>
          <a:prstGeom prst="rect">
            <a:avLst/>
          </a:prstGeom>
          <a:noFill/>
        </p:spPr>
        <p:txBody>
          <a:bodyPr wrap="square" rtlCol="0">
            <a:spAutoFit/>
          </a:bodyPr>
          <a:lstStyle/>
          <a:p>
            <a:r>
              <a:rPr lang="en-CA" dirty="0"/>
              <a:t>Sound</a:t>
            </a:r>
          </a:p>
        </p:txBody>
      </p:sp>
      <p:pic>
        <p:nvPicPr>
          <p:cNvPr id="38" name="Picture 2" descr="Opened Folder">
            <a:extLst>
              <a:ext uri="{FF2B5EF4-FFF2-40B4-BE49-F238E27FC236}">
                <a16:creationId xmlns:a16="http://schemas.microsoft.com/office/drawing/2014/main" id="{EFF2ED4D-A39A-41FB-98BE-323BE6564F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921" y="4957257"/>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87A2DC4C-5AEA-4EDA-AE26-7D0095BE75C1}"/>
              </a:ext>
            </a:extLst>
          </p:cNvPr>
          <p:cNvSpPr txBox="1"/>
          <p:nvPr/>
        </p:nvSpPr>
        <p:spPr>
          <a:xfrm>
            <a:off x="1267202" y="4916034"/>
            <a:ext cx="1391775" cy="369332"/>
          </a:xfrm>
          <a:prstGeom prst="rect">
            <a:avLst/>
          </a:prstGeom>
          <a:noFill/>
        </p:spPr>
        <p:txBody>
          <a:bodyPr wrap="square" rtlCol="0">
            <a:spAutoFit/>
          </a:bodyPr>
          <a:lstStyle/>
          <a:p>
            <a:r>
              <a:rPr lang="en-CA" dirty="0"/>
              <a:t>Synthesizer</a:t>
            </a:r>
          </a:p>
        </p:txBody>
      </p:sp>
      <p:pic>
        <p:nvPicPr>
          <p:cNvPr id="40" name="Picture 2" descr="Opened Folder">
            <a:extLst>
              <a:ext uri="{FF2B5EF4-FFF2-40B4-BE49-F238E27FC236}">
                <a16:creationId xmlns:a16="http://schemas.microsoft.com/office/drawing/2014/main" id="{93B37B22-87B5-4D38-B862-3000C0FC4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921" y="5375792"/>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E93524C3-F3F8-409B-B9E4-A7ED632B1FE0}"/>
              </a:ext>
            </a:extLst>
          </p:cNvPr>
          <p:cNvSpPr txBox="1"/>
          <p:nvPr/>
        </p:nvSpPr>
        <p:spPr>
          <a:xfrm>
            <a:off x="1267202" y="5334569"/>
            <a:ext cx="1391775" cy="369332"/>
          </a:xfrm>
          <a:prstGeom prst="rect">
            <a:avLst/>
          </a:prstGeom>
          <a:noFill/>
        </p:spPr>
        <p:txBody>
          <a:bodyPr wrap="square" rtlCol="0">
            <a:spAutoFit/>
          </a:bodyPr>
          <a:lstStyle/>
          <a:p>
            <a:r>
              <a:rPr lang="en-CA" dirty="0"/>
              <a:t>Utility</a:t>
            </a:r>
          </a:p>
        </p:txBody>
      </p:sp>
      <p:pic>
        <p:nvPicPr>
          <p:cNvPr id="42" name="Picture 2" descr="Opened Folder">
            <a:extLst>
              <a:ext uri="{FF2B5EF4-FFF2-40B4-BE49-F238E27FC236}">
                <a16:creationId xmlns:a16="http://schemas.microsoft.com/office/drawing/2014/main" id="{9FE58141-785C-47C2-8ECD-3A5570A6F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921" y="5793953"/>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6DCF7373-D2E3-47CD-B447-CA76A19A8224}"/>
              </a:ext>
            </a:extLst>
          </p:cNvPr>
          <p:cNvSpPr txBox="1"/>
          <p:nvPr/>
        </p:nvSpPr>
        <p:spPr>
          <a:xfrm>
            <a:off x="1267202" y="5752730"/>
            <a:ext cx="1391775" cy="369332"/>
          </a:xfrm>
          <a:prstGeom prst="rect">
            <a:avLst/>
          </a:prstGeom>
          <a:noFill/>
        </p:spPr>
        <p:txBody>
          <a:bodyPr wrap="square" rtlCol="0">
            <a:spAutoFit/>
          </a:bodyPr>
          <a:lstStyle/>
          <a:p>
            <a:r>
              <a:rPr lang="en-CA" dirty="0"/>
              <a:t>Video</a:t>
            </a:r>
          </a:p>
        </p:txBody>
      </p:sp>
      <p:pic>
        <p:nvPicPr>
          <p:cNvPr id="44" name="Picture 2" descr="Opened Folder">
            <a:extLst>
              <a:ext uri="{FF2B5EF4-FFF2-40B4-BE49-F238E27FC236}">
                <a16:creationId xmlns:a16="http://schemas.microsoft.com/office/drawing/2014/main" id="{50ED15A5-4B26-4F38-AC38-2E968DF75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921" y="6213551"/>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B81C87B4-A7B4-479C-A581-10BF9AC2E89E}"/>
              </a:ext>
            </a:extLst>
          </p:cNvPr>
          <p:cNvSpPr txBox="1"/>
          <p:nvPr/>
        </p:nvSpPr>
        <p:spPr>
          <a:xfrm>
            <a:off x="1267202" y="6172328"/>
            <a:ext cx="1391775" cy="369332"/>
          </a:xfrm>
          <a:prstGeom prst="rect">
            <a:avLst/>
          </a:prstGeom>
          <a:noFill/>
        </p:spPr>
        <p:txBody>
          <a:bodyPr wrap="square" rtlCol="0">
            <a:spAutoFit/>
          </a:bodyPr>
          <a:lstStyle/>
          <a:p>
            <a:r>
              <a:rPr lang="en-CA" dirty="0"/>
              <a:t>Combo</a:t>
            </a:r>
          </a:p>
        </p:txBody>
      </p:sp>
      <p:pic>
        <p:nvPicPr>
          <p:cNvPr id="5" name="Graphic 4" descr="Document">
            <a:extLst>
              <a:ext uri="{FF2B5EF4-FFF2-40B4-BE49-F238E27FC236}">
                <a16:creationId xmlns:a16="http://schemas.microsoft.com/office/drawing/2014/main" id="{C387FAC1-36F3-4FA4-B132-2D857EDB0D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47458" y="2051988"/>
            <a:ext cx="369332" cy="369332"/>
          </a:xfrm>
          <a:prstGeom prst="rect">
            <a:avLst/>
          </a:prstGeom>
        </p:spPr>
      </p:pic>
      <p:sp>
        <p:nvSpPr>
          <p:cNvPr id="46" name="TextBox 45">
            <a:extLst>
              <a:ext uri="{FF2B5EF4-FFF2-40B4-BE49-F238E27FC236}">
                <a16:creationId xmlns:a16="http://schemas.microsoft.com/office/drawing/2014/main" id="{61D66858-91E9-4B5B-B14A-2A6777E29690}"/>
              </a:ext>
            </a:extLst>
          </p:cNvPr>
          <p:cNvSpPr txBox="1"/>
          <p:nvPr/>
        </p:nvSpPr>
        <p:spPr>
          <a:xfrm>
            <a:off x="1267201" y="2662160"/>
            <a:ext cx="1391775" cy="369332"/>
          </a:xfrm>
          <a:prstGeom prst="rect">
            <a:avLst/>
          </a:prstGeom>
          <a:noFill/>
        </p:spPr>
        <p:txBody>
          <a:bodyPr wrap="square" rtlCol="0">
            <a:spAutoFit/>
          </a:bodyPr>
          <a:lstStyle/>
          <a:p>
            <a:r>
              <a:rPr lang="en-CA" dirty="0"/>
              <a:t>Effect</a:t>
            </a:r>
          </a:p>
        </p:txBody>
      </p:sp>
      <p:cxnSp>
        <p:nvCxnSpPr>
          <p:cNvPr id="47" name="Straight Arrow Connector 46">
            <a:extLst>
              <a:ext uri="{FF2B5EF4-FFF2-40B4-BE49-F238E27FC236}">
                <a16:creationId xmlns:a16="http://schemas.microsoft.com/office/drawing/2014/main" id="{0645F249-0233-4CAA-A245-A1928ADBCE21}"/>
              </a:ext>
            </a:extLst>
          </p:cNvPr>
          <p:cNvCxnSpPr>
            <a:cxnSpLocks/>
            <a:endCxn id="32" idx="3"/>
          </p:cNvCxnSpPr>
          <p:nvPr/>
        </p:nvCxnSpPr>
        <p:spPr>
          <a:xfrm>
            <a:off x="4450135" y="2236654"/>
            <a:ext cx="25628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19D8BCC4-6475-43AB-AFEF-891372D92888}"/>
              </a:ext>
            </a:extLst>
          </p:cNvPr>
          <p:cNvSpPr/>
          <p:nvPr/>
        </p:nvSpPr>
        <p:spPr>
          <a:xfrm>
            <a:off x="4694438" y="1916450"/>
            <a:ext cx="7128650" cy="449320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
        <p:nvSpPr>
          <p:cNvPr id="48" name="TextBox 47">
            <a:extLst>
              <a:ext uri="{FF2B5EF4-FFF2-40B4-BE49-F238E27FC236}">
                <a16:creationId xmlns:a16="http://schemas.microsoft.com/office/drawing/2014/main" id="{75E59EEC-BDFF-4265-A0F6-A96871C5FF91}"/>
              </a:ext>
            </a:extLst>
          </p:cNvPr>
          <p:cNvSpPr txBox="1"/>
          <p:nvPr/>
        </p:nvSpPr>
        <p:spPr>
          <a:xfrm>
            <a:off x="3354863" y="2430761"/>
            <a:ext cx="1391775" cy="369332"/>
          </a:xfrm>
          <a:prstGeom prst="rect">
            <a:avLst/>
          </a:prstGeom>
          <a:noFill/>
        </p:spPr>
        <p:txBody>
          <a:bodyPr wrap="square" rtlCol="0">
            <a:spAutoFit/>
          </a:bodyPr>
          <a:lstStyle/>
          <a:p>
            <a:r>
              <a:rPr lang="en-CA" dirty="0"/>
              <a:t>Bank2.bnk</a:t>
            </a:r>
          </a:p>
        </p:txBody>
      </p:sp>
      <p:pic>
        <p:nvPicPr>
          <p:cNvPr id="49" name="Graphic 48" descr="Document">
            <a:extLst>
              <a:ext uri="{FF2B5EF4-FFF2-40B4-BE49-F238E27FC236}">
                <a16:creationId xmlns:a16="http://schemas.microsoft.com/office/drawing/2014/main" id="{F4D0FD79-3C55-486E-A2FA-986A54CD73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59609" y="2430761"/>
            <a:ext cx="369332" cy="369332"/>
          </a:xfrm>
          <a:prstGeom prst="rect">
            <a:avLst/>
          </a:prstGeom>
        </p:spPr>
      </p:pic>
      <p:sp>
        <p:nvSpPr>
          <p:cNvPr id="50" name="TextBox 49">
            <a:extLst>
              <a:ext uri="{FF2B5EF4-FFF2-40B4-BE49-F238E27FC236}">
                <a16:creationId xmlns:a16="http://schemas.microsoft.com/office/drawing/2014/main" id="{8C4278F1-41F3-42B0-AF2F-5392D023DA9F}"/>
              </a:ext>
            </a:extLst>
          </p:cNvPr>
          <p:cNvSpPr txBox="1"/>
          <p:nvPr/>
        </p:nvSpPr>
        <p:spPr>
          <a:xfrm>
            <a:off x="3360420" y="2845629"/>
            <a:ext cx="1391775" cy="369332"/>
          </a:xfrm>
          <a:prstGeom prst="rect">
            <a:avLst/>
          </a:prstGeom>
          <a:noFill/>
        </p:spPr>
        <p:txBody>
          <a:bodyPr wrap="square" rtlCol="0">
            <a:spAutoFit/>
          </a:bodyPr>
          <a:lstStyle/>
          <a:p>
            <a:r>
              <a:rPr lang="en-CA" dirty="0"/>
              <a:t>Bank3.bnk</a:t>
            </a:r>
          </a:p>
        </p:txBody>
      </p:sp>
      <p:pic>
        <p:nvPicPr>
          <p:cNvPr id="51" name="Graphic 50" descr="Document">
            <a:extLst>
              <a:ext uri="{FF2B5EF4-FFF2-40B4-BE49-F238E27FC236}">
                <a16:creationId xmlns:a16="http://schemas.microsoft.com/office/drawing/2014/main" id="{9C98F394-AE18-4B1E-BD8C-E7F66AC654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5166" y="2845629"/>
            <a:ext cx="369332" cy="369332"/>
          </a:xfrm>
          <a:prstGeom prst="rect">
            <a:avLst/>
          </a:prstGeom>
        </p:spPr>
      </p:pic>
      <p:sp>
        <p:nvSpPr>
          <p:cNvPr id="52" name="TextBox 51">
            <a:extLst>
              <a:ext uri="{FF2B5EF4-FFF2-40B4-BE49-F238E27FC236}">
                <a16:creationId xmlns:a16="http://schemas.microsoft.com/office/drawing/2014/main" id="{2A15C469-B573-4682-83D1-E1099F8FAA90}"/>
              </a:ext>
            </a:extLst>
          </p:cNvPr>
          <p:cNvSpPr txBox="1"/>
          <p:nvPr/>
        </p:nvSpPr>
        <p:spPr>
          <a:xfrm>
            <a:off x="3360420" y="3239025"/>
            <a:ext cx="1391775" cy="369332"/>
          </a:xfrm>
          <a:prstGeom prst="rect">
            <a:avLst/>
          </a:prstGeom>
          <a:noFill/>
        </p:spPr>
        <p:txBody>
          <a:bodyPr wrap="square" rtlCol="0">
            <a:spAutoFit/>
          </a:bodyPr>
          <a:lstStyle/>
          <a:p>
            <a:r>
              <a:rPr lang="en-CA" dirty="0"/>
              <a:t>Bank4.bnk</a:t>
            </a:r>
          </a:p>
        </p:txBody>
      </p:sp>
      <p:pic>
        <p:nvPicPr>
          <p:cNvPr id="53" name="Graphic 52" descr="Document">
            <a:extLst>
              <a:ext uri="{FF2B5EF4-FFF2-40B4-BE49-F238E27FC236}">
                <a16:creationId xmlns:a16="http://schemas.microsoft.com/office/drawing/2014/main" id="{0787D55A-CCDE-4271-A7F0-089C820959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65166" y="3239025"/>
            <a:ext cx="369332" cy="369332"/>
          </a:xfrm>
          <a:prstGeom prst="rect">
            <a:avLst/>
          </a:prstGeom>
        </p:spPr>
      </p:pic>
      <p:sp>
        <p:nvSpPr>
          <p:cNvPr id="2" name="TextBox 1">
            <a:extLst>
              <a:ext uri="{FF2B5EF4-FFF2-40B4-BE49-F238E27FC236}">
                <a16:creationId xmlns:a16="http://schemas.microsoft.com/office/drawing/2014/main" id="{B8119A8E-23AC-4FB9-ACCE-928DA840E6AB}"/>
              </a:ext>
            </a:extLst>
          </p:cNvPr>
          <p:cNvSpPr txBox="1"/>
          <p:nvPr/>
        </p:nvSpPr>
        <p:spPr>
          <a:xfrm>
            <a:off x="4792939" y="1994622"/>
            <a:ext cx="7006196" cy="2585323"/>
          </a:xfrm>
          <a:prstGeom prst="rect">
            <a:avLst/>
          </a:prstGeom>
          <a:noFill/>
        </p:spPr>
        <p:txBody>
          <a:bodyPr wrap="square" rtlCol="0">
            <a:spAutoFit/>
          </a:bodyPr>
          <a:lstStyle/>
          <a:p>
            <a:r>
              <a:rPr lang="en-CA" dirty="0"/>
              <a:t># Format could be “patch #:file path”. Simple, no boilerplate. </a:t>
            </a:r>
          </a:p>
          <a:p>
            <a:r>
              <a:rPr lang="en-CA" dirty="0"/>
              <a:t>1: video/example_name_1</a:t>
            </a:r>
          </a:p>
          <a:p>
            <a:r>
              <a:rPr lang="en-CA" dirty="0"/>
              <a:t>2: empty			# Used to denote if a slot was not occupied </a:t>
            </a:r>
          </a:p>
          <a:p>
            <a:r>
              <a:rPr lang="en-CA" dirty="0"/>
              <a:t>3: sampler/example_name_2</a:t>
            </a:r>
          </a:p>
          <a:p>
            <a:r>
              <a:rPr lang="en-CA" dirty="0"/>
              <a:t>4: combo/example_name_3</a:t>
            </a:r>
          </a:p>
          <a:p>
            <a:r>
              <a:rPr lang="en-CA" dirty="0"/>
              <a:t>5: game/example_name_4</a:t>
            </a:r>
          </a:p>
          <a:p>
            <a:r>
              <a:rPr lang="en-CA" dirty="0"/>
              <a:t>6: synthesizer/example_name_5</a:t>
            </a:r>
          </a:p>
          <a:p>
            <a:endParaRPr lang="en-CA" dirty="0"/>
          </a:p>
          <a:p>
            <a:endParaRPr lang="en-CA" dirty="0"/>
          </a:p>
        </p:txBody>
      </p:sp>
      <p:sp>
        <p:nvSpPr>
          <p:cNvPr id="59" name="Oval 58">
            <a:extLst>
              <a:ext uri="{FF2B5EF4-FFF2-40B4-BE49-F238E27FC236}">
                <a16:creationId xmlns:a16="http://schemas.microsoft.com/office/drawing/2014/main" id="{7152642E-28CC-41DB-A28B-5A8361B498E9}"/>
              </a:ext>
            </a:extLst>
          </p:cNvPr>
          <p:cNvSpPr/>
          <p:nvPr/>
        </p:nvSpPr>
        <p:spPr>
          <a:xfrm flipV="1">
            <a:off x="3874858" y="3706417"/>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60" name="Oval 59">
            <a:extLst>
              <a:ext uri="{FF2B5EF4-FFF2-40B4-BE49-F238E27FC236}">
                <a16:creationId xmlns:a16="http://schemas.microsoft.com/office/drawing/2014/main" id="{86C02D45-544D-4DFA-B114-FB36C1FF90FA}"/>
              </a:ext>
            </a:extLst>
          </p:cNvPr>
          <p:cNvSpPr/>
          <p:nvPr/>
        </p:nvSpPr>
        <p:spPr>
          <a:xfrm flipV="1">
            <a:off x="3874858" y="3856466"/>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61" name="Oval 60">
            <a:extLst>
              <a:ext uri="{FF2B5EF4-FFF2-40B4-BE49-F238E27FC236}">
                <a16:creationId xmlns:a16="http://schemas.microsoft.com/office/drawing/2014/main" id="{452EAE00-828B-4C61-B883-0D66F699D34A}"/>
              </a:ext>
            </a:extLst>
          </p:cNvPr>
          <p:cNvSpPr/>
          <p:nvPr/>
        </p:nvSpPr>
        <p:spPr>
          <a:xfrm flipV="1">
            <a:off x="3874858" y="4005998"/>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62" name="Oval 61">
            <a:extLst>
              <a:ext uri="{FF2B5EF4-FFF2-40B4-BE49-F238E27FC236}">
                <a16:creationId xmlns:a16="http://schemas.microsoft.com/office/drawing/2014/main" id="{6C667444-2E8F-4188-B9AF-8021FBC4AE03}"/>
              </a:ext>
            </a:extLst>
          </p:cNvPr>
          <p:cNvSpPr/>
          <p:nvPr/>
        </p:nvSpPr>
        <p:spPr>
          <a:xfrm flipV="1">
            <a:off x="6204714" y="4044906"/>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63" name="Oval 62">
            <a:extLst>
              <a:ext uri="{FF2B5EF4-FFF2-40B4-BE49-F238E27FC236}">
                <a16:creationId xmlns:a16="http://schemas.microsoft.com/office/drawing/2014/main" id="{EA975649-0087-4967-946F-B530E9FE0CD4}"/>
              </a:ext>
            </a:extLst>
          </p:cNvPr>
          <p:cNvSpPr/>
          <p:nvPr/>
        </p:nvSpPr>
        <p:spPr>
          <a:xfrm flipV="1">
            <a:off x="6204714" y="4194955"/>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64" name="Oval 63">
            <a:extLst>
              <a:ext uri="{FF2B5EF4-FFF2-40B4-BE49-F238E27FC236}">
                <a16:creationId xmlns:a16="http://schemas.microsoft.com/office/drawing/2014/main" id="{00B0D78F-567B-4966-8080-8DF0100C5291}"/>
              </a:ext>
            </a:extLst>
          </p:cNvPr>
          <p:cNvSpPr/>
          <p:nvPr/>
        </p:nvSpPr>
        <p:spPr>
          <a:xfrm flipV="1">
            <a:off x="6204714" y="4344487"/>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24424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B315DFA-59FB-4B0A-9CD4-F48E09DFBAB9}"/>
              </a:ext>
            </a:extLst>
          </p:cNvPr>
          <p:cNvSpPr txBox="1"/>
          <p:nvPr/>
        </p:nvSpPr>
        <p:spPr>
          <a:xfrm>
            <a:off x="116305" y="136525"/>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Implementation 2: Local Database</a:t>
            </a:r>
          </a:p>
        </p:txBody>
      </p:sp>
      <p:sp>
        <p:nvSpPr>
          <p:cNvPr id="26" name="Footer Placeholder 25">
            <a:extLst>
              <a:ext uri="{FF2B5EF4-FFF2-40B4-BE49-F238E27FC236}">
                <a16:creationId xmlns:a16="http://schemas.microsoft.com/office/drawing/2014/main" id="{E92FE283-B5C3-4CBF-B090-1B0A9D63E518}"/>
              </a:ext>
            </a:extLst>
          </p:cNvPr>
          <p:cNvSpPr>
            <a:spLocks noGrp="1"/>
          </p:cNvSpPr>
          <p:nvPr>
            <p:ph type="ftr" sz="quarter" idx="11"/>
          </p:nvPr>
        </p:nvSpPr>
        <p:spPr/>
        <p:txBody>
          <a:bodyPr/>
          <a:lstStyle/>
          <a:p>
            <a:r>
              <a:rPr lang="en-CA"/>
              <a:t>© Empress Effects Inc., 2020</a:t>
            </a:r>
          </a:p>
        </p:txBody>
      </p:sp>
      <p:sp>
        <p:nvSpPr>
          <p:cNvPr id="4" name="TextBox 3">
            <a:extLst>
              <a:ext uri="{FF2B5EF4-FFF2-40B4-BE49-F238E27FC236}">
                <a16:creationId xmlns:a16="http://schemas.microsoft.com/office/drawing/2014/main" id="{EA5B758A-EC67-4B7C-BA2F-1567217FF441}"/>
              </a:ext>
            </a:extLst>
          </p:cNvPr>
          <p:cNvSpPr txBox="1"/>
          <p:nvPr/>
        </p:nvSpPr>
        <p:spPr>
          <a:xfrm>
            <a:off x="254000" y="906711"/>
            <a:ext cx="11821695" cy="4524315"/>
          </a:xfrm>
          <a:prstGeom prst="rect">
            <a:avLst/>
          </a:prstGeom>
          <a:noFill/>
        </p:spPr>
        <p:txBody>
          <a:bodyPr wrap="square" rtlCol="0">
            <a:spAutoFit/>
          </a:bodyPr>
          <a:lstStyle/>
          <a:p>
            <a:pPr algn="just"/>
            <a:r>
              <a:rPr lang="en-CA" sz="1600" dirty="0">
                <a:latin typeface="Roboto" panose="02000000000000000000" pitchFamily="2" charset="0"/>
                <a:ea typeface="Roboto" panose="02000000000000000000" pitchFamily="2" charset="0"/>
              </a:rPr>
              <a:t>Theoretically, this prevents the need to store anything in directories. The patches themselves, along with all necessary metadata could be stored with a local database. If this is decided as the best implementation, it is suggested to be done using </a:t>
            </a:r>
            <a:r>
              <a:rPr lang="en-CA" sz="1600" b="1" dirty="0">
                <a:latin typeface="Roboto" panose="02000000000000000000" pitchFamily="2" charset="0"/>
                <a:ea typeface="Roboto" panose="02000000000000000000" pitchFamily="2" charset="0"/>
              </a:rPr>
              <a:t>SQLite.</a:t>
            </a:r>
            <a:endParaRPr lang="en-CA" sz="1600" dirty="0">
              <a:latin typeface="Roboto" panose="02000000000000000000" pitchFamily="2" charset="0"/>
              <a:ea typeface="Roboto" panose="02000000000000000000" pitchFamily="2" charset="0"/>
            </a:endParaRPr>
          </a:p>
          <a:p>
            <a:endParaRPr lang="en-CA" sz="1600" dirty="0">
              <a:latin typeface="Roboto" panose="02000000000000000000" pitchFamily="2" charset="0"/>
              <a:ea typeface="Roboto" panose="02000000000000000000" pitchFamily="2" charset="0"/>
            </a:endParaRPr>
          </a:p>
          <a:p>
            <a:pPr algn="just"/>
            <a:r>
              <a:rPr lang="en-CA" sz="1600" dirty="0">
                <a:latin typeface="Roboto" panose="02000000000000000000" pitchFamily="2" charset="0"/>
                <a:ea typeface="Roboto" panose="02000000000000000000" pitchFamily="2" charset="0"/>
              </a:rPr>
              <a:t>Why SQLite? Do I pronounce it S Q Lite? S Q L Lite? Sequel Lite? </a:t>
            </a:r>
            <a:r>
              <a:rPr lang="en-CA" sz="1600" dirty="0" err="1">
                <a:latin typeface="Roboto" panose="02000000000000000000" pitchFamily="2" charset="0"/>
                <a:ea typeface="Roboto" panose="02000000000000000000" pitchFamily="2" charset="0"/>
              </a:rPr>
              <a:t>Sequelite</a:t>
            </a:r>
            <a:r>
              <a:rPr lang="en-CA" sz="1600" dirty="0">
                <a:latin typeface="Roboto" panose="02000000000000000000" pitchFamily="2" charset="0"/>
                <a:ea typeface="Roboto" panose="02000000000000000000" pitchFamily="2" charset="0"/>
              </a:rPr>
              <a:t>?</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Local databases provide many features that the </a:t>
            </a:r>
            <a:r>
              <a:rPr lang="en-CA" sz="1600" dirty="0" err="1">
                <a:latin typeface="Roboto" panose="02000000000000000000" pitchFamily="2" charset="0"/>
                <a:ea typeface="Roboto" panose="02000000000000000000" pitchFamily="2" charset="0"/>
              </a:rPr>
              <a:t>LibraryApp</a:t>
            </a:r>
            <a:r>
              <a:rPr lang="en-CA" sz="1600" dirty="0">
                <a:latin typeface="Roboto" panose="02000000000000000000" pitchFamily="2" charset="0"/>
                <a:ea typeface="Roboto" panose="02000000000000000000" pitchFamily="2" charset="0"/>
              </a:rPr>
              <a:t> will most likely not be taking advantage of. We do not need to make a query for patches created by a specific author on a specific day that starts with the letter ‘a’. Many flavours of SQL offer this any many more features that will bloat the size the application will occupy on a user’s machine. </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We also want to minimize the number of files a user needs to download/install to use the application. SQLite is designed to act as an embedded application database without the need for additional installations. Everything is self-contained. </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I’m not answering that last question. People have died over that discussion. </a:t>
            </a:r>
          </a:p>
          <a:p>
            <a:pPr marL="285750" indent="-285750" algn="just">
              <a:buFont typeface="Arial" panose="020B0604020202020204" pitchFamily="34" charset="0"/>
              <a:buChar char="•"/>
            </a:pPr>
            <a:endParaRPr lang="en-CA" sz="1600" dirty="0">
              <a:solidFill>
                <a:srgbClr val="00B050"/>
              </a:solidFill>
              <a:latin typeface="Roboto" panose="02000000000000000000" pitchFamily="2" charset="0"/>
              <a:ea typeface="Roboto" panose="02000000000000000000" pitchFamily="2" charset="0"/>
            </a:endParaRPr>
          </a:p>
          <a:p>
            <a:pPr algn="just"/>
            <a:r>
              <a:rPr lang="en-CA" sz="1600" dirty="0">
                <a:solidFill>
                  <a:srgbClr val="00B050"/>
                </a:solidFill>
                <a:latin typeface="Roboto" panose="02000000000000000000" pitchFamily="2" charset="0"/>
                <a:ea typeface="Roboto" panose="02000000000000000000" pitchFamily="2" charset="0"/>
              </a:rPr>
              <a:t>Pros</a:t>
            </a:r>
          </a:p>
          <a:p>
            <a:pPr marL="285750"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Databases are well documented and could be maintained/changed easily without needing to know about Python. </a:t>
            </a:r>
          </a:p>
          <a:p>
            <a:pPr marL="742950" lvl="1"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It can also be mathematically proven to be in a correct form, ensuring a good design. </a:t>
            </a:r>
          </a:p>
          <a:p>
            <a:pPr marL="285750"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Retrieval of information is very fast compared to other options. It will scale well as data on Patch Storage grows.</a:t>
            </a:r>
          </a:p>
          <a:p>
            <a:pPr marL="285750"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We can store anything in the database. Full files, text strings, images, etc. This allows for a large degree of flexibility. </a:t>
            </a:r>
          </a:p>
          <a:p>
            <a:pPr marL="285750"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As long as it is done right from the start, the database schema should not need to be modified for a long time. </a:t>
            </a:r>
          </a:p>
          <a:p>
            <a:pPr marL="285750"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Low risk of corruption since users can’t access the database outside of the application. </a:t>
            </a:r>
          </a:p>
        </p:txBody>
      </p:sp>
    </p:spTree>
    <p:extLst>
      <p:ext uri="{BB962C8B-B14F-4D97-AF65-F5344CB8AC3E}">
        <p14:creationId xmlns:p14="http://schemas.microsoft.com/office/powerpoint/2010/main" val="2649744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B315DFA-59FB-4B0A-9CD4-F48E09DFBAB9}"/>
              </a:ext>
            </a:extLst>
          </p:cNvPr>
          <p:cNvSpPr txBox="1"/>
          <p:nvPr/>
        </p:nvSpPr>
        <p:spPr>
          <a:xfrm>
            <a:off x="116305" y="136525"/>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Implementation 2: Local Database</a:t>
            </a:r>
          </a:p>
        </p:txBody>
      </p:sp>
      <p:sp>
        <p:nvSpPr>
          <p:cNvPr id="26" name="Footer Placeholder 25">
            <a:extLst>
              <a:ext uri="{FF2B5EF4-FFF2-40B4-BE49-F238E27FC236}">
                <a16:creationId xmlns:a16="http://schemas.microsoft.com/office/drawing/2014/main" id="{E92FE283-B5C3-4CBF-B090-1B0A9D63E518}"/>
              </a:ext>
            </a:extLst>
          </p:cNvPr>
          <p:cNvSpPr>
            <a:spLocks noGrp="1"/>
          </p:cNvSpPr>
          <p:nvPr>
            <p:ph type="ftr" sz="quarter" idx="11"/>
          </p:nvPr>
        </p:nvSpPr>
        <p:spPr/>
        <p:txBody>
          <a:bodyPr/>
          <a:lstStyle/>
          <a:p>
            <a:r>
              <a:rPr lang="en-CA"/>
              <a:t>© Empress Effects Inc., 2020</a:t>
            </a:r>
          </a:p>
        </p:txBody>
      </p:sp>
      <p:sp>
        <p:nvSpPr>
          <p:cNvPr id="4" name="TextBox 3">
            <a:extLst>
              <a:ext uri="{FF2B5EF4-FFF2-40B4-BE49-F238E27FC236}">
                <a16:creationId xmlns:a16="http://schemas.microsoft.com/office/drawing/2014/main" id="{EA5B758A-EC67-4B7C-BA2F-1567217FF441}"/>
              </a:ext>
            </a:extLst>
          </p:cNvPr>
          <p:cNvSpPr txBox="1"/>
          <p:nvPr/>
        </p:nvSpPr>
        <p:spPr>
          <a:xfrm>
            <a:off x="254000" y="906711"/>
            <a:ext cx="11821695" cy="3539430"/>
          </a:xfrm>
          <a:prstGeom prst="rect">
            <a:avLst/>
          </a:prstGeom>
          <a:noFill/>
        </p:spPr>
        <p:txBody>
          <a:bodyPr wrap="square" rtlCol="0">
            <a:spAutoFit/>
          </a:bodyPr>
          <a:lstStyle/>
          <a:p>
            <a:pPr algn="just"/>
            <a:r>
              <a:rPr lang="en-CA" sz="1600" dirty="0">
                <a:solidFill>
                  <a:srgbClr val="FF0000"/>
                </a:solidFill>
                <a:latin typeface="Roboto" panose="02000000000000000000" pitchFamily="2" charset="0"/>
                <a:ea typeface="Roboto" panose="02000000000000000000" pitchFamily="2" charset="0"/>
              </a:rPr>
              <a:t>Cons</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Implementation is more challenging. On top of designing the database, we need to embed queries into the code to interface with the database. Could extend the time needed to complete the Library App by a few weeks.</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Given the nature of the application and the small amount of data we are working with, a database may be too bloated. The size of an executable with an embedded database will most likely be greater than the size of separate files on their own, as presented in Implementation 1. This also means as more patches are downloaded, the size of the executable will increase, which may worry users if they are not aware that information is being stored within the application itself. </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If the database design is not working, it will require many modifications to the code to correct the issue. It needs to be done right from the start. </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Users can’t look into the backend implementation. They have no way of accessing patches and moving them around in file explorer. Good for corruption prevention, bad for transparency. </a:t>
            </a:r>
          </a:p>
          <a:p>
            <a:pPr algn="just"/>
            <a:endParaRPr lang="en-CA" sz="1600" dirty="0">
              <a:solidFill>
                <a:srgbClr val="FF0000"/>
              </a:solidFill>
              <a:latin typeface="Roboto" panose="02000000000000000000" pitchFamily="2" charset="0"/>
              <a:ea typeface="Roboto" panose="02000000000000000000" pitchFamily="2" charset="0"/>
            </a:endParaRPr>
          </a:p>
          <a:p>
            <a:pPr algn="just"/>
            <a:r>
              <a:rPr lang="en-CA" sz="1600" dirty="0">
                <a:latin typeface="Roboto" panose="02000000000000000000" pitchFamily="2" charset="0"/>
                <a:ea typeface="Roboto" panose="02000000000000000000" pitchFamily="2" charset="0"/>
              </a:rPr>
              <a:t>I have not looked into this enough to have a full schema ready, but here is an incomplete ER-Diagram that has not be normalized at all or had much thought put into it, but rather aims to give an idea of how such a database could be designed.</a:t>
            </a:r>
            <a:endParaRPr lang="en-CA" sz="1600" dirty="0">
              <a:solidFill>
                <a:srgbClr val="FF000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22478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4906E32-2649-4BB7-98E5-E861CFA32918}"/>
              </a:ext>
            </a:extLst>
          </p:cNvPr>
          <p:cNvSpPr>
            <a:spLocks noGrp="1"/>
          </p:cNvSpPr>
          <p:nvPr>
            <p:ph type="ftr" sz="quarter" idx="11"/>
          </p:nvPr>
        </p:nvSpPr>
        <p:spPr/>
        <p:txBody>
          <a:bodyPr/>
          <a:lstStyle/>
          <a:p>
            <a:r>
              <a:rPr lang="en-CA"/>
              <a:t>© Empress Effects Inc., 2020</a:t>
            </a:r>
          </a:p>
        </p:txBody>
      </p:sp>
      <p:grpSp>
        <p:nvGrpSpPr>
          <p:cNvPr id="7" name="Group 6">
            <a:extLst>
              <a:ext uri="{FF2B5EF4-FFF2-40B4-BE49-F238E27FC236}">
                <a16:creationId xmlns:a16="http://schemas.microsoft.com/office/drawing/2014/main" id="{B20A03B9-F448-42DE-8C69-05EE784148E0}"/>
              </a:ext>
            </a:extLst>
          </p:cNvPr>
          <p:cNvGrpSpPr/>
          <p:nvPr/>
        </p:nvGrpSpPr>
        <p:grpSpPr>
          <a:xfrm>
            <a:off x="3352814" y="2254446"/>
            <a:ext cx="1283176" cy="1871786"/>
            <a:chOff x="4521200" y="1295400"/>
            <a:chExt cx="1574800" cy="2032000"/>
          </a:xfrm>
        </p:grpSpPr>
        <p:sp>
          <p:nvSpPr>
            <p:cNvPr id="5" name="Rectangle 4">
              <a:extLst>
                <a:ext uri="{FF2B5EF4-FFF2-40B4-BE49-F238E27FC236}">
                  <a16:creationId xmlns:a16="http://schemas.microsoft.com/office/drawing/2014/main" id="{C8F25017-A174-46C8-B33A-909E48593081}"/>
                </a:ext>
              </a:extLst>
            </p:cNvPr>
            <p:cNvSpPr/>
            <p:nvPr/>
          </p:nvSpPr>
          <p:spPr>
            <a:xfrm>
              <a:off x="4521200" y="1295400"/>
              <a:ext cx="1574800" cy="20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A7B8E320-AED2-4625-B5C4-9EED74C885A3}"/>
                </a:ext>
              </a:extLst>
            </p:cNvPr>
            <p:cNvSpPr txBox="1"/>
            <p:nvPr/>
          </p:nvSpPr>
          <p:spPr>
            <a:xfrm>
              <a:off x="4521200" y="1295400"/>
              <a:ext cx="1574800" cy="369332"/>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CA" sz="1200" dirty="0">
                  <a:latin typeface="Roboto" panose="02000000000000000000" pitchFamily="2" charset="0"/>
                  <a:ea typeface="Roboto" panose="02000000000000000000" pitchFamily="2" charset="0"/>
                </a:rPr>
                <a:t>patch</a:t>
              </a:r>
            </a:p>
          </p:txBody>
        </p:sp>
      </p:grpSp>
      <p:sp>
        <p:nvSpPr>
          <p:cNvPr id="8" name="TextBox 7">
            <a:extLst>
              <a:ext uri="{FF2B5EF4-FFF2-40B4-BE49-F238E27FC236}">
                <a16:creationId xmlns:a16="http://schemas.microsoft.com/office/drawing/2014/main" id="{DEF01E99-7234-448E-B5E0-5818C6055817}"/>
              </a:ext>
            </a:extLst>
          </p:cNvPr>
          <p:cNvSpPr txBox="1"/>
          <p:nvPr/>
        </p:nvSpPr>
        <p:spPr>
          <a:xfrm>
            <a:off x="3352814" y="2556573"/>
            <a:ext cx="1352536" cy="1569660"/>
          </a:xfrm>
          <a:prstGeom prst="rect">
            <a:avLst/>
          </a:prstGeom>
          <a:noFill/>
        </p:spPr>
        <p:txBody>
          <a:bodyPr wrap="square" rtlCol="0">
            <a:spAutoFit/>
          </a:bodyPr>
          <a:lstStyle/>
          <a:p>
            <a:r>
              <a:rPr lang="en-CA" sz="1200" u="sng" dirty="0">
                <a:latin typeface="Roboto" panose="02000000000000000000" pitchFamily="2" charset="0"/>
                <a:ea typeface="Roboto" panose="02000000000000000000" pitchFamily="2" charset="0"/>
              </a:rPr>
              <a:t>title</a:t>
            </a:r>
          </a:p>
          <a:p>
            <a:r>
              <a:rPr lang="en-CA" sz="1200" u="sng" dirty="0">
                <a:latin typeface="Roboto" panose="02000000000000000000" pitchFamily="2" charset="0"/>
                <a:ea typeface="Roboto" panose="02000000000000000000" pitchFamily="2" charset="0"/>
              </a:rPr>
              <a:t>version</a:t>
            </a:r>
          </a:p>
          <a:p>
            <a:r>
              <a:rPr lang="en-CA" sz="1200" dirty="0">
                <a:latin typeface="Roboto" panose="02000000000000000000" pitchFamily="2" charset="0"/>
                <a:ea typeface="Roboto" panose="02000000000000000000" pitchFamily="2" charset="0"/>
              </a:rPr>
              <a:t>notes</a:t>
            </a:r>
          </a:p>
          <a:p>
            <a:r>
              <a:rPr lang="en-CA" sz="1200" dirty="0" err="1">
                <a:latin typeface="Roboto" panose="02000000000000000000" pitchFamily="2" charset="0"/>
                <a:ea typeface="Roboto" panose="02000000000000000000" pitchFamily="2" charset="0"/>
              </a:rPr>
              <a:t>download_count</a:t>
            </a:r>
            <a:endParaRPr lang="en-CA" sz="1200" dirty="0">
              <a:latin typeface="Roboto" panose="02000000000000000000" pitchFamily="2" charset="0"/>
              <a:ea typeface="Roboto" panose="02000000000000000000" pitchFamily="2" charset="0"/>
            </a:endParaRPr>
          </a:p>
          <a:p>
            <a:r>
              <a:rPr lang="en-CA" sz="1200" dirty="0" err="1">
                <a:latin typeface="Roboto" panose="02000000000000000000" pitchFamily="2" charset="0"/>
                <a:ea typeface="Roboto" panose="02000000000000000000" pitchFamily="2" charset="0"/>
              </a:rPr>
              <a:t>like_count</a:t>
            </a:r>
            <a:endParaRPr lang="en-CA" sz="1200" dirty="0">
              <a:latin typeface="Roboto" panose="02000000000000000000" pitchFamily="2" charset="0"/>
              <a:ea typeface="Roboto" panose="02000000000000000000" pitchFamily="2" charset="0"/>
            </a:endParaRPr>
          </a:p>
          <a:p>
            <a:r>
              <a:rPr lang="en-CA" sz="1200" dirty="0" err="1">
                <a:latin typeface="Roboto" panose="02000000000000000000" pitchFamily="2" charset="0"/>
                <a:ea typeface="Roboto" panose="02000000000000000000" pitchFamily="2" charset="0"/>
              </a:rPr>
              <a:t>preview_url</a:t>
            </a:r>
            <a:endParaRPr lang="en-CA" sz="1200" dirty="0">
              <a:latin typeface="Roboto" panose="02000000000000000000" pitchFamily="2" charset="0"/>
              <a:ea typeface="Roboto" panose="02000000000000000000" pitchFamily="2" charset="0"/>
            </a:endParaRPr>
          </a:p>
          <a:p>
            <a:r>
              <a:rPr lang="en-CA" sz="1200" dirty="0" err="1">
                <a:latin typeface="Roboto" panose="02000000000000000000" pitchFamily="2" charset="0"/>
                <a:ea typeface="Roboto" panose="02000000000000000000" pitchFamily="2" charset="0"/>
              </a:rPr>
              <a:t>date_created</a:t>
            </a:r>
            <a:endParaRPr lang="en-CA" sz="1200" dirty="0">
              <a:latin typeface="Roboto" panose="02000000000000000000" pitchFamily="2" charset="0"/>
              <a:ea typeface="Roboto" panose="02000000000000000000" pitchFamily="2" charset="0"/>
            </a:endParaRPr>
          </a:p>
          <a:p>
            <a:r>
              <a:rPr lang="en-CA" sz="1200" dirty="0">
                <a:latin typeface="Roboto" panose="02000000000000000000" pitchFamily="2" charset="0"/>
                <a:ea typeface="Roboto" panose="02000000000000000000" pitchFamily="2" charset="0"/>
              </a:rPr>
              <a:t>state</a:t>
            </a:r>
          </a:p>
        </p:txBody>
      </p:sp>
      <p:sp>
        <p:nvSpPr>
          <p:cNvPr id="9" name="Flowchart: Decision 8">
            <a:extLst>
              <a:ext uri="{FF2B5EF4-FFF2-40B4-BE49-F238E27FC236}">
                <a16:creationId xmlns:a16="http://schemas.microsoft.com/office/drawing/2014/main" id="{73516AB3-C78B-4755-84E1-C396B67578A0}"/>
              </a:ext>
            </a:extLst>
          </p:cNvPr>
          <p:cNvSpPr/>
          <p:nvPr/>
        </p:nvSpPr>
        <p:spPr>
          <a:xfrm>
            <a:off x="5176534" y="2403486"/>
            <a:ext cx="1823692" cy="1221874"/>
          </a:xfrm>
          <a:prstGeom prst="flowChartDecisi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B93A19A8-7F24-45C0-8245-B2BD05912E9C}"/>
              </a:ext>
            </a:extLst>
          </p:cNvPr>
          <p:cNvSpPr txBox="1"/>
          <p:nvPr/>
        </p:nvSpPr>
        <p:spPr>
          <a:xfrm>
            <a:off x="5740414" y="2875923"/>
            <a:ext cx="922020" cy="276999"/>
          </a:xfrm>
          <a:prstGeom prst="rect">
            <a:avLst/>
          </a:prstGeom>
          <a:noFill/>
        </p:spPr>
        <p:txBody>
          <a:bodyPr wrap="square" rtlCol="0">
            <a:spAutoFit/>
          </a:bodyPr>
          <a:lstStyle/>
          <a:p>
            <a:r>
              <a:rPr lang="en-CA" sz="1200" dirty="0">
                <a:latin typeface="Roboto" panose="02000000000000000000" pitchFamily="2" charset="0"/>
                <a:ea typeface="Roboto" panose="02000000000000000000" pitchFamily="2" charset="0"/>
              </a:rPr>
              <a:t>creates</a:t>
            </a:r>
          </a:p>
        </p:txBody>
      </p:sp>
      <p:cxnSp>
        <p:nvCxnSpPr>
          <p:cNvPr id="12" name="Straight Connector 11">
            <a:extLst>
              <a:ext uri="{FF2B5EF4-FFF2-40B4-BE49-F238E27FC236}">
                <a16:creationId xmlns:a16="http://schemas.microsoft.com/office/drawing/2014/main" id="{A2FFF649-161C-46ED-A738-066D9E852097}"/>
              </a:ext>
            </a:extLst>
          </p:cNvPr>
          <p:cNvCxnSpPr>
            <a:cxnSpLocks/>
          </p:cNvCxnSpPr>
          <p:nvPr/>
        </p:nvCxnSpPr>
        <p:spPr>
          <a:xfrm>
            <a:off x="4635990" y="3003827"/>
            <a:ext cx="563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3255B22-2E2E-4B22-ABB6-4E07B8A57671}"/>
              </a:ext>
            </a:extLst>
          </p:cNvPr>
          <p:cNvCxnSpPr>
            <a:cxnSpLocks/>
          </p:cNvCxnSpPr>
          <p:nvPr/>
        </p:nvCxnSpPr>
        <p:spPr>
          <a:xfrm>
            <a:off x="4635990" y="3025573"/>
            <a:ext cx="5638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E9BCFC8-75B9-4096-A6CE-1B616EC58923}"/>
              </a:ext>
            </a:extLst>
          </p:cNvPr>
          <p:cNvGrpSpPr/>
          <p:nvPr/>
        </p:nvGrpSpPr>
        <p:grpSpPr>
          <a:xfrm>
            <a:off x="7564106" y="2602653"/>
            <a:ext cx="1104900" cy="827983"/>
            <a:chOff x="4521200" y="1295400"/>
            <a:chExt cx="1574800" cy="2032000"/>
          </a:xfrm>
        </p:grpSpPr>
        <p:sp>
          <p:nvSpPr>
            <p:cNvPr id="23" name="Rectangle 22">
              <a:extLst>
                <a:ext uri="{FF2B5EF4-FFF2-40B4-BE49-F238E27FC236}">
                  <a16:creationId xmlns:a16="http://schemas.microsoft.com/office/drawing/2014/main" id="{AE7C4227-7F85-446B-8CFD-BD6D6F44CB22}"/>
                </a:ext>
              </a:extLst>
            </p:cNvPr>
            <p:cNvSpPr/>
            <p:nvPr/>
          </p:nvSpPr>
          <p:spPr>
            <a:xfrm>
              <a:off x="4521200" y="1295400"/>
              <a:ext cx="1574800" cy="20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dirty="0"/>
            </a:p>
          </p:txBody>
        </p:sp>
        <p:sp>
          <p:nvSpPr>
            <p:cNvPr id="24" name="TextBox 23">
              <a:extLst>
                <a:ext uri="{FF2B5EF4-FFF2-40B4-BE49-F238E27FC236}">
                  <a16:creationId xmlns:a16="http://schemas.microsoft.com/office/drawing/2014/main" id="{C7A97CCE-1F31-4329-8778-B41BDEFF7D98}"/>
                </a:ext>
              </a:extLst>
            </p:cNvPr>
            <p:cNvSpPr txBox="1"/>
            <p:nvPr/>
          </p:nvSpPr>
          <p:spPr>
            <a:xfrm>
              <a:off x="4521200" y="1295400"/>
              <a:ext cx="1574800" cy="563439"/>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CA" sz="1200" dirty="0">
                  <a:latin typeface="Roboto" panose="02000000000000000000" pitchFamily="2" charset="0"/>
                  <a:ea typeface="Roboto" panose="02000000000000000000" pitchFamily="2" charset="0"/>
                </a:rPr>
                <a:t>author</a:t>
              </a:r>
            </a:p>
          </p:txBody>
        </p:sp>
      </p:grpSp>
      <p:cxnSp>
        <p:nvCxnSpPr>
          <p:cNvPr id="25" name="Straight Connector 24">
            <a:extLst>
              <a:ext uri="{FF2B5EF4-FFF2-40B4-BE49-F238E27FC236}">
                <a16:creationId xmlns:a16="http://schemas.microsoft.com/office/drawing/2014/main" id="{2DEC7CBD-908B-4C3B-A04A-D81A34128AEE}"/>
              </a:ext>
            </a:extLst>
          </p:cNvPr>
          <p:cNvCxnSpPr>
            <a:cxnSpLocks/>
            <a:stCxn id="9" idx="3"/>
            <a:endCxn id="23" idx="1"/>
          </p:cNvCxnSpPr>
          <p:nvPr/>
        </p:nvCxnSpPr>
        <p:spPr>
          <a:xfrm>
            <a:off x="7000226" y="3014423"/>
            <a:ext cx="563880" cy="2222"/>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C203EDF-41B7-4953-BEB6-828A8683BA38}"/>
              </a:ext>
            </a:extLst>
          </p:cNvPr>
          <p:cNvSpPr txBox="1"/>
          <p:nvPr/>
        </p:nvSpPr>
        <p:spPr>
          <a:xfrm>
            <a:off x="7540770" y="2844067"/>
            <a:ext cx="1104900" cy="461665"/>
          </a:xfrm>
          <a:prstGeom prst="rect">
            <a:avLst/>
          </a:prstGeom>
          <a:noFill/>
        </p:spPr>
        <p:txBody>
          <a:bodyPr wrap="square" rtlCol="0">
            <a:spAutoFit/>
          </a:bodyPr>
          <a:lstStyle/>
          <a:p>
            <a:r>
              <a:rPr lang="en-CA" sz="1200" u="sng" dirty="0">
                <a:latin typeface="Roboto" panose="02000000000000000000" pitchFamily="2" charset="0"/>
                <a:ea typeface="Roboto" panose="02000000000000000000" pitchFamily="2" charset="0"/>
              </a:rPr>
              <a:t>name</a:t>
            </a:r>
          </a:p>
          <a:p>
            <a:r>
              <a:rPr lang="en-CA" sz="1200" dirty="0">
                <a:latin typeface="Roboto" panose="02000000000000000000" pitchFamily="2" charset="0"/>
                <a:ea typeface="Roboto" panose="02000000000000000000" pitchFamily="2" charset="0"/>
              </a:rPr>
              <a:t>description</a:t>
            </a:r>
          </a:p>
        </p:txBody>
      </p:sp>
      <p:sp>
        <p:nvSpPr>
          <p:cNvPr id="29" name="TextBox 28">
            <a:extLst>
              <a:ext uri="{FF2B5EF4-FFF2-40B4-BE49-F238E27FC236}">
                <a16:creationId xmlns:a16="http://schemas.microsoft.com/office/drawing/2014/main" id="{1FC7F05D-F04B-4308-B49A-93F960ABFE99}"/>
              </a:ext>
            </a:extLst>
          </p:cNvPr>
          <p:cNvSpPr txBox="1"/>
          <p:nvPr/>
        </p:nvSpPr>
        <p:spPr>
          <a:xfrm>
            <a:off x="232610" y="242096"/>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Implementation 2: Local Database</a:t>
            </a:r>
          </a:p>
        </p:txBody>
      </p:sp>
      <p:sp>
        <p:nvSpPr>
          <p:cNvPr id="31" name="Flowchart: Decision 30">
            <a:extLst>
              <a:ext uri="{FF2B5EF4-FFF2-40B4-BE49-F238E27FC236}">
                <a16:creationId xmlns:a16="http://schemas.microsoft.com/office/drawing/2014/main" id="{A198A1D0-9BF4-420F-A6C3-0B7ABF8049B5}"/>
              </a:ext>
            </a:extLst>
          </p:cNvPr>
          <p:cNvSpPr/>
          <p:nvPr/>
        </p:nvSpPr>
        <p:spPr>
          <a:xfrm>
            <a:off x="3002454" y="4307592"/>
            <a:ext cx="1823692" cy="1221874"/>
          </a:xfrm>
          <a:prstGeom prst="flowChartDecisi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TextBox 31">
            <a:extLst>
              <a:ext uri="{FF2B5EF4-FFF2-40B4-BE49-F238E27FC236}">
                <a16:creationId xmlns:a16="http://schemas.microsoft.com/office/drawing/2014/main" id="{0E12E3D9-B0DE-46E0-9FE6-E0384954A972}"/>
              </a:ext>
            </a:extLst>
          </p:cNvPr>
          <p:cNvSpPr txBox="1"/>
          <p:nvPr/>
        </p:nvSpPr>
        <p:spPr>
          <a:xfrm>
            <a:off x="3462814" y="4782410"/>
            <a:ext cx="922020" cy="276999"/>
          </a:xfrm>
          <a:prstGeom prst="rect">
            <a:avLst/>
          </a:prstGeom>
          <a:noFill/>
        </p:spPr>
        <p:txBody>
          <a:bodyPr wrap="square" rtlCol="0">
            <a:spAutoFit/>
          </a:bodyPr>
          <a:lstStyle/>
          <a:p>
            <a:r>
              <a:rPr lang="en-CA" sz="1200" dirty="0">
                <a:latin typeface="Roboto" panose="02000000000000000000" pitchFamily="2" charset="0"/>
                <a:ea typeface="Roboto" panose="02000000000000000000" pitchFamily="2" charset="0"/>
              </a:rPr>
              <a:t>references</a:t>
            </a:r>
          </a:p>
        </p:txBody>
      </p:sp>
      <p:cxnSp>
        <p:nvCxnSpPr>
          <p:cNvPr id="3" name="Straight Connector 2">
            <a:extLst>
              <a:ext uri="{FF2B5EF4-FFF2-40B4-BE49-F238E27FC236}">
                <a16:creationId xmlns:a16="http://schemas.microsoft.com/office/drawing/2014/main" id="{B2065193-8293-476C-A155-76E53451EE69}"/>
              </a:ext>
            </a:extLst>
          </p:cNvPr>
          <p:cNvCxnSpPr>
            <a:cxnSpLocks/>
          </p:cNvCxnSpPr>
          <p:nvPr/>
        </p:nvCxnSpPr>
        <p:spPr>
          <a:xfrm>
            <a:off x="3904771" y="4126232"/>
            <a:ext cx="0" cy="186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16C93-9EC8-4D81-A9FD-347EDC06E4CC}"/>
              </a:ext>
            </a:extLst>
          </p:cNvPr>
          <p:cNvCxnSpPr>
            <a:cxnSpLocks/>
          </p:cNvCxnSpPr>
          <p:nvPr/>
        </p:nvCxnSpPr>
        <p:spPr>
          <a:xfrm>
            <a:off x="3923824" y="4126232"/>
            <a:ext cx="0" cy="186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24E851-B118-4B68-88DB-20F7146ECF87}"/>
              </a:ext>
            </a:extLst>
          </p:cNvPr>
          <p:cNvCxnSpPr>
            <a:stCxn id="31" idx="3"/>
          </p:cNvCxnSpPr>
          <p:nvPr/>
        </p:nvCxnSpPr>
        <p:spPr>
          <a:xfrm>
            <a:off x="4826146" y="4918529"/>
            <a:ext cx="250190" cy="2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0310916-EDBB-40D1-9CCC-4D5863FDF568}"/>
              </a:ext>
            </a:extLst>
          </p:cNvPr>
          <p:cNvGrpSpPr/>
          <p:nvPr/>
        </p:nvGrpSpPr>
        <p:grpSpPr>
          <a:xfrm>
            <a:off x="5076336" y="4416512"/>
            <a:ext cx="1104900" cy="1156067"/>
            <a:chOff x="4521200" y="1295400"/>
            <a:chExt cx="1574800" cy="2123007"/>
          </a:xfrm>
        </p:grpSpPr>
        <p:sp>
          <p:nvSpPr>
            <p:cNvPr id="34" name="Rectangle 33">
              <a:extLst>
                <a:ext uri="{FF2B5EF4-FFF2-40B4-BE49-F238E27FC236}">
                  <a16:creationId xmlns:a16="http://schemas.microsoft.com/office/drawing/2014/main" id="{0B8A70A0-712E-4CE0-AA2E-BC49254BCC05}"/>
                </a:ext>
              </a:extLst>
            </p:cNvPr>
            <p:cNvSpPr/>
            <p:nvPr/>
          </p:nvSpPr>
          <p:spPr>
            <a:xfrm>
              <a:off x="4521200" y="1295400"/>
              <a:ext cx="1574800" cy="21230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u="sng" dirty="0">
                <a:solidFill>
                  <a:schemeClr val="tx1"/>
                </a:solidFill>
                <a:latin typeface="Roboto" panose="02000000000000000000" pitchFamily="2" charset="0"/>
                <a:ea typeface="Roboto" panose="02000000000000000000" pitchFamily="2" charset="0"/>
              </a:endParaRPr>
            </a:p>
            <a:p>
              <a:r>
                <a:rPr lang="en-CA" sz="1200" u="sng" dirty="0">
                  <a:solidFill>
                    <a:schemeClr val="tx1"/>
                  </a:solidFill>
                  <a:latin typeface="Roboto" panose="02000000000000000000" pitchFamily="2" charset="0"/>
                  <a:ea typeface="Roboto" panose="02000000000000000000" pitchFamily="2" charset="0"/>
                </a:rPr>
                <a:t>name</a:t>
              </a:r>
            </a:p>
            <a:p>
              <a:r>
                <a:rPr lang="en-CA" sz="1200" dirty="0">
                  <a:solidFill>
                    <a:schemeClr val="tx1"/>
                  </a:solidFill>
                  <a:latin typeface="Roboto" panose="02000000000000000000" pitchFamily="2" charset="0"/>
                  <a:ea typeface="Roboto" panose="02000000000000000000" pitchFamily="2" charset="0"/>
                </a:rPr>
                <a:t>data</a:t>
              </a:r>
            </a:p>
            <a:p>
              <a:r>
                <a:rPr lang="en-CA" sz="1200" dirty="0">
                  <a:solidFill>
                    <a:schemeClr val="tx1"/>
                  </a:solidFill>
                  <a:latin typeface="Roboto" panose="02000000000000000000" pitchFamily="2" charset="0"/>
                  <a:ea typeface="Roboto" panose="02000000000000000000" pitchFamily="2" charset="0"/>
                </a:rPr>
                <a:t>size</a:t>
              </a:r>
            </a:p>
            <a:p>
              <a:r>
                <a:rPr lang="en-CA" sz="1200" dirty="0">
                  <a:solidFill>
                    <a:schemeClr val="tx1"/>
                  </a:solidFill>
                  <a:latin typeface="Roboto" panose="02000000000000000000" pitchFamily="2" charset="0"/>
                  <a:ea typeface="Roboto" panose="02000000000000000000" pitchFamily="2" charset="0"/>
                </a:rPr>
                <a:t>url</a:t>
              </a:r>
            </a:p>
          </p:txBody>
        </p:sp>
        <p:sp>
          <p:nvSpPr>
            <p:cNvPr id="35" name="TextBox 34">
              <a:extLst>
                <a:ext uri="{FF2B5EF4-FFF2-40B4-BE49-F238E27FC236}">
                  <a16:creationId xmlns:a16="http://schemas.microsoft.com/office/drawing/2014/main" id="{C9874977-F203-4A0B-908F-A6BB0DA251B1}"/>
                </a:ext>
              </a:extLst>
            </p:cNvPr>
            <p:cNvSpPr txBox="1"/>
            <p:nvPr/>
          </p:nvSpPr>
          <p:spPr>
            <a:xfrm>
              <a:off x="4521200" y="1295400"/>
              <a:ext cx="1574800" cy="508682"/>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CA" sz="1200" dirty="0">
                  <a:latin typeface="Roboto" panose="02000000000000000000" pitchFamily="2" charset="0"/>
                  <a:ea typeface="Roboto" panose="02000000000000000000" pitchFamily="2" charset="0"/>
                </a:rPr>
                <a:t>file</a:t>
              </a:r>
            </a:p>
          </p:txBody>
        </p:sp>
      </p:grpSp>
      <p:sp>
        <p:nvSpPr>
          <p:cNvPr id="36" name="Flowchart: Decision 35">
            <a:extLst>
              <a:ext uri="{FF2B5EF4-FFF2-40B4-BE49-F238E27FC236}">
                <a16:creationId xmlns:a16="http://schemas.microsoft.com/office/drawing/2014/main" id="{299B3B61-F183-4850-82BA-D9BF40FCEBB6}"/>
              </a:ext>
            </a:extLst>
          </p:cNvPr>
          <p:cNvSpPr/>
          <p:nvPr/>
        </p:nvSpPr>
        <p:spPr>
          <a:xfrm>
            <a:off x="1169712" y="2414636"/>
            <a:ext cx="1823692" cy="1221874"/>
          </a:xfrm>
          <a:prstGeom prst="flowChartDecisi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a:solidFill>
                  <a:schemeClr val="tx1"/>
                </a:solidFill>
                <a:latin typeface="Roboto" panose="02000000000000000000" pitchFamily="2" charset="0"/>
                <a:ea typeface="Roboto" panose="02000000000000000000" pitchFamily="2" charset="0"/>
              </a:rPr>
              <a:t>identifies</a:t>
            </a:r>
          </a:p>
        </p:txBody>
      </p:sp>
      <p:cxnSp>
        <p:nvCxnSpPr>
          <p:cNvPr id="30" name="Straight Connector 29">
            <a:extLst>
              <a:ext uri="{FF2B5EF4-FFF2-40B4-BE49-F238E27FC236}">
                <a16:creationId xmlns:a16="http://schemas.microsoft.com/office/drawing/2014/main" id="{3846B92F-243D-47DE-9198-5DB3E3FFE722}"/>
              </a:ext>
            </a:extLst>
          </p:cNvPr>
          <p:cNvCxnSpPr>
            <a:stCxn id="36" idx="3"/>
          </p:cNvCxnSpPr>
          <p:nvPr/>
        </p:nvCxnSpPr>
        <p:spPr>
          <a:xfrm>
            <a:off x="2993404" y="3025573"/>
            <a:ext cx="35941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0AD58295-F20C-47B2-9B71-32AE394C6B80}"/>
              </a:ext>
            </a:extLst>
          </p:cNvPr>
          <p:cNvGrpSpPr/>
          <p:nvPr/>
        </p:nvGrpSpPr>
        <p:grpSpPr>
          <a:xfrm>
            <a:off x="1529108" y="4016796"/>
            <a:ext cx="1104900" cy="998975"/>
            <a:chOff x="4521200" y="1413798"/>
            <a:chExt cx="1574800" cy="2032000"/>
          </a:xfrm>
        </p:grpSpPr>
        <p:sp>
          <p:nvSpPr>
            <p:cNvPr id="38" name="Rectangle 37">
              <a:extLst>
                <a:ext uri="{FF2B5EF4-FFF2-40B4-BE49-F238E27FC236}">
                  <a16:creationId xmlns:a16="http://schemas.microsoft.com/office/drawing/2014/main" id="{5E8A4A63-AAF2-4DE1-A6EA-766E4C0E046C}"/>
                </a:ext>
              </a:extLst>
            </p:cNvPr>
            <p:cNvSpPr/>
            <p:nvPr/>
          </p:nvSpPr>
          <p:spPr>
            <a:xfrm>
              <a:off x="4521200" y="1413798"/>
              <a:ext cx="1574800" cy="203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u="sng" dirty="0">
                <a:solidFill>
                  <a:schemeClr val="tx1"/>
                </a:solidFill>
                <a:latin typeface="Roboto" panose="02000000000000000000" pitchFamily="2" charset="0"/>
                <a:ea typeface="Roboto" panose="02000000000000000000" pitchFamily="2" charset="0"/>
              </a:endParaRPr>
            </a:p>
            <a:p>
              <a:r>
                <a:rPr lang="en-CA" sz="1200" u="sng" dirty="0">
                  <a:solidFill>
                    <a:schemeClr val="tx1"/>
                  </a:solidFill>
                  <a:latin typeface="Roboto" panose="02000000000000000000" pitchFamily="2" charset="0"/>
                  <a:ea typeface="Roboto" panose="02000000000000000000" pitchFamily="2" charset="0"/>
                </a:rPr>
                <a:t>name</a:t>
              </a:r>
            </a:p>
            <a:p>
              <a:r>
                <a:rPr lang="en-CA" sz="1200" dirty="0" err="1">
                  <a:solidFill>
                    <a:schemeClr val="tx1"/>
                  </a:solidFill>
                  <a:latin typeface="Roboto" panose="02000000000000000000" pitchFamily="2" charset="0"/>
                  <a:ea typeface="Roboto" panose="02000000000000000000" pitchFamily="2" charset="0"/>
                </a:rPr>
                <a:t>isTag</a:t>
              </a:r>
              <a:endParaRPr lang="en-CA" sz="1200" dirty="0">
                <a:solidFill>
                  <a:schemeClr val="tx1"/>
                </a:solidFill>
                <a:latin typeface="Roboto" panose="02000000000000000000" pitchFamily="2" charset="0"/>
                <a:ea typeface="Roboto" panose="02000000000000000000" pitchFamily="2" charset="0"/>
              </a:endParaRPr>
            </a:p>
            <a:p>
              <a:r>
                <a:rPr lang="en-CA" sz="1200" dirty="0" err="1">
                  <a:solidFill>
                    <a:schemeClr val="tx1"/>
                  </a:solidFill>
                  <a:latin typeface="Roboto" panose="02000000000000000000" pitchFamily="2" charset="0"/>
                  <a:ea typeface="Roboto" panose="02000000000000000000" pitchFamily="2" charset="0"/>
                </a:rPr>
                <a:t>isCategory</a:t>
              </a:r>
              <a:endParaRPr lang="en-CA" sz="1200" dirty="0">
                <a:solidFill>
                  <a:schemeClr val="tx1"/>
                </a:solidFill>
                <a:latin typeface="Roboto" panose="02000000000000000000" pitchFamily="2" charset="0"/>
                <a:ea typeface="Roboto" panose="02000000000000000000" pitchFamily="2" charset="0"/>
              </a:endParaRPr>
            </a:p>
          </p:txBody>
        </p:sp>
        <p:sp>
          <p:nvSpPr>
            <p:cNvPr id="39" name="TextBox 38">
              <a:extLst>
                <a:ext uri="{FF2B5EF4-FFF2-40B4-BE49-F238E27FC236}">
                  <a16:creationId xmlns:a16="http://schemas.microsoft.com/office/drawing/2014/main" id="{2BE2A68E-D741-4895-BFC4-6F5187949ED8}"/>
                </a:ext>
              </a:extLst>
            </p:cNvPr>
            <p:cNvSpPr txBox="1"/>
            <p:nvPr/>
          </p:nvSpPr>
          <p:spPr>
            <a:xfrm>
              <a:off x="4521200" y="1413798"/>
              <a:ext cx="1574800" cy="563439"/>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CA" sz="1200" dirty="0">
                  <a:latin typeface="Roboto" panose="02000000000000000000" pitchFamily="2" charset="0"/>
                  <a:ea typeface="Roboto" panose="02000000000000000000" pitchFamily="2" charset="0"/>
                </a:rPr>
                <a:t>category</a:t>
              </a:r>
            </a:p>
          </p:txBody>
        </p:sp>
      </p:grpSp>
      <p:cxnSp>
        <p:nvCxnSpPr>
          <p:cNvPr id="42" name="Straight Connector 41">
            <a:extLst>
              <a:ext uri="{FF2B5EF4-FFF2-40B4-BE49-F238E27FC236}">
                <a16:creationId xmlns:a16="http://schemas.microsoft.com/office/drawing/2014/main" id="{EEAB8260-385B-4645-B58C-9839704E8564}"/>
              </a:ext>
            </a:extLst>
          </p:cNvPr>
          <p:cNvCxnSpPr>
            <a:cxnSpLocks/>
            <a:endCxn id="39" idx="0"/>
          </p:cNvCxnSpPr>
          <p:nvPr/>
        </p:nvCxnSpPr>
        <p:spPr>
          <a:xfrm>
            <a:off x="2075208" y="3636510"/>
            <a:ext cx="6350" cy="380286"/>
          </a:xfrm>
          <a:prstGeom prst="line">
            <a:avLst/>
          </a:prstGeom>
        </p:spPr>
        <p:style>
          <a:lnRef idx="1">
            <a:schemeClr val="accent1"/>
          </a:lnRef>
          <a:fillRef idx="0">
            <a:schemeClr val="accent1"/>
          </a:fillRef>
          <a:effectRef idx="0">
            <a:schemeClr val="accent1"/>
          </a:effectRef>
          <a:fontRef idx="minor">
            <a:schemeClr val="tx1"/>
          </a:fontRef>
        </p:style>
      </p:cxnSp>
      <p:sp>
        <p:nvSpPr>
          <p:cNvPr id="56" name="Flowchart: Decision 55">
            <a:extLst>
              <a:ext uri="{FF2B5EF4-FFF2-40B4-BE49-F238E27FC236}">
                <a16:creationId xmlns:a16="http://schemas.microsoft.com/office/drawing/2014/main" id="{A0F41820-A28D-4492-8E1E-3990B52D0ACC}"/>
              </a:ext>
            </a:extLst>
          </p:cNvPr>
          <p:cNvSpPr/>
          <p:nvPr/>
        </p:nvSpPr>
        <p:spPr>
          <a:xfrm>
            <a:off x="5176534" y="1043112"/>
            <a:ext cx="1823692" cy="1221874"/>
          </a:xfrm>
          <a:prstGeom prst="flowChartDecisi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TextBox 56">
            <a:extLst>
              <a:ext uri="{FF2B5EF4-FFF2-40B4-BE49-F238E27FC236}">
                <a16:creationId xmlns:a16="http://schemas.microsoft.com/office/drawing/2014/main" id="{4B5C27E7-2D1D-4D72-89C1-E684261CF3F5}"/>
              </a:ext>
            </a:extLst>
          </p:cNvPr>
          <p:cNvSpPr txBox="1"/>
          <p:nvPr/>
        </p:nvSpPr>
        <p:spPr>
          <a:xfrm>
            <a:off x="5720226" y="1538234"/>
            <a:ext cx="922020" cy="276999"/>
          </a:xfrm>
          <a:prstGeom prst="rect">
            <a:avLst/>
          </a:prstGeom>
          <a:noFill/>
        </p:spPr>
        <p:txBody>
          <a:bodyPr wrap="square" rtlCol="0">
            <a:spAutoFit/>
          </a:bodyPr>
          <a:lstStyle/>
          <a:p>
            <a:r>
              <a:rPr lang="en-CA" sz="1200" dirty="0">
                <a:latin typeface="Roboto" panose="02000000000000000000" pitchFamily="2" charset="0"/>
                <a:ea typeface="Roboto" panose="02000000000000000000" pitchFamily="2" charset="0"/>
              </a:rPr>
              <a:t>licences</a:t>
            </a:r>
          </a:p>
        </p:txBody>
      </p:sp>
      <p:cxnSp>
        <p:nvCxnSpPr>
          <p:cNvPr id="58" name="Straight Connector 57">
            <a:extLst>
              <a:ext uri="{FF2B5EF4-FFF2-40B4-BE49-F238E27FC236}">
                <a16:creationId xmlns:a16="http://schemas.microsoft.com/office/drawing/2014/main" id="{2CB11E13-1667-4692-A86F-38EF7CC7B8AF}"/>
              </a:ext>
            </a:extLst>
          </p:cNvPr>
          <p:cNvCxnSpPr>
            <a:cxnSpLocks/>
          </p:cNvCxnSpPr>
          <p:nvPr/>
        </p:nvCxnSpPr>
        <p:spPr>
          <a:xfrm>
            <a:off x="3994402" y="1654049"/>
            <a:ext cx="11821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DE44BCC-28A2-4BBC-88FD-DEC407AFFF30}"/>
              </a:ext>
            </a:extLst>
          </p:cNvPr>
          <p:cNvCxnSpPr>
            <a:cxnSpLocks/>
            <a:endCxn id="6" idx="0"/>
          </p:cNvCxnSpPr>
          <p:nvPr/>
        </p:nvCxnSpPr>
        <p:spPr>
          <a:xfrm>
            <a:off x="3994402" y="1654049"/>
            <a:ext cx="0" cy="600397"/>
          </a:xfrm>
          <a:prstGeom prst="line">
            <a:avLst/>
          </a:prstGeom>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7505F0ED-DFFF-4A89-91D4-1E3F3712B7F2}"/>
              </a:ext>
            </a:extLst>
          </p:cNvPr>
          <p:cNvGrpSpPr/>
          <p:nvPr/>
        </p:nvGrpSpPr>
        <p:grpSpPr>
          <a:xfrm>
            <a:off x="7564106" y="1242556"/>
            <a:ext cx="1104900" cy="827983"/>
            <a:chOff x="4521200" y="1295400"/>
            <a:chExt cx="1574800" cy="1520512"/>
          </a:xfrm>
        </p:grpSpPr>
        <p:sp>
          <p:nvSpPr>
            <p:cNvPr id="65" name="Rectangle 64">
              <a:extLst>
                <a:ext uri="{FF2B5EF4-FFF2-40B4-BE49-F238E27FC236}">
                  <a16:creationId xmlns:a16="http://schemas.microsoft.com/office/drawing/2014/main" id="{AA96AEBB-C4DF-486E-9AFA-B18BDC030FB4}"/>
                </a:ext>
              </a:extLst>
            </p:cNvPr>
            <p:cNvSpPr/>
            <p:nvPr/>
          </p:nvSpPr>
          <p:spPr>
            <a:xfrm>
              <a:off x="4521200" y="1295402"/>
              <a:ext cx="1574800" cy="15205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CA" sz="1200" u="sng" dirty="0">
                <a:solidFill>
                  <a:schemeClr val="tx1"/>
                </a:solidFill>
                <a:latin typeface="Roboto" panose="02000000000000000000" pitchFamily="2" charset="0"/>
                <a:ea typeface="Roboto" panose="02000000000000000000" pitchFamily="2" charset="0"/>
              </a:endParaRPr>
            </a:p>
            <a:p>
              <a:r>
                <a:rPr lang="en-CA" sz="1200" u="sng" dirty="0">
                  <a:solidFill>
                    <a:schemeClr val="tx1"/>
                  </a:solidFill>
                  <a:latin typeface="Roboto" panose="02000000000000000000" pitchFamily="2" charset="0"/>
                  <a:ea typeface="Roboto" panose="02000000000000000000" pitchFamily="2" charset="0"/>
                </a:rPr>
                <a:t>type</a:t>
              </a:r>
            </a:p>
            <a:p>
              <a:r>
                <a:rPr lang="en-CA" sz="1200" dirty="0">
                  <a:solidFill>
                    <a:schemeClr val="tx1"/>
                  </a:solidFill>
                  <a:latin typeface="Roboto" panose="02000000000000000000" pitchFamily="2" charset="0"/>
                  <a:ea typeface="Roboto" panose="02000000000000000000" pitchFamily="2" charset="0"/>
                </a:rPr>
                <a:t>text</a:t>
              </a:r>
            </a:p>
          </p:txBody>
        </p:sp>
        <p:sp>
          <p:nvSpPr>
            <p:cNvPr id="66" name="TextBox 65">
              <a:extLst>
                <a:ext uri="{FF2B5EF4-FFF2-40B4-BE49-F238E27FC236}">
                  <a16:creationId xmlns:a16="http://schemas.microsoft.com/office/drawing/2014/main" id="{F122338F-E9BB-4D5A-935D-BE231AED4132}"/>
                </a:ext>
              </a:extLst>
            </p:cNvPr>
            <p:cNvSpPr txBox="1"/>
            <p:nvPr/>
          </p:nvSpPr>
          <p:spPr>
            <a:xfrm>
              <a:off x="4521200" y="1295400"/>
              <a:ext cx="1574800" cy="508682"/>
            </a:xfrm>
            <a:prstGeom prst="rect">
              <a:avLst/>
            </a:prstGeom>
            <a:solidFill>
              <a:schemeClr val="accent1">
                <a:lumMod val="40000"/>
                <a:lumOff val="60000"/>
              </a:schemeClr>
            </a:solidFill>
            <a:ln>
              <a:solidFill>
                <a:schemeClr val="tx1"/>
              </a:solidFill>
            </a:ln>
          </p:spPr>
          <p:txBody>
            <a:bodyPr wrap="square" rtlCol="0">
              <a:spAutoFit/>
            </a:bodyPr>
            <a:lstStyle/>
            <a:p>
              <a:pPr algn="ctr"/>
              <a:r>
                <a:rPr lang="en-CA" sz="1200" dirty="0">
                  <a:latin typeface="Roboto" panose="02000000000000000000" pitchFamily="2" charset="0"/>
                  <a:ea typeface="Roboto" panose="02000000000000000000" pitchFamily="2" charset="0"/>
                </a:rPr>
                <a:t>licence</a:t>
              </a:r>
            </a:p>
          </p:txBody>
        </p:sp>
      </p:grpSp>
      <p:cxnSp>
        <p:nvCxnSpPr>
          <p:cNvPr id="67" name="Straight Connector 66">
            <a:extLst>
              <a:ext uri="{FF2B5EF4-FFF2-40B4-BE49-F238E27FC236}">
                <a16:creationId xmlns:a16="http://schemas.microsoft.com/office/drawing/2014/main" id="{BDA9B2EA-17F5-464A-8E0C-0A7585FDE3D2}"/>
              </a:ext>
            </a:extLst>
          </p:cNvPr>
          <p:cNvCxnSpPr>
            <a:cxnSpLocks/>
            <a:stCxn id="56" idx="3"/>
            <a:endCxn id="65" idx="1"/>
          </p:cNvCxnSpPr>
          <p:nvPr/>
        </p:nvCxnSpPr>
        <p:spPr>
          <a:xfrm>
            <a:off x="7000226" y="1654049"/>
            <a:ext cx="563880" cy="2499"/>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F7C349F8-F7B2-441D-A6FF-26F3E8E72ABF}"/>
              </a:ext>
            </a:extLst>
          </p:cNvPr>
          <p:cNvSpPr txBox="1"/>
          <p:nvPr/>
        </p:nvSpPr>
        <p:spPr>
          <a:xfrm>
            <a:off x="8098748" y="4728314"/>
            <a:ext cx="3394752" cy="923330"/>
          </a:xfrm>
          <a:prstGeom prst="rect">
            <a:avLst/>
          </a:prstGeom>
          <a:noFill/>
        </p:spPr>
        <p:txBody>
          <a:bodyPr wrap="square" rtlCol="0">
            <a:spAutoFit/>
          </a:bodyPr>
          <a:lstStyle/>
          <a:p>
            <a:r>
              <a:rPr lang="en-CA" dirty="0">
                <a:solidFill>
                  <a:srgbClr val="FF0000"/>
                </a:solidFill>
                <a:latin typeface="Roboto" panose="02000000000000000000" pitchFamily="2" charset="0"/>
                <a:ea typeface="Roboto" panose="02000000000000000000" pitchFamily="2" charset="0"/>
              </a:rPr>
              <a:t>Very early work in progress. Meant to show what could be done. Databases are not scary.</a:t>
            </a:r>
          </a:p>
        </p:txBody>
      </p:sp>
    </p:spTree>
    <p:extLst>
      <p:ext uri="{BB962C8B-B14F-4D97-AF65-F5344CB8AC3E}">
        <p14:creationId xmlns:p14="http://schemas.microsoft.com/office/powerpoint/2010/main" val="2865742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B315DFA-59FB-4B0A-9CD4-F48E09DFBAB9}"/>
              </a:ext>
            </a:extLst>
          </p:cNvPr>
          <p:cNvSpPr txBox="1"/>
          <p:nvPr/>
        </p:nvSpPr>
        <p:spPr>
          <a:xfrm>
            <a:off x="116305" y="198825"/>
            <a:ext cx="11959390" cy="1200329"/>
          </a:xfrm>
          <a:prstGeom prst="rect">
            <a:avLst/>
          </a:prstGeom>
          <a:noFill/>
        </p:spPr>
        <p:txBody>
          <a:bodyPr wrap="square" rtlCol="0">
            <a:spAutoFit/>
          </a:bodyPr>
          <a:lstStyle/>
          <a:p>
            <a:r>
              <a:rPr lang="en-CA" sz="3600" dirty="0">
                <a:latin typeface="Roboto" panose="02000000000000000000" pitchFamily="2" charset="0"/>
                <a:ea typeface="Roboto" panose="02000000000000000000" pitchFamily="2" charset="0"/>
              </a:rPr>
              <a:t>Implementation 3: Forget Everything; Use Java instead of Python</a:t>
            </a:r>
          </a:p>
        </p:txBody>
      </p:sp>
      <p:sp>
        <p:nvSpPr>
          <p:cNvPr id="26" name="Footer Placeholder 25">
            <a:extLst>
              <a:ext uri="{FF2B5EF4-FFF2-40B4-BE49-F238E27FC236}">
                <a16:creationId xmlns:a16="http://schemas.microsoft.com/office/drawing/2014/main" id="{E92FE283-B5C3-4CBF-B090-1B0A9D63E518}"/>
              </a:ext>
            </a:extLst>
          </p:cNvPr>
          <p:cNvSpPr>
            <a:spLocks noGrp="1"/>
          </p:cNvSpPr>
          <p:nvPr>
            <p:ph type="ftr" sz="quarter" idx="11"/>
          </p:nvPr>
        </p:nvSpPr>
        <p:spPr/>
        <p:txBody>
          <a:bodyPr/>
          <a:lstStyle/>
          <a:p>
            <a:r>
              <a:rPr lang="en-CA"/>
              <a:t>© Empress Effects Inc., 2020</a:t>
            </a:r>
          </a:p>
        </p:txBody>
      </p:sp>
      <p:sp>
        <p:nvSpPr>
          <p:cNvPr id="2" name="TextBox 1">
            <a:extLst>
              <a:ext uri="{FF2B5EF4-FFF2-40B4-BE49-F238E27FC236}">
                <a16:creationId xmlns:a16="http://schemas.microsoft.com/office/drawing/2014/main" id="{C41E24ED-A70D-4AE2-8588-959449688566}"/>
              </a:ext>
            </a:extLst>
          </p:cNvPr>
          <p:cNvSpPr txBox="1"/>
          <p:nvPr/>
        </p:nvSpPr>
        <p:spPr>
          <a:xfrm>
            <a:off x="254000" y="1304018"/>
            <a:ext cx="11821695" cy="3293209"/>
          </a:xfrm>
          <a:prstGeom prst="rect">
            <a:avLst/>
          </a:prstGeom>
          <a:noFill/>
        </p:spPr>
        <p:txBody>
          <a:bodyPr wrap="square" rtlCol="0">
            <a:spAutoFit/>
          </a:bodyPr>
          <a:lstStyle/>
          <a:p>
            <a:r>
              <a:rPr lang="en-CA" sz="1600" dirty="0">
                <a:solidFill>
                  <a:srgbClr val="FF0000"/>
                </a:solidFill>
                <a:latin typeface="Roboto" panose="02000000000000000000" pitchFamily="2" charset="0"/>
                <a:ea typeface="Roboto" panose="02000000000000000000" pitchFamily="2" charset="0"/>
              </a:rPr>
              <a:t>No</a:t>
            </a:r>
          </a:p>
          <a:p>
            <a:pPr marL="285750"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Horrible ideas, here for the sake of completeness. </a:t>
            </a:r>
          </a:p>
          <a:p>
            <a:pPr marL="742950" lvl="1"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Modifying files within a .jar is very ill-advised and leads to unforeseen consequences during execution.</a:t>
            </a:r>
          </a:p>
          <a:p>
            <a:pPr marL="742950" lvl="1"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What this option could offer is security against file corruption, as the files could be made hidden if they are contained within the application.</a:t>
            </a:r>
          </a:p>
          <a:p>
            <a:pPr marL="742950" lvl="1"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Of course, if the user knows a .jar can be unzipped, that doesn’t matter. They can still gain access to the files and cause corruption. We could password protect the files but then users might be suspicious as to why such files would need password protection.</a:t>
            </a:r>
          </a:p>
          <a:p>
            <a:pPr marL="742950" lvl="1"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However, the positive that comes from Java is that cross-platform compatibility is a given, and if the need would arise an Android port could be completed in a short amount of time. </a:t>
            </a:r>
          </a:p>
          <a:p>
            <a:pPr marL="742950" lvl="1"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And although Java offers many database integration functionalities, so does Python. </a:t>
            </a:r>
          </a:p>
          <a:p>
            <a:pPr marL="285750" indent="-285750">
              <a:buFont typeface="Arial" panose="020B0604020202020204" pitchFamily="34" charset="0"/>
              <a:buChar char="•"/>
            </a:pPr>
            <a:r>
              <a:rPr lang="en-CA" sz="1600" dirty="0">
                <a:latin typeface="Roboto" panose="02000000000000000000" pitchFamily="2" charset="0"/>
                <a:ea typeface="Roboto" panose="02000000000000000000" pitchFamily="2" charset="0"/>
              </a:rPr>
              <a:t>Despite this, a Python executable is likely the best bet. </a:t>
            </a:r>
            <a:r>
              <a:rPr lang="en-CA" sz="1600" dirty="0" err="1">
                <a:latin typeface="Roboto" panose="02000000000000000000" pitchFamily="2" charset="0"/>
                <a:ea typeface="Roboto" panose="02000000000000000000" pitchFamily="2" charset="0"/>
              </a:rPr>
              <a:t>Cython</a:t>
            </a:r>
            <a:r>
              <a:rPr lang="en-CA" sz="1600" dirty="0">
                <a:latin typeface="Roboto" panose="02000000000000000000" pitchFamily="2" charset="0"/>
                <a:ea typeface="Roboto" panose="02000000000000000000" pitchFamily="2" charset="0"/>
              </a:rPr>
              <a:t> could be used once the app is finished to optimize the app to ensure it runs well (also covers the case where Windows users don’t have Python installed on their machines).</a:t>
            </a:r>
          </a:p>
        </p:txBody>
      </p:sp>
      <p:sp>
        <p:nvSpPr>
          <p:cNvPr id="6" name="TextBox 5">
            <a:extLst>
              <a:ext uri="{FF2B5EF4-FFF2-40B4-BE49-F238E27FC236}">
                <a16:creationId xmlns:a16="http://schemas.microsoft.com/office/drawing/2014/main" id="{E622640B-92CF-4324-82A9-51851F06EA69}"/>
              </a:ext>
            </a:extLst>
          </p:cNvPr>
          <p:cNvSpPr txBox="1"/>
          <p:nvPr/>
        </p:nvSpPr>
        <p:spPr>
          <a:xfrm>
            <a:off x="5387997" y="4741824"/>
            <a:ext cx="1911714" cy="369332"/>
          </a:xfrm>
          <a:prstGeom prst="rect">
            <a:avLst/>
          </a:prstGeom>
          <a:noFill/>
        </p:spPr>
        <p:txBody>
          <a:bodyPr wrap="square" rtlCol="0">
            <a:spAutoFit/>
          </a:bodyPr>
          <a:lstStyle/>
          <a:p>
            <a:r>
              <a:rPr lang="en-CA" dirty="0"/>
              <a:t>LibraryApp.jar</a:t>
            </a:r>
          </a:p>
        </p:txBody>
      </p:sp>
      <p:pic>
        <p:nvPicPr>
          <p:cNvPr id="7" name="Picture 2" descr="Opened Folder">
            <a:extLst>
              <a:ext uri="{FF2B5EF4-FFF2-40B4-BE49-F238E27FC236}">
                <a16:creationId xmlns:a16="http://schemas.microsoft.com/office/drawing/2014/main" id="{3907455B-185E-49C6-9D49-38A68B79D321}"/>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31856" y="4792019"/>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Opened Folder">
            <a:extLst>
              <a:ext uri="{FF2B5EF4-FFF2-40B4-BE49-F238E27FC236}">
                <a16:creationId xmlns:a16="http://schemas.microsoft.com/office/drawing/2014/main" id="{9A5D5776-3E62-4E90-B323-A5F5BA4F6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8125" y="5167007"/>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Opened Folder">
            <a:extLst>
              <a:ext uri="{FF2B5EF4-FFF2-40B4-BE49-F238E27FC236}">
                <a16:creationId xmlns:a16="http://schemas.microsoft.com/office/drawing/2014/main" id="{F085CC8E-C5CC-4D6A-BBD9-8D27F1090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7997" y="5534347"/>
            <a:ext cx="312271" cy="268941"/>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a:extLst>
              <a:ext uri="{FF2B5EF4-FFF2-40B4-BE49-F238E27FC236}">
                <a16:creationId xmlns:a16="http://schemas.microsoft.com/office/drawing/2014/main" id="{FAAA39B2-08B2-42E1-9D4B-E8E57A2A1DD9}"/>
              </a:ext>
            </a:extLst>
          </p:cNvPr>
          <p:cNvCxnSpPr>
            <a:cxnSpLocks/>
          </p:cNvCxnSpPr>
          <p:nvPr/>
        </p:nvCxnSpPr>
        <p:spPr>
          <a:xfrm>
            <a:off x="5179876" y="5057428"/>
            <a:ext cx="0" cy="232227"/>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10934B30-7EEC-4AFA-A451-85BAA0F41A1F}"/>
              </a:ext>
            </a:extLst>
          </p:cNvPr>
          <p:cNvCxnSpPr>
            <a:cxnSpLocks/>
          </p:cNvCxnSpPr>
          <p:nvPr/>
        </p:nvCxnSpPr>
        <p:spPr>
          <a:xfrm>
            <a:off x="5179875" y="5289655"/>
            <a:ext cx="20812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F6AA132C-19D2-457E-BC26-9D601181E413}"/>
              </a:ext>
            </a:extLst>
          </p:cNvPr>
          <p:cNvSpPr txBox="1"/>
          <p:nvPr/>
        </p:nvSpPr>
        <p:spPr>
          <a:xfrm>
            <a:off x="5700268" y="5109164"/>
            <a:ext cx="769378" cy="369332"/>
          </a:xfrm>
          <a:prstGeom prst="rect">
            <a:avLst/>
          </a:prstGeom>
          <a:noFill/>
        </p:spPr>
        <p:txBody>
          <a:bodyPr wrap="square" rtlCol="0">
            <a:spAutoFit/>
          </a:bodyPr>
          <a:lstStyle/>
          <a:p>
            <a:r>
              <a:rPr lang="en-CA" dirty="0"/>
              <a:t>Banks</a:t>
            </a:r>
          </a:p>
        </p:txBody>
      </p:sp>
      <p:sp>
        <p:nvSpPr>
          <p:cNvPr id="44" name="TextBox 43">
            <a:extLst>
              <a:ext uri="{FF2B5EF4-FFF2-40B4-BE49-F238E27FC236}">
                <a16:creationId xmlns:a16="http://schemas.microsoft.com/office/drawing/2014/main" id="{10D79047-C7AA-4C9A-BF42-0B22416A0479}"/>
              </a:ext>
            </a:extLst>
          </p:cNvPr>
          <p:cNvSpPr txBox="1"/>
          <p:nvPr/>
        </p:nvSpPr>
        <p:spPr>
          <a:xfrm>
            <a:off x="5706253" y="5487142"/>
            <a:ext cx="1391775" cy="369332"/>
          </a:xfrm>
          <a:prstGeom prst="rect">
            <a:avLst/>
          </a:prstGeom>
          <a:noFill/>
        </p:spPr>
        <p:txBody>
          <a:bodyPr wrap="square" rtlCol="0">
            <a:spAutoFit/>
          </a:bodyPr>
          <a:lstStyle/>
          <a:p>
            <a:r>
              <a:rPr lang="en-CA" dirty="0"/>
              <a:t>Composition</a:t>
            </a:r>
          </a:p>
        </p:txBody>
      </p:sp>
      <p:sp>
        <p:nvSpPr>
          <p:cNvPr id="21" name="Oval 20">
            <a:extLst>
              <a:ext uri="{FF2B5EF4-FFF2-40B4-BE49-F238E27FC236}">
                <a16:creationId xmlns:a16="http://schemas.microsoft.com/office/drawing/2014/main" id="{C78C3E3A-657E-45DC-81A3-F62C35C735B7}"/>
              </a:ext>
            </a:extLst>
          </p:cNvPr>
          <p:cNvSpPr/>
          <p:nvPr/>
        </p:nvSpPr>
        <p:spPr>
          <a:xfrm flipV="1">
            <a:off x="6184671" y="5842457"/>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2" name="Oval 21">
            <a:extLst>
              <a:ext uri="{FF2B5EF4-FFF2-40B4-BE49-F238E27FC236}">
                <a16:creationId xmlns:a16="http://schemas.microsoft.com/office/drawing/2014/main" id="{796DDD57-AFB4-4489-8590-7B38C980AEED}"/>
              </a:ext>
            </a:extLst>
          </p:cNvPr>
          <p:cNvSpPr/>
          <p:nvPr/>
        </p:nvSpPr>
        <p:spPr>
          <a:xfrm flipV="1">
            <a:off x="6184671" y="5992506"/>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23" name="Oval 22">
            <a:extLst>
              <a:ext uri="{FF2B5EF4-FFF2-40B4-BE49-F238E27FC236}">
                <a16:creationId xmlns:a16="http://schemas.microsoft.com/office/drawing/2014/main" id="{D41F1F12-69AA-4F44-B445-7D084A5E1E4B}"/>
              </a:ext>
            </a:extLst>
          </p:cNvPr>
          <p:cNvSpPr/>
          <p:nvPr/>
        </p:nvSpPr>
        <p:spPr>
          <a:xfrm flipV="1">
            <a:off x="6184671" y="6142038"/>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23440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B94581-E5BB-4893-B71D-16DE8ECFFC35}"/>
              </a:ext>
            </a:extLst>
          </p:cNvPr>
          <p:cNvSpPr>
            <a:spLocks noGrp="1"/>
          </p:cNvSpPr>
          <p:nvPr>
            <p:ph idx="1"/>
          </p:nvPr>
        </p:nvSpPr>
        <p:spPr>
          <a:xfrm>
            <a:off x="272715" y="906711"/>
            <a:ext cx="11414459" cy="3427163"/>
          </a:xfrm>
        </p:spPr>
        <p:txBody>
          <a:bodyPr>
            <a:normAutofit/>
          </a:bodyPr>
          <a:lstStyle/>
          <a:p>
            <a:r>
              <a:rPr lang="en-CA" sz="1600" dirty="0">
                <a:latin typeface="Roboto" panose="02000000000000000000" pitchFamily="2" charset="0"/>
                <a:ea typeface="Roboto" panose="02000000000000000000" pitchFamily="2" charset="0"/>
              </a:rPr>
              <a:t>Given the nature and scope of the application, I do not recommend a local database for the Library App.</a:t>
            </a:r>
          </a:p>
          <a:p>
            <a:r>
              <a:rPr lang="en-CA" sz="1600" dirty="0">
                <a:latin typeface="Roboto" panose="02000000000000000000" pitchFamily="2" charset="0"/>
                <a:ea typeface="Roboto" panose="02000000000000000000" pitchFamily="2" charset="0"/>
              </a:rPr>
              <a:t>Keep it simple, use the standard that other applications use (</a:t>
            </a:r>
            <a:r>
              <a:rPr lang="en-CA" sz="1600" dirty="0" err="1">
                <a:latin typeface="Roboto" panose="02000000000000000000" pitchFamily="2" charset="0"/>
                <a:ea typeface="Roboto" panose="02000000000000000000" pitchFamily="2" charset="0"/>
              </a:rPr>
              <a:t>AppData</a:t>
            </a:r>
            <a:r>
              <a:rPr lang="en-CA" sz="1600" dirty="0">
                <a:latin typeface="Roboto" panose="02000000000000000000" pitchFamily="2" charset="0"/>
                <a:ea typeface="Roboto" panose="02000000000000000000" pitchFamily="2" charset="0"/>
              </a:rPr>
              <a:t>/Application Support). Avoid the use of a database.</a:t>
            </a:r>
          </a:p>
          <a:p>
            <a:r>
              <a:rPr lang="en-CA" sz="1600" dirty="0">
                <a:latin typeface="Roboto" panose="02000000000000000000" pitchFamily="2" charset="0"/>
                <a:ea typeface="Roboto" panose="02000000000000000000" pitchFamily="2" charset="0"/>
              </a:rPr>
              <a:t>Data can be kept secured (as the directory is hidden by default). Could optionally zip the contents and password-protect it to ensure nobody goes snooping around and corrupts the data. </a:t>
            </a:r>
          </a:p>
          <a:p>
            <a:r>
              <a:rPr lang="en-CA" sz="1600" dirty="0">
                <a:latin typeface="Roboto" panose="02000000000000000000" pitchFamily="2" charset="0"/>
                <a:ea typeface="Roboto" panose="02000000000000000000" pitchFamily="2" charset="0"/>
              </a:rPr>
              <a:t>Write it in Python, compile with </a:t>
            </a:r>
            <a:r>
              <a:rPr lang="en-CA" sz="1600" dirty="0" err="1">
                <a:latin typeface="Roboto" panose="02000000000000000000" pitchFamily="2" charset="0"/>
                <a:ea typeface="Roboto" panose="02000000000000000000" pitchFamily="2" charset="0"/>
              </a:rPr>
              <a:t>Cython</a:t>
            </a:r>
            <a:r>
              <a:rPr lang="en-CA" sz="1600" dirty="0">
                <a:latin typeface="Roboto" panose="02000000000000000000" pitchFamily="2" charset="0"/>
                <a:ea typeface="Roboto" panose="02000000000000000000" pitchFamily="2" charset="0"/>
              </a:rPr>
              <a:t>, distribute with a mandatory terms/services agreement to ensure we are not liable if users break the licencing agreements that patch creators select on PatchStorage.</a:t>
            </a:r>
          </a:p>
          <a:p>
            <a:r>
              <a:rPr lang="en-CA" sz="1600" dirty="0">
                <a:latin typeface="Roboto" panose="02000000000000000000" pitchFamily="2" charset="0"/>
                <a:ea typeface="Roboto" panose="02000000000000000000" pitchFamily="2" charset="0"/>
              </a:rPr>
              <a:t>If this is the solution, during implementation all efforts must be made to make retrievals as efficient as possible. Possibility of using a hash table to store the file path location of patches might help, but conceptually this may require extensive backend logic to implement. The custom file format/parser is a quick solution that works, but as the number of patches on PatchStorage grows this solution will only degrade in regards to efficiency. </a:t>
            </a:r>
          </a:p>
        </p:txBody>
      </p:sp>
      <p:sp>
        <p:nvSpPr>
          <p:cNvPr id="4" name="Footer Placeholder 3">
            <a:extLst>
              <a:ext uri="{FF2B5EF4-FFF2-40B4-BE49-F238E27FC236}">
                <a16:creationId xmlns:a16="http://schemas.microsoft.com/office/drawing/2014/main" id="{AA4F56A7-D0A8-42A1-986A-2990FF61DF4A}"/>
              </a:ext>
            </a:extLst>
          </p:cNvPr>
          <p:cNvSpPr>
            <a:spLocks noGrp="1"/>
          </p:cNvSpPr>
          <p:nvPr>
            <p:ph type="ftr" sz="quarter" idx="11"/>
          </p:nvPr>
        </p:nvSpPr>
        <p:spPr/>
        <p:txBody>
          <a:bodyPr/>
          <a:lstStyle/>
          <a:p>
            <a:r>
              <a:rPr lang="en-CA"/>
              <a:t>© Empress Effects Inc., 2020</a:t>
            </a:r>
          </a:p>
        </p:txBody>
      </p:sp>
      <p:sp>
        <p:nvSpPr>
          <p:cNvPr id="5" name="TextBox 4">
            <a:extLst>
              <a:ext uri="{FF2B5EF4-FFF2-40B4-BE49-F238E27FC236}">
                <a16:creationId xmlns:a16="http://schemas.microsoft.com/office/drawing/2014/main" id="{1663A0F0-CB12-4546-8D7C-44D70A4FF7E0}"/>
              </a:ext>
            </a:extLst>
          </p:cNvPr>
          <p:cNvSpPr txBox="1"/>
          <p:nvPr/>
        </p:nvSpPr>
        <p:spPr>
          <a:xfrm>
            <a:off x="116305" y="198825"/>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Proposed Backend Solution</a:t>
            </a:r>
          </a:p>
        </p:txBody>
      </p:sp>
    </p:spTree>
    <p:extLst>
      <p:ext uri="{BB962C8B-B14F-4D97-AF65-F5344CB8AC3E}">
        <p14:creationId xmlns:p14="http://schemas.microsoft.com/office/powerpoint/2010/main" val="2645476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80FB-2D76-4CA9-B861-85979BE24CE2}"/>
              </a:ext>
            </a:extLst>
          </p:cNvPr>
          <p:cNvSpPr>
            <a:spLocks noGrp="1"/>
          </p:cNvSpPr>
          <p:nvPr>
            <p:ph type="ctrTitle"/>
          </p:nvPr>
        </p:nvSpPr>
        <p:spPr>
          <a:xfrm>
            <a:off x="1524000" y="1350461"/>
            <a:ext cx="9144000" cy="2387600"/>
          </a:xfrm>
        </p:spPr>
        <p:txBody>
          <a:bodyPr/>
          <a:lstStyle/>
          <a:p>
            <a:r>
              <a:rPr lang="en-CA" dirty="0">
                <a:latin typeface="Monofonto" panose="00000409000000000000" pitchFamily="49" charset="0"/>
              </a:rPr>
              <a:t>Retrieval Of Patches</a:t>
            </a:r>
          </a:p>
        </p:txBody>
      </p:sp>
      <p:sp>
        <p:nvSpPr>
          <p:cNvPr id="4" name="Footer Placeholder 3">
            <a:extLst>
              <a:ext uri="{FF2B5EF4-FFF2-40B4-BE49-F238E27FC236}">
                <a16:creationId xmlns:a16="http://schemas.microsoft.com/office/drawing/2014/main" id="{7318F7D9-0317-4A05-B372-49349777792F}"/>
              </a:ext>
            </a:extLst>
          </p:cNvPr>
          <p:cNvSpPr>
            <a:spLocks noGrp="1"/>
          </p:cNvSpPr>
          <p:nvPr>
            <p:ph type="ftr" sz="quarter" idx="11"/>
          </p:nvPr>
        </p:nvSpPr>
        <p:spPr/>
        <p:txBody>
          <a:bodyPr/>
          <a:lstStyle/>
          <a:p>
            <a:r>
              <a:rPr lang="en-CA"/>
              <a:t>© Empress Effects Inc., 2020</a:t>
            </a:r>
          </a:p>
        </p:txBody>
      </p:sp>
    </p:spTree>
    <p:extLst>
      <p:ext uri="{BB962C8B-B14F-4D97-AF65-F5344CB8AC3E}">
        <p14:creationId xmlns:p14="http://schemas.microsoft.com/office/powerpoint/2010/main" val="97060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615BA02-D2C3-4E16-8851-2F8936A5823A}"/>
              </a:ext>
            </a:extLst>
          </p:cNvPr>
          <p:cNvSpPr>
            <a:spLocks noGrp="1"/>
          </p:cNvSpPr>
          <p:nvPr>
            <p:ph type="ftr" sz="quarter" idx="11"/>
          </p:nvPr>
        </p:nvSpPr>
        <p:spPr/>
        <p:txBody>
          <a:bodyPr/>
          <a:lstStyle/>
          <a:p>
            <a:r>
              <a:rPr lang="en-CA"/>
              <a:t>© Empress Effects Inc., 2020</a:t>
            </a:r>
          </a:p>
        </p:txBody>
      </p:sp>
      <p:sp>
        <p:nvSpPr>
          <p:cNvPr id="7" name="TextBox 6">
            <a:extLst>
              <a:ext uri="{FF2B5EF4-FFF2-40B4-BE49-F238E27FC236}">
                <a16:creationId xmlns:a16="http://schemas.microsoft.com/office/drawing/2014/main" id="{BCABD8CC-914D-4B18-9044-E8CCAB3BE2A2}"/>
              </a:ext>
            </a:extLst>
          </p:cNvPr>
          <p:cNvSpPr txBox="1"/>
          <p:nvPr/>
        </p:nvSpPr>
        <p:spPr>
          <a:xfrm>
            <a:off x="116305" y="198825"/>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Important Notes</a:t>
            </a:r>
          </a:p>
        </p:txBody>
      </p:sp>
      <p:sp>
        <p:nvSpPr>
          <p:cNvPr id="8" name="TextBox 7">
            <a:extLst>
              <a:ext uri="{FF2B5EF4-FFF2-40B4-BE49-F238E27FC236}">
                <a16:creationId xmlns:a16="http://schemas.microsoft.com/office/drawing/2014/main" id="{7C6975B5-FA10-486C-94D9-472283E8D6A2}"/>
              </a:ext>
            </a:extLst>
          </p:cNvPr>
          <p:cNvSpPr txBox="1"/>
          <p:nvPr/>
        </p:nvSpPr>
        <p:spPr>
          <a:xfrm>
            <a:off x="281677" y="892444"/>
            <a:ext cx="11628646" cy="1384995"/>
          </a:xfrm>
          <a:prstGeom prst="rect">
            <a:avLst/>
          </a:prstGeom>
          <a:noFill/>
        </p:spPr>
        <p:txBody>
          <a:bodyPr wrap="square" rtlCol="0">
            <a:spAutoFit/>
          </a:bodyPr>
          <a:lstStyle/>
          <a:p>
            <a:pPr algn="just"/>
            <a:r>
              <a:rPr lang="en-CA" sz="1600" dirty="0">
                <a:latin typeface="Roboto" panose="02000000000000000000" pitchFamily="2" charset="0"/>
                <a:ea typeface="Roboto" panose="02000000000000000000" pitchFamily="2" charset="0"/>
              </a:rPr>
              <a:t>ZOIA Patches on PatchStorage are either stored as .bin or as a compressed file format (.zip, .7z, .tar, .</a:t>
            </a:r>
            <a:r>
              <a:rPr lang="en-CA" sz="1600" dirty="0" err="1">
                <a:latin typeface="Roboto" panose="02000000000000000000" pitchFamily="2" charset="0"/>
                <a:ea typeface="Roboto" panose="02000000000000000000" pitchFamily="2" charset="0"/>
              </a:rPr>
              <a:t>gz</a:t>
            </a:r>
            <a:r>
              <a:rPr lang="en-CA" sz="1600" dirty="0">
                <a:latin typeface="Roboto" panose="02000000000000000000" pitchFamily="2" charset="0"/>
                <a:ea typeface="Roboto" panose="02000000000000000000" pitchFamily="2" charset="0"/>
              </a:rPr>
              <a:t>, etc.). In either case, the data that can be retrieved from PatchStorage includes the following (ideally everything is preserved except the “platform” since we can drop it after verifying it is for a ZOIA): </a:t>
            </a:r>
          </a:p>
          <a:p>
            <a:endParaRPr lang="en-CA" dirty="0"/>
          </a:p>
          <a:p>
            <a:endParaRPr lang="en-CA" dirty="0"/>
          </a:p>
        </p:txBody>
      </p:sp>
      <p:pic>
        <p:nvPicPr>
          <p:cNvPr id="9" name="Picture 8">
            <a:extLst>
              <a:ext uri="{FF2B5EF4-FFF2-40B4-BE49-F238E27FC236}">
                <a16:creationId xmlns:a16="http://schemas.microsoft.com/office/drawing/2014/main" id="{E5E4A9C1-095B-49CB-A0E6-BAD91A3EC9F9}"/>
              </a:ext>
            </a:extLst>
          </p:cNvPr>
          <p:cNvPicPr>
            <a:picLocks noChangeAspect="1"/>
          </p:cNvPicPr>
          <p:nvPr/>
        </p:nvPicPr>
        <p:blipFill rotWithShape="1">
          <a:blip r:embed="rId3"/>
          <a:srcRect t="1" b="48465"/>
          <a:stretch/>
        </p:blipFill>
        <p:spPr>
          <a:xfrm>
            <a:off x="3600984" y="1867816"/>
            <a:ext cx="2086423" cy="4406820"/>
          </a:xfrm>
          <a:prstGeom prst="rect">
            <a:avLst/>
          </a:prstGeom>
        </p:spPr>
      </p:pic>
      <p:pic>
        <p:nvPicPr>
          <p:cNvPr id="10" name="Picture 9">
            <a:extLst>
              <a:ext uri="{FF2B5EF4-FFF2-40B4-BE49-F238E27FC236}">
                <a16:creationId xmlns:a16="http://schemas.microsoft.com/office/drawing/2014/main" id="{BB121BAA-7286-46EA-ACD4-681815377D49}"/>
              </a:ext>
            </a:extLst>
          </p:cNvPr>
          <p:cNvPicPr>
            <a:picLocks noChangeAspect="1"/>
          </p:cNvPicPr>
          <p:nvPr/>
        </p:nvPicPr>
        <p:blipFill rotWithShape="1">
          <a:blip r:embed="rId3"/>
          <a:srcRect t="51528"/>
          <a:stretch/>
        </p:blipFill>
        <p:spPr>
          <a:xfrm>
            <a:off x="6499833" y="1867816"/>
            <a:ext cx="2218185" cy="4406820"/>
          </a:xfrm>
          <a:prstGeom prst="rect">
            <a:avLst/>
          </a:prstGeom>
        </p:spPr>
      </p:pic>
      <p:sp>
        <p:nvSpPr>
          <p:cNvPr id="12" name="TextBox 11">
            <a:extLst>
              <a:ext uri="{FF2B5EF4-FFF2-40B4-BE49-F238E27FC236}">
                <a16:creationId xmlns:a16="http://schemas.microsoft.com/office/drawing/2014/main" id="{76B401BB-726F-4903-9B3B-0AD0674031F6}"/>
              </a:ext>
            </a:extLst>
          </p:cNvPr>
          <p:cNvSpPr txBox="1"/>
          <p:nvPr/>
        </p:nvSpPr>
        <p:spPr>
          <a:xfrm>
            <a:off x="9072008" y="3981704"/>
            <a:ext cx="1762125" cy="338554"/>
          </a:xfrm>
          <a:prstGeom prst="rect">
            <a:avLst/>
          </a:prstGeom>
          <a:noFill/>
        </p:spPr>
        <p:txBody>
          <a:bodyPr wrap="square" rtlCol="0">
            <a:spAutoFit/>
          </a:bodyPr>
          <a:lstStyle/>
          <a:p>
            <a:r>
              <a:rPr lang="en-CA" sz="1600" dirty="0">
                <a:latin typeface="Roboto Medium" panose="02000000000000000000" pitchFamily="2" charset="0"/>
                <a:ea typeface="Roboto Medium" panose="02000000000000000000" pitchFamily="2" charset="0"/>
              </a:rPr>
              <a:t>Remove this info</a:t>
            </a:r>
          </a:p>
        </p:txBody>
      </p:sp>
      <p:sp>
        <p:nvSpPr>
          <p:cNvPr id="2" name="Oval 1">
            <a:extLst>
              <a:ext uri="{FF2B5EF4-FFF2-40B4-BE49-F238E27FC236}">
                <a16:creationId xmlns:a16="http://schemas.microsoft.com/office/drawing/2014/main" id="{8FAB4C30-9BE7-42FB-90A5-EB0A991DECA1}"/>
              </a:ext>
            </a:extLst>
          </p:cNvPr>
          <p:cNvSpPr/>
          <p:nvPr/>
        </p:nvSpPr>
        <p:spPr>
          <a:xfrm>
            <a:off x="6504594" y="3749698"/>
            <a:ext cx="1556128" cy="8128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 name="Straight Arrow Connector 4">
            <a:extLst>
              <a:ext uri="{FF2B5EF4-FFF2-40B4-BE49-F238E27FC236}">
                <a16:creationId xmlns:a16="http://schemas.microsoft.com/office/drawing/2014/main" id="{0CC9D818-B628-4B4B-A2FD-1B88D8099D19}"/>
              </a:ext>
            </a:extLst>
          </p:cNvPr>
          <p:cNvCxnSpPr>
            <a:cxnSpLocks/>
          </p:cNvCxnSpPr>
          <p:nvPr/>
        </p:nvCxnSpPr>
        <p:spPr>
          <a:xfrm>
            <a:off x="8060722" y="4150981"/>
            <a:ext cx="103722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E8BF3D2B-188C-40BE-9A5E-A23A292F1DEF}"/>
              </a:ext>
            </a:extLst>
          </p:cNvPr>
          <p:cNvSpPr/>
          <p:nvPr/>
        </p:nvSpPr>
        <p:spPr>
          <a:xfrm>
            <a:off x="3600984" y="5067300"/>
            <a:ext cx="1893036" cy="266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6" name="Straight Arrow Connector 15">
            <a:extLst>
              <a:ext uri="{FF2B5EF4-FFF2-40B4-BE49-F238E27FC236}">
                <a16:creationId xmlns:a16="http://schemas.microsoft.com/office/drawing/2014/main" id="{8C023875-274E-4E7B-9502-14475D448BBE}"/>
              </a:ext>
            </a:extLst>
          </p:cNvPr>
          <p:cNvCxnSpPr>
            <a:cxnSpLocks/>
          </p:cNvCxnSpPr>
          <p:nvPr/>
        </p:nvCxnSpPr>
        <p:spPr>
          <a:xfrm flipH="1">
            <a:off x="3242844" y="5194921"/>
            <a:ext cx="3581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C7D3AAE7-E07B-4D2F-B073-43B1942BB247}"/>
              </a:ext>
            </a:extLst>
          </p:cNvPr>
          <p:cNvSpPr/>
          <p:nvPr/>
        </p:nvSpPr>
        <p:spPr>
          <a:xfrm>
            <a:off x="3384092" y="4236720"/>
            <a:ext cx="1653540" cy="4800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9" name="Straight Arrow Connector 18">
            <a:extLst>
              <a:ext uri="{FF2B5EF4-FFF2-40B4-BE49-F238E27FC236}">
                <a16:creationId xmlns:a16="http://schemas.microsoft.com/office/drawing/2014/main" id="{5063DF7F-F081-45DE-9A74-CA04A1B4BAF0}"/>
              </a:ext>
            </a:extLst>
          </p:cNvPr>
          <p:cNvCxnSpPr>
            <a:stCxn id="17" idx="2"/>
          </p:cNvCxnSpPr>
          <p:nvPr/>
        </p:nvCxnSpPr>
        <p:spPr>
          <a:xfrm flipH="1">
            <a:off x="3238500" y="4476750"/>
            <a:ext cx="145592" cy="7239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ED5BB8C-FBB5-407B-A10A-AE756409C257}"/>
              </a:ext>
            </a:extLst>
          </p:cNvPr>
          <p:cNvSpPr txBox="1"/>
          <p:nvPr/>
        </p:nvSpPr>
        <p:spPr>
          <a:xfrm>
            <a:off x="1334707" y="4902533"/>
            <a:ext cx="2086422" cy="584775"/>
          </a:xfrm>
          <a:prstGeom prst="rect">
            <a:avLst/>
          </a:prstGeom>
          <a:noFill/>
        </p:spPr>
        <p:txBody>
          <a:bodyPr wrap="square" rtlCol="0">
            <a:spAutoFit/>
          </a:bodyPr>
          <a:lstStyle/>
          <a:p>
            <a:r>
              <a:rPr lang="en-CA" sz="1600" dirty="0">
                <a:latin typeface="Roboto Medium" panose="02000000000000000000" pitchFamily="2" charset="0"/>
                <a:ea typeface="Roboto Medium" panose="02000000000000000000" pitchFamily="2" charset="0"/>
              </a:rPr>
              <a:t>I’d argue this could be omitted as well</a:t>
            </a:r>
          </a:p>
        </p:txBody>
      </p:sp>
    </p:spTree>
    <p:extLst>
      <p:ext uri="{BB962C8B-B14F-4D97-AF65-F5344CB8AC3E}">
        <p14:creationId xmlns:p14="http://schemas.microsoft.com/office/powerpoint/2010/main" val="513465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615BA02-D2C3-4E16-8851-2F8936A5823A}"/>
              </a:ext>
            </a:extLst>
          </p:cNvPr>
          <p:cNvSpPr>
            <a:spLocks noGrp="1"/>
          </p:cNvSpPr>
          <p:nvPr>
            <p:ph type="ftr" sz="quarter" idx="11"/>
          </p:nvPr>
        </p:nvSpPr>
        <p:spPr/>
        <p:txBody>
          <a:bodyPr/>
          <a:lstStyle/>
          <a:p>
            <a:r>
              <a:rPr lang="en-CA" dirty="0"/>
              <a:t>© Empress Effects Inc., 2020</a:t>
            </a:r>
          </a:p>
        </p:txBody>
      </p:sp>
      <p:sp>
        <p:nvSpPr>
          <p:cNvPr id="7" name="TextBox 6">
            <a:extLst>
              <a:ext uri="{FF2B5EF4-FFF2-40B4-BE49-F238E27FC236}">
                <a16:creationId xmlns:a16="http://schemas.microsoft.com/office/drawing/2014/main" id="{BCABD8CC-914D-4B18-9044-E8CCAB3BE2A2}"/>
              </a:ext>
            </a:extLst>
          </p:cNvPr>
          <p:cNvSpPr txBox="1"/>
          <p:nvPr/>
        </p:nvSpPr>
        <p:spPr>
          <a:xfrm>
            <a:off x="116305" y="198825"/>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Example 1 – Standard .bin Download</a:t>
            </a:r>
          </a:p>
        </p:txBody>
      </p:sp>
      <p:sp>
        <p:nvSpPr>
          <p:cNvPr id="8" name="TextBox 7">
            <a:extLst>
              <a:ext uri="{FF2B5EF4-FFF2-40B4-BE49-F238E27FC236}">
                <a16:creationId xmlns:a16="http://schemas.microsoft.com/office/drawing/2014/main" id="{7C6975B5-FA10-486C-94D9-472283E8D6A2}"/>
              </a:ext>
            </a:extLst>
          </p:cNvPr>
          <p:cNvSpPr txBox="1"/>
          <p:nvPr/>
        </p:nvSpPr>
        <p:spPr>
          <a:xfrm>
            <a:off x="281677" y="892444"/>
            <a:ext cx="11628646" cy="4647426"/>
          </a:xfrm>
          <a:prstGeom prst="rect">
            <a:avLst/>
          </a:prstGeom>
          <a:noFill/>
        </p:spPr>
        <p:txBody>
          <a:bodyPr wrap="square" rtlCol="0">
            <a:spAutoFit/>
          </a:bodyPr>
          <a:lstStyle/>
          <a:p>
            <a:pPr algn="just"/>
            <a:r>
              <a:rPr lang="en-CA" sz="1600" dirty="0">
                <a:latin typeface="Roboto" panose="02000000000000000000" pitchFamily="2" charset="0"/>
                <a:ea typeface="Roboto" panose="02000000000000000000" pitchFamily="2" charset="0"/>
              </a:rPr>
              <a:t>The patch </a:t>
            </a:r>
            <a:r>
              <a:rPr lang="nl-NL" sz="1600" dirty="0">
                <a:latin typeface="Roboto" panose="02000000000000000000" pitchFamily="2" charset="0"/>
                <a:ea typeface="Roboto" panose="02000000000000000000" pitchFamily="2" charset="0"/>
              </a:rPr>
              <a:t>002_zoia_loop_forest.bin </a:t>
            </a:r>
            <a:r>
              <a:rPr lang="de-DE" sz="1600" dirty="0">
                <a:latin typeface="Roboto" panose="02000000000000000000" pitchFamily="2" charset="0"/>
                <a:ea typeface="Roboto" panose="02000000000000000000" pitchFamily="2" charset="0"/>
              </a:rPr>
              <a:t>is stored on PatchStorage. </a:t>
            </a:r>
          </a:p>
          <a:p>
            <a:pPr marL="285750"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Initially, the Library App will query PatchStorage for necessary patch information. This consists of:</a:t>
            </a:r>
          </a:p>
          <a:p>
            <a:pPr marL="742950" lvl="1"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The name of the patch</a:t>
            </a:r>
          </a:p>
          <a:p>
            <a:pPr marL="742950" lvl="1"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The author</a:t>
            </a:r>
          </a:p>
          <a:p>
            <a:pPr marL="742950" lvl="1"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The date it was modified</a:t>
            </a:r>
          </a:p>
          <a:p>
            <a:pPr marL="742950" lvl="1"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Any patch notes (if they exist)</a:t>
            </a:r>
          </a:p>
          <a:p>
            <a:pPr marL="742950" lvl="1" indent="-285750" algn="just">
              <a:buFont typeface="Arial" panose="020B0604020202020204" pitchFamily="34" charset="0"/>
              <a:buChar char="•"/>
            </a:pPr>
            <a:r>
              <a:rPr lang="de-DE" sz="1600" b="1" dirty="0">
                <a:latin typeface="Roboto" panose="02000000000000000000" pitchFamily="2" charset="0"/>
                <a:ea typeface="Roboto" panose="02000000000000000000" pitchFamily="2" charset="0"/>
              </a:rPr>
              <a:t>The licence</a:t>
            </a:r>
          </a:p>
          <a:p>
            <a:pPr marL="742950" lvl="1"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A preview link (if one exists, typically leads to a YouTube video)</a:t>
            </a:r>
          </a:p>
          <a:p>
            <a:pPr marL="742950" lvl="1"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The state of the patch (Work In Progress, Help Needed, Ready To Go, Inactive) </a:t>
            </a:r>
          </a:p>
          <a:p>
            <a:pPr marL="742950" lvl="1"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The categories associated with the patch </a:t>
            </a:r>
          </a:p>
          <a:p>
            <a:pPr marL="742950" lvl="1"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The tags associated with the patch</a:t>
            </a:r>
          </a:p>
          <a:p>
            <a:pPr marL="285750"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If the user chooses to download the patch, only then is the .bin patch file retrieved.</a:t>
            </a:r>
          </a:p>
          <a:p>
            <a:pPr marL="285750" indent="-285750" algn="just">
              <a:buFont typeface="Arial" panose="020B0604020202020204" pitchFamily="34" charset="0"/>
              <a:buChar char="•"/>
            </a:pPr>
            <a:r>
              <a:rPr lang="de-DE" sz="1600" b="1" dirty="0">
                <a:latin typeface="Roboto" panose="02000000000000000000" pitchFamily="2" charset="0"/>
                <a:ea typeface="Roboto" panose="02000000000000000000" pitchFamily="2" charset="0"/>
              </a:rPr>
              <a:t>Options</a:t>
            </a:r>
            <a:r>
              <a:rPr lang="de-DE" sz="1600" dirty="0">
                <a:latin typeface="Roboto" panose="02000000000000000000" pitchFamily="2" charset="0"/>
                <a:ea typeface="Roboto" panose="02000000000000000000" pitchFamily="2" charset="0"/>
              </a:rPr>
              <a:t>:</a:t>
            </a:r>
          </a:p>
          <a:p>
            <a:pPr marL="742950" lvl="1"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A JSON file is created to store the metadata associated with this patch.</a:t>
            </a:r>
          </a:p>
          <a:p>
            <a:pPr marL="742950" lvl="1"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The metadata and the associated patch is inserted into a pre-existing database.</a:t>
            </a:r>
          </a:p>
          <a:p>
            <a:pPr marL="285750"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For JSON, upon retrieval of the .bin file, it is stored in a directory that shares a name with the patch. Note that the prefix number and “_zoia_“ is dropped:</a:t>
            </a:r>
          </a:p>
          <a:p>
            <a:pPr marL="285750" indent="-285750">
              <a:buFont typeface="Arial" panose="020B0604020202020204" pitchFamily="34" charset="0"/>
              <a:buChar char="•"/>
            </a:pPr>
            <a:endParaRPr lang="en-CA" dirty="0"/>
          </a:p>
        </p:txBody>
      </p:sp>
      <p:pic>
        <p:nvPicPr>
          <p:cNvPr id="11" name="Picture 2" descr="Opened Folder">
            <a:extLst>
              <a:ext uri="{FF2B5EF4-FFF2-40B4-BE49-F238E27FC236}">
                <a16:creationId xmlns:a16="http://schemas.microsoft.com/office/drawing/2014/main" id="{CACAD673-CDFE-475A-8AC7-692EB38B36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9581" y="5197689"/>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18B89A-FC90-4EAA-B2E6-E18FFCDEC30E}"/>
              </a:ext>
            </a:extLst>
          </p:cNvPr>
          <p:cNvSpPr txBox="1"/>
          <p:nvPr/>
        </p:nvSpPr>
        <p:spPr>
          <a:xfrm>
            <a:off x="4537188" y="5177302"/>
            <a:ext cx="3320317" cy="338554"/>
          </a:xfrm>
          <a:prstGeom prst="rect">
            <a:avLst/>
          </a:prstGeom>
          <a:noFill/>
        </p:spPr>
        <p:txBody>
          <a:bodyPr wrap="square" rtlCol="0">
            <a:spAutoFit/>
          </a:bodyPr>
          <a:lstStyle/>
          <a:p>
            <a:r>
              <a:rPr lang="nl-NL" sz="1600" dirty="0">
                <a:latin typeface="Roboto" panose="02000000000000000000" pitchFamily="2" charset="0"/>
                <a:ea typeface="Roboto" panose="02000000000000000000" pitchFamily="2" charset="0"/>
              </a:rPr>
              <a:t>154182</a:t>
            </a:r>
            <a:endParaRPr lang="en-CA" sz="1600" dirty="0"/>
          </a:p>
        </p:txBody>
      </p:sp>
      <p:cxnSp>
        <p:nvCxnSpPr>
          <p:cNvPr id="13" name="Straight Arrow Connector 12">
            <a:extLst>
              <a:ext uri="{FF2B5EF4-FFF2-40B4-BE49-F238E27FC236}">
                <a16:creationId xmlns:a16="http://schemas.microsoft.com/office/drawing/2014/main" id="{0685A2FF-EF41-4D65-A041-0618CE44A0C5}"/>
              </a:ext>
            </a:extLst>
          </p:cNvPr>
          <p:cNvCxnSpPr>
            <a:cxnSpLocks/>
          </p:cNvCxnSpPr>
          <p:nvPr/>
        </p:nvCxnSpPr>
        <p:spPr>
          <a:xfrm>
            <a:off x="4398384" y="5683169"/>
            <a:ext cx="32077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785AAF3-9A3A-4460-B439-9D0FE6627AE8}"/>
              </a:ext>
            </a:extLst>
          </p:cNvPr>
          <p:cNvCxnSpPr>
            <a:cxnSpLocks/>
          </p:cNvCxnSpPr>
          <p:nvPr/>
        </p:nvCxnSpPr>
        <p:spPr>
          <a:xfrm>
            <a:off x="4398384" y="5460937"/>
            <a:ext cx="0" cy="230115"/>
          </a:xfrm>
          <a:prstGeom prst="line">
            <a:avLst/>
          </a:prstGeom>
          <a:ln w="1905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C6520A5A-6A5B-41AF-89D9-AFBC6DB11C10}"/>
              </a:ext>
            </a:extLst>
          </p:cNvPr>
          <p:cNvSpPr txBox="1"/>
          <p:nvPr/>
        </p:nvSpPr>
        <p:spPr>
          <a:xfrm>
            <a:off x="5052136" y="5504812"/>
            <a:ext cx="3320317" cy="338554"/>
          </a:xfrm>
          <a:prstGeom prst="rect">
            <a:avLst/>
          </a:prstGeom>
          <a:noFill/>
        </p:spPr>
        <p:txBody>
          <a:bodyPr wrap="square" rtlCol="0">
            <a:spAutoFit/>
          </a:bodyPr>
          <a:lstStyle/>
          <a:p>
            <a:r>
              <a:rPr lang="nl-NL" sz="1600" dirty="0">
                <a:latin typeface="Roboto" panose="02000000000000000000" pitchFamily="2" charset="0"/>
                <a:ea typeface="Roboto" panose="02000000000000000000" pitchFamily="2" charset="0"/>
              </a:rPr>
              <a:t>154182.bin</a:t>
            </a:r>
            <a:endParaRPr lang="en-CA" sz="1600" dirty="0"/>
          </a:p>
        </p:txBody>
      </p:sp>
      <p:sp>
        <p:nvSpPr>
          <p:cNvPr id="19" name="TextBox 18">
            <a:extLst>
              <a:ext uri="{FF2B5EF4-FFF2-40B4-BE49-F238E27FC236}">
                <a16:creationId xmlns:a16="http://schemas.microsoft.com/office/drawing/2014/main" id="{68C22BFE-8FA0-4C3C-9672-D36479C4F389}"/>
              </a:ext>
            </a:extLst>
          </p:cNvPr>
          <p:cNvSpPr txBox="1"/>
          <p:nvPr/>
        </p:nvSpPr>
        <p:spPr>
          <a:xfrm>
            <a:off x="5052135" y="5863850"/>
            <a:ext cx="3320317" cy="338554"/>
          </a:xfrm>
          <a:prstGeom prst="rect">
            <a:avLst/>
          </a:prstGeom>
          <a:noFill/>
        </p:spPr>
        <p:txBody>
          <a:bodyPr wrap="square" rtlCol="0">
            <a:spAutoFit/>
          </a:bodyPr>
          <a:lstStyle/>
          <a:p>
            <a:r>
              <a:rPr lang="nl-NL" sz="1600" dirty="0">
                <a:latin typeface="Roboto" panose="02000000000000000000" pitchFamily="2" charset="0"/>
                <a:ea typeface="Roboto" panose="02000000000000000000" pitchFamily="2" charset="0"/>
              </a:rPr>
              <a:t>154182.json</a:t>
            </a:r>
            <a:endParaRPr lang="en-CA" sz="1600" dirty="0"/>
          </a:p>
        </p:txBody>
      </p:sp>
      <p:pic>
        <p:nvPicPr>
          <p:cNvPr id="20" name="Graphic 19" descr="Document">
            <a:extLst>
              <a:ext uri="{FF2B5EF4-FFF2-40B4-BE49-F238E27FC236}">
                <a16:creationId xmlns:a16="http://schemas.microsoft.com/office/drawing/2014/main" id="{5D4CEACB-E59A-4050-AADD-AF31F3E57C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31359" y="5460937"/>
            <a:ext cx="369332" cy="369332"/>
          </a:xfrm>
          <a:prstGeom prst="rect">
            <a:avLst/>
          </a:prstGeom>
        </p:spPr>
      </p:pic>
      <p:pic>
        <p:nvPicPr>
          <p:cNvPr id="21" name="Graphic 20" descr="Document">
            <a:extLst>
              <a:ext uri="{FF2B5EF4-FFF2-40B4-BE49-F238E27FC236}">
                <a16:creationId xmlns:a16="http://schemas.microsoft.com/office/drawing/2014/main" id="{389EC69E-F8B7-49C8-82CE-D895E01183C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31359" y="5842254"/>
            <a:ext cx="369332" cy="369332"/>
          </a:xfrm>
          <a:prstGeom prst="rect">
            <a:avLst/>
          </a:prstGeom>
        </p:spPr>
      </p:pic>
      <p:cxnSp>
        <p:nvCxnSpPr>
          <p:cNvPr id="26" name="Straight Arrow Connector 25">
            <a:extLst>
              <a:ext uri="{FF2B5EF4-FFF2-40B4-BE49-F238E27FC236}">
                <a16:creationId xmlns:a16="http://schemas.microsoft.com/office/drawing/2014/main" id="{69ACBB0A-57ED-4A6F-A9AC-CAF2C41C6833}"/>
              </a:ext>
            </a:extLst>
          </p:cNvPr>
          <p:cNvCxnSpPr>
            <a:cxnSpLocks/>
            <a:endCxn id="27" idx="1"/>
          </p:cNvCxnSpPr>
          <p:nvPr/>
        </p:nvCxnSpPr>
        <p:spPr>
          <a:xfrm>
            <a:off x="7581899" y="5616576"/>
            <a:ext cx="275606" cy="5021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D55E512-25DF-49AF-B0B9-FC00EF95768E}"/>
              </a:ext>
            </a:extLst>
          </p:cNvPr>
          <p:cNvSpPr txBox="1"/>
          <p:nvPr/>
        </p:nvSpPr>
        <p:spPr>
          <a:xfrm>
            <a:off x="7857505" y="5497512"/>
            <a:ext cx="3507619" cy="338554"/>
          </a:xfrm>
          <a:prstGeom prst="rect">
            <a:avLst/>
          </a:prstGeom>
          <a:noFill/>
        </p:spPr>
        <p:txBody>
          <a:bodyPr wrap="square" rtlCol="0">
            <a:spAutoFit/>
          </a:bodyPr>
          <a:lstStyle/>
          <a:p>
            <a:r>
              <a:rPr lang="en-CA" sz="1600" dirty="0">
                <a:latin typeface="Roboto Medium" panose="02000000000000000000" pitchFamily="2" charset="0"/>
                <a:ea typeface="Roboto Medium" panose="02000000000000000000" pitchFamily="2" charset="0"/>
              </a:rPr>
              <a:t>Does not exist in database option</a:t>
            </a:r>
          </a:p>
        </p:txBody>
      </p:sp>
    </p:spTree>
    <p:extLst>
      <p:ext uri="{BB962C8B-B14F-4D97-AF65-F5344CB8AC3E}">
        <p14:creationId xmlns:p14="http://schemas.microsoft.com/office/powerpoint/2010/main" val="225081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615BA02-D2C3-4E16-8851-2F8936A5823A}"/>
              </a:ext>
            </a:extLst>
          </p:cNvPr>
          <p:cNvSpPr>
            <a:spLocks noGrp="1"/>
          </p:cNvSpPr>
          <p:nvPr>
            <p:ph type="ftr" sz="quarter" idx="11"/>
          </p:nvPr>
        </p:nvSpPr>
        <p:spPr/>
        <p:txBody>
          <a:bodyPr/>
          <a:lstStyle/>
          <a:p>
            <a:r>
              <a:rPr lang="en-CA" dirty="0"/>
              <a:t>© Empress Effects Inc., 2020</a:t>
            </a:r>
          </a:p>
        </p:txBody>
      </p:sp>
      <p:sp>
        <p:nvSpPr>
          <p:cNvPr id="7" name="TextBox 6">
            <a:extLst>
              <a:ext uri="{FF2B5EF4-FFF2-40B4-BE49-F238E27FC236}">
                <a16:creationId xmlns:a16="http://schemas.microsoft.com/office/drawing/2014/main" id="{BCABD8CC-914D-4B18-9044-E8CCAB3BE2A2}"/>
              </a:ext>
            </a:extLst>
          </p:cNvPr>
          <p:cNvSpPr txBox="1"/>
          <p:nvPr/>
        </p:nvSpPr>
        <p:spPr>
          <a:xfrm>
            <a:off x="116305" y="198825"/>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Example 1 – Standard .bin Download</a:t>
            </a:r>
          </a:p>
        </p:txBody>
      </p:sp>
      <p:sp>
        <p:nvSpPr>
          <p:cNvPr id="8" name="TextBox 7">
            <a:extLst>
              <a:ext uri="{FF2B5EF4-FFF2-40B4-BE49-F238E27FC236}">
                <a16:creationId xmlns:a16="http://schemas.microsoft.com/office/drawing/2014/main" id="{7C6975B5-FA10-486C-94D9-472283E8D6A2}"/>
              </a:ext>
            </a:extLst>
          </p:cNvPr>
          <p:cNvSpPr txBox="1"/>
          <p:nvPr/>
        </p:nvSpPr>
        <p:spPr>
          <a:xfrm>
            <a:off x="281677" y="892444"/>
            <a:ext cx="11628646"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Here is an example of the contents contained within the </a:t>
            </a:r>
            <a:r>
              <a:rPr lang="en-CA" sz="1600" dirty="0" err="1">
                <a:latin typeface="Roboto" panose="02000000000000000000" pitchFamily="2" charset="0"/>
                <a:ea typeface="Roboto" panose="02000000000000000000" pitchFamily="2" charset="0"/>
              </a:rPr>
              <a:t>loop_forest_meta.json</a:t>
            </a:r>
            <a:r>
              <a:rPr lang="en-CA" sz="1600" dirty="0">
                <a:latin typeface="Roboto" panose="02000000000000000000" pitchFamily="2" charset="0"/>
                <a:ea typeface="Roboto" panose="02000000000000000000" pitchFamily="2" charset="0"/>
              </a:rPr>
              <a:t> file:</a:t>
            </a:r>
          </a:p>
        </p:txBody>
      </p:sp>
      <p:pic>
        <p:nvPicPr>
          <p:cNvPr id="2" name="Picture 1">
            <a:extLst>
              <a:ext uri="{FF2B5EF4-FFF2-40B4-BE49-F238E27FC236}">
                <a16:creationId xmlns:a16="http://schemas.microsoft.com/office/drawing/2014/main" id="{FFEBA510-D4BE-4931-AB1E-3E11D97E9EFE}"/>
              </a:ext>
            </a:extLst>
          </p:cNvPr>
          <p:cNvPicPr>
            <a:picLocks noChangeAspect="1"/>
          </p:cNvPicPr>
          <p:nvPr/>
        </p:nvPicPr>
        <p:blipFill>
          <a:blip r:embed="rId3"/>
          <a:stretch>
            <a:fillRect/>
          </a:stretch>
        </p:blipFill>
        <p:spPr>
          <a:xfrm>
            <a:off x="1993106" y="1230998"/>
            <a:ext cx="8205787" cy="4910356"/>
          </a:xfrm>
          <a:prstGeom prst="rect">
            <a:avLst/>
          </a:prstGeom>
        </p:spPr>
      </p:pic>
    </p:spTree>
    <p:extLst>
      <p:ext uri="{BB962C8B-B14F-4D97-AF65-F5344CB8AC3E}">
        <p14:creationId xmlns:p14="http://schemas.microsoft.com/office/powerpoint/2010/main" val="899815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615BA02-D2C3-4E16-8851-2F8936A5823A}"/>
              </a:ext>
            </a:extLst>
          </p:cNvPr>
          <p:cNvSpPr>
            <a:spLocks noGrp="1"/>
          </p:cNvSpPr>
          <p:nvPr>
            <p:ph type="ftr" sz="quarter" idx="11"/>
          </p:nvPr>
        </p:nvSpPr>
        <p:spPr/>
        <p:txBody>
          <a:bodyPr/>
          <a:lstStyle/>
          <a:p>
            <a:r>
              <a:rPr lang="en-CA" dirty="0"/>
              <a:t>© Empress Effects Inc., 2020</a:t>
            </a:r>
          </a:p>
        </p:txBody>
      </p:sp>
      <p:sp>
        <p:nvSpPr>
          <p:cNvPr id="7" name="TextBox 6">
            <a:extLst>
              <a:ext uri="{FF2B5EF4-FFF2-40B4-BE49-F238E27FC236}">
                <a16:creationId xmlns:a16="http://schemas.microsoft.com/office/drawing/2014/main" id="{BCABD8CC-914D-4B18-9044-E8CCAB3BE2A2}"/>
              </a:ext>
            </a:extLst>
          </p:cNvPr>
          <p:cNvSpPr txBox="1"/>
          <p:nvPr/>
        </p:nvSpPr>
        <p:spPr>
          <a:xfrm>
            <a:off x="116305" y="198825"/>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Example 1 – Standard .bin Download</a:t>
            </a:r>
          </a:p>
        </p:txBody>
      </p:sp>
      <p:sp>
        <p:nvSpPr>
          <p:cNvPr id="8" name="TextBox 7">
            <a:extLst>
              <a:ext uri="{FF2B5EF4-FFF2-40B4-BE49-F238E27FC236}">
                <a16:creationId xmlns:a16="http://schemas.microsoft.com/office/drawing/2014/main" id="{7C6975B5-FA10-486C-94D9-472283E8D6A2}"/>
              </a:ext>
            </a:extLst>
          </p:cNvPr>
          <p:cNvSpPr txBox="1"/>
          <p:nvPr/>
        </p:nvSpPr>
        <p:spPr>
          <a:xfrm>
            <a:off x="281677" y="892444"/>
            <a:ext cx="11628646"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Here is an example of the contents contained within the </a:t>
            </a:r>
            <a:r>
              <a:rPr lang="en-CA" sz="1600" dirty="0" err="1">
                <a:latin typeface="Roboto" panose="02000000000000000000" pitchFamily="2" charset="0"/>
                <a:ea typeface="Roboto" panose="02000000000000000000" pitchFamily="2" charset="0"/>
              </a:rPr>
              <a:t>loop_forest_meta.json</a:t>
            </a:r>
            <a:r>
              <a:rPr lang="en-CA" sz="1600" dirty="0">
                <a:latin typeface="Roboto" panose="02000000000000000000" pitchFamily="2" charset="0"/>
                <a:ea typeface="Roboto" panose="02000000000000000000" pitchFamily="2" charset="0"/>
              </a:rPr>
              <a:t> file:</a:t>
            </a:r>
          </a:p>
        </p:txBody>
      </p:sp>
      <p:pic>
        <p:nvPicPr>
          <p:cNvPr id="5" name="Picture 4">
            <a:extLst>
              <a:ext uri="{FF2B5EF4-FFF2-40B4-BE49-F238E27FC236}">
                <a16:creationId xmlns:a16="http://schemas.microsoft.com/office/drawing/2014/main" id="{9E67B02F-125D-4734-B721-81246A0F315D}"/>
              </a:ext>
            </a:extLst>
          </p:cNvPr>
          <p:cNvPicPr>
            <a:picLocks noChangeAspect="1"/>
          </p:cNvPicPr>
          <p:nvPr/>
        </p:nvPicPr>
        <p:blipFill>
          <a:blip r:embed="rId3"/>
          <a:stretch>
            <a:fillRect/>
          </a:stretch>
        </p:blipFill>
        <p:spPr>
          <a:xfrm>
            <a:off x="4038600" y="1230998"/>
            <a:ext cx="3573780" cy="5244067"/>
          </a:xfrm>
          <a:prstGeom prst="rect">
            <a:avLst/>
          </a:prstGeom>
        </p:spPr>
      </p:pic>
    </p:spTree>
    <p:extLst>
      <p:ext uri="{BB962C8B-B14F-4D97-AF65-F5344CB8AC3E}">
        <p14:creationId xmlns:p14="http://schemas.microsoft.com/office/powerpoint/2010/main" val="1190456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615BA02-D2C3-4E16-8851-2F8936A5823A}"/>
              </a:ext>
            </a:extLst>
          </p:cNvPr>
          <p:cNvSpPr>
            <a:spLocks noGrp="1"/>
          </p:cNvSpPr>
          <p:nvPr>
            <p:ph type="ftr" sz="quarter" idx="11"/>
          </p:nvPr>
        </p:nvSpPr>
        <p:spPr/>
        <p:txBody>
          <a:bodyPr/>
          <a:lstStyle/>
          <a:p>
            <a:r>
              <a:rPr lang="en-CA" dirty="0"/>
              <a:t>© Empress Effects Inc., 2020</a:t>
            </a:r>
          </a:p>
        </p:txBody>
      </p:sp>
      <p:sp>
        <p:nvSpPr>
          <p:cNvPr id="7" name="TextBox 6">
            <a:extLst>
              <a:ext uri="{FF2B5EF4-FFF2-40B4-BE49-F238E27FC236}">
                <a16:creationId xmlns:a16="http://schemas.microsoft.com/office/drawing/2014/main" id="{BCABD8CC-914D-4B18-9044-E8CCAB3BE2A2}"/>
              </a:ext>
            </a:extLst>
          </p:cNvPr>
          <p:cNvSpPr txBox="1"/>
          <p:nvPr/>
        </p:nvSpPr>
        <p:spPr>
          <a:xfrm>
            <a:off x="116305" y="198825"/>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Example 2 – Standard .zip Download</a:t>
            </a:r>
          </a:p>
        </p:txBody>
      </p:sp>
      <p:sp>
        <p:nvSpPr>
          <p:cNvPr id="8" name="TextBox 7">
            <a:extLst>
              <a:ext uri="{FF2B5EF4-FFF2-40B4-BE49-F238E27FC236}">
                <a16:creationId xmlns:a16="http://schemas.microsoft.com/office/drawing/2014/main" id="{7C6975B5-FA10-486C-94D9-472283E8D6A2}"/>
              </a:ext>
            </a:extLst>
          </p:cNvPr>
          <p:cNvSpPr txBox="1"/>
          <p:nvPr/>
        </p:nvSpPr>
        <p:spPr>
          <a:xfrm>
            <a:off x="281677" y="892444"/>
            <a:ext cx="11628646" cy="3816429"/>
          </a:xfrm>
          <a:prstGeom prst="rect">
            <a:avLst/>
          </a:prstGeom>
          <a:noFill/>
        </p:spPr>
        <p:txBody>
          <a:bodyPr wrap="square" rtlCol="0">
            <a:spAutoFit/>
          </a:bodyPr>
          <a:lstStyle/>
          <a:p>
            <a:pPr algn="just"/>
            <a:r>
              <a:rPr lang="en-CA" sz="1600" dirty="0">
                <a:latin typeface="Roboto" panose="02000000000000000000" pitchFamily="2" charset="0"/>
                <a:ea typeface="Roboto" panose="02000000000000000000" pitchFamily="2" charset="0"/>
              </a:rPr>
              <a:t>The patch </a:t>
            </a:r>
            <a:r>
              <a:rPr lang="nl-NL" sz="1600" dirty="0">
                <a:latin typeface="Roboto" panose="02000000000000000000" pitchFamily="2" charset="0"/>
                <a:ea typeface="Roboto" panose="02000000000000000000" pitchFamily="2" charset="0"/>
              </a:rPr>
              <a:t>Wolf.zip </a:t>
            </a:r>
            <a:r>
              <a:rPr lang="de-DE" sz="1600" dirty="0">
                <a:latin typeface="Roboto" panose="02000000000000000000" pitchFamily="2" charset="0"/>
                <a:ea typeface="Roboto" panose="02000000000000000000" pitchFamily="2" charset="0"/>
              </a:rPr>
              <a:t>is stored on PatchStorage. </a:t>
            </a:r>
          </a:p>
          <a:p>
            <a:pPr marL="285750"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Initially, the Library App will query PatchStorage for necessary patch information. This mirrors the procedure for a .bin file.</a:t>
            </a:r>
          </a:p>
          <a:p>
            <a:pPr marL="285750"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The .zip is decompressed and each file is analyzed.</a:t>
            </a:r>
          </a:p>
          <a:p>
            <a:pPr marL="285750"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For every .bin file encountered, the following should occur:</a:t>
            </a:r>
          </a:p>
          <a:p>
            <a:pPr marL="742950" lvl="1" indent="-285750" algn="just">
              <a:buFont typeface="Arial" panose="020B0604020202020204" pitchFamily="34" charset="0"/>
              <a:buChar char="•"/>
            </a:pPr>
            <a:r>
              <a:rPr lang="de-DE" sz="1600" b="1" dirty="0">
                <a:latin typeface="Roboto" panose="02000000000000000000" pitchFamily="2" charset="0"/>
                <a:ea typeface="Roboto" panose="02000000000000000000" pitchFamily="2" charset="0"/>
              </a:rPr>
              <a:t>Options</a:t>
            </a:r>
            <a:r>
              <a:rPr lang="de-DE" sz="1600" dirty="0">
                <a:latin typeface="Roboto" panose="02000000000000000000" pitchFamily="2" charset="0"/>
                <a:ea typeface="Roboto" panose="02000000000000000000" pitchFamily="2" charset="0"/>
              </a:rPr>
              <a:t>:</a:t>
            </a:r>
          </a:p>
          <a:p>
            <a:pPr marL="1200150" lvl="2"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A JSON file is created to store the metadata associated with each patch contained within the .zip.</a:t>
            </a:r>
          </a:p>
          <a:p>
            <a:pPr marL="1200150" lvl="2"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The metadata for each patch contained within the .zip and associated patch itself are inserted into a pre-existing database.</a:t>
            </a:r>
          </a:p>
          <a:p>
            <a:pPr marL="285750"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For every other file encountered:</a:t>
            </a:r>
          </a:p>
          <a:p>
            <a:pPr marL="742950" lvl="1"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Store the file in a directory that shares the name of the .zip retrieved. The Library App should offer options to interface with common files (.txt, .rtf), but otherwise, it will just list the file, and users can try to open it with a different application.</a:t>
            </a:r>
          </a:p>
          <a:p>
            <a:pPr marL="285750" indent="-285750" algn="just">
              <a:buFont typeface="Arial" panose="020B0604020202020204" pitchFamily="34" charset="0"/>
              <a:buChar char="•"/>
            </a:pPr>
            <a:r>
              <a:rPr lang="de-DE" sz="1600" dirty="0">
                <a:latin typeface="Roboto" panose="02000000000000000000" pitchFamily="2" charset="0"/>
                <a:ea typeface="Roboto" panose="02000000000000000000" pitchFamily="2" charset="0"/>
              </a:rPr>
              <a:t>For JSON, once all files within the .zip are processed, they are stored in a directory that shares the name with the .zip file. Note that the prefix number and “_zoia_“ is dropped for all patches:</a:t>
            </a:r>
          </a:p>
          <a:p>
            <a:pPr marL="285750" indent="-285750">
              <a:buFont typeface="Arial" panose="020B0604020202020204" pitchFamily="34" charset="0"/>
              <a:buChar char="•"/>
            </a:pPr>
            <a:endParaRPr lang="en-CA" dirty="0"/>
          </a:p>
        </p:txBody>
      </p:sp>
      <p:cxnSp>
        <p:nvCxnSpPr>
          <p:cNvPr id="13" name="Straight Arrow Connector 12">
            <a:extLst>
              <a:ext uri="{FF2B5EF4-FFF2-40B4-BE49-F238E27FC236}">
                <a16:creationId xmlns:a16="http://schemas.microsoft.com/office/drawing/2014/main" id="{0685A2FF-EF41-4D65-A041-0618CE44A0C5}"/>
              </a:ext>
            </a:extLst>
          </p:cNvPr>
          <p:cNvCxnSpPr>
            <a:cxnSpLocks/>
            <a:endCxn id="17" idx="1"/>
          </p:cNvCxnSpPr>
          <p:nvPr/>
        </p:nvCxnSpPr>
        <p:spPr>
          <a:xfrm>
            <a:off x="4625478" y="4796833"/>
            <a:ext cx="155562"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785AAF3-9A3A-4460-B439-9D0FE6627AE8}"/>
              </a:ext>
            </a:extLst>
          </p:cNvPr>
          <p:cNvCxnSpPr>
            <a:cxnSpLocks/>
          </p:cNvCxnSpPr>
          <p:nvPr/>
        </p:nvCxnSpPr>
        <p:spPr>
          <a:xfrm>
            <a:off x="4625478" y="4649442"/>
            <a:ext cx="4569" cy="165047"/>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9ACBB0A-57ED-4A6F-A9AC-CAF2C41C6833}"/>
              </a:ext>
            </a:extLst>
          </p:cNvPr>
          <p:cNvCxnSpPr>
            <a:cxnSpLocks/>
            <a:stCxn id="36" idx="6"/>
            <a:endCxn id="27" idx="1"/>
          </p:cNvCxnSpPr>
          <p:nvPr/>
        </p:nvCxnSpPr>
        <p:spPr>
          <a:xfrm flipV="1">
            <a:off x="7553325" y="5178150"/>
            <a:ext cx="307191" cy="1799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D55E512-25DF-49AF-B0B9-FC00EF95768E}"/>
              </a:ext>
            </a:extLst>
          </p:cNvPr>
          <p:cNvSpPr txBox="1"/>
          <p:nvPr/>
        </p:nvSpPr>
        <p:spPr>
          <a:xfrm>
            <a:off x="7860516" y="5008873"/>
            <a:ext cx="3507619" cy="338554"/>
          </a:xfrm>
          <a:prstGeom prst="rect">
            <a:avLst/>
          </a:prstGeom>
          <a:noFill/>
        </p:spPr>
        <p:txBody>
          <a:bodyPr wrap="square" rtlCol="0">
            <a:spAutoFit/>
          </a:bodyPr>
          <a:lstStyle/>
          <a:p>
            <a:r>
              <a:rPr lang="en-CA" sz="1600" dirty="0">
                <a:latin typeface="Roboto Medium" panose="02000000000000000000" pitchFamily="2" charset="0"/>
                <a:ea typeface="Roboto Medium" panose="02000000000000000000" pitchFamily="2" charset="0"/>
              </a:rPr>
              <a:t>Does not exist in database option</a:t>
            </a:r>
          </a:p>
        </p:txBody>
      </p:sp>
      <p:pic>
        <p:nvPicPr>
          <p:cNvPr id="17" name="Graphic 16" descr="Document">
            <a:extLst>
              <a:ext uri="{FF2B5EF4-FFF2-40B4-BE49-F238E27FC236}">
                <a16:creationId xmlns:a16="http://schemas.microsoft.com/office/drawing/2014/main" id="{993CD1EC-ECF4-42DB-87FE-EC9E1F1BA3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1040" y="4612167"/>
            <a:ext cx="369332" cy="369332"/>
          </a:xfrm>
          <a:prstGeom prst="rect">
            <a:avLst/>
          </a:prstGeom>
        </p:spPr>
      </p:pic>
      <p:sp>
        <p:nvSpPr>
          <p:cNvPr id="22" name="TextBox 21">
            <a:extLst>
              <a:ext uri="{FF2B5EF4-FFF2-40B4-BE49-F238E27FC236}">
                <a16:creationId xmlns:a16="http://schemas.microsoft.com/office/drawing/2014/main" id="{197C824D-4D99-4CE4-9474-12060DDF8738}"/>
              </a:ext>
            </a:extLst>
          </p:cNvPr>
          <p:cNvSpPr txBox="1"/>
          <p:nvPr/>
        </p:nvSpPr>
        <p:spPr>
          <a:xfrm>
            <a:off x="5081335" y="4636781"/>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wolf_v1.bin</a:t>
            </a:r>
          </a:p>
        </p:txBody>
      </p:sp>
      <p:pic>
        <p:nvPicPr>
          <p:cNvPr id="23" name="Graphic 22" descr="Document">
            <a:extLst>
              <a:ext uri="{FF2B5EF4-FFF2-40B4-BE49-F238E27FC236}">
                <a16:creationId xmlns:a16="http://schemas.microsoft.com/office/drawing/2014/main" id="{F376D105-46CA-4939-ADEB-F6C1F3A35A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1040" y="5411173"/>
            <a:ext cx="369332" cy="369332"/>
          </a:xfrm>
          <a:prstGeom prst="rect">
            <a:avLst/>
          </a:prstGeom>
        </p:spPr>
      </p:pic>
      <p:sp>
        <p:nvSpPr>
          <p:cNvPr id="25" name="TextBox 24">
            <a:extLst>
              <a:ext uri="{FF2B5EF4-FFF2-40B4-BE49-F238E27FC236}">
                <a16:creationId xmlns:a16="http://schemas.microsoft.com/office/drawing/2014/main" id="{DE8E7F92-0A1D-4FBA-BCEF-F6CD4E05C527}"/>
              </a:ext>
            </a:extLst>
          </p:cNvPr>
          <p:cNvSpPr txBox="1"/>
          <p:nvPr/>
        </p:nvSpPr>
        <p:spPr>
          <a:xfrm>
            <a:off x="5081335" y="5435787"/>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wolf_v2.bin</a:t>
            </a:r>
          </a:p>
        </p:txBody>
      </p:sp>
      <p:pic>
        <p:nvPicPr>
          <p:cNvPr id="28" name="Picture 2" descr="Opened Folder">
            <a:extLst>
              <a:ext uri="{FF2B5EF4-FFF2-40B4-BE49-F238E27FC236}">
                <a16:creationId xmlns:a16="http://schemas.microsoft.com/office/drawing/2014/main" id="{A7176057-79EF-4517-B6A7-D55AA1C960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272" y="4386899"/>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02D875CA-253B-49A5-9365-E5C8A7E22B32}"/>
              </a:ext>
            </a:extLst>
          </p:cNvPr>
          <p:cNvSpPr txBox="1"/>
          <p:nvPr/>
        </p:nvSpPr>
        <p:spPr>
          <a:xfrm>
            <a:off x="4797005" y="4327440"/>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a:t>
            </a:r>
          </a:p>
        </p:txBody>
      </p:sp>
      <p:pic>
        <p:nvPicPr>
          <p:cNvPr id="32" name="Graphic 31" descr="Document">
            <a:extLst>
              <a:ext uri="{FF2B5EF4-FFF2-40B4-BE49-F238E27FC236}">
                <a16:creationId xmlns:a16="http://schemas.microsoft.com/office/drawing/2014/main" id="{A3C0EF9E-B19F-4CE3-A9B8-20C109137F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1040" y="5856980"/>
            <a:ext cx="369332" cy="369332"/>
          </a:xfrm>
          <a:prstGeom prst="rect">
            <a:avLst/>
          </a:prstGeom>
        </p:spPr>
      </p:pic>
      <p:sp>
        <p:nvSpPr>
          <p:cNvPr id="33" name="TextBox 32">
            <a:extLst>
              <a:ext uri="{FF2B5EF4-FFF2-40B4-BE49-F238E27FC236}">
                <a16:creationId xmlns:a16="http://schemas.microsoft.com/office/drawing/2014/main" id="{EB4CE1CB-60FE-4ABD-BD74-0048510B3268}"/>
              </a:ext>
            </a:extLst>
          </p:cNvPr>
          <p:cNvSpPr txBox="1"/>
          <p:nvPr/>
        </p:nvSpPr>
        <p:spPr>
          <a:xfrm>
            <a:off x="5097895" y="5856980"/>
            <a:ext cx="2092967"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wolf_v2_meta.json</a:t>
            </a:r>
          </a:p>
        </p:txBody>
      </p:sp>
      <p:pic>
        <p:nvPicPr>
          <p:cNvPr id="34" name="Graphic 33" descr="Document">
            <a:extLst>
              <a:ext uri="{FF2B5EF4-FFF2-40B4-BE49-F238E27FC236}">
                <a16:creationId xmlns:a16="http://schemas.microsoft.com/office/drawing/2014/main" id="{1D0682C4-7BC1-481D-A7AB-7C2EC9D0D2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1040" y="4993484"/>
            <a:ext cx="369332" cy="369332"/>
          </a:xfrm>
          <a:prstGeom prst="rect">
            <a:avLst/>
          </a:prstGeom>
        </p:spPr>
      </p:pic>
      <p:sp>
        <p:nvSpPr>
          <p:cNvPr id="35" name="TextBox 34">
            <a:extLst>
              <a:ext uri="{FF2B5EF4-FFF2-40B4-BE49-F238E27FC236}">
                <a16:creationId xmlns:a16="http://schemas.microsoft.com/office/drawing/2014/main" id="{C2737C96-E709-4BBC-A6C4-004A54DF6BDE}"/>
              </a:ext>
            </a:extLst>
          </p:cNvPr>
          <p:cNvSpPr txBox="1"/>
          <p:nvPr/>
        </p:nvSpPr>
        <p:spPr>
          <a:xfrm>
            <a:off x="5088231" y="5028368"/>
            <a:ext cx="2092967"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wolf_v1_meta.json</a:t>
            </a:r>
          </a:p>
        </p:txBody>
      </p:sp>
      <p:sp>
        <p:nvSpPr>
          <p:cNvPr id="36" name="Oval 35">
            <a:extLst>
              <a:ext uri="{FF2B5EF4-FFF2-40B4-BE49-F238E27FC236}">
                <a16:creationId xmlns:a16="http://schemas.microsoft.com/office/drawing/2014/main" id="{3F7F4CA3-A194-4097-A8AD-5FF84CFA8F64}"/>
              </a:ext>
            </a:extLst>
          </p:cNvPr>
          <p:cNvSpPr/>
          <p:nvPr/>
        </p:nvSpPr>
        <p:spPr>
          <a:xfrm>
            <a:off x="3362325" y="4340167"/>
            <a:ext cx="4191000" cy="20357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6238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615BA02-D2C3-4E16-8851-2F8936A5823A}"/>
              </a:ext>
            </a:extLst>
          </p:cNvPr>
          <p:cNvSpPr>
            <a:spLocks noGrp="1"/>
          </p:cNvSpPr>
          <p:nvPr>
            <p:ph type="ftr" sz="quarter" idx="11"/>
          </p:nvPr>
        </p:nvSpPr>
        <p:spPr/>
        <p:txBody>
          <a:bodyPr/>
          <a:lstStyle/>
          <a:p>
            <a:r>
              <a:rPr lang="en-CA"/>
              <a:t>© Empress Effects Inc., 2020</a:t>
            </a:r>
          </a:p>
        </p:txBody>
      </p:sp>
      <p:sp>
        <p:nvSpPr>
          <p:cNvPr id="7" name="TextBox 6">
            <a:extLst>
              <a:ext uri="{FF2B5EF4-FFF2-40B4-BE49-F238E27FC236}">
                <a16:creationId xmlns:a16="http://schemas.microsoft.com/office/drawing/2014/main" id="{BCABD8CC-914D-4B18-9044-E8CCAB3BE2A2}"/>
              </a:ext>
            </a:extLst>
          </p:cNvPr>
          <p:cNvSpPr txBox="1"/>
          <p:nvPr/>
        </p:nvSpPr>
        <p:spPr>
          <a:xfrm>
            <a:off x="116305" y="198825"/>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Example 3 - Version History</a:t>
            </a:r>
          </a:p>
        </p:txBody>
      </p:sp>
      <p:sp>
        <p:nvSpPr>
          <p:cNvPr id="8" name="TextBox 7">
            <a:extLst>
              <a:ext uri="{FF2B5EF4-FFF2-40B4-BE49-F238E27FC236}">
                <a16:creationId xmlns:a16="http://schemas.microsoft.com/office/drawing/2014/main" id="{7C6975B5-FA10-486C-94D9-472283E8D6A2}"/>
              </a:ext>
            </a:extLst>
          </p:cNvPr>
          <p:cNvSpPr txBox="1"/>
          <p:nvPr/>
        </p:nvSpPr>
        <p:spPr>
          <a:xfrm>
            <a:off x="281677" y="847796"/>
            <a:ext cx="11628646" cy="3354765"/>
          </a:xfrm>
          <a:prstGeom prst="rect">
            <a:avLst/>
          </a:prstGeom>
          <a:noFill/>
        </p:spPr>
        <p:txBody>
          <a:bodyPr wrap="square" rtlCol="0">
            <a:spAutoFit/>
          </a:bodyPr>
          <a:lstStyle/>
          <a:p>
            <a:pPr algn="just"/>
            <a:r>
              <a:rPr lang="en-CA" sz="1600" dirty="0">
                <a:latin typeface="Roboto" panose="02000000000000000000" pitchFamily="2" charset="0"/>
                <a:ea typeface="Roboto" panose="02000000000000000000" pitchFamily="2" charset="0"/>
              </a:rPr>
              <a:t>PatchStorage does not maintain previous versions of patches, they only keep the most recently uploaded files. However, version history can still be done using the Library App. </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Users can download the latest version of a patch via the Library App. If that patch is ever updated, the previous version will still be maintained locally even if the latest version is downloaded. Everything can be contained within a directory.</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An implementation could be to save the versions in the top-level directory for the patch. Then, a version identifier (v1, v2, maybe a timestamp is a better idea) is appended to each version of the patch to differentiate them. </a:t>
            </a:r>
          </a:p>
          <a:p>
            <a:pPr marL="285750" indent="-285750" algn="just">
              <a:buFont typeface="Arial" panose="020B0604020202020204" pitchFamily="34" charset="0"/>
              <a:buChar char="•"/>
            </a:pPr>
            <a:r>
              <a:rPr lang="en-CA" sz="1600" dirty="0">
                <a:latin typeface="Roboto" panose="02000000000000000000" pitchFamily="2" charset="0"/>
                <a:ea typeface="Roboto" panose="02000000000000000000" pitchFamily="2" charset="0"/>
              </a:rPr>
              <a:t>Specific metadata for each version should also be created in case such information changes (either a JSON or an insertion into a pre-existing database). The program will detect if a patch already exists and if it does we can prompt the user to ask if they wish to create a new version (i.e. if a new version originates from an SD card). Options to update or create a .txt file containing patch notes could also be implemented (shouldn’t be difficult to implement, need to account for cases where patch notes exist on PatchStorage if the patch was uploaded as a compressed file):</a:t>
            </a:r>
          </a:p>
          <a:p>
            <a:endParaRPr lang="en-CA" dirty="0"/>
          </a:p>
          <a:p>
            <a:endParaRPr lang="en-CA" dirty="0"/>
          </a:p>
        </p:txBody>
      </p:sp>
      <p:pic>
        <p:nvPicPr>
          <p:cNvPr id="13" name="Graphic 12" descr="Document">
            <a:extLst>
              <a:ext uri="{FF2B5EF4-FFF2-40B4-BE49-F238E27FC236}">
                <a16:creationId xmlns:a16="http://schemas.microsoft.com/office/drawing/2014/main" id="{38D3086D-22C0-4BD0-8299-90027E065A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6021" y="3943620"/>
            <a:ext cx="369332" cy="369332"/>
          </a:xfrm>
          <a:prstGeom prst="rect">
            <a:avLst/>
          </a:prstGeom>
        </p:spPr>
      </p:pic>
      <p:sp>
        <p:nvSpPr>
          <p:cNvPr id="15" name="TextBox 14">
            <a:extLst>
              <a:ext uri="{FF2B5EF4-FFF2-40B4-BE49-F238E27FC236}">
                <a16:creationId xmlns:a16="http://schemas.microsoft.com/office/drawing/2014/main" id="{7D80ED44-80C3-40B1-B72E-BDFBA9428C8E}"/>
              </a:ext>
            </a:extLst>
          </p:cNvPr>
          <p:cNvSpPr txBox="1"/>
          <p:nvPr/>
        </p:nvSpPr>
        <p:spPr>
          <a:xfrm>
            <a:off x="2746316" y="3968234"/>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wolf_v1.bin</a:t>
            </a:r>
          </a:p>
        </p:txBody>
      </p:sp>
      <p:pic>
        <p:nvPicPr>
          <p:cNvPr id="16" name="Graphic 15" descr="Document">
            <a:extLst>
              <a:ext uri="{FF2B5EF4-FFF2-40B4-BE49-F238E27FC236}">
                <a16:creationId xmlns:a16="http://schemas.microsoft.com/office/drawing/2014/main" id="{AFD38FD7-EBE5-4667-8BDF-44C8F17F08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6021" y="4742626"/>
            <a:ext cx="369332" cy="369332"/>
          </a:xfrm>
          <a:prstGeom prst="rect">
            <a:avLst/>
          </a:prstGeom>
        </p:spPr>
      </p:pic>
      <p:sp>
        <p:nvSpPr>
          <p:cNvPr id="17" name="TextBox 16">
            <a:extLst>
              <a:ext uri="{FF2B5EF4-FFF2-40B4-BE49-F238E27FC236}">
                <a16:creationId xmlns:a16="http://schemas.microsoft.com/office/drawing/2014/main" id="{DF20B919-A7E9-41BB-9D49-D0A6F3AE71A5}"/>
              </a:ext>
            </a:extLst>
          </p:cNvPr>
          <p:cNvSpPr txBox="1"/>
          <p:nvPr/>
        </p:nvSpPr>
        <p:spPr>
          <a:xfrm>
            <a:off x="2746316" y="4767240"/>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wolf_v2.bin</a:t>
            </a:r>
          </a:p>
        </p:txBody>
      </p:sp>
      <p:cxnSp>
        <p:nvCxnSpPr>
          <p:cNvPr id="3" name="Straight Arrow Connector 2">
            <a:extLst>
              <a:ext uri="{FF2B5EF4-FFF2-40B4-BE49-F238E27FC236}">
                <a16:creationId xmlns:a16="http://schemas.microsoft.com/office/drawing/2014/main" id="{110C5ED6-2B7B-49DD-8C20-5ED09EB27A9C}"/>
              </a:ext>
            </a:extLst>
          </p:cNvPr>
          <p:cNvCxnSpPr>
            <a:cxnSpLocks/>
          </p:cNvCxnSpPr>
          <p:nvPr/>
        </p:nvCxnSpPr>
        <p:spPr>
          <a:xfrm flipV="1">
            <a:off x="4751070" y="4337566"/>
            <a:ext cx="2476500" cy="878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23" name="Graphic 22" descr="Document">
            <a:extLst>
              <a:ext uri="{FF2B5EF4-FFF2-40B4-BE49-F238E27FC236}">
                <a16:creationId xmlns:a16="http://schemas.microsoft.com/office/drawing/2014/main" id="{79832D4C-3F9B-4EDD-86C6-94ABE68611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1099" y="5691595"/>
            <a:ext cx="369332" cy="369332"/>
          </a:xfrm>
          <a:prstGeom prst="rect">
            <a:avLst/>
          </a:prstGeom>
        </p:spPr>
      </p:pic>
      <p:sp>
        <p:nvSpPr>
          <p:cNvPr id="24" name="TextBox 23">
            <a:extLst>
              <a:ext uri="{FF2B5EF4-FFF2-40B4-BE49-F238E27FC236}">
                <a16:creationId xmlns:a16="http://schemas.microsoft.com/office/drawing/2014/main" id="{1B68187C-5994-4810-AB6E-B086F54B3E57}"/>
              </a:ext>
            </a:extLst>
          </p:cNvPr>
          <p:cNvSpPr txBox="1"/>
          <p:nvPr/>
        </p:nvSpPr>
        <p:spPr>
          <a:xfrm>
            <a:off x="9061394" y="5716209"/>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wolf_v3.bin</a:t>
            </a:r>
          </a:p>
        </p:txBody>
      </p:sp>
      <p:sp>
        <p:nvSpPr>
          <p:cNvPr id="5" name="Rectangle 4">
            <a:extLst>
              <a:ext uri="{FF2B5EF4-FFF2-40B4-BE49-F238E27FC236}">
                <a16:creationId xmlns:a16="http://schemas.microsoft.com/office/drawing/2014/main" id="{DEB0572E-D471-428E-8038-E47140B19646}"/>
              </a:ext>
            </a:extLst>
          </p:cNvPr>
          <p:cNvSpPr/>
          <p:nvPr/>
        </p:nvSpPr>
        <p:spPr>
          <a:xfrm>
            <a:off x="8754952" y="5638896"/>
            <a:ext cx="2409822" cy="8838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Picture 2" descr="Opened Folder">
            <a:extLst>
              <a:ext uri="{FF2B5EF4-FFF2-40B4-BE49-F238E27FC236}">
                <a16:creationId xmlns:a16="http://schemas.microsoft.com/office/drawing/2014/main" id="{F18DE6E9-9140-4293-95C7-4E53175A3D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283" y="3649098"/>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F5405F53-FADC-44FB-87E2-00149A326EE9}"/>
              </a:ext>
            </a:extLst>
          </p:cNvPr>
          <p:cNvSpPr txBox="1"/>
          <p:nvPr/>
        </p:nvSpPr>
        <p:spPr>
          <a:xfrm>
            <a:off x="1405621" y="3598902"/>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a:t>
            </a:r>
          </a:p>
        </p:txBody>
      </p:sp>
      <p:cxnSp>
        <p:nvCxnSpPr>
          <p:cNvPr id="27" name="Straight Arrow Connector 26">
            <a:extLst>
              <a:ext uri="{FF2B5EF4-FFF2-40B4-BE49-F238E27FC236}">
                <a16:creationId xmlns:a16="http://schemas.microsoft.com/office/drawing/2014/main" id="{04B5C0D1-31CB-4C41-BB72-6856252CF4CF}"/>
              </a:ext>
            </a:extLst>
          </p:cNvPr>
          <p:cNvCxnSpPr>
            <a:cxnSpLocks/>
          </p:cNvCxnSpPr>
          <p:nvPr/>
        </p:nvCxnSpPr>
        <p:spPr>
          <a:xfrm>
            <a:off x="1260368" y="4140271"/>
            <a:ext cx="124018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D18FB13-32DC-4CC4-B594-22C60229A05D}"/>
              </a:ext>
            </a:extLst>
          </p:cNvPr>
          <p:cNvCxnSpPr>
            <a:cxnSpLocks/>
          </p:cNvCxnSpPr>
          <p:nvPr/>
        </p:nvCxnSpPr>
        <p:spPr>
          <a:xfrm>
            <a:off x="1260368" y="3918039"/>
            <a:ext cx="0" cy="232227"/>
          </a:xfrm>
          <a:prstGeom prst="line">
            <a:avLst/>
          </a:prstGeom>
          <a:ln w="19050"/>
        </p:spPr>
        <p:style>
          <a:lnRef idx="1">
            <a:schemeClr val="dk1"/>
          </a:lnRef>
          <a:fillRef idx="0">
            <a:schemeClr val="dk1"/>
          </a:fillRef>
          <a:effectRef idx="0">
            <a:schemeClr val="dk1"/>
          </a:effectRef>
          <a:fontRef idx="minor">
            <a:schemeClr val="tx1"/>
          </a:fontRef>
        </p:style>
      </p:cxnSp>
      <p:pic>
        <p:nvPicPr>
          <p:cNvPr id="29" name="Picture 2" descr="Opened Folder">
            <a:extLst>
              <a:ext uri="{FF2B5EF4-FFF2-40B4-BE49-F238E27FC236}">
                <a16:creationId xmlns:a16="http://schemas.microsoft.com/office/drawing/2014/main" id="{80E8A631-6BB7-44D4-8C8B-360C33C01D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791" y="3699294"/>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AEC54151-2054-429E-9642-C0F8EABA187D}"/>
              </a:ext>
            </a:extLst>
          </p:cNvPr>
          <p:cNvSpPr txBox="1"/>
          <p:nvPr/>
        </p:nvSpPr>
        <p:spPr>
          <a:xfrm>
            <a:off x="7729129" y="3649098"/>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a:t>
            </a:r>
          </a:p>
        </p:txBody>
      </p:sp>
      <p:cxnSp>
        <p:nvCxnSpPr>
          <p:cNvPr id="31" name="Straight Arrow Connector 30">
            <a:extLst>
              <a:ext uri="{FF2B5EF4-FFF2-40B4-BE49-F238E27FC236}">
                <a16:creationId xmlns:a16="http://schemas.microsoft.com/office/drawing/2014/main" id="{8F2A4819-7E23-449C-B93C-EFC1C4509B4C}"/>
              </a:ext>
            </a:extLst>
          </p:cNvPr>
          <p:cNvCxnSpPr>
            <a:cxnSpLocks/>
          </p:cNvCxnSpPr>
          <p:nvPr/>
        </p:nvCxnSpPr>
        <p:spPr>
          <a:xfrm>
            <a:off x="7583876" y="4190467"/>
            <a:ext cx="124018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B28CAF4-145E-4591-9B6F-27A777A6AE6C}"/>
              </a:ext>
            </a:extLst>
          </p:cNvPr>
          <p:cNvCxnSpPr>
            <a:cxnSpLocks/>
          </p:cNvCxnSpPr>
          <p:nvPr/>
        </p:nvCxnSpPr>
        <p:spPr>
          <a:xfrm>
            <a:off x="7583876" y="3968235"/>
            <a:ext cx="0" cy="232227"/>
          </a:xfrm>
          <a:prstGeom prst="line">
            <a:avLst/>
          </a:prstGeom>
          <a:ln w="19050"/>
        </p:spPr>
        <p:style>
          <a:lnRef idx="1">
            <a:schemeClr val="dk1"/>
          </a:lnRef>
          <a:fillRef idx="0">
            <a:schemeClr val="dk1"/>
          </a:fillRef>
          <a:effectRef idx="0">
            <a:schemeClr val="dk1"/>
          </a:effectRef>
          <a:fontRef idx="minor">
            <a:schemeClr val="tx1"/>
          </a:fontRef>
        </p:style>
      </p:cxnSp>
      <p:pic>
        <p:nvPicPr>
          <p:cNvPr id="33" name="Graphic 32" descr="Document">
            <a:extLst>
              <a:ext uri="{FF2B5EF4-FFF2-40B4-BE49-F238E27FC236}">
                <a16:creationId xmlns:a16="http://schemas.microsoft.com/office/drawing/2014/main" id="{47AD87F4-2ECB-41C8-8B67-422277BD10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6021" y="5188433"/>
            <a:ext cx="369332" cy="369332"/>
          </a:xfrm>
          <a:prstGeom prst="rect">
            <a:avLst/>
          </a:prstGeom>
        </p:spPr>
      </p:pic>
      <p:sp>
        <p:nvSpPr>
          <p:cNvPr id="34" name="TextBox 33">
            <a:extLst>
              <a:ext uri="{FF2B5EF4-FFF2-40B4-BE49-F238E27FC236}">
                <a16:creationId xmlns:a16="http://schemas.microsoft.com/office/drawing/2014/main" id="{ED4380FF-EB13-4BBB-8CBA-D6BD9168CAA1}"/>
              </a:ext>
            </a:extLst>
          </p:cNvPr>
          <p:cNvSpPr txBox="1"/>
          <p:nvPr/>
        </p:nvSpPr>
        <p:spPr>
          <a:xfrm>
            <a:off x="2762876" y="5188433"/>
            <a:ext cx="2092967"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wolf_v2_meta.json</a:t>
            </a:r>
          </a:p>
        </p:txBody>
      </p:sp>
      <p:pic>
        <p:nvPicPr>
          <p:cNvPr id="35" name="Graphic 34" descr="Document">
            <a:extLst>
              <a:ext uri="{FF2B5EF4-FFF2-40B4-BE49-F238E27FC236}">
                <a16:creationId xmlns:a16="http://schemas.microsoft.com/office/drawing/2014/main" id="{39C3CD6A-A8D1-4F76-B0D6-0FB762C3A3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46021" y="4324937"/>
            <a:ext cx="369332" cy="369332"/>
          </a:xfrm>
          <a:prstGeom prst="rect">
            <a:avLst/>
          </a:prstGeom>
        </p:spPr>
      </p:pic>
      <p:sp>
        <p:nvSpPr>
          <p:cNvPr id="36" name="TextBox 35">
            <a:extLst>
              <a:ext uri="{FF2B5EF4-FFF2-40B4-BE49-F238E27FC236}">
                <a16:creationId xmlns:a16="http://schemas.microsoft.com/office/drawing/2014/main" id="{5F6C0EC9-0990-4993-A32F-39BFBC0885C7}"/>
              </a:ext>
            </a:extLst>
          </p:cNvPr>
          <p:cNvSpPr txBox="1"/>
          <p:nvPr/>
        </p:nvSpPr>
        <p:spPr>
          <a:xfrm>
            <a:off x="2753212" y="4359821"/>
            <a:ext cx="2092967"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wolf_v1_meta.json</a:t>
            </a:r>
          </a:p>
        </p:txBody>
      </p:sp>
      <p:pic>
        <p:nvPicPr>
          <p:cNvPr id="37" name="Graphic 36" descr="Document">
            <a:extLst>
              <a:ext uri="{FF2B5EF4-FFF2-40B4-BE49-F238E27FC236}">
                <a16:creationId xmlns:a16="http://schemas.microsoft.com/office/drawing/2014/main" id="{16CBF373-5C5A-4F8F-BAFD-699997F7CE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54952" y="4007394"/>
            <a:ext cx="369332" cy="369332"/>
          </a:xfrm>
          <a:prstGeom prst="rect">
            <a:avLst/>
          </a:prstGeom>
        </p:spPr>
      </p:pic>
      <p:sp>
        <p:nvSpPr>
          <p:cNvPr id="38" name="TextBox 37">
            <a:extLst>
              <a:ext uri="{FF2B5EF4-FFF2-40B4-BE49-F238E27FC236}">
                <a16:creationId xmlns:a16="http://schemas.microsoft.com/office/drawing/2014/main" id="{EFCBCB1D-86F3-4DE9-9CAE-BC52239F0A37}"/>
              </a:ext>
            </a:extLst>
          </p:cNvPr>
          <p:cNvSpPr txBox="1"/>
          <p:nvPr/>
        </p:nvSpPr>
        <p:spPr>
          <a:xfrm>
            <a:off x="9055247" y="4032008"/>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wolf_v1.bin</a:t>
            </a:r>
          </a:p>
        </p:txBody>
      </p:sp>
      <p:pic>
        <p:nvPicPr>
          <p:cNvPr id="39" name="Graphic 38" descr="Document">
            <a:extLst>
              <a:ext uri="{FF2B5EF4-FFF2-40B4-BE49-F238E27FC236}">
                <a16:creationId xmlns:a16="http://schemas.microsoft.com/office/drawing/2014/main" id="{A81BBB8E-0BF7-48D4-A391-E0499A7D29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54952" y="4806400"/>
            <a:ext cx="369332" cy="369332"/>
          </a:xfrm>
          <a:prstGeom prst="rect">
            <a:avLst/>
          </a:prstGeom>
        </p:spPr>
      </p:pic>
      <p:sp>
        <p:nvSpPr>
          <p:cNvPr id="40" name="TextBox 39">
            <a:extLst>
              <a:ext uri="{FF2B5EF4-FFF2-40B4-BE49-F238E27FC236}">
                <a16:creationId xmlns:a16="http://schemas.microsoft.com/office/drawing/2014/main" id="{F7F63793-433E-4D4D-93BA-1473AB40087A}"/>
              </a:ext>
            </a:extLst>
          </p:cNvPr>
          <p:cNvSpPr txBox="1"/>
          <p:nvPr/>
        </p:nvSpPr>
        <p:spPr>
          <a:xfrm>
            <a:off x="9055247" y="4831014"/>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wolf_v2.bin</a:t>
            </a:r>
          </a:p>
        </p:txBody>
      </p:sp>
      <p:pic>
        <p:nvPicPr>
          <p:cNvPr id="41" name="Graphic 40" descr="Document">
            <a:extLst>
              <a:ext uri="{FF2B5EF4-FFF2-40B4-BE49-F238E27FC236}">
                <a16:creationId xmlns:a16="http://schemas.microsoft.com/office/drawing/2014/main" id="{12105AEC-16DC-468B-950D-3019FC2F1D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54952" y="5252207"/>
            <a:ext cx="369332" cy="369332"/>
          </a:xfrm>
          <a:prstGeom prst="rect">
            <a:avLst/>
          </a:prstGeom>
        </p:spPr>
      </p:pic>
      <p:sp>
        <p:nvSpPr>
          <p:cNvPr id="42" name="TextBox 41">
            <a:extLst>
              <a:ext uri="{FF2B5EF4-FFF2-40B4-BE49-F238E27FC236}">
                <a16:creationId xmlns:a16="http://schemas.microsoft.com/office/drawing/2014/main" id="{1104B29C-CED1-4E27-ADDB-016F9ED8EA04}"/>
              </a:ext>
            </a:extLst>
          </p:cNvPr>
          <p:cNvSpPr txBox="1"/>
          <p:nvPr/>
        </p:nvSpPr>
        <p:spPr>
          <a:xfrm>
            <a:off x="9071807" y="5252207"/>
            <a:ext cx="2092967"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wolf_v2_meta.json</a:t>
            </a:r>
          </a:p>
        </p:txBody>
      </p:sp>
      <p:pic>
        <p:nvPicPr>
          <p:cNvPr id="43" name="Graphic 42" descr="Document">
            <a:extLst>
              <a:ext uri="{FF2B5EF4-FFF2-40B4-BE49-F238E27FC236}">
                <a16:creationId xmlns:a16="http://schemas.microsoft.com/office/drawing/2014/main" id="{7A26F9D9-D194-4029-B9DB-89D68D8F53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54952" y="4388711"/>
            <a:ext cx="369332" cy="369332"/>
          </a:xfrm>
          <a:prstGeom prst="rect">
            <a:avLst/>
          </a:prstGeom>
        </p:spPr>
      </p:pic>
      <p:sp>
        <p:nvSpPr>
          <p:cNvPr id="44" name="TextBox 43">
            <a:extLst>
              <a:ext uri="{FF2B5EF4-FFF2-40B4-BE49-F238E27FC236}">
                <a16:creationId xmlns:a16="http://schemas.microsoft.com/office/drawing/2014/main" id="{1D79611F-D831-4707-B600-400F3F5BE1F3}"/>
              </a:ext>
            </a:extLst>
          </p:cNvPr>
          <p:cNvSpPr txBox="1"/>
          <p:nvPr/>
        </p:nvSpPr>
        <p:spPr>
          <a:xfrm>
            <a:off x="9071668" y="4423595"/>
            <a:ext cx="2092967"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wolf_v1_meta.json</a:t>
            </a:r>
          </a:p>
        </p:txBody>
      </p:sp>
      <p:pic>
        <p:nvPicPr>
          <p:cNvPr id="45" name="Graphic 44" descr="Document">
            <a:extLst>
              <a:ext uri="{FF2B5EF4-FFF2-40B4-BE49-F238E27FC236}">
                <a16:creationId xmlns:a16="http://schemas.microsoft.com/office/drawing/2014/main" id="{21199ADD-2152-4913-B6F4-48A9592E7D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61099" y="6113626"/>
            <a:ext cx="369332" cy="369332"/>
          </a:xfrm>
          <a:prstGeom prst="rect">
            <a:avLst/>
          </a:prstGeom>
        </p:spPr>
      </p:pic>
      <p:sp>
        <p:nvSpPr>
          <p:cNvPr id="46" name="TextBox 45">
            <a:extLst>
              <a:ext uri="{FF2B5EF4-FFF2-40B4-BE49-F238E27FC236}">
                <a16:creationId xmlns:a16="http://schemas.microsoft.com/office/drawing/2014/main" id="{A3900FA1-2923-4661-80CA-4D107C422130}"/>
              </a:ext>
            </a:extLst>
          </p:cNvPr>
          <p:cNvSpPr txBox="1"/>
          <p:nvPr/>
        </p:nvSpPr>
        <p:spPr>
          <a:xfrm>
            <a:off x="9077954" y="6113626"/>
            <a:ext cx="2092967"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wolf_v3_meta.json</a:t>
            </a:r>
          </a:p>
        </p:txBody>
      </p:sp>
    </p:spTree>
    <p:extLst>
      <p:ext uri="{BB962C8B-B14F-4D97-AF65-F5344CB8AC3E}">
        <p14:creationId xmlns:p14="http://schemas.microsoft.com/office/powerpoint/2010/main" val="3757356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615BA02-D2C3-4E16-8851-2F8936A5823A}"/>
              </a:ext>
            </a:extLst>
          </p:cNvPr>
          <p:cNvSpPr>
            <a:spLocks noGrp="1"/>
          </p:cNvSpPr>
          <p:nvPr>
            <p:ph type="ftr" sz="quarter" idx="11"/>
          </p:nvPr>
        </p:nvSpPr>
        <p:spPr/>
        <p:txBody>
          <a:bodyPr/>
          <a:lstStyle/>
          <a:p>
            <a:r>
              <a:rPr lang="en-CA"/>
              <a:t>© Empress Effects Inc., 2020</a:t>
            </a:r>
          </a:p>
        </p:txBody>
      </p:sp>
      <p:sp>
        <p:nvSpPr>
          <p:cNvPr id="7" name="TextBox 6">
            <a:extLst>
              <a:ext uri="{FF2B5EF4-FFF2-40B4-BE49-F238E27FC236}">
                <a16:creationId xmlns:a16="http://schemas.microsoft.com/office/drawing/2014/main" id="{BCABD8CC-914D-4B18-9044-E8CCAB3BE2A2}"/>
              </a:ext>
            </a:extLst>
          </p:cNvPr>
          <p:cNvSpPr txBox="1"/>
          <p:nvPr/>
        </p:nvSpPr>
        <p:spPr>
          <a:xfrm>
            <a:off x="116305" y="198825"/>
            <a:ext cx="11959390" cy="707886"/>
          </a:xfrm>
          <a:prstGeom prst="rect">
            <a:avLst/>
          </a:prstGeom>
          <a:noFill/>
        </p:spPr>
        <p:txBody>
          <a:bodyPr wrap="square" rtlCol="0">
            <a:spAutoFit/>
          </a:bodyPr>
          <a:lstStyle/>
          <a:p>
            <a:r>
              <a:rPr lang="en-CA" sz="4000" dirty="0">
                <a:latin typeface="Roboto" panose="02000000000000000000" pitchFamily="2" charset="0"/>
                <a:ea typeface="Roboto" panose="02000000000000000000" pitchFamily="2" charset="0"/>
              </a:rPr>
              <a:t>Proposed Retrieval Solution </a:t>
            </a:r>
          </a:p>
        </p:txBody>
      </p:sp>
      <p:sp>
        <p:nvSpPr>
          <p:cNvPr id="8" name="TextBox 7">
            <a:extLst>
              <a:ext uri="{FF2B5EF4-FFF2-40B4-BE49-F238E27FC236}">
                <a16:creationId xmlns:a16="http://schemas.microsoft.com/office/drawing/2014/main" id="{7C6975B5-FA10-486C-94D9-472283E8D6A2}"/>
              </a:ext>
            </a:extLst>
          </p:cNvPr>
          <p:cNvSpPr txBox="1"/>
          <p:nvPr/>
        </p:nvSpPr>
        <p:spPr>
          <a:xfrm>
            <a:off x="281677" y="1000041"/>
            <a:ext cx="11628646" cy="1107996"/>
          </a:xfrm>
          <a:prstGeom prst="rect">
            <a:avLst/>
          </a:prstGeom>
          <a:noFill/>
        </p:spPr>
        <p:txBody>
          <a:bodyPr wrap="square" rtlCol="0">
            <a:spAutoFit/>
          </a:bodyPr>
          <a:lstStyle/>
          <a:p>
            <a:pPr algn="just"/>
            <a:r>
              <a:rPr lang="en-CA" sz="1600" dirty="0">
                <a:latin typeface="Roboto" panose="02000000000000000000" pitchFamily="2" charset="0"/>
                <a:ea typeface="Roboto" panose="02000000000000000000" pitchFamily="2" charset="0"/>
              </a:rPr>
              <a:t>Keep it simple. Extract compressed contents (.zip, .7z, .tar, .</a:t>
            </a:r>
            <a:r>
              <a:rPr lang="en-CA" sz="1600" dirty="0" err="1">
                <a:latin typeface="Roboto" panose="02000000000000000000" pitchFamily="2" charset="0"/>
                <a:ea typeface="Roboto" panose="02000000000000000000" pitchFamily="2" charset="0"/>
              </a:rPr>
              <a:t>gz</a:t>
            </a:r>
            <a:r>
              <a:rPr lang="en-CA" sz="1600" dirty="0">
                <a:latin typeface="Roboto" panose="02000000000000000000" pitchFamily="2" charset="0"/>
                <a:ea typeface="Roboto" panose="02000000000000000000" pitchFamily="2" charset="0"/>
              </a:rPr>
              <a:t>, etc.) on download. Keep all .bin files intact, and store all other information retrieved as either a JSON file (which is how it is retrieved) or within a pre-existing database. If we are not going with a database, group patches by </a:t>
            </a:r>
            <a:r>
              <a:rPr lang="en-CA" sz="1600" u="sng" dirty="0">
                <a:latin typeface="Roboto" panose="02000000000000000000" pitchFamily="2" charset="0"/>
                <a:ea typeface="Roboto" panose="02000000000000000000" pitchFamily="2" charset="0"/>
              </a:rPr>
              <a:t>category:</a:t>
            </a:r>
            <a:endParaRPr lang="en-CA" sz="1600" dirty="0">
              <a:latin typeface="Roboto" panose="02000000000000000000" pitchFamily="2" charset="0"/>
              <a:ea typeface="Roboto" panose="02000000000000000000" pitchFamily="2" charset="0"/>
            </a:endParaRPr>
          </a:p>
          <a:p>
            <a:endParaRPr lang="en-CA" dirty="0"/>
          </a:p>
        </p:txBody>
      </p:sp>
      <p:sp>
        <p:nvSpPr>
          <p:cNvPr id="12" name="TextBox 11">
            <a:extLst>
              <a:ext uri="{FF2B5EF4-FFF2-40B4-BE49-F238E27FC236}">
                <a16:creationId xmlns:a16="http://schemas.microsoft.com/office/drawing/2014/main" id="{C8482CAD-79EB-4263-8467-97FAF8AA04A4}"/>
              </a:ext>
            </a:extLst>
          </p:cNvPr>
          <p:cNvSpPr txBox="1"/>
          <p:nvPr/>
        </p:nvSpPr>
        <p:spPr>
          <a:xfrm>
            <a:off x="897186" y="1754177"/>
            <a:ext cx="1232872" cy="338554"/>
          </a:xfrm>
          <a:prstGeom prst="rect">
            <a:avLst/>
          </a:prstGeom>
          <a:noFill/>
        </p:spPr>
        <p:txBody>
          <a:bodyPr wrap="square" rtlCol="0">
            <a:spAutoFit/>
          </a:bodyPr>
          <a:lstStyle/>
          <a:p>
            <a:r>
              <a:rPr lang="en-CA" sz="1600" dirty="0" err="1">
                <a:latin typeface="Roboto" panose="02000000000000000000" pitchFamily="2" charset="0"/>
                <a:ea typeface="Roboto" panose="02000000000000000000" pitchFamily="2" charset="0"/>
              </a:rPr>
              <a:t>LibraryApp</a:t>
            </a:r>
            <a:endParaRPr lang="en-CA" sz="1600" dirty="0">
              <a:latin typeface="Roboto" panose="02000000000000000000" pitchFamily="2" charset="0"/>
              <a:ea typeface="Roboto" panose="02000000000000000000" pitchFamily="2" charset="0"/>
            </a:endParaRPr>
          </a:p>
        </p:txBody>
      </p:sp>
      <p:pic>
        <p:nvPicPr>
          <p:cNvPr id="13" name="Picture 2" descr="Opened Folder">
            <a:extLst>
              <a:ext uri="{FF2B5EF4-FFF2-40B4-BE49-F238E27FC236}">
                <a16:creationId xmlns:a16="http://schemas.microsoft.com/office/drawing/2014/main" id="{F0897A1D-29C5-46CD-B650-BF3D2ACA72C7}"/>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2340" y="1785165"/>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Opened Folder">
            <a:extLst>
              <a:ext uri="{FF2B5EF4-FFF2-40B4-BE49-F238E27FC236}">
                <a16:creationId xmlns:a16="http://schemas.microsoft.com/office/drawing/2014/main" id="{7296365A-4686-4A36-AC78-C3D5242A8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758" y="2086163"/>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Opened Folder">
            <a:extLst>
              <a:ext uri="{FF2B5EF4-FFF2-40B4-BE49-F238E27FC236}">
                <a16:creationId xmlns:a16="http://schemas.microsoft.com/office/drawing/2014/main" id="{01679D2D-754B-4A9B-95A3-FE4BA05EA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313" y="4847500"/>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Opened Folder">
            <a:extLst>
              <a:ext uri="{FF2B5EF4-FFF2-40B4-BE49-F238E27FC236}">
                <a16:creationId xmlns:a16="http://schemas.microsoft.com/office/drawing/2014/main" id="{25F33CEF-1EC9-4755-AB0A-CD28D43B1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944" y="2440777"/>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Opened Folder">
            <a:extLst>
              <a:ext uri="{FF2B5EF4-FFF2-40B4-BE49-F238E27FC236}">
                <a16:creationId xmlns:a16="http://schemas.microsoft.com/office/drawing/2014/main" id="{566BBFF5-F404-45DE-B83B-1772567407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316" y="2976920"/>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Opened Folder">
            <a:extLst>
              <a:ext uri="{FF2B5EF4-FFF2-40B4-BE49-F238E27FC236}">
                <a16:creationId xmlns:a16="http://schemas.microsoft.com/office/drawing/2014/main" id="{A7DE987A-44FD-4DF3-8B4D-FFC54BF87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316" y="3352232"/>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Opened Folder">
            <a:extLst>
              <a:ext uri="{FF2B5EF4-FFF2-40B4-BE49-F238E27FC236}">
                <a16:creationId xmlns:a16="http://schemas.microsoft.com/office/drawing/2014/main" id="{CFF7EC75-DE12-46F4-AD04-3EE713F29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315" y="3727544"/>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Opened Folder">
            <a:extLst>
              <a:ext uri="{FF2B5EF4-FFF2-40B4-BE49-F238E27FC236}">
                <a16:creationId xmlns:a16="http://schemas.microsoft.com/office/drawing/2014/main" id="{6CB73DA5-48DB-467C-A521-B43D674EF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315" y="4096876"/>
            <a:ext cx="312271" cy="26894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Opened Folder">
            <a:extLst>
              <a:ext uri="{FF2B5EF4-FFF2-40B4-BE49-F238E27FC236}">
                <a16:creationId xmlns:a16="http://schemas.microsoft.com/office/drawing/2014/main" id="{11A653BE-BE87-4DB8-BB80-2805B84B2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314" y="4466208"/>
            <a:ext cx="312271" cy="268941"/>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Connector 25">
            <a:extLst>
              <a:ext uri="{FF2B5EF4-FFF2-40B4-BE49-F238E27FC236}">
                <a16:creationId xmlns:a16="http://schemas.microsoft.com/office/drawing/2014/main" id="{2360F98D-5EE8-459E-84B6-3F2DF2851FED}"/>
              </a:ext>
            </a:extLst>
          </p:cNvPr>
          <p:cNvCxnSpPr>
            <a:cxnSpLocks/>
          </p:cNvCxnSpPr>
          <p:nvPr/>
        </p:nvCxnSpPr>
        <p:spPr>
          <a:xfrm>
            <a:off x="721375" y="2042179"/>
            <a:ext cx="0" cy="232227"/>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CC62EBA-9493-43B8-AA27-3E147DCA2189}"/>
              </a:ext>
            </a:extLst>
          </p:cNvPr>
          <p:cNvCxnSpPr>
            <a:cxnSpLocks/>
          </p:cNvCxnSpPr>
          <p:nvPr/>
        </p:nvCxnSpPr>
        <p:spPr>
          <a:xfrm>
            <a:off x="721375" y="2274406"/>
            <a:ext cx="20812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994521FF-85A5-4E39-BC14-A0EEAD929680}"/>
              </a:ext>
            </a:extLst>
          </p:cNvPr>
          <p:cNvSpPr txBox="1"/>
          <p:nvPr/>
        </p:nvSpPr>
        <p:spPr>
          <a:xfrm>
            <a:off x="1269553" y="2046187"/>
            <a:ext cx="769378"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Banks</a:t>
            </a:r>
          </a:p>
        </p:txBody>
      </p:sp>
      <p:sp>
        <p:nvSpPr>
          <p:cNvPr id="29" name="TextBox 28">
            <a:extLst>
              <a:ext uri="{FF2B5EF4-FFF2-40B4-BE49-F238E27FC236}">
                <a16:creationId xmlns:a16="http://schemas.microsoft.com/office/drawing/2014/main" id="{484C40F8-D672-45E3-B3E1-8C15595C5427}"/>
              </a:ext>
            </a:extLst>
          </p:cNvPr>
          <p:cNvSpPr txBox="1"/>
          <p:nvPr/>
        </p:nvSpPr>
        <p:spPr>
          <a:xfrm>
            <a:off x="1269553" y="2407022"/>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Composition</a:t>
            </a:r>
          </a:p>
        </p:txBody>
      </p:sp>
      <p:sp>
        <p:nvSpPr>
          <p:cNvPr id="31" name="TextBox 30">
            <a:extLst>
              <a:ext uri="{FF2B5EF4-FFF2-40B4-BE49-F238E27FC236}">
                <a16:creationId xmlns:a16="http://schemas.microsoft.com/office/drawing/2014/main" id="{D314042F-1A5C-46B3-92CD-AA40E1078161}"/>
              </a:ext>
            </a:extLst>
          </p:cNvPr>
          <p:cNvSpPr txBox="1"/>
          <p:nvPr/>
        </p:nvSpPr>
        <p:spPr>
          <a:xfrm>
            <a:off x="1251596" y="3293066"/>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Game</a:t>
            </a:r>
          </a:p>
        </p:txBody>
      </p:sp>
      <p:sp>
        <p:nvSpPr>
          <p:cNvPr id="32" name="TextBox 31">
            <a:extLst>
              <a:ext uri="{FF2B5EF4-FFF2-40B4-BE49-F238E27FC236}">
                <a16:creationId xmlns:a16="http://schemas.microsoft.com/office/drawing/2014/main" id="{E59374C8-EC61-4A52-A3A0-A3730D2C62C6}"/>
              </a:ext>
            </a:extLst>
          </p:cNvPr>
          <p:cNvSpPr txBox="1"/>
          <p:nvPr/>
        </p:nvSpPr>
        <p:spPr>
          <a:xfrm>
            <a:off x="1263572" y="3662397"/>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Other</a:t>
            </a:r>
          </a:p>
        </p:txBody>
      </p:sp>
      <p:sp>
        <p:nvSpPr>
          <p:cNvPr id="33" name="TextBox 32">
            <a:extLst>
              <a:ext uri="{FF2B5EF4-FFF2-40B4-BE49-F238E27FC236}">
                <a16:creationId xmlns:a16="http://schemas.microsoft.com/office/drawing/2014/main" id="{4881371A-B48A-4E66-8B60-465983C27A69}"/>
              </a:ext>
            </a:extLst>
          </p:cNvPr>
          <p:cNvSpPr txBox="1"/>
          <p:nvPr/>
        </p:nvSpPr>
        <p:spPr>
          <a:xfrm>
            <a:off x="1251595" y="4025748"/>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Sampler</a:t>
            </a:r>
          </a:p>
        </p:txBody>
      </p:sp>
      <p:sp>
        <p:nvSpPr>
          <p:cNvPr id="34" name="TextBox 33">
            <a:extLst>
              <a:ext uri="{FF2B5EF4-FFF2-40B4-BE49-F238E27FC236}">
                <a16:creationId xmlns:a16="http://schemas.microsoft.com/office/drawing/2014/main" id="{6508726F-938A-4052-9BE7-FA27C0006706}"/>
              </a:ext>
            </a:extLst>
          </p:cNvPr>
          <p:cNvSpPr txBox="1"/>
          <p:nvPr/>
        </p:nvSpPr>
        <p:spPr>
          <a:xfrm>
            <a:off x="1263571" y="4430606"/>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Sequencer</a:t>
            </a:r>
          </a:p>
        </p:txBody>
      </p:sp>
      <p:sp>
        <p:nvSpPr>
          <p:cNvPr id="35" name="TextBox 34">
            <a:extLst>
              <a:ext uri="{FF2B5EF4-FFF2-40B4-BE49-F238E27FC236}">
                <a16:creationId xmlns:a16="http://schemas.microsoft.com/office/drawing/2014/main" id="{9C7A1C87-B1DB-467A-8D85-1BA75188E96C}"/>
              </a:ext>
            </a:extLst>
          </p:cNvPr>
          <p:cNvSpPr txBox="1"/>
          <p:nvPr/>
        </p:nvSpPr>
        <p:spPr>
          <a:xfrm>
            <a:off x="1262874" y="4806420"/>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Sound</a:t>
            </a:r>
          </a:p>
        </p:txBody>
      </p:sp>
      <p:pic>
        <p:nvPicPr>
          <p:cNvPr id="36" name="Picture 2" descr="Opened Folder">
            <a:extLst>
              <a:ext uri="{FF2B5EF4-FFF2-40B4-BE49-F238E27FC236}">
                <a16:creationId xmlns:a16="http://schemas.microsoft.com/office/drawing/2014/main" id="{646DB166-B5F1-46F5-AE10-235976058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90" y="5224812"/>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43E5CA5-3760-4235-A017-FA94E74DC097}"/>
              </a:ext>
            </a:extLst>
          </p:cNvPr>
          <p:cNvSpPr txBox="1"/>
          <p:nvPr/>
        </p:nvSpPr>
        <p:spPr>
          <a:xfrm>
            <a:off x="1263571" y="5183589"/>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Synthesizer</a:t>
            </a:r>
          </a:p>
        </p:txBody>
      </p:sp>
      <p:pic>
        <p:nvPicPr>
          <p:cNvPr id="38" name="Picture 2" descr="Opened Folder">
            <a:extLst>
              <a:ext uri="{FF2B5EF4-FFF2-40B4-BE49-F238E27FC236}">
                <a16:creationId xmlns:a16="http://schemas.microsoft.com/office/drawing/2014/main" id="{6C63CF08-56DA-4930-94ED-80AA78ACA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90" y="5643347"/>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0A2633DE-C650-45DF-8B15-A08DED6C318D}"/>
              </a:ext>
            </a:extLst>
          </p:cNvPr>
          <p:cNvSpPr txBox="1"/>
          <p:nvPr/>
        </p:nvSpPr>
        <p:spPr>
          <a:xfrm>
            <a:off x="1263571" y="5602124"/>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Utility</a:t>
            </a:r>
          </a:p>
        </p:txBody>
      </p:sp>
      <p:pic>
        <p:nvPicPr>
          <p:cNvPr id="40" name="Picture 2" descr="Opened Folder">
            <a:extLst>
              <a:ext uri="{FF2B5EF4-FFF2-40B4-BE49-F238E27FC236}">
                <a16:creationId xmlns:a16="http://schemas.microsoft.com/office/drawing/2014/main" id="{69CCD355-F397-4DF0-A10B-53DD11D2D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90" y="6061508"/>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C2ECE01B-F5F3-4F5A-82BC-2BB149521016}"/>
              </a:ext>
            </a:extLst>
          </p:cNvPr>
          <p:cNvSpPr txBox="1"/>
          <p:nvPr/>
        </p:nvSpPr>
        <p:spPr>
          <a:xfrm>
            <a:off x="1263571" y="6020285"/>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Video</a:t>
            </a:r>
          </a:p>
        </p:txBody>
      </p:sp>
      <p:pic>
        <p:nvPicPr>
          <p:cNvPr id="42" name="Picture 2" descr="Opened Folder">
            <a:extLst>
              <a:ext uri="{FF2B5EF4-FFF2-40B4-BE49-F238E27FC236}">
                <a16:creationId xmlns:a16="http://schemas.microsoft.com/office/drawing/2014/main" id="{549E8950-163C-4861-A81E-C9F9641FE9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90" y="6481106"/>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B7418E8B-D9E3-4B7A-9101-59D6D83684DE}"/>
              </a:ext>
            </a:extLst>
          </p:cNvPr>
          <p:cNvSpPr txBox="1"/>
          <p:nvPr/>
        </p:nvSpPr>
        <p:spPr>
          <a:xfrm>
            <a:off x="1263572" y="6439883"/>
            <a:ext cx="1122630"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Combo</a:t>
            </a:r>
          </a:p>
        </p:txBody>
      </p:sp>
      <p:sp>
        <p:nvSpPr>
          <p:cNvPr id="45" name="TextBox 44">
            <a:extLst>
              <a:ext uri="{FF2B5EF4-FFF2-40B4-BE49-F238E27FC236}">
                <a16:creationId xmlns:a16="http://schemas.microsoft.com/office/drawing/2014/main" id="{D2601729-15A9-4FF7-A22C-8171D0C08886}"/>
              </a:ext>
            </a:extLst>
          </p:cNvPr>
          <p:cNvSpPr txBox="1"/>
          <p:nvPr/>
        </p:nvSpPr>
        <p:spPr>
          <a:xfrm>
            <a:off x="1263570" y="2929715"/>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Effect</a:t>
            </a:r>
          </a:p>
        </p:txBody>
      </p:sp>
      <p:sp>
        <p:nvSpPr>
          <p:cNvPr id="47" name="Rectangle 46">
            <a:extLst>
              <a:ext uri="{FF2B5EF4-FFF2-40B4-BE49-F238E27FC236}">
                <a16:creationId xmlns:a16="http://schemas.microsoft.com/office/drawing/2014/main" id="{D9E9A3DA-A16C-4886-B5BB-84144328DC77}"/>
              </a:ext>
            </a:extLst>
          </p:cNvPr>
          <p:cNvSpPr/>
          <p:nvPr/>
        </p:nvSpPr>
        <p:spPr>
          <a:xfrm>
            <a:off x="7358858" y="1864500"/>
            <a:ext cx="4388684" cy="4493202"/>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cxnSp>
        <p:nvCxnSpPr>
          <p:cNvPr id="58" name="Straight Connector 57">
            <a:extLst>
              <a:ext uri="{FF2B5EF4-FFF2-40B4-BE49-F238E27FC236}">
                <a16:creationId xmlns:a16="http://schemas.microsoft.com/office/drawing/2014/main" id="{609CB77B-564D-4B86-8DF5-19A7B0BB8E92}"/>
              </a:ext>
            </a:extLst>
          </p:cNvPr>
          <p:cNvCxnSpPr>
            <a:cxnSpLocks/>
          </p:cNvCxnSpPr>
          <p:nvPr/>
        </p:nvCxnSpPr>
        <p:spPr>
          <a:xfrm>
            <a:off x="1081795" y="2709718"/>
            <a:ext cx="0" cy="139524"/>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EE8D330E-0442-485A-83D9-8D2F0F603F91}"/>
              </a:ext>
            </a:extLst>
          </p:cNvPr>
          <p:cNvCxnSpPr>
            <a:cxnSpLocks/>
          </p:cNvCxnSpPr>
          <p:nvPr/>
        </p:nvCxnSpPr>
        <p:spPr>
          <a:xfrm>
            <a:off x="1081794" y="2849242"/>
            <a:ext cx="157285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pic>
        <p:nvPicPr>
          <p:cNvPr id="82" name="Picture 2" descr="Opened Folder">
            <a:extLst>
              <a:ext uri="{FF2B5EF4-FFF2-40B4-BE49-F238E27FC236}">
                <a16:creationId xmlns:a16="http://schemas.microsoft.com/office/drawing/2014/main" id="{466646C2-483C-4AD6-9BA3-69F57235F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370" y="2686226"/>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A6483227-4BA2-4214-8402-F9EAF5E04058}"/>
              </a:ext>
            </a:extLst>
          </p:cNvPr>
          <p:cNvSpPr txBox="1"/>
          <p:nvPr/>
        </p:nvSpPr>
        <p:spPr>
          <a:xfrm>
            <a:off x="2943666" y="2636030"/>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loveless</a:t>
            </a:r>
          </a:p>
        </p:txBody>
      </p:sp>
      <p:pic>
        <p:nvPicPr>
          <p:cNvPr id="84" name="Picture 2" descr="Opened Folder">
            <a:extLst>
              <a:ext uri="{FF2B5EF4-FFF2-40B4-BE49-F238E27FC236}">
                <a16:creationId xmlns:a16="http://schemas.microsoft.com/office/drawing/2014/main" id="{AC1C47AD-B9A5-4397-B615-18F218B96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328" y="3056924"/>
            <a:ext cx="312271" cy="268941"/>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a:extLst>
              <a:ext uri="{FF2B5EF4-FFF2-40B4-BE49-F238E27FC236}">
                <a16:creationId xmlns:a16="http://schemas.microsoft.com/office/drawing/2014/main" id="{F267FF98-7CAE-45AE-94A4-73FEC2D1FC4B}"/>
              </a:ext>
            </a:extLst>
          </p:cNvPr>
          <p:cNvSpPr txBox="1"/>
          <p:nvPr/>
        </p:nvSpPr>
        <p:spPr>
          <a:xfrm>
            <a:off x="2943666" y="3006728"/>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a:t>
            </a:r>
          </a:p>
        </p:txBody>
      </p:sp>
      <p:cxnSp>
        <p:nvCxnSpPr>
          <p:cNvPr id="86" name="Straight Arrow Connector 85">
            <a:extLst>
              <a:ext uri="{FF2B5EF4-FFF2-40B4-BE49-F238E27FC236}">
                <a16:creationId xmlns:a16="http://schemas.microsoft.com/office/drawing/2014/main" id="{F33BE400-908B-411E-B0A3-1C1791B71ED8}"/>
              </a:ext>
            </a:extLst>
          </p:cNvPr>
          <p:cNvCxnSpPr>
            <a:cxnSpLocks/>
          </p:cNvCxnSpPr>
          <p:nvPr/>
        </p:nvCxnSpPr>
        <p:spPr>
          <a:xfrm>
            <a:off x="2798413" y="3548097"/>
            <a:ext cx="124018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8294179B-294E-40C4-B142-699C16A2D598}"/>
              </a:ext>
            </a:extLst>
          </p:cNvPr>
          <p:cNvCxnSpPr>
            <a:cxnSpLocks/>
          </p:cNvCxnSpPr>
          <p:nvPr/>
        </p:nvCxnSpPr>
        <p:spPr>
          <a:xfrm>
            <a:off x="2798413" y="3325865"/>
            <a:ext cx="0" cy="232227"/>
          </a:xfrm>
          <a:prstGeom prst="line">
            <a:avLst/>
          </a:prstGeom>
          <a:ln w="19050"/>
        </p:spPr>
        <p:style>
          <a:lnRef idx="1">
            <a:schemeClr val="dk1"/>
          </a:lnRef>
          <a:fillRef idx="0">
            <a:schemeClr val="dk1"/>
          </a:fillRef>
          <a:effectRef idx="0">
            <a:schemeClr val="dk1"/>
          </a:effectRef>
          <a:fontRef idx="minor">
            <a:schemeClr val="tx1"/>
          </a:fontRef>
        </p:style>
      </p:cxnSp>
      <p:pic>
        <p:nvPicPr>
          <p:cNvPr id="88" name="Graphic 87" descr="Document">
            <a:extLst>
              <a:ext uri="{FF2B5EF4-FFF2-40B4-BE49-F238E27FC236}">
                <a16:creationId xmlns:a16="http://schemas.microsoft.com/office/drawing/2014/main" id="{8C6A142F-E2AD-48ED-A6DE-9952AF77E2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71926" y="3348812"/>
            <a:ext cx="369332" cy="369332"/>
          </a:xfrm>
          <a:prstGeom prst="rect">
            <a:avLst/>
          </a:prstGeom>
        </p:spPr>
      </p:pic>
      <p:sp>
        <p:nvSpPr>
          <p:cNvPr id="89" name="Oval 88">
            <a:extLst>
              <a:ext uri="{FF2B5EF4-FFF2-40B4-BE49-F238E27FC236}">
                <a16:creationId xmlns:a16="http://schemas.microsoft.com/office/drawing/2014/main" id="{0D69E940-EE5A-4383-B067-C0BCBF6DC89A}"/>
              </a:ext>
            </a:extLst>
          </p:cNvPr>
          <p:cNvSpPr/>
          <p:nvPr/>
        </p:nvSpPr>
        <p:spPr>
          <a:xfrm flipV="1">
            <a:off x="3228524" y="3698532"/>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90" name="Oval 89">
            <a:extLst>
              <a:ext uri="{FF2B5EF4-FFF2-40B4-BE49-F238E27FC236}">
                <a16:creationId xmlns:a16="http://schemas.microsoft.com/office/drawing/2014/main" id="{4EB3A6C9-AB07-4E26-BBE5-187F8DC351B2}"/>
              </a:ext>
            </a:extLst>
          </p:cNvPr>
          <p:cNvSpPr/>
          <p:nvPr/>
        </p:nvSpPr>
        <p:spPr>
          <a:xfrm flipV="1">
            <a:off x="3228524" y="3848581"/>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91" name="Oval 90">
            <a:extLst>
              <a:ext uri="{FF2B5EF4-FFF2-40B4-BE49-F238E27FC236}">
                <a16:creationId xmlns:a16="http://schemas.microsoft.com/office/drawing/2014/main" id="{12F29B27-DDA7-4A3D-BC9B-6C46D8A45C04}"/>
              </a:ext>
            </a:extLst>
          </p:cNvPr>
          <p:cNvSpPr/>
          <p:nvPr/>
        </p:nvSpPr>
        <p:spPr>
          <a:xfrm flipV="1">
            <a:off x="3228524" y="3998113"/>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95" name="Oval 94">
            <a:extLst>
              <a:ext uri="{FF2B5EF4-FFF2-40B4-BE49-F238E27FC236}">
                <a16:creationId xmlns:a16="http://schemas.microsoft.com/office/drawing/2014/main" id="{BEF073E2-A065-43B4-9D11-1499785DBBBB}"/>
              </a:ext>
            </a:extLst>
          </p:cNvPr>
          <p:cNvSpPr/>
          <p:nvPr/>
        </p:nvSpPr>
        <p:spPr>
          <a:xfrm flipV="1">
            <a:off x="4701737" y="4718335"/>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96" name="Oval 95">
            <a:extLst>
              <a:ext uri="{FF2B5EF4-FFF2-40B4-BE49-F238E27FC236}">
                <a16:creationId xmlns:a16="http://schemas.microsoft.com/office/drawing/2014/main" id="{9A593382-8DFB-4787-8E6C-6CBA85867039}"/>
              </a:ext>
            </a:extLst>
          </p:cNvPr>
          <p:cNvSpPr/>
          <p:nvPr/>
        </p:nvSpPr>
        <p:spPr>
          <a:xfrm flipV="1">
            <a:off x="4701737" y="4868384"/>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97" name="Oval 96">
            <a:extLst>
              <a:ext uri="{FF2B5EF4-FFF2-40B4-BE49-F238E27FC236}">
                <a16:creationId xmlns:a16="http://schemas.microsoft.com/office/drawing/2014/main" id="{A850A301-CBDC-48EC-8FFC-90920B7DE9A7}"/>
              </a:ext>
            </a:extLst>
          </p:cNvPr>
          <p:cNvSpPr/>
          <p:nvPr/>
        </p:nvSpPr>
        <p:spPr>
          <a:xfrm flipV="1">
            <a:off x="4701737" y="5017916"/>
            <a:ext cx="58381" cy="5838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CA"/>
          </a:p>
        </p:txBody>
      </p:sp>
      <p:sp>
        <p:nvSpPr>
          <p:cNvPr id="98" name="TextBox 97">
            <a:extLst>
              <a:ext uri="{FF2B5EF4-FFF2-40B4-BE49-F238E27FC236}">
                <a16:creationId xmlns:a16="http://schemas.microsoft.com/office/drawing/2014/main" id="{F2A3A73C-2F85-443C-AE91-0E63396FCC7E}"/>
              </a:ext>
            </a:extLst>
          </p:cNvPr>
          <p:cNvSpPr txBox="1"/>
          <p:nvPr/>
        </p:nvSpPr>
        <p:spPr>
          <a:xfrm>
            <a:off x="4272221" y="3373426"/>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wolfv1.bin</a:t>
            </a:r>
          </a:p>
        </p:txBody>
      </p:sp>
      <p:pic>
        <p:nvPicPr>
          <p:cNvPr id="101" name="Graphic 100" descr="Document">
            <a:extLst>
              <a:ext uri="{FF2B5EF4-FFF2-40B4-BE49-F238E27FC236}">
                <a16:creationId xmlns:a16="http://schemas.microsoft.com/office/drawing/2014/main" id="{5D42BCE2-8AEF-44A0-A9D6-1F07BD88D4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2976" y="4322261"/>
            <a:ext cx="369332" cy="369332"/>
          </a:xfrm>
          <a:prstGeom prst="rect">
            <a:avLst/>
          </a:prstGeom>
        </p:spPr>
      </p:pic>
      <p:sp>
        <p:nvSpPr>
          <p:cNvPr id="102" name="TextBox 101">
            <a:extLst>
              <a:ext uri="{FF2B5EF4-FFF2-40B4-BE49-F238E27FC236}">
                <a16:creationId xmlns:a16="http://schemas.microsoft.com/office/drawing/2014/main" id="{7DAABE64-6B68-4F31-A24E-B0342D89443F}"/>
              </a:ext>
            </a:extLst>
          </p:cNvPr>
          <p:cNvSpPr txBox="1"/>
          <p:nvPr/>
        </p:nvSpPr>
        <p:spPr>
          <a:xfrm>
            <a:off x="4303271" y="4346875"/>
            <a:ext cx="1391775"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notes.txt</a:t>
            </a:r>
          </a:p>
        </p:txBody>
      </p:sp>
      <p:cxnSp>
        <p:nvCxnSpPr>
          <p:cNvPr id="103" name="Straight Arrow Connector 102">
            <a:extLst>
              <a:ext uri="{FF2B5EF4-FFF2-40B4-BE49-F238E27FC236}">
                <a16:creationId xmlns:a16="http://schemas.microsoft.com/office/drawing/2014/main" id="{FB8AE4E4-B778-4909-B6B1-D6D05E0854E4}"/>
              </a:ext>
            </a:extLst>
          </p:cNvPr>
          <p:cNvCxnSpPr>
            <a:cxnSpLocks/>
          </p:cNvCxnSpPr>
          <p:nvPr/>
        </p:nvCxnSpPr>
        <p:spPr>
          <a:xfrm>
            <a:off x="5309572" y="4554217"/>
            <a:ext cx="204928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883BA014-5CA7-43A0-A859-89BEB4ACE7AE}"/>
              </a:ext>
            </a:extLst>
          </p:cNvPr>
          <p:cNvSpPr txBox="1"/>
          <p:nvPr/>
        </p:nvSpPr>
        <p:spPr>
          <a:xfrm>
            <a:off x="7498991" y="1977978"/>
            <a:ext cx="4188184" cy="2062103"/>
          </a:xfrm>
          <a:prstGeom prst="rect">
            <a:avLst/>
          </a:prstGeom>
          <a:noFill/>
        </p:spPr>
        <p:txBody>
          <a:bodyPr wrap="square" rtlCol="0">
            <a:spAutoFit/>
          </a:bodyPr>
          <a:lstStyle/>
          <a:p>
            <a:pPr algn="just"/>
            <a:r>
              <a:rPr lang="en-CA" sz="1600" dirty="0">
                <a:latin typeface="Roboto" panose="02000000000000000000" pitchFamily="2" charset="0"/>
                <a:ea typeface="Roboto" panose="02000000000000000000" pitchFamily="2" charset="0"/>
              </a:rPr>
              <a:t>If a .txt file is present with a compressed download, the app should be able to open a text editor to view, modify, and save patch notes. Could have a notes.txt file for each version(?). It would create a lot of files, probably better to condense into one file and let users format them to show specific patch notes for each version. </a:t>
            </a:r>
          </a:p>
        </p:txBody>
      </p:sp>
      <p:pic>
        <p:nvPicPr>
          <p:cNvPr id="106" name="Graphic 105" descr="Document">
            <a:extLst>
              <a:ext uri="{FF2B5EF4-FFF2-40B4-BE49-F238E27FC236}">
                <a16:creationId xmlns:a16="http://schemas.microsoft.com/office/drawing/2014/main" id="{702F01D4-7829-4C1E-B105-1C6F11FF45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2976" y="3831873"/>
            <a:ext cx="369332" cy="369332"/>
          </a:xfrm>
          <a:prstGeom prst="rect">
            <a:avLst/>
          </a:prstGeom>
        </p:spPr>
      </p:pic>
      <p:sp>
        <p:nvSpPr>
          <p:cNvPr id="107" name="TextBox 106">
            <a:extLst>
              <a:ext uri="{FF2B5EF4-FFF2-40B4-BE49-F238E27FC236}">
                <a16:creationId xmlns:a16="http://schemas.microsoft.com/office/drawing/2014/main" id="{0329CCC1-8180-431B-A7F8-08C66993ABB1}"/>
              </a:ext>
            </a:extLst>
          </p:cNvPr>
          <p:cNvSpPr txBox="1"/>
          <p:nvPr/>
        </p:nvSpPr>
        <p:spPr>
          <a:xfrm>
            <a:off x="4310167" y="3866757"/>
            <a:ext cx="2092967" cy="338554"/>
          </a:xfrm>
          <a:prstGeom prst="rect">
            <a:avLst/>
          </a:prstGeom>
          <a:noFill/>
        </p:spPr>
        <p:txBody>
          <a:bodyPr wrap="square" rtlCol="0">
            <a:spAutoFit/>
          </a:bodyPr>
          <a:lstStyle/>
          <a:p>
            <a:r>
              <a:rPr lang="en-CA" sz="1600" dirty="0">
                <a:latin typeface="Roboto" panose="02000000000000000000" pitchFamily="2" charset="0"/>
                <a:ea typeface="Roboto" panose="02000000000000000000" pitchFamily="2" charset="0"/>
              </a:rPr>
              <a:t>wolf_v1_meta.json</a:t>
            </a:r>
          </a:p>
        </p:txBody>
      </p:sp>
    </p:spTree>
    <p:extLst>
      <p:ext uri="{BB962C8B-B14F-4D97-AF65-F5344CB8AC3E}">
        <p14:creationId xmlns:p14="http://schemas.microsoft.com/office/powerpoint/2010/main" val="2190944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3188</Words>
  <Application>Microsoft Office PowerPoint</Application>
  <PresentationFormat>Widescreen</PresentationFormat>
  <Paragraphs>253</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Monofonto</vt:lpstr>
      <vt:lpstr>Roboto</vt:lpstr>
      <vt:lpstr>Roboto Medium</vt:lpstr>
      <vt:lpstr>Office Theme</vt:lpstr>
      <vt:lpstr>An Analysis of Different File Storage Options for use With the ZOIA Library App</vt:lpstr>
      <vt:lpstr>Retrieval Of Patches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Backend Storage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2020-05-25T12:14:37Z</dcterms:created>
  <dcterms:modified xsi:type="dcterms:W3CDTF">2020-05-25T12:14:43Z</dcterms:modified>
</cp:coreProperties>
</file>