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5" r:id="rId6"/>
    <p:sldId id="260" r:id="rId7"/>
    <p:sldId id="264" r:id="rId8"/>
    <p:sldId id="261" r:id="rId9"/>
    <p:sldId id="268" r:id="rId10"/>
    <p:sldId id="262" r:id="rId11"/>
    <p:sldId id="263" r:id="rId12"/>
    <p:sldId id="270" r:id="rId13"/>
    <p:sldId id="271" r:id="rId14"/>
    <p:sldId id="272" r:id="rId15"/>
    <p:sldId id="267" r:id="rId16"/>
    <p:sldId id="273"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63" autoAdjust="0"/>
    <p:restoredTop sz="71884" autoAdjust="0"/>
  </p:normalViewPr>
  <p:slideViewPr>
    <p:cSldViewPr snapToGrid="0" snapToObjects="1">
      <p:cViewPr varScale="1">
        <p:scale>
          <a:sx n="59" d="100"/>
          <a:sy n="59" d="100"/>
        </p:scale>
        <p:origin x="-96" y="-7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pieChart>
        <c:varyColors val="1"/>
        <c:ser>
          <c:idx val="0"/>
          <c:order val="0"/>
          <c:tx>
            <c:strRef>
              <c:f>Sheet1!$B$1</c:f>
              <c:strCache>
                <c:ptCount val="1"/>
                <c:pt idx="0">
                  <c:v>Food additives ingested</c:v>
                </c:pt>
              </c:strCache>
            </c:strRef>
          </c:tx>
          <c:explosion val="25"/>
          <c:cat>
            <c:strRef>
              <c:f>Sheet1!$A$2:$A$7</c:f>
              <c:strCache>
                <c:ptCount val="6"/>
                <c:pt idx="0">
                  <c:v>Emulsifiers and Preservatives</c:v>
                </c:pt>
                <c:pt idx="1">
                  <c:v>Artificial colours</c:v>
                </c:pt>
                <c:pt idx="2">
                  <c:v>Flavour enhancers</c:v>
                </c:pt>
                <c:pt idx="3">
                  <c:v>Antioxidants</c:v>
                </c:pt>
                <c:pt idx="4">
                  <c:v>sweeteners</c:v>
                </c:pt>
                <c:pt idx="5">
                  <c:v>anicoagulants</c:v>
                </c:pt>
              </c:strCache>
            </c:strRef>
          </c:cat>
          <c:val>
            <c:numRef>
              <c:f>Sheet1!$B$2:$B$7</c:f>
              <c:numCache>
                <c:formatCode>0.00%</c:formatCode>
                <c:ptCount val="6"/>
                <c:pt idx="1">
                  <c:v>0.532</c:v>
                </c:pt>
                <c:pt idx="2">
                  <c:v>0.27</c:v>
                </c:pt>
                <c:pt idx="3">
                  <c:v>0.241</c:v>
                </c:pt>
                <c:pt idx="4">
                  <c:v>0.199</c:v>
                </c:pt>
                <c:pt idx="5">
                  <c:v>0.064</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79A24-E6B3-B64E-8DD8-1D0E25023011}" type="datetimeFigureOut">
              <a:rPr lang="en-US" smtClean="0"/>
              <a:t>02/06/2014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F5BCF-9DC7-DE45-A230-A0CA125BB575}" type="slidenum">
              <a:rPr lang="en-US" smtClean="0"/>
              <a:t>‹#›</a:t>
            </a:fld>
            <a:endParaRPr lang="en-US"/>
          </a:p>
        </p:txBody>
      </p:sp>
    </p:spTree>
    <p:extLst>
      <p:ext uri="{BB962C8B-B14F-4D97-AF65-F5344CB8AC3E}">
        <p14:creationId xmlns:p14="http://schemas.microsoft.com/office/powerpoint/2010/main" val="27317778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(PHOTOS?) </a:t>
            </a:r>
          </a:p>
          <a:p>
            <a:endParaRPr lang="en-US" dirty="0"/>
          </a:p>
        </p:txBody>
      </p:sp>
      <p:sp>
        <p:nvSpPr>
          <p:cNvPr id="4" name="Slide Number Placeholder 3"/>
          <p:cNvSpPr>
            <a:spLocks noGrp="1"/>
          </p:cNvSpPr>
          <p:nvPr>
            <p:ph type="sldNum" sz="quarter" idx="10"/>
          </p:nvPr>
        </p:nvSpPr>
        <p:spPr/>
        <p:txBody>
          <a:bodyPr/>
          <a:lstStyle/>
          <a:p>
            <a:fld id="{0EEF5BCF-9DC7-DE45-A230-A0CA125BB575}" type="slidenum">
              <a:rPr lang="en-US" smtClean="0"/>
              <a:t>2</a:t>
            </a:fld>
            <a:endParaRPr lang="en-US"/>
          </a:p>
        </p:txBody>
      </p:sp>
    </p:spTree>
    <p:extLst>
      <p:ext uri="{BB962C8B-B14F-4D97-AF65-F5344CB8AC3E}">
        <p14:creationId xmlns:p14="http://schemas.microsoft.com/office/powerpoint/2010/main" val="231902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‘Researchers from the London School of Hygiene &amp; Tropical Medicine said that overconsumption was not only shortening peoples lives but also driving climate change and the destruction of the environment.’ (this study will be presented at the united nations rio+20 conference) – telegraph (http://</a:t>
            </a:r>
            <a:r>
              <a:rPr lang="en-US" dirty="0" err="1" smtClean="0"/>
              <a:t>www.telegraph.co.uk</a:t>
            </a:r>
            <a:r>
              <a:rPr lang="en-US" dirty="0" smtClean="0"/>
              <a:t>/earth/environment/9338023/British-population-is-getting-too-fat-for-the-</a:t>
            </a:r>
            <a:r>
              <a:rPr lang="en-US" dirty="0" err="1" smtClean="0"/>
              <a:t>planet.html</a:t>
            </a:r>
            <a:r>
              <a:rPr lang="en-US" dirty="0" smtClean="0"/>
              <a: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Whole world getting fatter survey - http://</a:t>
            </a:r>
            <a:r>
              <a:rPr lang="en-US" dirty="0" err="1" smtClean="0"/>
              <a:t>www.nbcnews.com</a:t>
            </a:r>
            <a:r>
              <a:rPr lang="en-US" dirty="0" smtClean="0"/>
              <a:t>/health/diet-fitness/whole-world-getting-fatter-new-survey-finds-n115811</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EEF5BCF-9DC7-DE45-A230-A0CA125BB575}" type="slidenum">
              <a:rPr lang="en-US" smtClean="0"/>
              <a:t>3</a:t>
            </a:fld>
            <a:endParaRPr lang="en-US"/>
          </a:p>
        </p:txBody>
      </p:sp>
    </p:spTree>
    <p:extLst>
      <p:ext uri="{BB962C8B-B14F-4D97-AF65-F5344CB8AC3E}">
        <p14:creationId xmlns:p14="http://schemas.microsoft.com/office/powerpoint/2010/main" val="139029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EF5BCF-9DC7-DE45-A230-A0CA125BB575}" type="slidenum">
              <a:rPr lang="en-US" smtClean="0"/>
              <a:t>4</a:t>
            </a:fld>
            <a:endParaRPr lang="en-US"/>
          </a:p>
        </p:txBody>
      </p:sp>
    </p:spTree>
    <p:extLst>
      <p:ext uri="{BB962C8B-B14F-4D97-AF65-F5344CB8AC3E}">
        <p14:creationId xmlns:p14="http://schemas.microsoft.com/office/powerpoint/2010/main" val="2102326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www.yorkvision.co.uk</a:t>
            </a:r>
            <a:r>
              <a:rPr lang="en-US" dirty="0" smtClean="0"/>
              <a:t>/scene/food-for-free/30/05/2014</a:t>
            </a:r>
          </a:p>
          <a:p>
            <a:endParaRPr lang="en-US" dirty="0" smtClean="0"/>
          </a:p>
          <a:p>
            <a:r>
              <a:rPr lang="en-US" dirty="0" smtClean="0"/>
              <a:t>Weight Control?</a:t>
            </a:r>
          </a:p>
          <a:p>
            <a:endParaRPr lang="en-US" dirty="0" smtClean="0"/>
          </a:p>
          <a:p>
            <a:r>
              <a:rPr lang="en-US" dirty="0" smtClean="0"/>
              <a:t>Relate to investor with real-life examples of how the product can help customers.</a:t>
            </a:r>
            <a:endParaRPr lang="en-US" dirty="0"/>
          </a:p>
        </p:txBody>
      </p:sp>
      <p:sp>
        <p:nvSpPr>
          <p:cNvPr id="4" name="Slide Number Placeholder 3"/>
          <p:cNvSpPr>
            <a:spLocks noGrp="1"/>
          </p:cNvSpPr>
          <p:nvPr>
            <p:ph type="sldNum" sz="quarter" idx="10"/>
          </p:nvPr>
        </p:nvSpPr>
        <p:spPr/>
        <p:txBody>
          <a:bodyPr/>
          <a:lstStyle/>
          <a:p>
            <a:fld id="{0EEF5BCF-9DC7-DE45-A230-A0CA125BB575}" type="slidenum">
              <a:rPr lang="en-US" smtClean="0"/>
              <a:t>5</a:t>
            </a:fld>
            <a:endParaRPr lang="en-US"/>
          </a:p>
        </p:txBody>
      </p:sp>
    </p:spTree>
    <p:extLst>
      <p:ext uri="{BB962C8B-B14F-4D97-AF65-F5344CB8AC3E}">
        <p14:creationId xmlns:p14="http://schemas.microsoft.com/office/powerpoint/2010/main" val="90943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PROCESS? – is stated in the Project description and specification ( https://</a:t>
            </a:r>
            <a:r>
              <a:rPr lang="en-US" dirty="0" err="1" smtClean="0"/>
              <a:t>www.elec.york.ac.uk</a:t>
            </a:r>
            <a:r>
              <a:rPr lang="en-US" dirty="0" smtClean="0"/>
              <a:t>/</a:t>
            </a:r>
            <a:r>
              <a:rPr lang="en-US" dirty="0" err="1" smtClean="0"/>
              <a:t>internal_web</a:t>
            </a:r>
            <a:r>
              <a:rPr lang="en-US" dirty="0" smtClean="0"/>
              <a:t>/</a:t>
            </a:r>
            <a:r>
              <a:rPr lang="en-US" dirty="0" err="1" smtClean="0"/>
              <a:t>meng</a:t>
            </a:r>
            <a:r>
              <a:rPr lang="en-US" dirty="0" smtClean="0"/>
              <a:t>/yr3/modules/</a:t>
            </a:r>
            <a:r>
              <a:rPr lang="en-US" dirty="0" err="1" smtClean="0"/>
              <a:t>SWEng_Project</a:t>
            </a:r>
            <a:r>
              <a:rPr lang="en-US" dirty="0" smtClean="0"/>
              <a:t>/</a:t>
            </a:r>
            <a:r>
              <a:rPr lang="en-US" dirty="0" err="1" smtClean="0"/>
              <a:t>ProjectDescription.pdf</a:t>
            </a:r>
            <a:r>
              <a:rPr lang="en-US" dirty="0" smtClean="0"/>
              <a:t> )</a:t>
            </a:r>
            <a:endParaRPr lang="en-US" dirty="0"/>
          </a:p>
        </p:txBody>
      </p:sp>
      <p:sp>
        <p:nvSpPr>
          <p:cNvPr id="4" name="Slide Number Placeholder 3"/>
          <p:cNvSpPr>
            <a:spLocks noGrp="1"/>
          </p:cNvSpPr>
          <p:nvPr>
            <p:ph type="sldNum" sz="quarter" idx="10"/>
          </p:nvPr>
        </p:nvSpPr>
        <p:spPr/>
        <p:txBody>
          <a:bodyPr/>
          <a:lstStyle/>
          <a:p>
            <a:fld id="{0EEF5BCF-9DC7-DE45-A230-A0CA125BB575}" type="slidenum">
              <a:rPr lang="en-US" smtClean="0"/>
              <a:t>6</a:t>
            </a:fld>
            <a:endParaRPr lang="en-US"/>
          </a:p>
        </p:txBody>
      </p:sp>
    </p:spTree>
    <p:extLst>
      <p:ext uri="{BB962C8B-B14F-4D97-AF65-F5344CB8AC3E}">
        <p14:creationId xmlns:p14="http://schemas.microsoft.com/office/powerpoint/2010/main" val="3646536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function?</a:t>
            </a:r>
          </a:p>
          <a:p>
            <a:endParaRPr lang="en-US" dirty="0" smtClean="0"/>
          </a:p>
          <a:p>
            <a:r>
              <a:rPr lang="en-US" dirty="0" smtClean="0"/>
              <a:t>Timers are an audible notification that cookbooks don</a:t>
            </a:r>
            <a:r>
              <a:rPr lang="fr-FR" dirty="0" smtClean="0"/>
              <a:t>’</a:t>
            </a:r>
            <a:r>
              <a:rPr lang="en-US" dirty="0" smtClean="0"/>
              <a:t>t have!</a:t>
            </a:r>
            <a:endParaRPr lang="en-US" dirty="0"/>
          </a:p>
        </p:txBody>
      </p:sp>
      <p:sp>
        <p:nvSpPr>
          <p:cNvPr id="4" name="Slide Number Placeholder 3"/>
          <p:cNvSpPr>
            <a:spLocks noGrp="1"/>
          </p:cNvSpPr>
          <p:nvPr>
            <p:ph type="sldNum" sz="quarter" idx="10"/>
          </p:nvPr>
        </p:nvSpPr>
        <p:spPr/>
        <p:txBody>
          <a:bodyPr/>
          <a:lstStyle/>
          <a:p>
            <a:fld id="{0EEF5BCF-9DC7-DE45-A230-A0CA125BB575}" type="slidenum">
              <a:rPr lang="en-US" smtClean="0"/>
              <a:t>7</a:t>
            </a:fld>
            <a:endParaRPr lang="en-US"/>
          </a:p>
        </p:txBody>
      </p:sp>
    </p:spTree>
    <p:extLst>
      <p:ext uri="{BB962C8B-B14F-4D97-AF65-F5344CB8AC3E}">
        <p14:creationId xmlns:p14="http://schemas.microsoft.com/office/powerpoint/2010/main" val="3480490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Survey conducted by </a:t>
            </a:r>
            <a:r>
              <a:rPr lang="en-US" dirty="0" err="1" smtClean="0"/>
              <a:t>Nedaa</a:t>
            </a:r>
            <a:r>
              <a:rPr lang="en-US" baseline="0" dirty="0" smtClean="0"/>
              <a:t> A. Al-</a:t>
            </a:r>
            <a:r>
              <a:rPr lang="en-US" baseline="0" dirty="0" err="1" smtClean="0"/>
              <a:t>Khamees</a:t>
            </a:r>
            <a:r>
              <a:rPr lang="en-US" baseline="0" dirty="0" smtClean="0"/>
              <a:t> of 141 female students at the university of Kuwait.</a:t>
            </a:r>
            <a:endParaRPr lang="en-US" dirty="0"/>
          </a:p>
        </p:txBody>
      </p:sp>
      <p:sp>
        <p:nvSpPr>
          <p:cNvPr id="4" name="Slide Number Placeholder 3"/>
          <p:cNvSpPr>
            <a:spLocks noGrp="1"/>
          </p:cNvSpPr>
          <p:nvPr>
            <p:ph type="sldNum" sz="quarter" idx="10"/>
          </p:nvPr>
        </p:nvSpPr>
        <p:spPr/>
        <p:txBody>
          <a:bodyPr/>
          <a:lstStyle/>
          <a:p>
            <a:fld id="{0EEF5BCF-9DC7-DE45-A230-A0CA125BB575}" type="slidenum">
              <a:rPr lang="en-US" smtClean="0"/>
              <a:t>11</a:t>
            </a:fld>
            <a:endParaRPr lang="en-US"/>
          </a:p>
        </p:txBody>
      </p:sp>
    </p:spTree>
    <p:extLst>
      <p:ext uri="{BB962C8B-B14F-4D97-AF65-F5344CB8AC3E}">
        <p14:creationId xmlns:p14="http://schemas.microsoft.com/office/powerpoint/2010/main" val="68558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Pop up restaurants </a:t>
            </a:r>
            <a:r>
              <a:rPr lang="en-US" dirty="0" smtClean="0"/>
              <a:t>are places that have jumped on this</a:t>
            </a:r>
            <a:r>
              <a:rPr lang="en-US" baseline="0" dirty="0" smtClean="0"/>
              <a:t> craze and offers free food if the meal is uploaded onto instagram with a tag to the restaurant.</a:t>
            </a:r>
            <a:endParaRPr lang="en-US" dirty="0"/>
          </a:p>
        </p:txBody>
      </p:sp>
      <p:sp>
        <p:nvSpPr>
          <p:cNvPr id="4" name="Slide Number Placeholder 3"/>
          <p:cNvSpPr>
            <a:spLocks noGrp="1"/>
          </p:cNvSpPr>
          <p:nvPr>
            <p:ph type="sldNum" sz="quarter" idx="10"/>
          </p:nvPr>
        </p:nvSpPr>
        <p:spPr/>
        <p:txBody>
          <a:bodyPr/>
          <a:lstStyle/>
          <a:p>
            <a:fld id="{0EEF5BCF-9DC7-DE45-A230-A0CA125BB575}" type="slidenum">
              <a:rPr lang="en-US" smtClean="0"/>
              <a:t>12</a:t>
            </a:fld>
            <a:endParaRPr lang="en-US"/>
          </a:p>
        </p:txBody>
      </p:sp>
    </p:spTree>
    <p:extLst>
      <p:ext uri="{BB962C8B-B14F-4D97-AF65-F5344CB8AC3E}">
        <p14:creationId xmlns:p14="http://schemas.microsoft.com/office/powerpoint/2010/main" val="68418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widen our audience once we</a:t>
            </a:r>
            <a:r>
              <a:rPr lang="en-US" baseline="0" dirty="0" smtClean="0"/>
              <a:t> have built an initial following this is not a restriction because of how accessible students are compared to the competition with other companies to the entire public.</a:t>
            </a:r>
            <a:endParaRPr lang="en-US" dirty="0"/>
          </a:p>
        </p:txBody>
      </p:sp>
      <p:sp>
        <p:nvSpPr>
          <p:cNvPr id="4" name="Slide Number Placeholder 3"/>
          <p:cNvSpPr>
            <a:spLocks noGrp="1"/>
          </p:cNvSpPr>
          <p:nvPr>
            <p:ph type="sldNum" sz="quarter" idx="10"/>
          </p:nvPr>
        </p:nvSpPr>
        <p:spPr/>
        <p:txBody>
          <a:bodyPr/>
          <a:lstStyle/>
          <a:p>
            <a:fld id="{0EEF5BCF-9DC7-DE45-A230-A0CA125BB575}" type="slidenum">
              <a:rPr lang="en-US" smtClean="0"/>
              <a:t>17</a:t>
            </a:fld>
            <a:endParaRPr lang="en-US"/>
          </a:p>
        </p:txBody>
      </p:sp>
    </p:spTree>
    <p:extLst>
      <p:ext uri="{BB962C8B-B14F-4D97-AF65-F5344CB8AC3E}">
        <p14:creationId xmlns:p14="http://schemas.microsoft.com/office/powerpoint/2010/main" val="276706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C25805E-1630-9948-8E49-397359BCF9AF}" type="datetimeFigureOut">
              <a:rPr lang="en-US" smtClean="0"/>
              <a:t>02/06/2014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104618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C25805E-1630-9948-8E49-397359BCF9AF}" type="datetimeFigureOut">
              <a:rPr lang="en-US" smtClean="0"/>
              <a:t>02/06/2014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298717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C25805E-1630-9948-8E49-397359BCF9AF}" type="datetimeFigureOut">
              <a:rPr lang="en-US" smtClean="0"/>
              <a:t>02/06/2014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260353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C25805E-1630-9948-8E49-397359BCF9AF}" type="datetimeFigureOut">
              <a:rPr lang="en-US" smtClean="0"/>
              <a:t>02/06/2014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403390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C25805E-1630-9948-8E49-397359BCF9AF}" type="datetimeFigureOut">
              <a:rPr lang="en-US" smtClean="0"/>
              <a:t>02/06/2014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84396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9C25805E-1630-9948-8E49-397359BCF9AF}" type="datetimeFigureOut">
              <a:rPr lang="en-US" smtClean="0"/>
              <a:t>02/06/2014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46773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9C25805E-1630-9948-8E49-397359BCF9AF}" type="datetimeFigureOut">
              <a:rPr lang="en-US" smtClean="0"/>
              <a:t>02/06/2014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397343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C25805E-1630-9948-8E49-397359BCF9AF}" type="datetimeFigureOut">
              <a:rPr lang="en-US" smtClean="0"/>
              <a:t>02/06/2014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1081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5805E-1630-9948-8E49-397359BCF9AF}" type="datetimeFigureOut">
              <a:rPr lang="en-US" smtClean="0"/>
              <a:t>02/06/2014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33941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C25805E-1630-9948-8E49-397359BCF9AF}" type="datetimeFigureOut">
              <a:rPr lang="en-US" smtClean="0"/>
              <a:t>02/06/2014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209986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C25805E-1630-9948-8E49-397359BCF9AF}" type="datetimeFigureOut">
              <a:rPr lang="en-US" smtClean="0"/>
              <a:t>02/06/2014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DD61E-D6DC-9D4E-8934-9D90DF387B64}" type="slidenum">
              <a:rPr lang="en-US" smtClean="0"/>
              <a:t>‹#›</a:t>
            </a:fld>
            <a:endParaRPr lang="en-US"/>
          </a:p>
        </p:txBody>
      </p:sp>
    </p:spTree>
    <p:extLst>
      <p:ext uri="{BB962C8B-B14F-4D97-AF65-F5344CB8AC3E}">
        <p14:creationId xmlns:p14="http://schemas.microsoft.com/office/powerpoint/2010/main" val="14306383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5805E-1630-9948-8E49-397359BCF9AF}" type="datetimeFigureOut">
              <a:rPr lang="en-US" smtClean="0"/>
              <a:t>02/06/2014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DD61E-D6DC-9D4E-8934-9D90DF387B64}" type="slidenum">
              <a:rPr lang="en-US" smtClean="0"/>
              <a:t>‹#›</a:t>
            </a:fld>
            <a:endParaRPr lang="en-US"/>
          </a:p>
        </p:txBody>
      </p:sp>
    </p:spTree>
    <p:extLst>
      <p:ext uri="{BB962C8B-B14F-4D97-AF65-F5344CB8AC3E}">
        <p14:creationId xmlns:p14="http://schemas.microsoft.com/office/powerpoint/2010/main" val="53463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Sales Presentation</a:t>
            </a:r>
            <a:endParaRPr lang="en-US" dirty="0"/>
          </a:p>
        </p:txBody>
      </p:sp>
      <p:sp>
        <p:nvSpPr>
          <p:cNvPr id="3" name="Subtitle 2"/>
          <p:cNvSpPr>
            <a:spLocks noGrp="1"/>
          </p:cNvSpPr>
          <p:nvPr>
            <p:ph type="subTitle" idx="1"/>
          </p:nvPr>
        </p:nvSpPr>
        <p:spPr/>
        <p:txBody>
          <a:bodyPr/>
          <a:lstStyle/>
          <a:p>
            <a:r>
              <a:rPr lang="en-US" dirty="0" smtClean="0"/>
              <a:t>Spoon</a:t>
            </a:r>
          </a:p>
          <a:p>
            <a:endParaRPr lang="en-US" dirty="0"/>
          </a:p>
        </p:txBody>
      </p:sp>
    </p:spTree>
    <p:extLst>
      <p:ext uri="{BB962C8B-B14F-4D97-AF65-F5344CB8AC3E}">
        <p14:creationId xmlns:p14="http://schemas.microsoft.com/office/powerpoint/2010/main" val="4168002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A study by </a:t>
            </a:r>
            <a:r>
              <a:rPr lang="en-US" dirty="0" err="1" smtClean="0"/>
              <a:t>Dr</a:t>
            </a:r>
            <a:r>
              <a:rPr lang="en-US" dirty="0" smtClean="0"/>
              <a:t> </a:t>
            </a:r>
            <a:r>
              <a:rPr lang="en-GB" dirty="0"/>
              <a:t>Jacquie Lavin on the eating habits of university freshmen showed</a:t>
            </a:r>
          </a:p>
          <a:p>
            <a:pPr marL="0" indent="0">
              <a:buNone/>
            </a:pPr>
            <a:r>
              <a:rPr lang="en-GB" dirty="0"/>
              <a:t> </a:t>
            </a:r>
          </a:p>
          <a:p>
            <a:pPr marL="0" indent="0">
              <a:buNone/>
            </a:pPr>
            <a:r>
              <a:rPr lang="en-GB" dirty="0"/>
              <a:t> </a:t>
            </a:r>
            <a:r>
              <a:rPr lang="en-GB" i="1" dirty="0"/>
              <a:t>(65%) of those surveyed describing their eating habits at university as ‘quite unhealthy’ (45%) or ‘very unhealthy’ (20%). They reported relying heavily on convenience foods, takeaways and fast food, with almost half (46%) of those questioned admitting eating convenience foods including ready meals and pre-prepared sauces up to five times a week, and six in 10 (59%) having takeaways or fast food meals between three and five times each week. However, nearly a third (30%) of them only ate fruit or veg once a week or even less – a far cry from the government’s five-a-day recommendation.</a:t>
            </a:r>
            <a:endParaRPr lang="en-GB" dirty="0"/>
          </a:p>
          <a:p>
            <a:pPr marL="0" indent="0">
              <a:buNone/>
            </a:pPr>
            <a:r>
              <a:rPr lang="en-GB" dirty="0"/>
              <a:t> </a:t>
            </a:r>
          </a:p>
          <a:p>
            <a:pPr marL="0" indent="0">
              <a:buNone/>
            </a:pPr>
            <a:r>
              <a:rPr lang="en-GB" dirty="0"/>
              <a:t>This agrees with Spoon’s survey findings.</a:t>
            </a:r>
          </a:p>
          <a:p>
            <a:pPr marL="0" indent="0">
              <a:buNone/>
            </a:pPr>
            <a:r>
              <a:rPr lang="en-GB" dirty="0"/>
              <a:t>The study also showed that:</a:t>
            </a:r>
          </a:p>
          <a:p>
            <a:pPr marL="0" indent="0">
              <a:buNone/>
            </a:pPr>
            <a:r>
              <a:rPr lang="en-GB" dirty="0"/>
              <a:t> </a:t>
            </a:r>
          </a:p>
          <a:p>
            <a:pPr marL="0" indent="0">
              <a:buNone/>
            </a:pPr>
            <a:r>
              <a:rPr lang="en-GB" i="1" dirty="0"/>
              <a:t>The biggest influences on food choices were cost (78%), ease (64%) and speed (68%) of cooking with only 10% of people saying they even considered their health when deciding what to eat. Meanwhile, 59% described eating healthily on a budget as either ‘difficult’ (41%) or ‘very difficult’ (18%</a:t>
            </a:r>
            <a:r>
              <a:rPr lang="en-GB" i="1" dirty="0" smtClean="0"/>
              <a:t>).</a:t>
            </a:r>
            <a:endParaRPr lang="en-US" dirty="0"/>
          </a:p>
        </p:txBody>
      </p:sp>
    </p:spTree>
    <p:extLst>
      <p:ext uri="{BB962C8B-B14F-4D97-AF65-F5344CB8AC3E}">
        <p14:creationId xmlns:p14="http://schemas.microsoft.com/office/powerpoint/2010/main" val="127129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43682662"/>
              </p:ext>
            </p:extLst>
          </p:nvPr>
        </p:nvGraphicFramePr>
        <p:xfrm>
          <a:off x="457200" y="264065"/>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200" y="5427016"/>
            <a:ext cx="8229600" cy="369332"/>
          </a:xfrm>
          <a:prstGeom prst="rect">
            <a:avLst/>
          </a:prstGeom>
          <a:noFill/>
        </p:spPr>
        <p:txBody>
          <a:bodyPr wrap="square" rtlCol="0">
            <a:spAutoFit/>
          </a:bodyPr>
          <a:lstStyle/>
          <a:p>
            <a:r>
              <a:rPr lang="en-US" dirty="0" smtClean="0"/>
              <a:t>Conclusion of pie chart:</a:t>
            </a:r>
            <a:endParaRPr lang="en-US" dirty="0"/>
          </a:p>
        </p:txBody>
      </p:sp>
    </p:spTree>
    <p:extLst>
      <p:ext uri="{BB962C8B-B14F-4D97-AF65-F5344CB8AC3E}">
        <p14:creationId xmlns:p14="http://schemas.microsoft.com/office/powerpoint/2010/main" val="175944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Our target niche for the initial sales of our product is students for many reasons</a:t>
            </a:r>
          </a:p>
          <a:p>
            <a:pPr lvl="1"/>
            <a:r>
              <a:rPr lang="en-US" dirty="0" smtClean="0"/>
              <a:t>Dense packets dispersed nationally across most cities</a:t>
            </a:r>
          </a:p>
          <a:p>
            <a:pPr lvl="1"/>
            <a:r>
              <a:rPr lang="en-US" dirty="0" smtClean="0"/>
              <a:t>Most likely to have a personal laptop or other compatible electronic devices.</a:t>
            </a:r>
          </a:p>
          <a:p>
            <a:pPr lvl="1"/>
            <a:r>
              <a:rPr lang="en-US" dirty="0" smtClean="0"/>
              <a:t>Most unlikely to not have great cooking skills.</a:t>
            </a:r>
          </a:p>
          <a:p>
            <a:pPr lvl="1"/>
            <a:r>
              <a:rPr lang="en-US" dirty="0" smtClean="0"/>
              <a:t>Adverts can be targeted easily via campus and social media networks.</a:t>
            </a:r>
          </a:p>
          <a:p>
            <a:pPr lvl="1"/>
            <a:r>
              <a:rPr lang="en-US" dirty="0" smtClean="0"/>
              <a:t>New photo sharing craze where internet sites such as </a:t>
            </a:r>
            <a:r>
              <a:rPr lang="en-US" dirty="0" err="1" smtClean="0"/>
              <a:t>Tumblr</a:t>
            </a:r>
            <a:r>
              <a:rPr lang="en-US" dirty="0" smtClean="0"/>
              <a:t> and Instagram are being saturated with food image tags (food porn). </a:t>
            </a:r>
            <a:endParaRPr lang="en-US" dirty="0"/>
          </a:p>
        </p:txBody>
      </p:sp>
    </p:spTree>
    <p:extLst>
      <p:ext uri="{BB962C8B-B14F-4D97-AF65-F5344CB8AC3E}">
        <p14:creationId xmlns:p14="http://schemas.microsoft.com/office/powerpoint/2010/main" val="1233259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Flexibility of Market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New students start university every year therefore accessibility to lots of fresh on-going feedback.</a:t>
            </a:r>
          </a:p>
          <a:p>
            <a:r>
              <a:rPr lang="en-US" dirty="0" smtClean="0"/>
              <a:t>Incentive to continue to use </a:t>
            </a:r>
            <a:r>
              <a:rPr lang="en-US" dirty="0" err="1" smtClean="0"/>
              <a:t>eCook</a:t>
            </a:r>
            <a:r>
              <a:rPr lang="en-US" dirty="0" smtClean="0"/>
              <a:t> after graduating to develop skills </a:t>
            </a:r>
          </a:p>
          <a:p>
            <a:r>
              <a:rPr lang="en-US" dirty="0" smtClean="0"/>
              <a:t>Recommendation to friends can incur money or food prizes which is always appealing to a student.</a:t>
            </a:r>
          </a:p>
          <a:p>
            <a:r>
              <a:rPr lang="en-US" dirty="0" smtClean="0"/>
              <a:t>77% od participants in our survey stated that they would prefer software over a physical cookbook</a:t>
            </a:r>
            <a:endParaRPr lang="en-US" dirty="0"/>
          </a:p>
        </p:txBody>
      </p:sp>
    </p:spTree>
    <p:extLst>
      <p:ext uri="{BB962C8B-B14F-4D97-AF65-F5344CB8AC3E}">
        <p14:creationId xmlns:p14="http://schemas.microsoft.com/office/powerpoint/2010/main" val="328601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sp>
        <p:nvSpPr>
          <p:cNvPr id="3" name="Content Placeholder 2"/>
          <p:cNvSpPr>
            <a:spLocks noGrp="1"/>
          </p:cNvSpPr>
          <p:nvPr>
            <p:ph idx="1"/>
          </p:nvPr>
        </p:nvSpPr>
        <p:spPr/>
        <p:txBody>
          <a:bodyPr/>
          <a:lstStyle/>
          <a:p>
            <a:r>
              <a:rPr lang="en-US" dirty="0" err="1" smtClean="0"/>
              <a:t>Yummly</a:t>
            </a:r>
            <a:r>
              <a:rPr lang="en-US" dirty="0" smtClean="0"/>
              <a:t>?</a:t>
            </a:r>
            <a:endParaRPr lang="en-US" dirty="0"/>
          </a:p>
        </p:txBody>
      </p:sp>
    </p:spTree>
    <p:extLst>
      <p:ext uri="{BB962C8B-B14F-4D97-AF65-F5344CB8AC3E}">
        <p14:creationId xmlns:p14="http://schemas.microsoft.com/office/powerpoint/2010/main" val="163192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Explain how we will make a profit and how this product will fit the investors needs.</a:t>
            </a:r>
          </a:p>
          <a:p>
            <a:r>
              <a:rPr lang="en-US" dirty="0" err="1" smtClean="0"/>
              <a:t>eCook</a:t>
            </a:r>
            <a:r>
              <a:rPr lang="en-US" dirty="0" smtClean="0"/>
              <a:t> = £5.50</a:t>
            </a:r>
          </a:p>
          <a:p>
            <a:r>
              <a:rPr lang="en-US" dirty="0" smtClean="0"/>
              <a:t>Product pricing based on competitors, customers perception of product, cost of production and fixed business costs (overheads)</a:t>
            </a:r>
          </a:p>
          <a:p>
            <a:r>
              <a:rPr lang="en-US" dirty="0" smtClean="0"/>
              <a:t>Turnaround time, customization</a:t>
            </a:r>
            <a:r>
              <a:rPr lang="en-US" dirty="0"/>
              <a:t> </a:t>
            </a:r>
            <a:r>
              <a:rPr lang="en-US" dirty="0" smtClean="0"/>
              <a:t>&amp; invoicing?</a:t>
            </a:r>
          </a:p>
          <a:p>
            <a:endParaRPr lang="en-US" dirty="0"/>
          </a:p>
        </p:txBody>
      </p:sp>
    </p:spTree>
    <p:extLst>
      <p:ext uri="{BB962C8B-B14F-4D97-AF65-F5344CB8AC3E}">
        <p14:creationId xmlns:p14="http://schemas.microsoft.com/office/powerpoint/2010/main" val="198400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smtClean="0"/>
              <a:t>LITE edition?</a:t>
            </a:r>
          </a:p>
          <a:p>
            <a:endParaRPr lang="en-US" dirty="0"/>
          </a:p>
        </p:txBody>
      </p:sp>
    </p:spTree>
    <p:extLst>
      <p:ext uri="{BB962C8B-B14F-4D97-AF65-F5344CB8AC3E}">
        <p14:creationId xmlns:p14="http://schemas.microsoft.com/office/powerpoint/2010/main" val="341880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Eat some star wars soup </a:t>
            </a:r>
            <a:r>
              <a:rPr lang="en-US" dirty="0" smtClean="0">
                <a:sym typeface="Wingdings"/>
              </a:rPr>
              <a:t></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Dericious</a:t>
            </a:r>
            <a:r>
              <a:rPr lang="en-US" dirty="0" smtClean="0"/>
              <a:t>!” </a:t>
            </a:r>
          </a:p>
          <a:p>
            <a:endParaRPr lang="en-US" dirty="0"/>
          </a:p>
          <a:p>
            <a:r>
              <a:rPr lang="en-US" dirty="0" err="1" smtClean="0"/>
              <a:t>Thankyou</a:t>
            </a:r>
            <a:r>
              <a:rPr lang="en-US" dirty="0" smtClean="0"/>
              <a:t> and questions…</a:t>
            </a:r>
            <a:endParaRPr lang="en-US" dirty="0"/>
          </a:p>
        </p:txBody>
      </p:sp>
    </p:spTree>
    <p:extLst>
      <p:ext uri="{BB962C8B-B14F-4D97-AF65-F5344CB8AC3E}">
        <p14:creationId xmlns:p14="http://schemas.microsoft.com/office/powerpoint/2010/main" val="407250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Company History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Members : </a:t>
            </a:r>
          </a:p>
          <a:p>
            <a:pPr lvl="1"/>
            <a:r>
              <a:rPr lang="en-US" dirty="0" err="1" smtClean="0"/>
              <a:t>Ankita</a:t>
            </a:r>
            <a:r>
              <a:rPr lang="en-US" dirty="0" smtClean="0"/>
              <a:t> </a:t>
            </a:r>
            <a:r>
              <a:rPr lang="en-US" dirty="0" err="1" smtClean="0"/>
              <a:t>Gangotra</a:t>
            </a:r>
            <a:r>
              <a:rPr lang="en-US" dirty="0" smtClean="0"/>
              <a:t> (Project Manager)</a:t>
            </a:r>
          </a:p>
          <a:p>
            <a:pPr lvl="1"/>
            <a:r>
              <a:rPr lang="en-US" dirty="0" smtClean="0"/>
              <a:t>Max Holland (Deputy Project Manager)</a:t>
            </a:r>
          </a:p>
          <a:p>
            <a:pPr lvl="1"/>
            <a:r>
              <a:rPr lang="en-US" dirty="0" smtClean="0"/>
              <a:t>James </a:t>
            </a:r>
            <a:r>
              <a:rPr lang="en-US" dirty="0" err="1" smtClean="0"/>
              <a:t>Oatley</a:t>
            </a:r>
            <a:r>
              <a:rPr lang="en-US" dirty="0" smtClean="0"/>
              <a:t> (Documentation Manager)</a:t>
            </a:r>
          </a:p>
          <a:p>
            <a:pPr lvl="1"/>
            <a:r>
              <a:rPr lang="en-US" dirty="0" smtClean="0"/>
              <a:t>Steve Thorpe (Software Manager)</a:t>
            </a:r>
          </a:p>
          <a:p>
            <a:pPr lvl="1"/>
            <a:r>
              <a:rPr lang="en-US" dirty="0" smtClean="0"/>
              <a:t>Jonathon Caine (Development Manager)</a:t>
            </a:r>
          </a:p>
          <a:p>
            <a:pPr lvl="1"/>
            <a:r>
              <a:rPr lang="en-US" dirty="0" smtClean="0"/>
              <a:t>Roger Tan (Testing and Integration Manager)</a:t>
            </a:r>
          </a:p>
          <a:p>
            <a:pPr lvl="1"/>
            <a:r>
              <a:rPr lang="en-US" dirty="0" err="1" smtClean="0"/>
              <a:t>Prakruti</a:t>
            </a:r>
            <a:r>
              <a:rPr lang="en-US" dirty="0" smtClean="0"/>
              <a:t> </a:t>
            </a:r>
            <a:r>
              <a:rPr lang="en-US" dirty="0" err="1" smtClean="0"/>
              <a:t>Sinha</a:t>
            </a:r>
            <a:r>
              <a:rPr lang="en-US" dirty="0" smtClean="0"/>
              <a:t> (Finance Manager)</a:t>
            </a:r>
          </a:p>
          <a:p>
            <a:pPr lvl="1"/>
            <a:r>
              <a:rPr lang="en-US" dirty="0" smtClean="0"/>
              <a:t>Sam Beedell </a:t>
            </a:r>
            <a:r>
              <a:rPr lang="en-US" dirty="0"/>
              <a:t>(</a:t>
            </a:r>
            <a:r>
              <a:rPr lang="en-US" dirty="0" smtClean="0"/>
              <a:t>Content/Deputy Finance Manager</a:t>
            </a:r>
          </a:p>
          <a:p>
            <a:pPr lvl="1"/>
            <a:r>
              <a:rPr lang="en-US" dirty="0" err="1" smtClean="0"/>
              <a:t>Zayyad</a:t>
            </a:r>
            <a:r>
              <a:rPr lang="en-US" dirty="0" smtClean="0"/>
              <a:t> </a:t>
            </a:r>
            <a:r>
              <a:rPr lang="en-US" dirty="0" err="1" smtClean="0"/>
              <a:t>Tagwai</a:t>
            </a:r>
            <a:r>
              <a:rPr lang="en-US" dirty="0" smtClean="0"/>
              <a:t> (Marketing Manager)</a:t>
            </a:r>
          </a:p>
          <a:p>
            <a:pPr lvl="1"/>
            <a:endParaRPr lang="en-US" dirty="0"/>
          </a:p>
        </p:txBody>
      </p:sp>
    </p:spTree>
    <p:extLst>
      <p:ext uri="{BB962C8B-B14F-4D97-AF65-F5344CB8AC3E}">
        <p14:creationId xmlns:p14="http://schemas.microsoft.com/office/powerpoint/2010/main" val="156448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Problem Statement</a:t>
            </a:r>
          </a:p>
          <a:p>
            <a:pPr lvl="1"/>
            <a:r>
              <a:rPr lang="en-US" dirty="0" smtClean="0"/>
              <a:t>The population is increasing the consumption of food consisting mainly of sugar filled foods and over-priced ready meals that are pumped full of chemicals to increase </a:t>
            </a:r>
            <a:r>
              <a:rPr lang="en-US" dirty="0" err="1" smtClean="0"/>
              <a:t>shelflife</a:t>
            </a:r>
            <a:r>
              <a:rPr lang="en-US" dirty="0" smtClean="0"/>
              <a:t> and imitate looking ‘fresh’, when you can easily cook the same for cheaper and the meal would ultimately taste 10 times better.</a:t>
            </a:r>
          </a:p>
          <a:p>
            <a:pPr lvl="1"/>
            <a:r>
              <a:rPr lang="en-US" dirty="0" smtClean="0"/>
              <a:t>The whole worlds population is getting fat through not moving as much but still having a necessity to over-eat due to consumerism in the food industry </a:t>
            </a:r>
            <a:r>
              <a:rPr lang="en-US" dirty="0" smtClean="0"/>
              <a:t>and the fact that f</a:t>
            </a:r>
            <a:r>
              <a:rPr lang="en-US" dirty="0" smtClean="0"/>
              <a:t>ood consumption is biologically programmed into us all.</a:t>
            </a:r>
            <a:endParaRPr lang="en-US" dirty="0"/>
          </a:p>
        </p:txBody>
      </p:sp>
    </p:spTree>
    <p:extLst>
      <p:ext uri="{BB962C8B-B14F-4D97-AF65-F5344CB8AC3E}">
        <p14:creationId xmlns:p14="http://schemas.microsoft.com/office/powerpoint/2010/main" val="204128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Hypothesis</a:t>
            </a:r>
          </a:p>
          <a:p>
            <a:pPr lvl="1"/>
            <a:r>
              <a:rPr lang="en-US" dirty="0" smtClean="0"/>
              <a:t>To promote the consumption of healthier and cheaper food by glorifying home cooking. </a:t>
            </a:r>
          </a:p>
          <a:p>
            <a:pPr lvl="1"/>
            <a:r>
              <a:rPr lang="en-US" dirty="0" smtClean="0"/>
              <a:t>Encourage the user to learn kitchen basic techniques ergo saving money and gaining</a:t>
            </a:r>
            <a:r>
              <a:rPr lang="en-US" b="0" i="0" dirty="0" smtClean="0">
                <a:solidFill>
                  <a:srgbClr val="000000"/>
                </a:solidFill>
                <a:ea typeface="Lucida Grande"/>
                <a:cs typeface="Lucida Grande"/>
              </a:rPr>
              <a:t> indispensable life skills.</a:t>
            </a:r>
          </a:p>
          <a:p>
            <a:pPr lvl="1"/>
            <a:r>
              <a:rPr lang="en-US" dirty="0" smtClean="0">
                <a:solidFill>
                  <a:srgbClr val="000000"/>
                </a:solidFill>
                <a:ea typeface="Lucida Grande"/>
                <a:cs typeface="Lucida Grande"/>
              </a:rPr>
              <a:t>Display the enjoyment from creating a meal from scratch.</a:t>
            </a:r>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59954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benefits of home cooking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Balanced meals to achieve your fruit and veg consumption everyday, keep eating interesting and get a balance of protein, carbohydrates and fat, plus all the essential vitamins and minerals needed for the adult and </a:t>
            </a:r>
            <a:r>
              <a:rPr lang="en-US" dirty="0" err="1" smtClean="0"/>
              <a:t>childs</a:t>
            </a:r>
            <a:r>
              <a:rPr lang="en-US" dirty="0" smtClean="0"/>
              <a:t> body.</a:t>
            </a:r>
          </a:p>
          <a:p>
            <a:r>
              <a:rPr lang="en-US" dirty="0" smtClean="0"/>
              <a:t>No hidden ingredients and chemicals in your food if you buy locally grown vegetables, also a much greater energy will be gained from eating these foods.</a:t>
            </a:r>
          </a:p>
          <a:p>
            <a:r>
              <a:rPr lang="en-US" dirty="0" smtClean="0"/>
              <a:t>‘As students, we should be naturally predisposed to forage for fresh ingredients, because they are free.’ - Jim Dee, </a:t>
            </a:r>
            <a:r>
              <a:rPr lang="en-US" dirty="0"/>
              <a:t>Y</a:t>
            </a:r>
            <a:r>
              <a:rPr lang="en-US" dirty="0" smtClean="0"/>
              <a:t>ork Vision.</a:t>
            </a:r>
          </a:p>
          <a:p>
            <a:r>
              <a:rPr lang="en-US" dirty="0" smtClean="0"/>
              <a:t>Excuse for a social occasion and bring friends/family together.</a:t>
            </a:r>
            <a:endParaRPr lang="en-US" dirty="0"/>
          </a:p>
        </p:txBody>
      </p:sp>
    </p:spTree>
    <p:extLst>
      <p:ext uri="{BB962C8B-B14F-4D97-AF65-F5344CB8AC3E}">
        <p14:creationId xmlns:p14="http://schemas.microsoft.com/office/powerpoint/2010/main" val="417036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Description</a:t>
            </a:r>
            <a:endParaRPr lang="en-US" dirty="0"/>
          </a:p>
        </p:txBody>
      </p:sp>
      <p:sp>
        <p:nvSpPr>
          <p:cNvPr id="3" name="Content Placeholder 2"/>
          <p:cNvSpPr>
            <a:spLocks noGrp="1"/>
          </p:cNvSpPr>
          <p:nvPr>
            <p:ph idx="1"/>
          </p:nvPr>
        </p:nvSpPr>
        <p:spPr/>
        <p:txBody>
          <a:bodyPr/>
          <a:lstStyle/>
          <a:p>
            <a:r>
              <a:rPr lang="en-US" dirty="0" smtClean="0"/>
              <a:t>So what is </a:t>
            </a:r>
            <a:r>
              <a:rPr lang="en-US" dirty="0" err="1" smtClean="0"/>
              <a:t>eCook</a:t>
            </a:r>
            <a:r>
              <a:rPr lang="en-US" dirty="0" smtClean="0"/>
              <a:t>?</a:t>
            </a:r>
          </a:p>
          <a:p>
            <a:pPr lvl="1"/>
            <a:r>
              <a:rPr lang="en-US" dirty="0" smtClean="0"/>
              <a:t>Fully interactive cookbook with ergonomic design</a:t>
            </a:r>
          </a:p>
          <a:p>
            <a:pPr lvl="1"/>
            <a:r>
              <a:rPr lang="en-US" dirty="0" smtClean="0"/>
              <a:t>Intuitive navigation flow for the user</a:t>
            </a:r>
          </a:p>
          <a:p>
            <a:pPr lvl="1"/>
            <a:r>
              <a:rPr lang="en-US" dirty="0" smtClean="0"/>
              <a:t>Built to heighten the user experience when learning to cook.</a:t>
            </a:r>
          </a:p>
          <a:p>
            <a:pPr lvl="1"/>
            <a:r>
              <a:rPr lang="en-US" dirty="0" smtClean="0"/>
              <a:t>Gather your personal collection of recipes from our growing database</a:t>
            </a:r>
          </a:p>
          <a:p>
            <a:pPr lvl="1"/>
            <a:r>
              <a:rPr lang="en-US" dirty="0" smtClean="0"/>
              <a:t>See video tutorials of basic kitchen techniques</a:t>
            </a:r>
          </a:p>
          <a:p>
            <a:endParaRPr lang="en-US" dirty="0"/>
          </a:p>
        </p:txBody>
      </p:sp>
    </p:spTree>
    <p:extLst>
      <p:ext uri="{BB962C8B-B14F-4D97-AF65-F5344CB8AC3E}">
        <p14:creationId xmlns:p14="http://schemas.microsoft.com/office/powerpoint/2010/main" val="1099364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eCook</a:t>
            </a:r>
            <a:endParaRPr lang="en-US" dirty="0"/>
          </a:p>
        </p:txBody>
      </p:sp>
      <p:sp>
        <p:nvSpPr>
          <p:cNvPr id="3" name="Content Placeholder 2"/>
          <p:cNvSpPr>
            <a:spLocks noGrp="1"/>
          </p:cNvSpPr>
          <p:nvPr>
            <p:ph idx="1"/>
          </p:nvPr>
        </p:nvSpPr>
        <p:spPr/>
        <p:txBody>
          <a:bodyPr>
            <a:normAutofit fontScale="92500" lnSpcReduction="10000"/>
          </a:bodyPr>
          <a:lstStyle/>
          <a:p>
            <a:pPr marL="0" indent="-400050"/>
            <a:r>
              <a:rPr lang="en-US" dirty="0" smtClean="0"/>
              <a:t>Features:</a:t>
            </a:r>
          </a:p>
          <a:p>
            <a:pPr marL="400050" lvl="1" indent="-400050"/>
            <a:r>
              <a:rPr lang="en-US" dirty="0" smtClean="0"/>
              <a:t>Step by step guides and videos to cook a huge range of recipes </a:t>
            </a:r>
          </a:p>
          <a:p>
            <a:pPr marL="400050" lvl="1" indent="-400050"/>
            <a:r>
              <a:rPr lang="en-US" dirty="0" smtClean="0"/>
              <a:t>Basic kitchen techniques required to make a meal delicious.</a:t>
            </a:r>
          </a:p>
          <a:p>
            <a:pPr marL="400050" lvl="1" indent="-400050"/>
            <a:r>
              <a:rPr lang="en-US" dirty="0" smtClean="0"/>
              <a:t>Shopping List Export</a:t>
            </a:r>
          </a:p>
          <a:p>
            <a:pPr marL="400050" lvl="1" indent="-400050"/>
            <a:r>
              <a:rPr lang="en-US" dirty="0" smtClean="0"/>
              <a:t>Notes, timers and multiple guests.</a:t>
            </a:r>
          </a:p>
          <a:p>
            <a:pPr marL="400050" lvl="1" indent="-400050"/>
            <a:r>
              <a:rPr lang="en-US" dirty="0" smtClean="0"/>
              <a:t>Chefs can host playlists of recipes (outer </a:t>
            </a:r>
            <a:r>
              <a:rPr lang="en-US" dirty="0" err="1" smtClean="0"/>
              <a:t>benfits</a:t>
            </a:r>
            <a:r>
              <a:rPr lang="en-US" dirty="0" smtClean="0"/>
              <a:t>). Our first content package is provided by Jim Dee, the foundation of this versions is built from his ideas and a default package of ‘simple soups’ has been included.</a:t>
            </a:r>
          </a:p>
          <a:p>
            <a:pPr marL="400050" lvl="1" indent="-400050"/>
            <a:endParaRPr lang="en-US" dirty="0" smtClean="0"/>
          </a:p>
          <a:p>
            <a:endParaRPr lang="en-US" dirty="0"/>
          </a:p>
        </p:txBody>
      </p:sp>
    </p:spTree>
    <p:extLst>
      <p:ext uri="{BB962C8B-B14F-4D97-AF65-F5344CB8AC3E}">
        <p14:creationId xmlns:p14="http://schemas.microsoft.com/office/powerpoint/2010/main" val="362377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15 </a:t>
            </a:r>
            <a:r>
              <a:rPr lang="en-US" dirty="0" err="1" smtClean="0"/>
              <a:t>mins</a:t>
            </a:r>
            <a:r>
              <a:rPr lang="en-US" dirty="0" smtClean="0"/>
              <a:t>…</a:t>
            </a:r>
            <a:endParaRPr lang="en-US" dirty="0"/>
          </a:p>
        </p:txBody>
      </p:sp>
    </p:spTree>
    <p:extLst>
      <p:ext uri="{BB962C8B-B14F-4D97-AF65-F5344CB8AC3E}">
        <p14:creationId xmlns:p14="http://schemas.microsoft.com/office/powerpoint/2010/main" val="44110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Marketing</a:t>
            </a:r>
            <a:endParaRPr lang="en-US" dirty="0"/>
          </a:p>
        </p:txBody>
      </p:sp>
      <p:sp>
        <p:nvSpPr>
          <p:cNvPr id="3" name="Content Placeholder 2"/>
          <p:cNvSpPr>
            <a:spLocks noGrp="1"/>
          </p:cNvSpPr>
          <p:nvPr>
            <p:ph idx="1"/>
          </p:nvPr>
        </p:nvSpPr>
        <p:spPr/>
        <p:txBody>
          <a:bodyPr>
            <a:normAutofit/>
          </a:bodyPr>
          <a:lstStyle/>
          <a:p>
            <a:r>
              <a:rPr lang="en-US" dirty="0" smtClean="0"/>
              <a:t>Everyone suffers from having to eat under a budget, avoid binging on sugar-filled foods and routinely manage their time to enjoy cooking. </a:t>
            </a:r>
          </a:p>
          <a:p>
            <a:r>
              <a:rPr lang="en-US" dirty="0" smtClean="0"/>
              <a:t>Students are a prime example where you are forced to do to for the first time and acquire these essential life skills.</a:t>
            </a:r>
            <a:endParaRPr lang="en-US" dirty="0"/>
          </a:p>
        </p:txBody>
      </p:sp>
    </p:spTree>
    <p:extLst>
      <p:ext uri="{BB962C8B-B14F-4D97-AF65-F5344CB8AC3E}">
        <p14:creationId xmlns:p14="http://schemas.microsoft.com/office/powerpoint/2010/main" val="2776790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200</TotalTime>
  <Words>1037</Words>
  <Application>Microsoft Macintosh PowerPoint</Application>
  <PresentationFormat>On-screen Show (4:3)</PresentationFormat>
  <Paragraphs>109</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Sales Presentation</vt:lpstr>
      <vt:lpstr>Brief Company History</vt:lpstr>
      <vt:lpstr>Introduction</vt:lpstr>
      <vt:lpstr>Introduction</vt:lpstr>
      <vt:lpstr>The benefits of home cooking</vt:lpstr>
      <vt:lpstr>Product Description</vt:lpstr>
      <vt:lpstr>eCook</vt:lpstr>
      <vt:lpstr>Demo</vt:lpstr>
      <vt:lpstr>Marketing</vt:lpstr>
      <vt:lpstr>Marketing</vt:lpstr>
      <vt:lpstr>PowerPoint Presentation</vt:lpstr>
      <vt:lpstr>Market Research</vt:lpstr>
      <vt:lpstr>Flexibility of Market</vt:lpstr>
      <vt:lpstr>Competition</vt:lpstr>
      <vt:lpstr>Conclusion</vt:lpstr>
      <vt:lpstr>Future?</vt:lpstr>
      <vt:lpstr>Eat some star wars soup </vt:lpstr>
    </vt:vector>
  </TitlesOfParts>
  <Company>piss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Presentation</dc:title>
  <dc:creator>Sam Beedell</dc:creator>
  <cp:lastModifiedBy>Sam Beedell</cp:lastModifiedBy>
  <cp:revision>16</cp:revision>
  <dcterms:created xsi:type="dcterms:W3CDTF">2014-06-02T14:25:17Z</dcterms:created>
  <dcterms:modified xsi:type="dcterms:W3CDTF">2014-06-02T17:45:21Z</dcterms:modified>
</cp:coreProperties>
</file>