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  <p:sldMasterId id="2147483668" r:id="rId5"/>
  </p:sldMasterIdLst>
  <p:notesMasterIdLst>
    <p:notesMasterId r:id="rId30"/>
  </p:notesMasterIdLst>
  <p:sldIdLst>
    <p:sldId id="265" r:id="rId6"/>
    <p:sldId id="267" r:id="rId7"/>
    <p:sldId id="284" r:id="rId8"/>
    <p:sldId id="312" r:id="rId9"/>
    <p:sldId id="313" r:id="rId10"/>
    <p:sldId id="289" r:id="rId11"/>
    <p:sldId id="290" r:id="rId12"/>
    <p:sldId id="307" r:id="rId13"/>
    <p:sldId id="291" r:id="rId14"/>
    <p:sldId id="293" r:id="rId15"/>
    <p:sldId id="294" r:id="rId16"/>
    <p:sldId id="318" r:id="rId17"/>
    <p:sldId id="314" r:id="rId18"/>
    <p:sldId id="315" r:id="rId19"/>
    <p:sldId id="316" r:id="rId20"/>
    <p:sldId id="321" r:id="rId21"/>
    <p:sldId id="317" r:id="rId22"/>
    <p:sldId id="300" r:id="rId23"/>
    <p:sldId id="301" r:id="rId24"/>
    <p:sldId id="320" r:id="rId25"/>
    <p:sldId id="309" r:id="rId26"/>
    <p:sldId id="310" r:id="rId27"/>
    <p:sldId id="286" r:id="rId28"/>
    <p:sldId id="3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D1"/>
    <a:srgbClr val="F9D6D5"/>
    <a:srgbClr val="E0F0D1"/>
    <a:srgbClr val="EEF8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EBC88-B6D7-43EC-B62A-AC48FB3887E7}" v="162" dt="2024-04-11T00:29:01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761"/>
  </p:normalViewPr>
  <p:slideViewPr>
    <p:cSldViewPr snapToGrid="0" snapToObjects="1">
      <p:cViewPr varScale="1">
        <p:scale>
          <a:sx n="75" d="100"/>
          <a:sy n="75" d="100"/>
        </p:scale>
        <p:origin x="8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FF67-57F9-8344-8E48-6F39E9F9B46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16DA-2766-464C-A69F-8CAE26EC7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4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C16DA-2766-464C-A69F-8CAE26EC73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4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37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341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37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341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2390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60362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2390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60362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6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charset="0"/>
          <a:ea typeface="Franklin Gothic Medium Cond" charset="0"/>
          <a:cs typeface="Franklin Gothic Medium Cond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charset="0"/>
          <a:ea typeface="Franklin Gothic Medium Cond" charset="0"/>
          <a:cs typeface="Franklin Gothic Medium Cond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09-3F89-B27D-7D6E-C62B1987C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Context-Driven English to Japanese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C9945-5765-3C35-DB1B-33DD3D5B6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Johnathan Dewey</a:t>
            </a:r>
          </a:p>
          <a:p>
            <a:r>
              <a:rPr lang="en-US" dirty="0"/>
              <a:t>B.S. Computer Science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33F97A7-CF54-C8DC-433F-D4FB5439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18" y="4269000"/>
            <a:ext cx="1747963" cy="17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4389A5-C328-F6ED-639B-A94A96E4E258}"/>
              </a:ext>
            </a:extLst>
          </p:cNvPr>
          <p:cNvSpPr/>
          <p:nvPr/>
        </p:nvSpPr>
        <p:spPr>
          <a:xfrm>
            <a:off x="6493397" y="3819646"/>
            <a:ext cx="1643606" cy="1620455"/>
          </a:xfrm>
          <a:custGeom>
            <a:avLst/>
            <a:gdLst>
              <a:gd name="connsiteX0" fmla="*/ 1620456 w 1643606"/>
              <a:gd name="connsiteY0" fmla="*/ 1469984 h 1620455"/>
              <a:gd name="connsiteX1" fmla="*/ 1643606 w 1643606"/>
              <a:gd name="connsiteY1" fmla="*/ 1076445 h 1620455"/>
              <a:gd name="connsiteX2" fmla="*/ 1412112 w 1643606"/>
              <a:gd name="connsiteY2" fmla="*/ 555584 h 1620455"/>
              <a:gd name="connsiteX3" fmla="*/ 1169044 w 1643606"/>
              <a:gd name="connsiteY3" fmla="*/ 462987 h 1620455"/>
              <a:gd name="connsiteX4" fmla="*/ 937550 w 1643606"/>
              <a:gd name="connsiteY4" fmla="*/ 11574 h 1620455"/>
              <a:gd name="connsiteX5" fmla="*/ 324092 w 1643606"/>
              <a:gd name="connsiteY5" fmla="*/ 0 h 1620455"/>
              <a:gd name="connsiteX6" fmla="*/ 0 w 1643606"/>
              <a:gd name="connsiteY6" fmla="*/ 544010 h 1620455"/>
              <a:gd name="connsiteX7" fmla="*/ 243069 w 1643606"/>
              <a:gd name="connsiteY7" fmla="*/ 1423686 h 1620455"/>
              <a:gd name="connsiteX8" fmla="*/ 659757 w 1643606"/>
              <a:gd name="connsiteY8" fmla="*/ 1620455 h 1620455"/>
              <a:gd name="connsiteX9" fmla="*/ 1620456 w 1643606"/>
              <a:gd name="connsiteY9" fmla="*/ 1469984 h 162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606" h="1620455">
                <a:moveTo>
                  <a:pt x="1620456" y="1469984"/>
                </a:moveTo>
                <a:lnTo>
                  <a:pt x="1643606" y="1076445"/>
                </a:lnTo>
                <a:lnTo>
                  <a:pt x="1412112" y="555584"/>
                </a:lnTo>
                <a:lnTo>
                  <a:pt x="1169044" y="462987"/>
                </a:lnTo>
                <a:lnTo>
                  <a:pt x="937550" y="11574"/>
                </a:lnTo>
                <a:lnTo>
                  <a:pt x="324092" y="0"/>
                </a:lnTo>
                <a:lnTo>
                  <a:pt x="0" y="544010"/>
                </a:lnTo>
                <a:lnTo>
                  <a:pt x="243069" y="1423686"/>
                </a:lnTo>
                <a:lnTo>
                  <a:pt x="659757" y="1620455"/>
                </a:lnTo>
                <a:lnTo>
                  <a:pt x="1620456" y="146998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906251" y="337880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7151621" y="231467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7395712" y="2693214"/>
            <a:ext cx="364671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 flipH="1">
            <a:off x="7046887" y="2693214"/>
            <a:ext cx="348825" cy="15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7516292" y="284306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 flipH="1">
            <a:off x="7247979" y="3221604"/>
            <a:ext cx="512404" cy="1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723313" y="178372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>
            <a:off x="6967404" y="2162261"/>
            <a:ext cx="428308" cy="15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 flipH="1">
            <a:off x="6610742" y="2162261"/>
            <a:ext cx="356662" cy="155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799608" y="122642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043699" y="1604963"/>
            <a:ext cx="9237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119994" y="160496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257701" y="231156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01792" y="269009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137121" y="269009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875903" y="178161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119994" y="216014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770402" y="216014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795393" y="284151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623947" y="231156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698287" y="28415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00432" y="284488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6366651" y="231796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7877236" y="3345826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endCxn id="3" idx="0"/>
          </p:cNvCxnSpPr>
          <p:nvPr/>
        </p:nvCxnSpPr>
        <p:spPr>
          <a:xfrm>
            <a:off x="7760383" y="3223163"/>
            <a:ext cx="431663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BB5E-DFB5-BAC8-91F5-FF8CA1189728}"/>
              </a:ext>
            </a:extLst>
          </p:cNvPr>
          <p:cNvGrpSpPr/>
          <p:nvPr/>
        </p:nvGrpSpPr>
        <p:grpSpPr>
          <a:xfrm>
            <a:off x="6651543" y="3724361"/>
            <a:ext cx="1550663" cy="1506315"/>
            <a:chOff x="7819943" y="4232361"/>
            <a:chExt cx="1550663" cy="15063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3903CCD-B79F-3D09-6CAA-60760AE92750}"/>
                </a:ext>
              </a:extLst>
            </p:cNvPr>
            <p:cNvSpPr/>
            <p:nvPr/>
          </p:nvSpPr>
          <p:spPr>
            <a:xfrm>
              <a:off x="8523600" y="4981607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328C5E6-9C6B-1C54-449B-03C1919192DB}"/>
                </a:ext>
              </a:extLst>
            </p:cNvPr>
            <p:cNvSpPr/>
            <p:nvPr/>
          </p:nvSpPr>
          <p:spPr>
            <a:xfrm>
              <a:off x="8035921" y="5511555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job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40A4BD-2400-6EFF-02D3-4A356C5CBB25}"/>
                </a:ext>
              </a:extLst>
            </p:cNvPr>
            <p:cNvSpPr/>
            <p:nvPr/>
          </p:nvSpPr>
          <p:spPr>
            <a:xfrm>
              <a:off x="8044196" y="4458573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F07841-9024-965B-E501-65787D47DC3C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>
              <a:off x="8288287" y="4837108"/>
              <a:ext cx="479404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CDC7D8-AF66-B378-7EFD-421119F0AA75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>
              <a:off x="8767691" y="5360142"/>
              <a:ext cx="333287" cy="1514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7AD6C9-A1D0-48D2-3F98-80415A97527D}"/>
                </a:ext>
              </a:extLst>
            </p:cNvPr>
            <p:cNvSpPr/>
            <p:nvPr/>
          </p:nvSpPr>
          <p:spPr>
            <a:xfrm>
              <a:off x="8954523" y="5511555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EFE190-1515-45E0-5DE8-91AB19A852F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8377649" y="5360142"/>
              <a:ext cx="390042" cy="1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4CC71D-97BE-F884-8ED8-0A5C1548306E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 flipH="1">
              <a:off x="8288287" y="4232361"/>
              <a:ext cx="1082319" cy="2262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B36120F-FE2D-191F-D413-9410609B754E}"/>
                </a:ext>
              </a:extLst>
            </p:cNvPr>
            <p:cNvCxnSpPr>
              <a:cxnSpLocks/>
              <a:stCxn id="13" idx="2"/>
              <a:endCxn id="54" idx="0"/>
            </p:cNvCxnSpPr>
            <p:nvPr/>
          </p:nvCxnSpPr>
          <p:spPr>
            <a:xfrm flipH="1">
              <a:off x="7966398" y="4837108"/>
              <a:ext cx="321889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D2AA13-CB9F-A503-8B48-76D997B4AA48}"/>
                </a:ext>
              </a:extLst>
            </p:cNvPr>
            <p:cNvSpPr/>
            <p:nvPr/>
          </p:nvSpPr>
          <p:spPr>
            <a:xfrm>
              <a:off x="7819943" y="4981607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8304882" y="553748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8863188" y="4998433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9107279" y="5376968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8646610" y="5376968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8472642" y="445413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8716733" y="4832665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8350597" y="4832665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10043574" y="443977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10287665" y="4818311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888371" y="4818311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9497825" y="4984079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9253734" y="394201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9497825" y="4320549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8716733" y="4320549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10523009" y="498407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9298178" y="553748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8204142" y="4998433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8192046" y="3724361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FCAEB4-068F-CBCE-9D0B-03240E7E4461}"/>
              </a:ext>
            </a:extLst>
          </p:cNvPr>
          <p:cNvSpPr txBox="1"/>
          <p:nvPr/>
        </p:nvSpPr>
        <p:spPr>
          <a:xfrm>
            <a:off x="2113931" y="3817784"/>
            <a:ext cx="45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Rejoining of the Article Phrase’s complement to the Article Phrase’s former parent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41455-7707-965D-8067-5B9B77D5909B}"/>
              </a:ext>
            </a:extLst>
          </p:cNvPr>
          <p:cNvSpPr txBox="1"/>
          <p:nvPr/>
        </p:nvSpPr>
        <p:spPr>
          <a:xfrm>
            <a:off x="3800626" y="456723"/>
            <a:ext cx="468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Current Task:</a:t>
            </a:r>
          </a:p>
          <a:p>
            <a:pPr algn="ctr"/>
            <a:r>
              <a:rPr lang="en-US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Strip Lexical Items</a:t>
            </a:r>
            <a:endParaRPr lang="en-US" sz="1800" i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946891" y="327720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7192261" y="221307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7436352" y="2591614"/>
            <a:ext cx="364671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 flipH="1">
            <a:off x="7087527" y="2591614"/>
            <a:ext cx="348825" cy="15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7556932" y="274146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 flipH="1">
            <a:off x="7288619" y="3120004"/>
            <a:ext cx="512404" cy="1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763953" y="168212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>
            <a:off x="7008044" y="2060661"/>
            <a:ext cx="428308" cy="15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 flipH="1">
            <a:off x="6651382" y="2060661"/>
            <a:ext cx="356662" cy="155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40248" y="112482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084339" y="1503363"/>
            <a:ext cx="9237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160634" y="150336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298341" y="220996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42432" y="258849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177761" y="258849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916543" y="168001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160634" y="205854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811042" y="205854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36033" y="273991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664587" y="220996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38927" y="27399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41072" y="274328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6407291" y="221636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7917876" y="3244226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endCxn id="3" idx="0"/>
          </p:cNvCxnSpPr>
          <p:nvPr/>
        </p:nvCxnSpPr>
        <p:spPr>
          <a:xfrm>
            <a:off x="7801023" y="3121563"/>
            <a:ext cx="431663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7395840" y="437200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6908161" y="490195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6916436" y="3848973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7160527" y="4227508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7639931" y="4750542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7826763" y="490195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249889" y="4750542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7160527" y="3622761"/>
            <a:ext cx="1072159" cy="22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6838638" y="4227508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6692183" y="4372007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8345522" y="543588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8903828" y="4896833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9147919" y="5275368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8687250" y="5275368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8513282" y="435253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8757373" y="4731065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8391237" y="4731065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10084214" y="433817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10328305" y="4716711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929011" y="4716711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9538465" y="4882479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9294374" y="384041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9538465" y="4218949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8757373" y="4218949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10563649" y="488247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9338818" y="543588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8244782" y="4896833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8232686" y="3622761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FCAEB4-068F-CBCE-9D0B-03240E7E4461}"/>
              </a:ext>
            </a:extLst>
          </p:cNvPr>
          <p:cNvSpPr txBox="1"/>
          <p:nvPr/>
        </p:nvSpPr>
        <p:spPr>
          <a:xfrm>
            <a:off x="3352800" y="452687"/>
            <a:ext cx="548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The next step is reordering particular node’s children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5550A-A3CA-B146-7996-6487DF6230F4}"/>
              </a:ext>
            </a:extLst>
          </p:cNvPr>
          <p:cNvSpPr txBox="1"/>
          <p:nvPr/>
        </p:nvSpPr>
        <p:spPr>
          <a:xfrm>
            <a:off x="0" y="1645408"/>
            <a:ext cx="4481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English uses SVO, whereas Japanese uses SOV word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DE65C-9F21-D124-C4E8-343D9A0C8E7E}"/>
              </a:ext>
            </a:extLst>
          </p:cNvPr>
          <p:cNvSpPr txBox="1"/>
          <p:nvPr/>
        </p:nvSpPr>
        <p:spPr>
          <a:xfrm>
            <a:off x="0" y="2161716"/>
            <a:ext cx="4481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By visiting each node we can make context-dependent decisions to reorder node’s children</a:t>
            </a:r>
          </a:p>
        </p:txBody>
      </p:sp>
    </p:spTree>
    <p:extLst>
      <p:ext uri="{BB962C8B-B14F-4D97-AF65-F5344CB8AC3E}">
        <p14:creationId xmlns:p14="http://schemas.microsoft.com/office/powerpoint/2010/main" val="29256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BB5AD25-8CD1-D4CD-8F59-3083ED01858B}"/>
              </a:ext>
            </a:extLst>
          </p:cNvPr>
          <p:cNvSpPr/>
          <p:nvPr/>
        </p:nvSpPr>
        <p:spPr>
          <a:xfrm>
            <a:off x="6132487" y="1275490"/>
            <a:ext cx="1828800" cy="13716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946891" y="327720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7192261" y="221307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7436352" y="2591614"/>
            <a:ext cx="364671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 flipH="1">
            <a:off x="7087527" y="2591614"/>
            <a:ext cx="348825" cy="15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7556932" y="274146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 flipH="1">
            <a:off x="7288619" y="3120004"/>
            <a:ext cx="512404" cy="1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763953" y="168212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>
            <a:off x="7008044" y="2060661"/>
            <a:ext cx="428308" cy="15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 flipH="1">
            <a:off x="6651382" y="2060661"/>
            <a:ext cx="356662" cy="155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40248" y="112482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084339" y="1503363"/>
            <a:ext cx="9237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160634" y="150336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298341" y="220996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42432" y="258849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177761" y="258849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916543" y="168001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160634" y="205854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811042" y="205854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36033" y="273991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664587" y="220996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38927" y="27399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41072" y="274328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6407291" y="221636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7917876" y="3244226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endCxn id="3" idx="0"/>
          </p:cNvCxnSpPr>
          <p:nvPr/>
        </p:nvCxnSpPr>
        <p:spPr>
          <a:xfrm>
            <a:off x="7801023" y="3121563"/>
            <a:ext cx="431663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7395840" y="437200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6908161" y="490195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6916436" y="3848973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7160527" y="4227508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7639931" y="4750542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7826763" y="490195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249889" y="4750542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7160527" y="3622761"/>
            <a:ext cx="1072159" cy="22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6838638" y="4227508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6692183" y="4372007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8345522" y="543588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8903828" y="4896833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9147919" y="5275368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8687250" y="5275368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8513282" y="435253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8757373" y="4731065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8391237" y="4731065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10084214" y="433817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10328305" y="4716711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929011" y="4716711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9538465" y="4882479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9294374" y="384041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9538465" y="4218949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8757373" y="4218949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10563649" y="488247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9338818" y="543588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8244782" y="4896833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8232686" y="3622761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95550A-A3CA-B146-7996-6487DF6230F4}"/>
              </a:ext>
            </a:extLst>
          </p:cNvPr>
          <p:cNvSpPr txBox="1"/>
          <p:nvPr/>
        </p:nvSpPr>
        <p:spPr>
          <a:xfrm>
            <a:off x="8123891" y="1553740"/>
            <a:ext cx="40681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TP needs to be reorder so tense information comes last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1EF6C-E922-6523-62B9-416304DC5073}"/>
              </a:ext>
            </a:extLst>
          </p:cNvPr>
          <p:cNvSpPr txBox="1"/>
          <p:nvPr/>
        </p:nvSpPr>
        <p:spPr>
          <a:xfrm>
            <a:off x="3800626" y="456723"/>
            <a:ext cx="468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Current Task:</a:t>
            </a:r>
          </a:p>
          <a:p>
            <a:pPr algn="ctr"/>
            <a:r>
              <a:rPr lang="en-US" sz="18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Reorder Nodes</a:t>
            </a:r>
          </a:p>
        </p:txBody>
      </p:sp>
    </p:spTree>
    <p:extLst>
      <p:ext uri="{BB962C8B-B14F-4D97-AF65-F5344CB8AC3E}">
        <p14:creationId xmlns:p14="http://schemas.microsoft.com/office/powerpoint/2010/main" val="51841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FBB16AC-000B-0DCE-6DA7-E1A64782F62D}"/>
              </a:ext>
            </a:extLst>
          </p:cNvPr>
          <p:cNvSpPr/>
          <p:nvPr/>
        </p:nvSpPr>
        <p:spPr>
          <a:xfrm>
            <a:off x="5819774" y="1853859"/>
            <a:ext cx="1828800" cy="13716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114531" y="328424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6420861" y="222012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6664952" y="2598655"/>
            <a:ext cx="364671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 flipH="1">
            <a:off x="6316127" y="2598655"/>
            <a:ext cx="348825" cy="15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6785532" y="274851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6517219" y="3127045"/>
            <a:ext cx="512404" cy="1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833157" y="169228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 flipH="1">
            <a:off x="6664952" y="2070821"/>
            <a:ext cx="412296" cy="14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>
            <a:off x="7077248" y="2070821"/>
            <a:ext cx="412297" cy="134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91048" y="113498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135139" y="1513523"/>
            <a:ext cx="942109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211434" y="151352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349141" y="222012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93232" y="259865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228561" y="259865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967343" y="169017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211434" y="206870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861842" y="206870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86833" y="275007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715387" y="222012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89727" y="275007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169672" y="275033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7245454" y="220511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7146476" y="3251267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endCxn id="3" idx="0"/>
          </p:cNvCxnSpPr>
          <p:nvPr/>
        </p:nvCxnSpPr>
        <p:spPr>
          <a:xfrm>
            <a:off x="7029623" y="3128604"/>
            <a:ext cx="431663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6624440" y="437904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6075801" y="490899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6084076" y="385601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89127" y="4234549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868531" y="4757583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7055363" y="490899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478489" y="4757583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389127" y="3629802"/>
            <a:ext cx="1072159" cy="22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6006278" y="4234549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5859823" y="4379048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7574122" y="544292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8132428" y="490387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8376519" y="5282409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7915850" y="5282409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7741882" y="435957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7985973" y="4738106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7619837" y="4738106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9312814" y="434521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9556905" y="4723752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157611" y="4723752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8767065" y="4889520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8522974" y="384745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8767065" y="4225990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7985973" y="4225990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9792249" y="488952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8567418" y="544292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7473382" y="4903874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7461286" y="3629802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4D2EE8-0CA6-A448-8FBD-91D4C3F014EA}"/>
              </a:ext>
            </a:extLst>
          </p:cNvPr>
          <p:cNvSpPr txBox="1"/>
          <p:nvPr/>
        </p:nvSpPr>
        <p:spPr>
          <a:xfrm>
            <a:off x="7878850" y="2109775"/>
            <a:ext cx="40681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VP needs to be reordered so that the verb comes last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6C9E-4307-C6AC-6A96-A3D26565AA68}"/>
              </a:ext>
            </a:extLst>
          </p:cNvPr>
          <p:cNvSpPr txBox="1"/>
          <p:nvPr/>
        </p:nvSpPr>
        <p:spPr>
          <a:xfrm>
            <a:off x="3800626" y="456723"/>
            <a:ext cx="468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Current Task:</a:t>
            </a:r>
          </a:p>
          <a:p>
            <a:pPr algn="ctr"/>
            <a:r>
              <a:rPr lang="en-US" sz="18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Reorder Nodes</a:t>
            </a:r>
          </a:p>
        </p:txBody>
      </p:sp>
    </p:spTree>
    <p:extLst>
      <p:ext uri="{BB962C8B-B14F-4D97-AF65-F5344CB8AC3E}">
        <p14:creationId xmlns:p14="http://schemas.microsoft.com/office/powerpoint/2010/main" val="267820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F6D3C65-A4B5-0983-D14A-5E4D0D4E2634}"/>
              </a:ext>
            </a:extLst>
          </p:cNvPr>
          <p:cNvSpPr/>
          <p:nvPr/>
        </p:nvSpPr>
        <p:spPr>
          <a:xfrm>
            <a:off x="5569054" y="2362960"/>
            <a:ext cx="1828800" cy="13716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81157-6023-DF57-1574-232F95D91319}"/>
              </a:ext>
            </a:extLst>
          </p:cNvPr>
          <p:cNvSpPr txBox="1"/>
          <p:nvPr/>
        </p:nvSpPr>
        <p:spPr>
          <a:xfrm>
            <a:off x="7285691" y="2868297"/>
            <a:ext cx="4068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For the same reason V’ gets reordered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5850957" y="3255451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6573261" y="222012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 flipH="1">
            <a:off x="6491453" y="2598655"/>
            <a:ext cx="325899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>
            <a:off x="6817352" y="2598655"/>
            <a:ext cx="239906" cy="14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6247362" y="274851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 flipH="1">
            <a:off x="6192685" y="3127045"/>
            <a:ext cx="298768" cy="12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985557" y="169228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 flipH="1">
            <a:off x="6817352" y="2070821"/>
            <a:ext cx="412296" cy="14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>
            <a:off x="7229648" y="2070821"/>
            <a:ext cx="412297" cy="134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91048" y="113498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135139" y="1513523"/>
            <a:ext cx="1094509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211434" y="151352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349141" y="222012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93232" y="259865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228561" y="259865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967343" y="169017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211434" y="206870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861842" y="206870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86833" y="275007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715387" y="222012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89727" y="275007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10803" y="27485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7397854" y="220511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6608306" y="3251267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endCxn id="3" idx="0"/>
          </p:cNvCxnSpPr>
          <p:nvPr/>
        </p:nvCxnSpPr>
        <p:spPr>
          <a:xfrm>
            <a:off x="6491453" y="3128604"/>
            <a:ext cx="431663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6086270" y="437904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5537631" y="490899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5545906" y="385601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50957" y="4234549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330361" y="4757583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6517193" y="490899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40319" y="4757583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50957" y="3629802"/>
            <a:ext cx="1072159" cy="22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5468108" y="4234549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5321653" y="4379048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7035952" y="544292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7594258" y="490387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7838349" y="5282409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7377680" y="5282409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7203712" y="435957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7447803" y="4738106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7081667" y="4738106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8774644" y="434521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9018735" y="4723752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8619441" y="4723752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8228895" y="4889520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7984804" y="384745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8228895" y="4225990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7447803" y="4225990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9254079" y="488952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8029248" y="544292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6935212" y="4903874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6923116" y="3629802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5110CF-A4A0-7AF3-03A2-6003395FD6FB}"/>
              </a:ext>
            </a:extLst>
          </p:cNvPr>
          <p:cNvSpPr txBox="1"/>
          <p:nvPr/>
        </p:nvSpPr>
        <p:spPr>
          <a:xfrm>
            <a:off x="3800626" y="456723"/>
            <a:ext cx="468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Current Task:</a:t>
            </a:r>
          </a:p>
          <a:p>
            <a:pPr algn="ctr"/>
            <a:r>
              <a:rPr lang="en-US" sz="18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Reorder Nodes</a:t>
            </a:r>
          </a:p>
        </p:txBody>
      </p:sp>
    </p:spTree>
    <p:extLst>
      <p:ext uri="{BB962C8B-B14F-4D97-AF65-F5344CB8AC3E}">
        <p14:creationId xmlns:p14="http://schemas.microsoft.com/office/powerpoint/2010/main" val="425299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3EABD2-83D6-8910-3C28-D7A5DB5BBB58}"/>
              </a:ext>
            </a:extLst>
          </p:cNvPr>
          <p:cNvSpPr/>
          <p:nvPr/>
        </p:nvSpPr>
        <p:spPr>
          <a:xfrm>
            <a:off x="4451524" y="2931981"/>
            <a:ext cx="3417506" cy="13716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664644" y="3275248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6420861" y="222012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 flipH="1">
            <a:off x="6491453" y="2598655"/>
            <a:ext cx="173499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>
            <a:off x="6664952" y="2598655"/>
            <a:ext cx="392306" cy="14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6247362" y="274851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>
            <a:off x="6491453" y="3127045"/>
            <a:ext cx="514919" cy="14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833157" y="169228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 flipH="1">
            <a:off x="6664952" y="2070821"/>
            <a:ext cx="412296" cy="14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>
            <a:off x="7077248" y="2070821"/>
            <a:ext cx="412297" cy="134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91048" y="113498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135139" y="1513523"/>
            <a:ext cx="942109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211434" y="151352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349141" y="222012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93232" y="259865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228561" y="259865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967343" y="169017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211434" y="206870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861842" y="206870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86833" y="275007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715387" y="222012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89727" y="275007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10803" y="27485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7245454" y="220511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5825147" y="3272038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cxnSpLocks/>
            <a:stCxn id="174" idx="2"/>
            <a:endCxn id="3" idx="0"/>
          </p:cNvCxnSpPr>
          <p:nvPr/>
        </p:nvCxnSpPr>
        <p:spPr>
          <a:xfrm flipH="1">
            <a:off x="6139957" y="3127045"/>
            <a:ext cx="351496" cy="14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5303111" y="439981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4754472" y="4929767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4762747" y="387678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7798" y="4255320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5547202" y="4778354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5734034" y="4929767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157160" y="4778354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067798" y="3650573"/>
            <a:ext cx="1072159" cy="22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4684949" y="4255320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4538494" y="439981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6252793" y="5463697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6811099" y="492464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7055190" y="5303180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6594521" y="5303180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6420553" y="438034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6664644" y="4758877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6298508" y="4758877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7991485" y="436598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8235576" y="4744523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836282" y="4744523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7445736" y="4910291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7201645" y="386822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7445736" y="4246761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6664644" y="4246761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8470920" y="491029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7246089" y="5463697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6152053" y="492464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6139957" y="3650573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31DBAC-B305-F087-634F-FE84E3CDDCBA}"/>
              </a:ext>
            </a:extLst>
          </p:cNvPr>
          <p:cNvSpPr txBox="1"/>
          <p:nvPr/>
        </p:nvSpPr>
        <p:spPr>
          <a:xfrm>
            <a:off x="7737129" y="3383306"/>
            <a:ext cx="40681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Adjunct gets reordered so that the object “job” is next to the verb “found”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87673-460D-730E-807A-63D2119153C3}"/>
              </a:ext>
            </a:extLst>
          </p:cNvPr>
          <p:cNvSpPr txBox="1"/>
          <p:nvPr/>
        </p:nvSpPr>
        <p:spPr>
          <a:xfrm>
            <a:off x="3800626" y="456723"/>
            <a:ext cx="468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Current Task:</a:t>
            </a:r>
          </a:p>
          <a:p>
            <a:pPr algn="ctr"/>
            <a:r>
              <a:rPr lang="en-US" sz="18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Reorder Nodes</a:t>
            </a:r>
          </a:p>
        </p:txBody>
      </p:sp>
    </p:spTree>
    <p:extLst>
      <p:ext uri="{BB962C8B-B14F-4D97-AF65-F5344CB8AC3E}">
        <p14:creationId xmlns:p14="http://schemas.microsoft.com/office/powerpoint/2010/main" val="248453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Resulting Tree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664644" y="3275248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6420861" y="222012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 flipH="1">
            <a:off x="6491453" y="2598655"/>
            <a:ext cx="173499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>
            <a:off x="6664952" y="2598655"/>
            <a:ext cx="392306" cy="14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6247362" y="274851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>
            <a:off x="6491453" y="3127045"/>
            <a:ext cx="514919" cy="14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833157" y="169228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 flipH="1">
            <a:off x="6664952" y="2070821"/>
            <a:ext cx="412296" cy="14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>
            <a:off x="7077248" y="2070821"/>
            <a:ext cx="412297" cy="134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91048" y="113498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135139" y="1513523"/>
            <a:ext cx="942109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211434" y="151352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349141" y="222012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93232" y="259865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228561" y="259865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967343" y="169017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211434" y="206870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861842" y="206870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86833" y="275007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715387" y="222012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89727" y="275007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10803" y="27485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7245454" y="220511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5693067" y="3272038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cxnSpLocks/>
            <a:stCxn id="174" idx="2"/>
            <a:endCxn id="3" idx="0"/>
          </p:cNvCxnSpPr>
          <p:nvPr/>
        </p:nvCxnSpPr>
        <p:spPr>
          <a:xfrm flipH="1">
            <a:off x="6007877" y="3127045"/>
            <a:ext cx="483576" cy="14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7140977" y="437203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6592338" y="4901978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6600613" y="384899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905664" y="4227531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7385068" y="4750565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7571900" y="4901978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995026" y="4750565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007877" y="3650573"/>
            <a:ext cx="836827" cy="19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6522815" y="4227531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6376360" y="437203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3993504" y="5476281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4551810" y="493722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4795901" y="5315764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4335232" y="5315764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4161264" y="439292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4405355" y="4771461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4039219" y="4771461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5732196" y="437857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5976287" y="4757107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5576993" y="4757107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5186447" y="4922875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4942356" y="388081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5186447" y="4259345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4405355" y="4259345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6211631" y="492287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4986800" y="547628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3892764" y="493722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 flipH="1">
            <a:off x="5186447" y="3650573"/>
            <a:ext cx="821430" cy="23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8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748668-E556-93C3-7F37-5FD4FC4E6CE2}"/>
              </a:ext>
            </a:extLst>
          </p:cNvPr>
          <p:cNvSpPr/>
          <p:nvPr/>
        </p:nvSpPr>
        <p:spPr>
          <a:xfrm>
            <a:off x="904240" y="3007360"/>
            <a:ext cx="4378960" cy="2682240"/>
          </a:xfrm>
          <a:custGeom>
            <a:avLst/>
            <a:gdLst>
              <a:gd name="connsiteX0" fmla="*/ 162560 w 4378960"/>
              <a:gd name="connsiteY0" fmla="*/ 2682240 h 2682240"/>
              <a:gd name="connsiteX1" fmla="*/ 1442720 w 4378960"/>
              <a:gd name="connsiteY1" fmla="*/ 2682240 h 2682240"/>
              <a:gd name="connsiteX2" fmla="*/ 1656080 w 4378960"/>
              <a:gd name="connsiteY2" fmla="*/ 2306320 h 2682240"/>
              <a:gd name="connsiteX3" fmla="*/ 2062480 w 4378960"/>
              <a:gd name="connsiteY3" fmla="*/ 2153920 h 2682240"/>
              <a:gd name="connsiteX4" fmla="*/ 3332480 w 4378960"/>
              <a:gd name="connsiteY4" fmla="*/ 2204720 h 2682240"/>
              <a:gd name="connsiteX5" fmla="*/ 4246880 w 4378960"/>
              <a:gd name="connsiteY5" fmla="*/ 2194560 h 2682240"/>
              <a:gd name="connsiteX6" fmla="*/ 4378960 w 4378960"/>
              <a:gd name="connsiteY6" fmla="*/ 2021840 h 2682240"/>
              <a:gd name="connsiteX7" fmla="*/ 4043680 w 4378960"/>
              <a:gd name="connsiteY7" fmla="*/ 1280160 h 2682240"/>
              <a:gd name="connsiteX8" fmla="*/ 3423920 w 4378960"/>
              <a:gd name="connsiteY8" fmla="*/ 579120 h 2682240"/>
              <a:gd name="connsiteX9" fmla="*/ 2824480 w 4378960"/>
              <a:gd name="connsiteY9" fmla="*/ 558800 h 2682240"/>
              <a:gd name="connsiteX10" fmla="*/ 2641600 w 4378960"/>
              <a:gd name="connsiteY10" fmla="*/ 477520 h 2682240"/>
              <a:gd name="connsiteX11" fmla="*/ 2590800 w 4378960"/>
              <a:gd name="connsiteY11" fmla="*/ 203200 h 2682240"/>
              <a:gd name="connsiteX12" fmla="*/ 2133600 w 4378960"/>
              <a:gd name="connsiteY12" fmla="*/ 0 h 2682240"/>
              <a:gd name="connsiteX13" fmla="*/ 1991360 w 4378960"/>
              <a:gd name="connsiteY13" fmla="*/ 20320 h 2682240"/>
              <a:gd name="connsiteX14" fmla="*/ 1656080 w 4378960"/>
              <a:gd name="connsiteY14" fmla="*/ 274320 h 2682240"/>
              <a:gd name="connsiteX15" fmla="*/ 914400 w 4378960"/>
              <a:gd name="connsiteY15" fmla="*/ 863600 h 2682240"/>
              <a:gd name="connsiteX16" fmla="*/ 193040 w 4378960"/>
              <a:gd name="connsiteY16" fmla="*/ 1310640 h 2682240"/>
              <a:gd name="connsiteX17" fmla="*/ 0 w 4378960"/>
              <a:gd name="connsiteY17" fmla="*/ 1747520 h 2682240"/>
              <a:gd name="connsiteX18" fmla="*/ 10160 w 4378960"/>
              <a:gd name="connsiteY18" fmla="*/ 2225040 h 2682240"/>
              <a:gd name="connsiteX19" fmla="*/ 162560 w 4378960"/>
              <a:gd name="connsiteY19" fmla="*/ 2682240 h 26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78960" h="2682240">
                <a:moveTo>
                  <a:pt x="162560" y="2682240"/>
                </a:moveTo>
                <a:lnTo>
                  <a:pt x="1442720" y="2682240"/>
                </a:lnTo>
                <a:lnTo>
                  <a:pt x="1656080" y="2306320"/>
                </a:lnTo>
                <a:lnTo>
                  <a:pt x="2062480" y="2153920"/>
                </a:lnTo>
                <a:lnTo>
                  <a:pt x="3332480" y="2204720"/>
                </a:lnTo>
                <a:lnTo>
                  <a:pt x="4246880" y="2194560"/>
                </a:lnTo>
                <a:lnTo>
                  <a:pt x="4378960" y="2021840"/>
                </a:lnTo>
                <a:lnTo>
                  <a:pt x="4043680" y="1280160"/>
                </a:lnTo>
                <a:lnTo>
                  <a:pt x="3423920" y="579120"/>
                </a:lnTo>
                <a:lnTo>
                  <a:pt x="2824480" y="558800"/>
                </a:lnTo>
                <a:lnTo>
                  <a:pt x="2641600" y="477520"/>
                </a:lnTo>
                <a:lnTo>
                  <a:pt x="2590800" y="203200"/>
                </a:lnTo>
                <a:lnTo>
                  <a:pt x="2133600" y="0"/>
                </a:lnTo>
                <a:lnTo>
                  <a:pt x="1991360" y="20320"/>
                </a:lnTo>
                <a:lnTo>
                  <a:pt x="1656080" y="274320"/>
                </a:lnTo>
                <a:lnTo>
                  <a:pt x="914400" y="863600"/>
                </a:lnTo>
                <a:lnTo>
                  <a:pt x="193040" y="1310640"/>
                </a:lnTo>
                <a:lnTo>
                  <a:pt x="0" y="1747520"/>
                </a:lnTo>
                <a:lnTo>
                  <a:pt x="10160" y="2225040"/>
                </a:lnTo>
                <a:lnTo>
                  <a:pt x="162560" y="2682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64261-BD88-2E9F-A2C2-D720724834C9}"/>
              </a:ext>
            </a:extLst>
          </p:cNvPr>
          <p:cNvSpPr/>
          <p:nvPr/>
        </p:nvSpPr>
        <p:spPr>
          <a:xfrm>
            <a:off x="2854960" y="2052320"/>
            <a:ext cx="1950720" cy="1544320"/>
          </a:xfrm>
          <a:custGeom>
            <a:avLst/>
            <a:gdLst>
              <a:gd name="connsiteX0" fmla="*/ 843280 w 1950720"/>
              <a:gd name="connsiteY0" fmla="*/ 1544320 h 1544320"/>
              <a:gd name="connsiteX1" fmla="*/ 1483360 w 1950720"/>
              <a:gd name="connsiteY1" fmla="*/ 1544320 h 1544320"/>
              <a:gd name="connsiteX2" fmla="*/ 1838960 w 1950720"/>
              <a:gd name="connsiteY2" fmla="*/ 1259840 h 1544320"/>
              <a:gd name="connsiteX3" fmla="*/ 1950720 w 1950720"/>
              <a:gd name="connsiteY3" fmla="*/ 934720 h 1544320"/>
              <a:gd name="connsiteX4" fmla="*/ 1788160 w 1950720"/>
              <a:gd name="connsiteY4" fmla="*/ 609600 h 1544320"/>
              <a:gd name="connsiteX5" fmla="*/ 1341120 w 1950720"/>
              <a:gd name="connsiteY5" fmla="*/ 548640 h 1544320"/>
              <a:gd name="connsiteX6" fmla="*/ 1239520 w 1950720"/>
              <a:gd name="connsiteY6" fmla="*/ 447040 h 1544320"/>
              <a:gd name="connsiteX7" fmla="*/ 1229360 w 1950720"/>
              <a:gd name="connsiteY7" fmla="*/ 121920 h 1544320"/>
              <a:gd name="connsiteX8" fmla="*/ 873760 w 1950720"/>
              <a:gd name="connsiteY8" fmla="*/ 0 h 1544320"/>
              <a:gd name="connsiteX9" fmla="*/ 0 w 1950720"/>
              <a:gd name="connsiteY9" fmla="*/ 314960 h 1544320"/>
              <a:gd name="connsiteX10" fmla="*/ 152400 w 1950720"/>
              <a:gd name="connsiteY10" fmla="*/ 640080 h 1544320"/>
              <a:gd name="connsiteX11" fmla="*/ 152400 w 1950720"/>
              <a:gd name="connsiteY11" fmla="*/ 934720 h 1544320"/>
              <a:gd name="connsiteX12" fmla="*/ 264160 w 1950720"/>
              <a:gd name="connsiteY12" fmla="*/ 1087120 h 1544320"/>
              <a:gd name="connsiteX13" fmla="*/ 589280 w 1950720"/>
              <a:gd name="connsiteY13" fmla="*/ 1168400 h 1544320"/>
              <a:gd name="connsiteX14" fmla="*/ 629920 w 1950720"/>
              <a:gd name="connsiteY14" fmla="*/ 1442720 h 1544320"/>
              <a:gd name="connsiteX15" fmla="*/ 843280 w 1950720"/>
              <a:gd name="connsiteY15" fmla="*/ 154432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50720" h="1544320">
                <a:moveTo>
                  <a:pt x="843280" y="1544320"/>
                </a:moveTo>
                <a:lnTo>
                  <a:pt x="1483360" y="1544320"/>
                </a:lnTo>
                <a:lnTo>
                  <a:pt x="1838960" y="1259840"/>
                </a:lnTo>
                <a:lnTo>
                  <a:pt x="1950720" y="934720"/>
                </a:lnTo>
                <a:lnTo>
                  <a:pt x="1788160" y="609600"/>
                </a:lnTo>
                <a:lnTo>
                  <a:pt x="1341120" y="548640"/>
                </a:lnTo>
                <a:lnTo>
                  <a:pt x="1239520" y="447040"/>
                </a:lnTo>
                <a:lnTo>
                  <a:pt x="1229360" y="121920"/>
                </a:lnTo>
                <a:lnTo>
                  <a:pt x="873760" y="0"/>
                </a:lnTo>
                <a:lnTo>
                  <a:pt x="0" y="314960"/>
                </a:lnTo>
                <a:lnTo>
                  <a:pt x="152400" y="640080"/>
                </a:lnTo>
                <a:lnTo>
                  <a:pt x="152400" y="934720"/>
                </a:lnTo>
                <a:lnTo>
                  <a:pt x="264160" y="1087120"/>
                </a:lnTo>
                <a:lnTo>
                  <a:pt x="589280" y="1168400"/>
                </a:lnTo>
                <a:lnTo>
                  <a:pt x="629920" y="1442720"/>
                </a:lnTo>
                <a:lnTo>
                  <a:pt x="843280" y="154432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0A0D4D-D877-0AAF-55A7-B549E417FEAE}"/>
              </a:ext>
            </a:extLst>
          </p:cNvPr>
          <p:cNvSpPr/>
          <p:nvPr/>
        </p:nvSpPr>
        <p:spPr>
          <a:xfrm>
            <a:off x="2397760" y="1036320"/>
            <a:ext cx="2357120" cy="1615440"/>
          </a:xfrm>
          <a:custGeom>
            <a:avLst/>
            <a:gdLst>
              <a:gd name="connsiteX0" fmla="*/ 467360 w 2357120"/>
              <a:gd name="connsiteY0" fmla="*/ 0 h 1615440"/>
              <a:gd name="connsiteX1" fmla="*/ 1310640 w 2357120"/>
              <a:gd name="connsiteY1" fmla="*/ 10160 h 1615440"/>
              <a:gd name="connsiteX2" fmla="*/ 1554480 w 2357120"/>
              <a:gd name="connsiteY2" fmla="*/ 193040 h 1615440"/>
              <a:gd name="connsiteX3" fmla="*/ 2184400 w 2357120"/>
              <a:gd name="connsiteY3" fmla="*/ 802640 h 1615440"/>
              <a:gd name="connsiteX4" fmla="*/ 2357120 w 2357120"/>
              <a:gd name="connsiteY4" fmla="*/ 1168400 h 1615440"/>
              <a:gd name="connsiteX5" fmla="*/ 2346960 w 2357120"/>
              <a:gd name="connsiteY5" fmla="*/ 1452880 h 1615440"/>
              <a:gd name="connsiteX6" fmla="*/ 2245360 w 2357120"/>
              <a:gd name="connsiteY6" fmla="*/ 1615440 h 1615440"/>
              <a:gd name="connsiteX7" fmla="*/ 1808480 w 2357120"/>
              <a:gd name="connsiteY7" fmla="*/ 1605280 h 1615440"/>
              <a:gd name="connsiteX8" fmla="*/ 1656080 w 2357120"/>
              <a:gd name="connsiteY8" fmla="*/ 1503680 h 1615440"/>
              <a:gd name="connsiteX9" fmla="*/ 1645920 w 2357120"/>
              <a:gd name="connsiteY9" fmla="*/ 1168400 h 1615440"/>
              <a:gd name="connsiteX10" fmla="*/ 1341120 w 2357120"/>
              <a:gd name="connsiteY10" fmla="*/ 1056640 h 1615440"/>
              <a:gd name="connsiteX11" fmla="*/ 508000 w 2357120"/>
              <a:gd name="connsiteY11" fmla="*/ 1341120 h 1615440"/>
              <a:gd name="connsiteX12" fmla="*/ 254000 w 2357120"/>
              <a:gd name="connsiteY12" fmla="*/ 782320 h 1615440"/>
              <a:gd name="connsiteX13" fmla="*/ 0 w 2357120"/>
              <a:gd name="connsiteY13" fmla="*/ 436880 h 1615440"/>
              <a:gd name="connsiteX14" fmla="*/ 142240 w 2357120"/>
              <a:gd name="connsiteY14" fmla="*/ 132080 h 1615440"/>
              <a:gd name="connsiteX15" fmla="*/ 467360 w 2357120"/>
              <a:gd name="connsiteY15" fmla="*/ 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7120" h="1615440">
                <a:moveTo>
                  <a:pt x="467360" y="0"/>
                </a:moveTo>
                <a:lnTo>
                  <a:pt x="1310640" y="10160"/>
                </a:lnTo>
                <a:lnTo>
                  <a:pt x="1554480" y="193040"/>
                </a:lnTo>
                <a:lnTo>
                  <a:pt x="2184400" y="802640"/>
                </a:lnTo>
                <a:lnTo>
                  <a:pt x="2357120" y="1168400"/>
                </a:lnTo>
                <a:lnTo>
                  <a:pt x="2346960" y="1452880"/>
                </a:lnTo>
                <a:lnTo>
                  <a:pt x="2245360" y="1615440"/>
                </a:lnTo>
                <a:lnTo>
                  <a:pt x="1808480" y="1605280"/>
                </a:lnTo>
                <a:lnTo>
                  <a:pt x="1656080" y="1503680"/>
                </a:lnTo>
                <a:lnTo>
                  <a:pt x="1645920" y="1168400"/>
                </a:lnTo>
                <a:lnTo>
                  <a:pt x="1341120" y="1056640"/>
                </a:lnTo>
                <a:lnTo>
                  <a:pt x="508000" y="1341120"/>
                </a:lnTo>
                <a:lnTo>
                  <a:pt x="254000" y="782320"/>
                </a:lnTo>
                <a:lnTo>
                  <a:pt x="0" y="436880"/>
                </a:lnTo>
                <a:lnTo>
                  <a:pt x="142240" y="132080"/>
                </a:lnTo>
                <a:lnTo>
                  <a:pt x="46736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3F8118-732E-2071-3D24-6BD2B654B244}"/>
              </a:ext>
            </a:extLst>
          </p:cNvPr>
          <p:cNvSpPr/>
          <p:nvPr/>
        </p:nvSpPr>
        <p:spPr>
          <a:xfrm>
            <a:off x="1046480" y="1463040"/>
            <a:ext cx="1991360" cy="1595120"/>
          </a:xfrm>
          <a:custGeom>
            <a:avLst/>
            <a:gdLst>
              <a:gd name="connsiteX0" fmla="*/ 762000 w 1991360"/>
              <a:gd name="connsiteY0" fmla="*/ 1584960 h 1595120"/>
              <a:gd name="connsiteX1" fmla="*/ 1838960 w 1991360"/>
              <a:gd name="connsiteY1" fmla="*/ 1595120 h 1595120"/>
              <a:gd name="connsiteX2" fmla="*/ 1991360 w 1991360"/>
              <a:gd name="connsiteY2" fmla="*/ 1513840 h 1595120"/>
              <a:gd name="connsiteX3" fmla="*/ 1981200 w 1991360"/>
              <a:gd name="connsiteY3" fmla="*/ 1209040 h 1595120"/>
              <a:gd name="connsiteX4" fmla="*/ 1605280 w 1991360"/>
              <a:gd name="connsiteY4" fmla="*/ 314960 h 1595120"/>
              <a:gd name="connsiteX5" fmla="*/ 1330960 w 1991360"/>
              <a:gd name="connsiteY5" fmla="*/ 0 h 1595120"/>
              <a:gd name="connsiteX6" fmla="*/ 314960 w 1991360"/>
              <a:gd name="connsiteY6" fmla="*/ 0 h 1595120"/>
              <a:gd name="connsiteX7" fmla="*/ 20320 w 1991360"/>
              <a:gd name="connsiteY7" fmla="*/ 182880 h 1595120"/>
              <a:gd name="connsiteX8" fmla="*/ 0 w 1991360"/>
              <a:gd name="connsiteY8" fmla="*/ 487680 h 1595120"/>
              <a:gd name="connsiteX9" fmla="*/ 284480 w 1991360"/>
              <a:gd name="connsiteY9" fmla="*/ 721360 h 1595120"/>
              <a:gd name="connsiteX10" fmla="*/ 660400 w 1991360"/>
              <a:gd name="connsiteY10" fmla="*/ 1188720 h 1595120"/>
              <a:gd name="connsiteX11" fmla="*/ 670560 w 1991360"/>
              <a:gd name="connsiteY11" fmla="*/ 1432560 h 1595120"/>
              <a:gd name="connsiteX12" fmla="*/ 762000 w 1991360"/>
              <a:gd name="connsiteY12" fmla="*/ 1584960 h 15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360" h="1595120">
                <a:moveTo>
                  <a:pt x="762000" y="1584960"/>
                </a:moveTo>
                <a:lnTo>
                  <a:pt x="1838960" y="1595120"/>
                </a:lnTo>
                <a:lnTo>
                  <a:pt x="1991360" y="1513840"/>
                </a:lnTo>
                <a:lnTo>
                  <a:pt x="1981200" y="1209040"/>
                </a:lnTo>
                <a:lnTo>
                  <a:pt x="1605280" y="314960"/>
                </a:lnTo>
                <a:lnTo>
                  <a:pt x="1330960" y="0"/>
                </a:lnTo>
                <a:lnTo>
                  <a:pt x="314960" y="0"/>
                </a:lnTo>
                <a:lnTo>
                  <a:pt x="20320" y="182880"/>
                </a:lnTo>
                <a:lnTo>
                  <a:pt x="0" y="487680"/>
                </a:lnTo>
                <a:lnTo>
                  <a:pt x="284480" y="721360"/>
                </a:lnTo>
                <a:lnTo>
                  <a:pt x="660400" y="1188720"/>
                </a:lnTo>
                <a:lnTo>
                  <a:pt x="670560" y="1432560"/>
                </a:lnTo>
                <a:lnTo>
                  <a:pt x="762000" y="158496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3558715" y="3242194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3426692" y="218706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 flipH="1">
            <a:off x="3385524" y="2565601"/>
            <a:ext cx="285259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>
            <a:off x="3670783" y="2565601"/>
            <a:ext cx="280546" cy="14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3141433" y="271545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>
            <a:off x="3385524" y="3093991"/>
            <a:ext cx="514919" cy="14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3783109" y="165923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 flipH="1">
            <a:off x="3670783" y="2037767"/>
            <a:ext cx="356417" cy="14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>
            <a:off x="4027200" y="2037767"/>
            <a:ext cx="356416" cy="134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2785119" y="110193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3029210" y="1480469"/>
            <a:ext cx="997990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2105505" y="1480469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2243212" y="218706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2487303" y="2565602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2122632" y="2565602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1861414" y="165711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2105505" y="2035653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1755913" y="2035653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1780904" y="271701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1609458" y="2187067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2683798" y="271701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3804874" y="271545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4139525" y="217206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2719218" y="3238984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cxnSpLocks/>
            <a:stCxn id="174" idx="2"/>
            <a:endCxn id="3" idx="0"/>
          </p:cNvCxnSpPr>
          <p:nvPr/>
        </p:nvCxnSpPr>
        <p:spPr>
          <a:xfrm flipH="1">
            <a:off x="3034028" y="3093991"/>
            <a:ext cx="351496" cy="14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4400288" y="438579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3851649" y="4915743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3859924" y="386276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64975" y="4241296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4644379" y="4764330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4831211" y="4915743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54337" y="4764330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034028" y="3617519"/>
            <a:ext cx="1069987" cy="24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3782126" y="4241296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3635671" y="438579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1070589" y="5374237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1628895" y="483518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1872986" y="5213720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1412317" y="5213720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1238349" y="429088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1482440" y="4669417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1116304" y="4669417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2809281" y="427652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3053372" y="4655063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2654078" y="4655063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2263532" y="4820831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2019441" y="377876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2263532" y="4157301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1482440" y="4157301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3288716" y="482083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2063885" y="5374237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969849" y="483518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 flipH="1">
            <a:off x="2263532" y="3617519"/>
            <a:ext cx="770496" cy="161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3505F-4B1E-2E18-D538-31331C9D05E3}"/>
              </a:ext>
            </a:extLst>
          </p:cNvPr>
          <p:cNvSpPr txBox="1"/>
          <p:nvPr/>
        </p:nvSpPr>
        <p:spPr>
          <a:xfrm>
            <a:off x="4101737" y="517159"/>
            <a:ext cx="3917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We now have an </a:t>
            </a:r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English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sentence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 in a </a:t>
            </a:r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Japanese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phrase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8664E-0B0D-B000-C016-897FD37F5707}"/>
              </a:ext>
            </a:extLst>
          </p:cNvPr>
          <p:cNvSpPr txBox="1"/>
          <p:nvPr/>
        </p:nvSpPr>
        <p:spPr>
          <a:xfrm>
            <a:off x="2587424" y="3796358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Objects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71C6-2E1E-8026-D595-D328D9F8F3E4}"/>
              </a:ext>
            </a:extLst>
          </p:cNvPr>
          <p:cNvSpPr txBox="1"/>
          <p:nvPr/>
        </p:nvSpPr>
        <p:spPr>
          <a:xfrm>
            <a:off x="4027200" y="2763855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Palatino Linotype" panose="02040502050505030304" pitchFamily="18" charset="0"/>
              </a:rPr>
              <a:t>Verb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80120-DE8C-3AA1-BC4A-A708F5A75B4F}"/>
              </a:ext>
            </a:extLst>
          </p:cNvPr>
          <p:cNvSpPr txBox="1"/>
          <p:nvPr/>
        </p:nvSpPr>
        <p:spPr>
          <a:xfrm>
            <a:off x="987967" y="1644164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Subject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E50D2-91DF-8DAA-121A-6460143058F5}"/>
              </a:ext>
            </a:extLst>
          </p:cNvPr>
          <p:cNvSpPr txBox="1"/>
          <p:nvPr/>
        </p:nvSpPr>
        <p:spPr>
          <a:xfrm>
            <a:off x="3141433" y="1124052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Palatino Linotype" panose="02040502050505030304" pitchFamily="18" charset="0"/>
              </a:rPr>
              <a:t>Tense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3A2D832-1160-D231-F1DB-14CDC1D6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45" y="1715992"/>
            <a:ext cx="5704891" cy="423436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66D3155-687E-2833-C830-E1CA8920CF7E}"/>
              </a:ext>
            </a:extLst>
          </p:cNvPr>
          <p:cNvSpPr txBox="1"/>
          <p:nvPr/>
        </p:nvSpPr>
        <p:spPr>
          <a:xfrm>
            <a:off x="6938919" y="1257008"/>
            <a:ext cx="3917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Original Tree in English</a:t>
            </a:r>
          </a:p>
        </p:txBody>
      </p:sp>
    </p:spTree>
    <p:extLst>
      <p:ext uri="{BB962C8B-B14F-4D97-AF65-F5344CB8AC3E}">
        <p14:creationId xmlns:p14="http://schemas.microsoft.com/office/powerpoint/2010/main" val="344593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Terminal Manipulation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603171" y="3380287"/>
            <a:ext cx="822960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6455311" y="230214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 flipH="1">
            <a:off x="6444007" y="2680680"/>
            <a:ext cx="255395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>
            <a:off x="6699402" y="2680680"/>
            <a:ext cx="315250" cy="15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6199916" y="282517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>
            <a:off x="6444007" y="3203714"/>
            <a:ext cx="570644" cy="17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774113" y="178372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 flipH="1">
            <a:off x="6699402" y="2162261"/>
            <a:ext cx="318802" cy="13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>
            <a:off x="7018204" y="2162261"/>
            <a:ext cx="462690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698008" y="122642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5942099" y="1604963"/>
            <a:ext cx="10761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018394" y="160496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156101" y="231156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400192" y="269009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035521" y="269009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774303" y="178161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018394" y="216014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668802" y="216014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693793" y="284151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522347" y="231156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596687" y="28415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868197" y="283668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7236803" y="231367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5781190" y="3392981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cxnSpLocks/>
            <a:stCxn id="174" idx="2"/>
            <a:endCxn id="3" idx="0"/>
          </p:cNvCxnSpPr>
          <p:nvPr/>
        </p:nvCxnSpPr>
        <p:spPr>
          <a:xfrm flipH="1">
            <a:off x="6096000" y="3203714"/>
            <a:ext cx="348007" cy="18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7249965" y="454683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6762286" y="5076778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6770561" y="402379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7014652" y="4402331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7494056" y="4925365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7680888" y="5076778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104014" y="4925365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4CC71D-97BE-F884-8ED8-0A5C1548306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096000" y="3771516"/>
            <a:ext cx="918652" cy="252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6692763" y="4402331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6546308" y="454683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4035966" y="564493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4594272" y="510588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4838363" y="5484419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4377694" y="5484419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4203726" y="456158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4447817" y="4940116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4081681" y="4940116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5774658" y="454722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6018749" y="4925762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5619455" y="4925762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5228909" y="5091530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4984818" y="404946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5228909" y="4428000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4447817" y="4428000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6254093" y="509153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5029262" y="564493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3935226" y="5105884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 flipH="1">
            <a:off x="5228909" y="3771516"/>
            <a:ext cx="867091" cy="277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572C32-6720-464C-C142-324B438EE907}"/>
              </a:ext>
            </a:extLst>
          </p:cNvPr>
          <p:cNvSpPr txBox="1"/>
          <p:nvPr/>
        </p:nvSpPr>
        <p:spPr>
          <a:xfrm>
            <a:off x="518160" y="522611"/>
            <a:ext cx="10835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To complete Translation we have to:</a:t>
            </a:r>
          </a:p>
          <a:p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Transfer English text to Japanese, verify or construct Japanese Conjugations, and verify or construct Japanese Particles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F97B-ECC0-E7A5-082C-1F891182348C}"/>
              </a:ext>
            </a:extLst>
          </p:cNvPr>
          <p:cNvSpPr txBox="1"/>
          <p:nvPr/>
        </p:nvSpPr>
        <p:spPr>
          <a:xfrm>
            <a:off x="297914" y="1400255"/>
            <a:ext cx="4149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Palatino Linotype" panose="02040502050505030304" pitchFamily="18" charset="0"/>
              </a:rPr>
              <a:t>All of which can be completed by visiting  the terminals of the tree.</a:t>
            </a:r>
          </a:p>
        </p:txBody>
      </p:sp>
    </p:spTree>
    <p:extLst>
      <p:ext uri="{BB962C8B-B14F-4D97-AF65-F5344CB8AC3E}">
        <p14:creationId xmlns:p14="http://schemas.microsoft.com/office/powerpoint/2010/main" val="20280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88" grpId="0" animBg="1"/>
      <p:bldP spid="12" grpId="0" animBg="1"/>
      <p:bldP spid="4" grpId="0" animBg="1"/>
      <p:bldP spid="3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5B0FE9E-E11D-B56B-3701-A89305D2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Terminal Manipulation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ADF94-B2EC-AB41-BF18-20880877C1BE}"/>
              </a:ext>
            </a:extLst>
          </p:cNvPr>
          <p:cNvSpPr txBox="1"/>
          <p:nvPr/>
        </p:nvSpPr>
        <p:spPr>
          <a:xfrm>
            <a:off x="367540" y="1123307"/>
            <a:ext cx="31629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Uses a Parallel Corpus in conjunction with POS context</a:t>
            </a:r>
            <a:endParaRPr lang="en-US" sz="16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76AE10-3B0A-11DC-59F7-ABB7CBA37721}"/>
              </a:ext>
            </a:extLst>
          </p:cNvPr>
          <p:cNvSpPr/>
          <p:nvPr/>
        </p:nvSpPr>
        <p:spPr>
          <a:xfrm>
            <a:off x="6603171" y="3380287"/>
            <a:ext cx="822960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1FC2CB-00A7-1761-5E67-B5DA4F6F1689}"/>
              </a:ext>
            </a:extLst>
          </p:cNvPr>
          <p:cNvSpPr/>
          <p:nvPr/>
        </p:nvSpPr>
        <p:spPr>
          <a:xfrm>
            <a:off x="6455311" y="230214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4D0B96-ADFA-6A79-33CB-027B5FE57B31}"/>
              </a:ext>
            </a:extLst>
          </p:cNvPr>
          <p:cNvCxnSpPr>
            <a:cxnSpLocks/>
            <a:stCxn id="16" idx="2"/>
            <a:endCxn id="49" idx="0"/>
          </p:cNvCxnSpPr>
          <p:nvPr/>
        </p:nvCxnSpPr>
        <p:spPr>
          <a:xfrm flipH="1">
            <a:off x="6444007" y="2680680"/>
            <a:ext cx="255395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DAD23E-3B36-B060-2F08-71D58B225D7D}"/>
              </a:ext>
            </a:extLst>
          </p:cNvPr>
          <p:cNvCxnSpPr>
            <a:cxnSpLocks/>
            <a:stCxn id="16" idx="2"/>
            <a:endCxn id="132" idx="0"/>
          </p:cNvCxnSpPr>
          <p:nvPr/>
        </p:nvCxnSpPr>
        <p:spPr>
          <a:xfrm>
            <a:off x="6699402" y="2680680"/>
            <a:ext cx="315250" cy="15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992492B-0B61-9DF8-CF78-351F1E484520}"/>
              </a:ext>
            </a:extLst>
          </p:cNvPr>
          <p:cNvSpPr/>
          <p:nvPr/>
        </p:nvSpPr>
        <p:spPr>
          <a:xfrm>
            <a:off x="6199916" y="282517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A06BF0-9B46-8073-84BC-55030F4FD135}"/>
              </a:ext>
            </a:extLst>
          </p:cNvPr>
          <p:cNvCxnSpPr>
            <a:cxnSpLocks/>
            <a:stCxn id="49" idx="2"/>
            <a:endCxn id="8" idx="0"/>
          </p:cNvCxnSpPr>
          <p:nvPr/>
        </p:nvCxnSpPr>
        <p:spPr>
          <a:xfrm>
            <a:off x="6444007" y="3203714"/>
            <a:ext cx="570644" cy="17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7062701-0AC7-ECF2-22B1-07D08A8D5132}"/>
              </a:ext>
            </a:extLst>
          </p:cNvPr>
          <p:cNvSpPr/>
          <p:nvPr/>
        </p:nvSpPr>
        <p:spPr>
          <a:xfrm>
            <a:off x="6774113" y="178372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B84EF1-4783-E01C-10DB-F646529E3EE0}"/>
              </a:ext>
            </a:extLst>
          </p:cNvPr>
          <p:cNvCxnSpPr>
            <a:cxnSpLocks/>
            <a:stCxn id="52" idx="2"/>
            <a:endCxn id="16" idx="0"/>
          </p:cNvCxnSpPr>
          <p:nvPr/>
        </p:nvCxnSpPr>
        <p:spPr>
          <a:xfrm flipH="1">
            <a:off x="6699402" y="2162261"/>
            <a:ext cx="318802" cy="13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A0FCCE-9331-6001-EF3F-EFB6F190FADB}"/>
              </a:ext>
            </a:extLst>
          </p:cNvPr>
          <p:cNvCxnSpPr>
            <a:cxnSpLocks/>
            <a:stCxn id="52" idx="2"/>
            <a:endCxn id="133" idx="0"/>
          </p:cNvCxnSpPr>
          <p:nvPr/>
        </p:nvCxnSpPr>
        <p:spPr>
          <a:xfrm>
            <a:off x="7018204" y="2162261"/>
            <a:ext cx="462690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A9D42E4-44AB-A63E-5E70-E57B3C0B7664}"/>
              </a:ext>
            </a:extLst>
          </p:cNvPr>
          <p:cNvSpPr/>
          <p:nvPr/>
        </p:nvSpPr>
        <p:spPr>
          <a:xfrm>
            <a:off x="5698008" y="122642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A97205-E046-5CE9-A7AB-04FB4440C041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>
            <a:off x="5942099" y="1604963"/>
            <a:ext cx="10761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0707AA-9899-91D3-310E-02F7C04A571C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 flipH="1">
            <a:off x="5018394" y="160496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4FAED34-C7A2-A1AB-EDE1-46F73FF56226}"/>
              </a:ext>
            </a:extLst>
          </p:cNvPr>
          <p:cNvSpPr/>
          <p:nvPr/>
        </p:nvSpPr>
        <p:spPr>
          <a:xfrm>
            <a:off x="5156101" y="231156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5778EC-D3E7-3696-8DAD-BBD8AD57CE95}"/>
              </a:ext>
            </a:extLst>
          </p:cNvPr>
          <p:cNvCxnSpPr>
            <a:cxnSpLocks/>
            <a:stCxn id="59" idx="2"/>
            <a:endCxn id="131" idx="0"/>
          </p:cNvCxnSpPr>
          <p:nvPr/>
        </p:nvCxnSpPr>
        <p:spPr>
          <a:xfrm>
            <a:off x="5400192" y="269009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9D349A-061A-4AED-C2BC-70518CA3B47D}"/>
              </a:ext>
            </a:extLst>
          </p:cNvPr>
          <p:cNvCxnSpPr>
            <a:cxnSpLocks/>
            <a:stCxn id="59" idx="2"/>
            <a:endCxn id="129" idx="0"/>
          </p:cNvCxnSpPr>
          <p:nvPr/>
        </p:nvCxnSpPr>
        <p:spPr>
          <a:xfrm flipH="1">
            <a:off x="5035521" y="269009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A3E364-BB78-E660-8F47-2D44369F9F06}"/>
              </a:ext>
            </a:extLst>
          </p:cNvPr>
          <p:cNvSpPr/>
          <p:nvPr/>
        </p:nvSpPr>
        <p:spPr>
          <a:xfrm>
            <a:off x="4774303" y="178161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B0C72A-9F77-2EA5-BC75-435798F6A155}"/>
              </a:ext>
            </a:extLst>
          </p:cNvPr>
          <p:cNvCxnSpPr>
            <a:cxnSpLocks/>
            <a:stCxn id="62" idx="2"/>
            <a:endCxn id="59" idx="0"/>
          </p:cNvCxnSpPr>
          <p:nvPr/>
        </p:nvCxnSpPr>
        <p:spPr>
          <a:xfrm>
            <a:off x="5018394" y="216014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46A28B-13BA-072A-06A3-722A13DB10C4}"/>
              </a:ext>
            </a:extLst>
          </p:cNvPr>
          <p:cNvCxnSpPr>
            <a:cxnSpLocks/>
            <a:stCxn id="62" idx="2"/>
            <a:endCxn id="130" idx="0"/>
          </p:cNvCxnSpPr>
          <p:nvPr/>
        </p:nvCxnSpPr>
        <p:spPr>
          <a:xfrm flipH="1">
            <a:off x="4668802" y="216014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3853FB7E-103C-16D8-A52B-EB71F0D07D6D}"/>
              </a:ext>
            </a:extLst>
          </p:cNvPr>
          <p:cNvSpPr/>
          <p:nvPr/>
        </p:nvSpPr>
        <p:spPr>
          <a:xfrm>
            <a:off x="4693793" y="284151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CB13226-1382-B85A-4858-EEE4D2B25D4B}"/>
              </a:ext>
            </a:extLst>
          </p:cNvPr>
          <p:cNvSpPr/>
          <p:nvPr/>
        </p:nvSpPr>
        <p:spPr>
          <a:xfrm>
            <a:off x="4522347" y="231156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3212927-9AC6-EA52-6749-5BD5030F6C4B}"/>
              </a:ext>
            </a:extLst>
          </p:cNvPr>
          <p:cNvSpPr/>
          <p:nvPr/>
        </p:nvSpPr>
        <p:spPr>
          <a:xfrm>
            <a:off x="5596687" y="284151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31B3060-D2B7-6914-DDA5-7060BC7D2DA5}"/>
              </a:ext>
            </a:extLst>
          </p:cNvPr>
          <p:cNvSpPr/>
          <p:nvPr/>
        </p:nvSpPr>
        <p:spPr>
          <a:xfrm>
            <a:off x="6868197" y="283668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992037D-F668-9BB1-2167-02D4E8273DF2}"/>
              </a:ext>
            </a:extLst>
          </p:cNvPr>
          <p:cNvSpPr/>
          <p:nvPr/>
        </p:nvSpPr>
        <p:spPr>
          <a:xfrm>
            <a:off x="7236803" y="231367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823CF5B-7E8F-D41F-6350-1290AB3AFF89}"/>
              </a:ext>
            </a:extLst>
          </p:cNvPr>
          <p:cNvSpPr/>
          <p:nvPr/>
        </p:nvSpPr>
        <p:spPr>
          <a:xfrm>
            <a:off x="5781190" y="3392981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D8F0EF4-29B2-3B98-7FB9-93469D78D557}"/>
              </a:ext>
            </a:extLst>
          </p:cNvPr>
          <p:cNvCxnSpPr>
            <a:cxnSpLocks/>
            <a:stCxn id="49" idx="2"/>
            <a:endCxn id="134" idx="0"/>
          </p:cNvCxnSpPr>
          <p:nvPr/>
        </p:nvCxnSpPr>
        <p:spPr>
          <a:xfrm flipH="1">
            <a:off x="6096000" y="3203714"/>
            <a:ext cx="348007" cy="18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94203AC-111E-32EA-4CF2-14659EDB01AE}"/>
              </a:ext>
            </a:extLst>
          </p:cNvPr>
          <p:cNvSpPr/>
          <p:nvPr/>
        </p:nvSpPr>
        <p:spPr>
          <a:xfrm>
            <a:off x="7249965" y="454683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205462BF-76BC-1247-1F46-0400A14CB171}"/>
              </a:ext>
            </a:extLst>
          </p:cNvPr>
          <p:cNvSpPr/>
          <p:nvPr/>
        </p:nvSpPr>
        <p:spPr>
          <a:xfrm>
            <a:off x="6762286" y="5076778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41D6DFF-B031-8DD4-E089-A1CE8D4E784F}"/>
              </a:ext>
            </a:extLst>
          </p:cNvPr>
          <p:cNvSpPr/>
          <p:nvPr/>
        </p:nvSpPr>
        <p:spPr>
          <a:xfrm>
            <a:off x="6770561" y="402379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826C3AE-9AE8-F03D-3076-FCDA528C4758}"/>
              </a:ext>
            </a:extLst>
          </p:cNvPr>
          <p:cNvCxnSpPr>
            <a:stCxn id="138" idx="2"/>
            <a:endCxn id="136" idx="0"/>
          </p:cNvCxnSpPr>
          <p:nvPr/>
        </p:nvCxnSpPr>
        <p:spPr>
          <a:xfrm>
            <a:off x="7014652" y="4402331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C261E4D-43C9-C003-1329-746D160263C1}"/>
              </a:ext>
            </a:extLst>
          </p:cNvPr>
          <p:cNvCxnSpPr>
            <a:cxnSpLocks/>
            <a:stCxn id="136" idx="2"/>
            <a:endCxn id="141" idx="0"/>
          </p:cNvCxnSpPr>
          <p:nvPr/>
        </p:nvCxnSpPr>
        <p:spPr>
          <a:xfrm>
            <a:off x="7494056" y="4925365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9A6851B8-4591-5BB0-2C00-B72446B9E9D2}"/>
              </a:ext>
            </a:extLst>
          </p:cNvPr>
          <p:cNvSpPr/>
          <p:nvPr/>
        </p:nvSpPr>
        <p:spPr>
          <a:xfrm>
            <a:off x="7680888" y="5076778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C69F94-3E18-1200-E8BE-1D10F2C1D4CF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flipH="1">
            <a:off x="7104014" y="4925365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8E4D812-C1CD-3A5C-5AB3-50DA14BC9DF9}"/>
              </a:ext>
            </a:extLst>
          </p:cNvPr>
          <p:cNvCxnSpPr>
            <a:cxnSpLocks/>
            <a:stCxn id="134" idx="2"/>
            <a:endCxn id="138" idx="0"/>
          </p:cNvCxnSpPr>
          <p:nvPr/>
        </p:nvCxnSpPr>
        <p:spPr>
          <a:xfrm>
            <a:off x="6096000" y="3771516"/>
            <a:ext cx="918652" cy="252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FEBEFF-0BF1-2480-D9A3-99376145A8BE}"/>
              </a:ext>
            </a:extLst>
          </p:cNvPr>
          <p:cNvCxnSpPr>
            <a:cxnSpLocks/>
            <a:stCxn id="138" idx="2"/>
            <a:endCxn id="145" idx="0"/>
          </p:cNvCxnSpPr>
          <p:nvPr/>
        </p:nvCxnSpPr>
        <p:spPr>
          <a:xfrm flipH="1">
            <a:off x="6692763" y="4402331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D10929CD-EE1B-5960-7B0D-704E5357D3A0}"/>
              </a:ext>
            </a:extLst>
          </p:cNvPr>
          <p:cNvSpPr/>
          <p:nvPr/>
        </p:nvSpPr>
        <p:spPr>
          <a:xfrm>
            <a:off x="6546308" y="454683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83CF2F36-5B38-E073-EEC8-CBEF8B3A0A28}"/>
              </a:ext>
            </a:extLst>
          </p:cNvPr>
          <p:cNvSpPr/>
          <p:nvPr/>
        </p:nvSpPr>
        <p:spPr>
          <a:xfrm>
            <a:off x="4035966" y="5644936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2FE789DD-615E-646A-1608-DE13A9200A12}"/>
              </a:ext>
            </a:extLst>
          </p:cNvPr>
          <p:cNvSpPr/>
          <p:nvPr/>
        </p:nvSpPr>
        <p:spPr>
          <a:xfrm>
            <a:off x="4594272" y="510588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C3C01B3-2C09-DF45-5F04-87DD6AC4171D}"/>
              </a:ext>
            </a:extLst>
          </p:cNvPr>
          <p:cNvCxnSpPr>
            <a:cxnSpLocks/>
            <a:stCxn id="147" idx="2"/>
            <a:endCxn id="161" idx="0"/>
          </p:cNvCxnSpPr>
          <p:nvPr/>
        </p:nvCxnSpPr>
        <p:spPr>
          <a:xfrm>
            <a:off x="4838363" y="5484419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F0C5317-93B9-DA6D-4932-B12884841D7B}"/>
              </a:ext>
            </a:extLst>
          </p:cNvPr>
          <p:cNvCxnSpPr>
            <a:cxnSpLocks/>
            <a:stCxn id="147" idx="2"/>
            <a:endCxn id="146" idx="0"/>
          </p:cNvCxnSpPr>
          <p:nvPr/>
        </p:nvCxnSpPr>
        <p:spPr>
          <a:xfrm flipH="1">
            <a:off x="4377694" y="5484419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380FE281-4431-85F3-BA97-D3BB47550DD4}"/>
              </a:ext>
            </a:extLst>
          </p:cNvPr>
          <p:cNvSpPr/>
          <p:nvPr/>
        </p:nvSpPr>
        <p:spPr>
          <a:xfrm>
            <a:off x="4203726" y="456158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25A206-EE9B-7225-5830-C65C76B8280C}"/>
              </a:ext>
            </a:extLst>
          </p:cNvPr>
          <p:cNvCxnSpPr>
            <a:cxnSpLocks/>
            <a:stCxn id="150" idx="2"/>
            <a:endCxn id="147" idx="0"/>
          </p:cNvCxnSpPr>
          <p:nvPr/>
        </p:nvCxnSpPr>
        <p:spPr>
          <a:xfrm>
            <a:off x="4447817" y="4940116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2462F9A-A567-3E65-2A19-6D4DF7C7C4F2}"/>
              </a:ext>
            </a:extLst>
          </p:cNvPr>
          <p:cNvCxnSpPr>
            <a:cxnSpLocks/>
            <a:stCxn id="150" idx="2"/>
            <a:endCxn id="162" idx="0"/>
          </p:cNvCxnSpPr>
          <p:nvPr/>
        </p:nvCxnSpPr>
        <p:spPr>
          <a:xfrm flipH="1">
            <a:off x="4081681" y="4940116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9867891-A243-CE99-DD1B-C339A8ED75B2}"/>
              </a:ext>
            </a:extLst>
          </p:cNvPr>
          <p:cNvSpPr/>
          <p:nvPr/>
        </p:nvSpPr>
        <p:spPr>
          <a:xfrm>
            <a:off x="5774658" y="454722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14F814-3B15-F4C9-C6C6-FDD6B21C3D7F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>
            <a:off x="6018749" y="4925762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C2F758-B542-A2BA-1F30-142CF16F85E9}"/>
              </a:ext>
            </a:extLst>
          </p:cNvPr>
          <p:cNvCxnSpPr>
            <a:cxnSpLocks/>
            <a:stCxn id="153" idx="2"/>
            <a:endCxn id="156" idx="0"/>
          </p:cNvCxnSpPr>
          <p:nvPr/>
        </p:nvCxnSpPr>
        <p:spPr>
          <a:xfrm flipH="1">
            <a:off x="5619455" y="4925762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E02DFD-9767-CADA-465A-A4626B8EF2FD}"/>
              </a:ext>
            </a:extLst>
          </p:cNvPr>
          <p:cNvSpPr/>
          <p:nvPr/>
        </p:nvSpPr>
        <p:spPr>
          <a:xfrm>
            <a:off x="5228909" y="5091530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6C4E10C-114C-F8CE-B667-68597410FDBF}"/>
              </a:ext>
            </a:extLst>
          </p:cNvPr>
          <p:cNvSpPr/>
          <p:nvPr/>
        </p:nvSpPr>
        <p:spPr>
          <a:xfrm>
            <a:off x="4984818" y="404946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E139EDE-6CBB-9A13-5FED-9276BED17FC2}"/>
              </a:ext>
            </a:extLst>
          </p:cNvPr>
          <p:cNvCxnSpPr>
            <a:cxnSpLocks/>
            <a:stCxn id="157" idx="2"/>
            <a:endCxn id="153" idx="0"/>
          </p:cNvCxnSpPr>
          <p:nvPr/>
        </p:nvCxnSpPr>
        <p:spPr>
          <a:xfrm>
            <a:off x="5228909" y="4428000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9EA7548-E181-D7F9-928E-7148865E0B27}"/>
              </a:ext>
            </a:extLst>
          </p:cNvPr>
          <p:cNvCxnSpPr>
            <a:cxnSpLocks/>
            <a:stCxn id="157" idx="2"/>
            <a:endCxn id="150" idx="0"/>
          </p:cNvCxnSpPr>
          <p:nvPr/>
        </p:nvCxnSpPr>
        <p:spPr>
          <a:xfrm flipH="1">
            <a:off x="4447817" y="4428000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5F32680D-6E69-CCE0-7CA1-13BCC5F9CFB4}"/>
              </a:ext>
            </a:extLst>
          </p:cNvPr>
          <p:cNvSpPr/>
          <p:nvPr/>
        </p:nvSpPr>
        <p:spPr>
          <a:xfrm>
            <a:off x="6254093" y="509153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59EAEA7-D58F-A3D6-019D-2AAFD48753FD}"/>
              </a:ext>
            </a:extLst>
          </p:cNvPr>
          <p:cNvSpPr/>
          <p:nvPr/>
        </p:nvSpPr>
        <p:spPr>
          <a:xfrm>
            <a:off x="5029262" y="564493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FC629E3-5A94-649E-8942-E20D7628275C}"/>
              </a:ext>
            </a:extLst>
          </p:cNvPr>
          <p:cNvSpPr/>
          <p:nvPr/>
        </p:nvSpPr>
        <p:spPr>
          <a:xfrm>
            <a:off x="3935226" y="5105884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E88D855-A93B-6691-D314-C7E2B2BE110E}"/>
              </a:ext>
            </a:extLst>
          </p:cNvPr>
          <p:cNvCxnSpPr>
            <a:cxnSpLocks/>
            <a:stCxn id="134" idx="2"/>
            <a:endCxn id="157" idx="0"/>
          </p:cNvCxnSpPr>
          <p:nvPr/>
        </p:nvCxnSpPr>
        <p:spPr>
          <a:xfrm flipH="1">
            <a:off x="5228909" y="3771516"/>
            <a:ext cx="867091" cy="277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83563F-E4AA-EFFA-FE2B-8E7BAA05D645}"/>
              </a:ext>
            </a:extLst>
          </p:cNvPr>
          <p:cNvSpPr/>
          <p:nvPr/>
        </p:nvSpPr>
        <p:spPr>
          <a:xfrm>
            <a:off x="6607326" y="3396899"/>
            <a:ext cx="822960" cy="227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見つけた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D68660-2ECB-8DBF-0CD6-8D32D0CAFF52}"/>
              </a:ext>
            </a:extLst>
          </p:cNvPr>
          <p:cNvSpPr/>
          <p:nvPr/>
        </p:nvSpPr>
        <p:spPr>
          <a:xfrm>
            <a:off x="6762285" y="5084684"/>
            <a:ext cx="683455" cy="22712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仕事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063232-F993-B7D2-B75D-7BDD5FFB945D}"/>
              </a:ext>
            </a:extLst>
          </p:cNvPr>
          <p:cNvSpPr/>
          <p:nvPr/>
        </p:nvSpPr>
        <p:spPr>
          <a:xfrm>
            <a:off x="4691081" y="2841510"/>
            <a:ext cx="683455" cy="22712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彼女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432ECA-DEAF-09DB-1421-432666AC7775}"/>
              </a:ext>
            </a:extLst>
          </p:cNvPr>
          <p:cNvSpPr/>
          <p:nvPr/>
        </p:nvSpPr>
        <p:spPr>
          <a:xfrm>
            <a:off x="4032861" y="5646276"/>
            <a:ext cx="731520" cy="22712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最後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FAB310-0126-B14D-ECD7-4A863D52F3D0}"/>
              </a:ext>
            </a:extLst>
          </p:cNvPr>
          <p:cNvSpPr/>
          <p:nvPr/>
        </p:nvSpPr>
        <p:spPr>
          <a:xfrm>
            <a:off x="5228016" y="5085210"/>
            <a:ext cx="822960" cy="22712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金曜日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8A6575-8E06-8F0A-3E33-4B98B57DB130}"/>
              </a:ext>
            </a:extLst>
          </p:cNvPr>
          <p:cNvSpPr/>
          <p:nvPr/>
        </p:nvSpPr>
        <p:spPr>
          <a:xfrm>
            <a:off x="4032861" y="5910160"/>
            <a:ext cx="731520" cy="227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最後の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FFE4A3-2646-2115-1E2E-B518CDF525F8}"/>
              </a:ext>
            </a:extLst>
          </p:cNvPr>
          <p:cNvGrpSpPr/>
          <p:nvPr/>
        </p:nvGrpSpPr>
        <p:grpSpPr>
          <a:xfrm>
            <a:off x="367541" y="4940564"/>
            <a:ext cx="3162929" cy="1096777"/>
            <a:chOff x="367541" y="4940564"/>
            <a:chExt cx="3162929" cy="1096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11CB64-2B02-6FDF-0517-DD5EDFB3ABCF}"/>
                </a:ext>
              </a:extLst>
            </p:cNvPr>
            <p:cNvSpPr txBox="1"/>
            <p:nvPr/>
          </p:nvSpPr>
          <p:spPr>
            <a:xfrm>
              <a:off x="367541" y="4940564"/>
              <a:ext cx="31629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Recognizes the next phrase in sequence is another noun phrase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6C3AB-C418-90A2-544E-8A1AA49E6ED9}"/>
                </a:ext>
              </a:extLst>
            </p:cNvPr>
            <p:cNvSpPr txBox="1"/>
            <p:nvPr/>
          </p:nvSpPr>
          <p:spPr>
            <a:xfrm>
              <a:off x="367541" y="5452566"/>
              <a:ext cx="31629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So, we add a </a:t>
              </a:r>
              <a:r>
                <a:rPr lang="ja-JP" altLang="en-US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「の」 </a:t>
              </a:r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to denote this relationship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BB9BD4-65B8-B4D7-F920-C356818E2556}"/>
              </a:ext>
            </a:extLst>
          </p:cNvPr>
          <p:cNvSpPr txBox="1"/>
          <p:nvPr/>
        </p:nvSpPr>
        <p:spPr>
          <a:xfrm>
            <a:off x="518160" y="522611"/>
            <a:ext cx="10835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To complete Translation we have to:</a:t>
            </a:r>
          </a:p>
          <a:p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Transfer English text to Japanese, verify or construct Japanese Conjugations, and verify or construct Japanese Particles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841DB2-76D1-9682-D2EB-0213A2DBD99E}"/>
              </a:ext>
            </a:extLst>
          </p:cNvPr>
          <p:cNvGrpSpPr/>
          <p:nvPr/>
        </p:nvGrpSpPr>
        <p:grpSpPr>
          <a:xfrm>
            <a:off x="1357076" y="2220084"/>
            <a:ext cx="3174604" cy="1108784"/>
            <a:chOff x="1184500" y="2450640"/>
            <a:chExt cx="3174604" cy="11087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28C7B4-82FC-7F73-37AD-6F88C61FB2E6}"/>
                </a:ext>
              </a:extLst>
            </p:cNvPr>
            <p:cNvSpPr txBox="1"/>
            <p:nvPr/>
          </p:nvSpPr>
          <p:spPr>
            <a:xfrm>
              <a:off x="1184500" y="2450640"/>
              <a:ext cx="31629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X-bar: the head of the TP’s left child is the subject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220004-86F9-C968-5E31-314AC458D79F}"/>
                </a:ext>
              </a:extLst>
            </p:cNvPr>
            <p:cNvSpPr txBox="1"/>
            <p:nvPr/>
          </p:nvSpPr>
          <p:spPr>
            <a:xfrm>
              <a:off x="1196175" y="2974649"/>
              <a:ext cx="31629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In Japanese </a:t>
              </a:r>
              <a:r>
                <a:rPr lang="ja-JP" altLang="en-US" sz="1600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「は」 </a:t>
              </a:r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is used to denote the subject of a sentence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BA88D7-C5C2-F2BD-D279-6F2702AB60DF}"/>
              </a:ext>
            </a:extLst>
          </p:cNvPr>
          <p:cNvSpPr/>
          <p:nvPr/>
        </p:nvSpPr>
        <p:spPr>
          <a:xfrm>
            <a:off x="4693793" y="3103260"/>
            <a:ext cx="683455" cy="227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彼女は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771C4A-AECA-4BD2-D8A0-3E05354E5B84}"/>
              </a:ext>
            </a:extLst>
          </p:cNvPr>
          <p:cNvGrpSpPr/>
          <p:nvPr/>
        </p:nvGrpSpPr>
        <p:grpSpPr>
          <a:xfrm>
            <a:off x="316714" y="4558897"/>
            <a:ext cx="3938273" cy="1420013"/>
            <a:chOff x="105841" y="3781670"/>
            <a:chExt cx="3938273" cy="14200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9AD61F-5B4C-86E7-72F9-A111C0E81E6F}"/>
                </a:ext>
              </a:extLst>
            </p:cNvPr>
            <p:cNvSpPr txBox="1"/>
            <p:nvPr/>
          </p:nvSpPr>
          <p:spPr>
            <a:xfrm>
              <a:off x="137059" y="3781670"/>
              <a:ext cx="390705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The head of any constituent phrase in Japanese requires a particle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8363E-792D-EDEE-4FE3-212A5ED98837}"/>
                </a:ext>
              </a:extLst>
            </p:cNvPr>
            <p:cNvSpPr txBox="1"/>
            <p:nvPr/>
          </p:nvSpPr>
          <p:spPr>
            <a:xfrm>
              <a:off x="105841" y="4370686"/>
              <a:ext cx="356806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In Japanese </a:t>
              </a:r>
              <a:r>
                <a:rPr lang="ja-JP" altLang="en-US" sz="1600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「に」 </a:t>
              </a:r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is used</a:t>
              </a:r>
              <a:r>
                <a:rPr lang="ja-JP" altLang="en-US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、</a:t>
              </a:r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among others, are used to reference a specific location or point in time 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B0B61C-B4FD-F256-7184-6B485EBCBBA4}"/>
              </a:ext>
            </a:extLst>
          </p:cNvPr>
          <p:cNvSpPr/>
          <p:nvPr/>
        </p:nvSpPr>
        <p:spPr>
          <a:xfrm>
            <a:off x="5237657" y="5358195"/>
            <a:ext cx="822960" cy="227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金曜日に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796802-6361-CB65-6F83-C358A87B3E3C}"/>
              </a:ext>
            </a:extLst>
          </p:cNvPr>
          <p:cNvGrpSpPr/>
          <p:nvPr/>
        </p:nvGrpSpPr>
        <p:grpSpPr>
          <a:xfrm>
            <a:off x="8171009" y="4579377"/>
            <a:ext cx="3182791" cy="1184942"/>
            <a:chOff x="7943584" y="2028134"/>
            <a:chExt cx="3182791" cy="11849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9191DD-64C0-CC46-4344-A809CEA832B5}"/>
                </a:ext>
              </a:extLst>
            </p:cNvPr>
            <p:cNvSpPr txBox="1"/>
            <p:nvPr/>
          </p:nvSpPr>
          <p:spPr>
            <a:xfrm>
              <a:off x="7943584" y="2028134"/>
              <a:ext cx="31629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X-bar: the head of a verb’s specifier is the direct object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8DB1CD-1CB5-AD64-E968-D9617DDA16D9}"/>
                </a:ext>
              </a:extLst>
            </p:cNvPr>
            <p:cNvSpPr txBox="1"/>
            <p:nvPr/>
          </p:nvSpPr>
          <p:spPr>
            <a:xfrm>
              <a:off x="7963446" y="2628301"/>
              <a:ext cx="31629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In Japanese </a:t>
              </a:r>
              <a:r>
                <a:rPr lang="ja-JP" altLang="en-US" sz="1600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「を」 </a:t>
              </a:r>
              <a:r>
                <a:rPr lang="en-US" altLang="ja-JP" sz="16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is used to denote the object of a sentence</a:t>
              </a:r>
              <a:endParaRPr lang="en-US" sz="16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21AF10-5825-A471-3011-557BEBF81951}"/>
              </a:ext>
            </a:extLst>
          </p:cNvPr>
          <p:cNvSpPr/>
          <p:nvPr/>
        </p:nvSpPr>
        <p:spPr>
          <a:xfrm>
            <a:off x="6779196" y="5348468"/>
            <a:ext cx="683455" cy="227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仕事を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7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7" grpId="0" animBg="1"/>
      <p:bldP spid="10" grpId="0" animBg="1"/>
      <p:bldP spid="14" grpId="0" animBg="1"/>
      <p:bldP spid="3" grpId="0" animBg="1"/>
      <p:bldP spid="25" grpId="0" animBg="1"/>
      <p:bldP spid="29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6711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Syntax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D1E36-AF09-2EF7-CC78-55566C4F7D46}"/>
              </a:ext>
            </a:extLst>
          </p:cNvPr>
          <p:cNvSpPr txBox="1"/>
          <p:nvPr/>
        </p:nvSpPr>
        <p:spPr>
          <a:xfrm>
            <a:off x="1524000" y="583156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In Linguistics, syntax trees are hierarchical structures that represent language structure and grammar in a visual tree. Their structure is formed by phrase rules in a </a:t>
            </a: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generative grammar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243C9D-3072-B8F1-C3BF-986D7463DBD2}"/>
              </a:ext>
            </a:extLst>
          </p:cNvPr>
          <p:cNvSpPr/>
          <p:nvPr/>
        </p:nvSpPr>
        <p:spPr>
          <a:xfrm>
            <a:off x="6502401" y="1942199"/>
            <a:ext cx="18288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 Phrase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3886D5-DA5E-A409-959C-8C921D7889D3}"/>
              </a:ext>
            </a:extLst>
          </p:cNvPr>
          <p:cNvGrpSpPr/>
          <p:nvPr/>
        </p:nvGrpSpPr>
        <p:grpSpPr>
          <a:xfrm>
            <a:off x="5100322" y="2399399"/>
            <a:ext cx="2316479" cy="2144741"/>
            <a:chOff x="5100322" y="2399399"/>
            <a:chExt cx="2316479" cy="214474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8ACD74-A94C-A732-A508-DAFBD2A85800}"/>
                </a:ext>
              </a:extLst>
            </p:cNvPr>
            <p:cNvGrpSpPr/>
            <p:nvPr/>
          </p:nvGrpSpPr>
          <p:grpSpPr>
            <a:xfrm>
              <a:off x="5100322" y="2399399"/>
              <a:ext cx="2316479" cy="2144741"/>
              <a:chOff x="5100322" y="2399399"/>
              <a:chExt cx="2316479" cy="214474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91C74CA-2465-30EC-DC7F-37BA6FCA7C03}"/>
                  </a:ext>
                </a:extLst>
              </p:cNvPr>
              <p:cNvGrpSpPr/>
              <p:nvPr/>
            </p:nvGrpSpPr>
            <p:grpSpPr>
              <a:xfrm>
                <a:off x="5100322" y="2780167"/>
                <a:ext cx="1828800" cy="1763973"/>
                <a:chOff x="5100322" y="2780167"/>
                <a:chExt cx="1828800" cy="1763973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8D6731B-D62D-C647-04B9-1F803D302E98}"/>
                    </a:ext>
                  </a:extLst>
                </p:cNvPr>
                <p:cNvSpPr/>
                <p:nvPr/>
              </p:nvSpPr>
              <p:spPr>
                <a:xfrm>
                  <a:off x="5100322" y="2780167"/>
                  <a:ext cx="1828800" cy="45720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Noun Phrase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A2BD26D4-1D15-B8EF-D297-D276A79A329F}"/>
                    </a:ext>
                  </a:extLst>
                </p:cNvPr>
                <p:cNvSpPr/>
                <p:nvPr/>
              </p:nvSpPr>
              <p:spPr>
                <a:xfrm>
                  <a:off x="5557522" y="3705745"/>
                  <a:ext cx="914400" cy="45720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Noun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F8DAB77-F094-AF35-AD4E-223B607AB905}"/>
                    </a:ext>
                  </a:extLst>
                </p:cNvPr>
                <p:cNvSpPr txBox="1"/>
                <p:nvPr/>
              </p:nvSpPr>
              <p:spPr>
                <a:xfrm>
                  <a:off x="5875100" y="4174808"/>
                  <a:ext cx="263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2">
                          <a:lumMod val="10000"/>
                        </a:schemeClr>
                      </a:solidFill>
                      <a:latin typeface="Palatino Linotype" panose="02040502050505030304" pitchFamily="18" charset="0"/>
                    </a:rPr>
                    <a:t>I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C630A9-ACBE-FD34-ABBE-81E866859B66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6014722" y="2399399"/>
                <a:ext cx="1402079" cy="380768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569490-B42F-3FDA-A838-A8C326A04FD2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014722" y="3237367"/>
              <a:ext cx="0" cy="4683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AEF96C-3174-28EE-CA59-0739655FBAFA}"/>
              </a:ext>
            </a:extLst>
          </p:cNvPr>
          <p:cNvGrpSpPr/>
          <p:nvPr/>
        </p:nvGrpSpPr>
        <p:grpSpPr>
          <a:xfrm>
            <a:off x="8818881" y="3237367"/>
            <a:ext cx="1828800" cy="1306773"/>
            <a:chOff x="8818881" y="3237367"/>
            <a:chExt cx="1828800" cy="13067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45D3B4-4ACF-FFD8-99F9-1C92E7367794}"/>
                </a:ext>
              </a:extLst>
            </p:cNvPr>
            <p:cNvSpPr/>
            <p:nvPr/>
          </p:nvSpPr>
          <p:spPr>
            <a:xfrm>
              <a:off x="9276081" y="3705745"/>
              <a:ext cx="13716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Adjective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91804C-0F53-9586-E743-F9F8F4038261}"/>
                </a:ext>
              </a:extLst>
            </p:cNvPr>
            <p:cNvSpPr txBox="1"/>
            <p:nvPr/>
          </p:nvSpPr>
          <p:spPr>
            <a:xfrm>
              <a:off x="9540932" y="4174808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Palatino Linotype" panose="02040502050505030304" pitchFamily="18" charset="0"/>
                </a:rPr>
                <a:t>happy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0A0CDC-383A-65D8-2EE2-F75283707D42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8818881" y="3237367"/>
              <a:ext cx="1143000" cy="46837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68B34A-BCE2-1969-ECE2-84A8250BDE73}"/>
              </a:ext>
            </a:extLst>
          </p:cNvPr>
          <p:cNvGrpSpPr/>
          <p:nvPr/>
        </p:nvGrpSpPr>
        <p:grpSpPr>
          <a:xfrm>
            <a:off x="7416801" y="2399399"/>
            <a:ext cx="2316480" cy="2144741"/>
            <a:chOff x="7416801" y="2399399"/>
            <a:chExt cx="2316480" cy="21447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CCEB269-15EE-8A1D-7E15-ADA28E943E9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7416801" y="2399399"/>
              <a:ext cx="1402080" cy="38076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B26065-78C9-9BE2-54F1-9A353438BA90}"/>
                </a:ext>
              </a:extLst>
            </p:cNvPr>
            <p:cNvGrpSpPr/>
            <p:nvPr/>
          </p:nvGrpSpPr>
          <p:grpSpPr>
            <a:xfrm>
              <a:off x="7447281" y="2780167"/>
              <a:ext cx="2286000" cy="1763973"/>
              <a:chOff x="7447281" y="2780167"/>
              <a:chExt cx="2286000" cy="176397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92526C-7004-3F1F-BEE8-226A45B077E1}"/>
                  </a:ext>
                </a:extLst>
              </p:cNvPr>
              <p:cNvSpPr txBox="1"/>
              <p:nvPr/>
            </p:nvSpPr>
            <p:spPr>
              <a:xfrm>
                <a:off x="7661114" y="4174808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  <a:latin typeface="Palatino Linotype" panose="02040502050505030304" pitchFamily="18" charset="0"/>
                  </a:rPr>
                  <a:t>am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8C9E891-66D2-F0D3-7F66-263BB10D1317}"/>
                  </a:ext>
                </a:extLst>
              </p:cNvPr>
              <p:cNvGrpSpPr/>
              <p:nvPr/>
            </p:nvGrpSpPr>
            <p:grpSpPr>
              <a:xfrm>
                <a:off x="7447281" y="2780167"/>
                <a:ext cx="2286000" cy="1382778"/>
                <a:chOff x="7447281" y="2780167"/>
                <a:chExt cx="2286000" cy="1382778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A1C3779-24FC-2AB4-5F7B-4DA088639107}"/>
                    </a:ext>
                  </a:extLst>
                </p:cNvPr>
                <p:cNvSpPr/>
                <p:nvPr/>
              </p:nvSpPr>
              <p:spPr>
                <a:xfrm>
                  <a:off x="7904481" y="2780167"/>
                  <a:ext cx="1828800" cy="45720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Verb Phrase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BFD494AB-FDCA-2DDB-FB7B-CB2ED909461D}"/>
                    </a:ext>
                  </a:extLst>
                </p:cNvPr>
                <p:cNvSpPr/>
                <p:nvPr/>
              </p:nvSpPr>
              <p:spPr>
                <a:xfrm>
                  <a:off x="7447281" y="3705745"/>
                  <a:ext cx="914400" cy="45720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Verb</a:t>
                  </a: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13AB4F0-2B9B-5B09-18FB-BA1AD7E439FC}"/>
                    </a:ext>
                  </a:extLst>
                </p:cNvPr>
                <p:cNvCxnSpPr>
                  <a:cxnSpLocks/>
                  <a:stCxn id="7" idx="2"/>
                  <a:endCxn id="10" idx="0"/>
                </p:cNvCxnSpPr>
                <p:nvPr/>
              </p:nvCxnSpPr>
              <p:spPr>
                <a:xfrm flipH="1">
                  <a:off x="7904481" y="3237367"/>
                  <a:ext cx="914400" cy="468378"/>
                </a:xfrm>
                <a:prstGeom prst="straightConnector1">
                  <a:avLst/>
                </a:prstGeom>
                <a:ln w="190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D3E69A1-46A4-5260-27DA-EDD16E68B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44350"/>
              </p:ext>
            </p:extLst>
          </p:nvPr>
        </p:nvGraphicFramePr>
        <p:xfrm>
          <a:off x="1416536" y="2177750"/>
          <a:ext cx="22860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802813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Grammar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566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alatino Linotype" panose="02040502050505030304" pitchFamily="18" charset="0"/>
                        </a:rPr>
                        <a:t>VP 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NP VP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437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alatino Linotype" panose="02040502050505030304" pitchFamily="18" charset="0"/>
                        </a:rPr>
                        <a:t>VP 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V Adj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99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alatino Linotype" panose="02040502050505030304" pitchFamily="18" charset="0"/>
                        </a:rPr>
                        <a:t>NP 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 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8297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0862271-4F7D-449C-F240-ED8C2B41AD69}"/>
              </a:ext>
            </a:extLst>
          </p:cNvPr>
          <p:cNvSpPr txBox="1"/>
          <p:nvPr/>
        </p:nvSpPr>
        <p:spPr>
          <a:xfrm>
            <a:off x="3271522" y="4775732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Disclaimer!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 use a much more complicated generative grammar in this translator</a:t>
            </a:r>
          </a:p>
        </p:txBody>
      </p:sp>
    </p:spTree>
    <p:extLst>
      <p:ext uri="{BB962C8B-B14F-4D97-AF65-F5344CB8AC3E}">
        <p14:creationId xmlns:p14="http://schemas.microsoft.com/office/powerpoint/2010/main" val="13828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00C7574-6D48-15AE-8084-D00C850B05CA}"/>
              </a:ext>
            </a:extLst>
          </p:cNvPr>
          <p:cNvGrpSpPr/>
          <p:nvPr/>
        </p:nvGrpSpPr>
        <p:grpSpPr>
          <a:xfrm>
            <a:off x="3535681" y="1213787"/>
            <a:ext cx="5096741" cy="4947118"/>
            <a:chOff x="3752619" y="1189522"/>
            <a:chExt cx="4378960" cy="465328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8A9A122-C585-8359-2610-4B89EA294226}"/>
                </a:ext>
              </a:extLst>
            </p:cNvPr>
            <p:cNvSpPr/>
            <p:nvPr/>
          </p:nvSpPr>
          <p:spPr>
            <a:xfrm>
              <a:off x="3752619" y="3160562"/>
              <a:ext cx="4378960" cy="2682240"/>
            </a:xfrm>
            <a:custGeom>
              <a:avLst/>
              <a:gdLst>
                <a:gd name="connsiteX0" fmla="*/ 162560 w 4378960"/>
                <a:gd name="connsiteY0" fmla="*/ 2682240 h 2682240"/>
                <a:gd name="connsiteX1" fmla="*/ 1442720 w 4378960"/>
                <a:gd name="connsiteY1" fmla="*/ 2682240 h 2682240"/>
                <a:gd name="connsiteX2" fmla="*/ 1656080 w 4378960"/>
                <a:gd name="connsiteY2" fmla="*/ 2306320 h 2682240"/>
                <a:gd name="connsiteX3" fmla="*/ 2062480 w 4378960"/>
                <a:gd name="connsiteY3" fmla="*/ 2153920 h 2682240"/>
                <a:gd name="connsiteX4" fmla="*/ 3332480 w 4378960"/>
                <a:gd name="connsiteY4" fmla="*/ 2204720 h 2682240"/>
                <a:gd name="connsiteX5" fmla="*/ 4246880 w 4378960"/>
                <a:gd name="connsiteY5" fmla="*/ 2194560 h 2682240"/>
                <a:gd name="connsiteX6" fmla="*/ 4378960 w 4378960"/>
                <a:gd name="connsiteY6" fmla="*/ 2021840 h 2682240"/>
                <a:gd name="connsiteX7" fmla="*/ 4043680 w 4378960"/>
                <a:gd name="connsiteY7" fmla="*/ 1280160 h 2682240"/>
                <a:gd name="connsiteX8" fmla="*/ 3423920 w 4378960"/>
                <a:gd name="connsiteY8" fmla="*/ 579120 h 2682240"/>
                <a:gd name="connsiteX9" fmla="*/ 2824480 w 4378960"/>
                <a:gd name="connsiteY9" fmla="*/ 558800 h 2682240"/>
                <a:gd name="connsiteX10" fmla="*/ 2641600 w 4378960"/>
                <a:gd name="connsiteY10" fmla="*/ 477520 h 2682240"/>
                <a:gd name="connsiteX11" fmla="*/ 2590800 w 4378960"/>
                <a:gd name="connsiteY11" fmla="*/ 203200 h 2682240"/>
                <a:gd name="connsiteX12" fmla="*/ 2133600 w 4378960"/>
                <a:gd name="connsiteY12" fmla="*/ 0 h 2682240"/>
                <a:gd name="connsiteX13" fmla="*/ 1991360 w 4378960"/>
                <a:gd name="connsiteY13" fmla="*/ 20320 h 2682240"/>
                <a:gd name="connsiteX14" fmla="*/ 1656080 w 4378960"/>
                <a:gd name="connsiteY14" fmla="*/ 274320 h 2682240"/>
                <a:gd name="connsiteX15" fmla="*/ 914400 w 4378960"/>
                <a:gd name="connsiteY15" fmla="*/ 863600 h 2682240"/>
                <a:gd name="connsiteX16" fmla="*/ 193040 w 4378960"/>
                <a:gd name="connsiteY16" fmla="*/ 1310640 h 2682240"/>
                <a:gd name="connsiteX17" fmla="*/ 0 w 4378960"/>
                <a:gd name="connsiteY17" fmla="*/ 1747520 h 2682240"/>
                <a:gd name="connsiteX18" fmla="*/ 10160 w 4378960"/>
                <a:gd name="connsiteY18" fmla="*/ 2225040 h 2682240"/>
                <a:gd name="connsiteX19" fmla="*/ 162560 w 4378960"/>
                <a:gd name="connsiteY19" fmla="*/ 2682240 h 268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78960" h="2682240">
                  <a:moveTo>
                    <a:pt x="162560" y="2682240"/>
                  </a:moveTo>
                  <a:lnTo>
                    <a:pt x="1442720" y="2682240"/>
                  </a:lnTo>
                  <a:lnTo>
                    <a:pt x="1656080" y="2306320"/>
                  </a:lnTo>
                  <a:lnTo>
                    <a:pt x="2062480" y="2153920"/>
                  </a:lnTo>
                  <a:lnTo>
                    <a:pt x="3332480" y="2204720"/>
                  </a:lnTo>
                  <a:lnTo>
                    <a:pt x="4246880" y="2194560"/>
                  </a:lnTo>
                  <a:lnTo>
                    <a:pt x="4378960" y="2021840"/>
                  </a:lnTo>
                  <a:lnTo>
                    <a:pt x="4043680" y="1280160"/>
                  </a:lnTo>
                  <a:lnTo>
                    <a:pt x="3423920" y="579120"/>
                  </a:lnTo>
                  <a:lnTo>
                    <a:pt x="2824480" y="558800"/>
                  </a:lnTo>
                  <a:lnTo>
                    <a:pt x="2641600" y="477520"/>
                  </a:lnTo>
                  <a:lnTo>
                    <a:pt x="2590800" y="203200"/>
                  </a:lnTo>
                  <a:lnTo>
                    <a:pt x="2133600" y="0"/>
                  </a:lnTo>
                  <a:lnTo>
                    <a:pt x="1991360" y="20320"/>
                  </a:lnTo>
                  <a:lnTo>
                    <a:pt x="1656080" y="274320"/>
                  </a:lnTo>
                  <a:lnTo>
                    <a:pt x="914400" y="863600"/>
                  </a:lnTo>
                  <a:lnTo>
                    <a:pt x="193040" y="1310640"/>
                  </a:lnTo>
                  <a:lnTo>
                    <a:pt x="0" y="1747520"/>
                  </a:lnTo>
                  <a:lnTo>
                    <a:pt x="10160" y="2225040"/>
                  </a:lnTo>
                  <a:lnTo>
                    <a:pt x="162560" y="26822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28CDECB-F07A-D180-A633-6E2F6132E42B}"/>
                </a:ext>
              </a:extLst>
            </p:cNvPr>
            <p:cNvSpPr/>
            <p:nvPr/>
          </p:nvSpPr>
          <p:spPr>
            <a:xfrm>
              <a:off x="5703339" y="2205522"/>
              <a:ext cx="1950720" cy="1544320"/>
            </a:xfrm>
            <a:custGeom>
              <a:avLst/>
              <a:gdLst>
                <a:gd name="connsiteX0" fmla="*/ 843280 w 1950720"/>
                <a:gd name="connsiteY0" fmla="*/ 1544320 h 1544320"/>
                <a:gd name="connsiteX1" fmla="*/ 1483360 w 1950720"/>
                <a:gd name="connsiteY1" fmla="*/ 1544320 h 1544320"/>
                <a:gd name="connsiteX2" fmla="*/ 1838960 w 1950720"/>
                <a:gd name="connsiteY2" fmla="*/ 1259840 h 1544320"/>
                <a:gd name="connsiteX3" fmla="*/ 1950720 w 1950720"/>
                <a:gd name="connsiteY3" fmla="*/ 934720 h 1544320"/>
                <a:gd name="connsiteX4" fmla="*/ 1788160 w 1950720"/>
                <a:gd name="connsiteY4" fmla="*/ 609600 h 1544320"/>
                <a:gd name="connsiteX5" fmla="*/ 1341120 w 1950720"/>
                <a:gd name="connsiteY5" fmla="*/ 548640 h 1544320"/>
                <a:gd name="connsiteX6" fmla="*/ 1239520 w 1950720"/>
                <a:gd name="connsiteY6" fmla="*/ 447040 h 1544320"/>
                <a:gd name="connsiteX7" fmla="*/ 1229360 w 1950720"/>
                <a:gd name="connsiteY7" fmla="*/ 121920 h 1544320"/>
                <a:gd name="connsiteX8" fmla="*/ 873760 w 1950720"/>
                <a:gd name="connsiteY8" fmla="*/ 0 h 1544320"/>
                <a:gd name="connsiteX9" fmla="*/ 0 w 1950720"/>
                <a:gd name="connsiteY9" fmla="*/ 314960 h 1544320"/>
                <a:gd name="connsiteX10" fmla="*/ 152400 w 1950720"/>
                <a:gd name="connsiteY10" fmla="*/ 640080 h 1544320"/>
                <a:gd name="connsiteX11" fmla="*/ 152400 w 1950720"/>
                <a:gd name="connsiteY11" fmla="*/ 934720 h 1544320"/>
                <a:gd name="connsiteX12" fmla="*/ 264160 w 1950720"/>
                <a:gd name="connsiteY12" fmla="*/ 1087120 h 1544320"/>
                <a:gd name="connsiteX13" fmla="*/ 589280 w 1950720"/>
                <a:gd name="connsiteY13" fmla="*/ 1168400 h 1544320"/>
                <a:gd name="connsiteX14" fmla="*/ 629920 w 1950720"/>
                <a:gd name="connsiteY14" fmla="*/ 1442720 h 1544320"/>
                <a:gd name="connsiteX15" fmla="*/ 843280 w 1950720"/>
                <a:gd name="connsiteY15" fmla="*/ 1544320 h 154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50720" h="1544320">
                  <a:moveTo>
                    <a:pt x="843280" y="1544320"/>
                  </a:moveTo>
                  <a:lnTo>
                    <a:pt x="1483360" y="1544320"/>
                  </a:lnTo>
                  <a:lnTo>
                    <a:pt x="1838960" y="1259840"/>
                  </a:lnTo>
                  <a:lnTo>
                    <a:pt x="1950720" y="934720"/>
                  </a:lnTo>
                  <a:lnTo>
                    <a:pt x="1788160" y="609600"/>
                  </a:lnTo>
                  <a:lnTo>
                    <a:pt x="1341120" y="548640"/>
                  </a:lnTo>
                  <a:lnTo>
                    <a:pt x="1239520" y="447040"/>
                  </a:lnTo>
                  <a:lnTo>
                    <a:pt x="1229360" y="121920"/>
                  </a:lnTo>
                  <a:lnTo>
                    <a:pt x="873760" y="0"/>
                  </a:lnTo>
                  <a:lnTo>
                    <a:pt x="0" y="314960"/>
                  </a:lnTo>
                  <a:lnTo>
                    <a:pt x="152400" y="640080"/>
                  </a:lnTo>
                  <a:lnTo>
                    <a:pt x="152400" y="934720"/>
                  </a:lnTo>
                  <a:lnTo>
                    <a:pt x="264160" y="1087120"/>
                  </a:lnTo>
                  <a:lnTo>
                    <a:pt x="589280" y="1168400"/>
                  </a:lnTo>
                  <a:lnTo>
                    <a:pt x="629920" y="1442720"/>
                  </a:lnTo>
                  <a:lnTo>
                    <a:pt x="843280" y="154432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892429-943F-783C-DF86-6A2388F909F1}"/>
                </a:ext>
              </a:extLst>
            </p:cNvPr>
            <p:cNvSpPr/>
            <p:nvPr/>
          </p:nvSpPr>
          <p:spPr>
            <a:xfrm>
              <a:off x="5246139" y="1189522"/>
              <a:ext cx="2357120" cy="1615440"/>
            </a:xfrm>
            <a:custGeom>
              <a:avLst/>
              <a:gdLst>
                <a:gd name="connsiteX0" fmla="*/ 467360 w 2357120"/>
                <a:gd name="connsiteY0" fmla="*/ 0 h 1615440"/>
                <a:gd name="connsiteX1" fmla="*/ 1310640 w 2357120"/>
                <a:gd name="connsiteY1" fmla="*/ 10160 h 1615440"/>
                <a:gd name="connsiteX2" fmla="*/ 1554480 w 2357120"/>
                <a:gd name="connsiteY2" fmla="*/ 193040 h 1615440"/>
                <a:gd name="connsiteX3" fmla="*/ 2184400 w 2357120"/>
                <a:gd name="connsiteY3" fmla="*/ 802640 h 1615440"/>
                <a:gd name="connsiteX4" fmla="*/ 2357120 w 2357120"/>
                <a:gd name="connsiteY4" fmla="*/ 1168400 h 1615440"/>
                <a:gd name="connsiteX5" fmla="*/ 2346960 w 2357120"/>
                <a:gd name="connsiteY5" fmla="*/ 1452880 h 1615440"/>
                <a:gd name="connsiteX6" fmla="*/ 2245360 w 2357120"/>
                <a:gd name="connsiteY6" fmla="*/ 1615440 h 1615440"/>
                <a:gd name="connsiteX7" fmla="*/ 1808480 w 2357120"/>
                <a:gd name="connsiteY7" fmla="*/ 1605280 h 1615440"/>
                <a:gd name="connsiteX8" fmla="*/ 1656080 w 2357120"/>
                <a:gd name="connsiteY8" fmla="*/ 1503680 h 1615440"/>
                <a:gd name="connsiteX9" fmla="*/ 1645920 w 2357120"/>
                <a:gd name="connsiteY9" fmla="*/ 1168400 h 1615440"/>
                <a:gd name="connsiteX10" fmla="*/ 1341120 w 2357120"/>
                <a:gd name="connsiteY10" fmla="*/ 1056640 h 1615440"/>
                <a:gd name="connsiteX11" fmla="*/ 508000 w 2357120"/>
                <a:gd name="connsiteY11" fmla="*/ 1341120 h 1615440"/>
                <a:gd name="connsiteX12" fmla="*/ 254000 w 2357120"/>
                <a:gd name="connsiteY12" fmla="*/ 782320 h 1615440"/>
                <a:gd name="connsiteX13" fmla="*/ 0 w 2357120"/>
                <a:gd name="connsiteY13" fmla="*/ 436880 h 1615440"/>
                <a:gd name="connsiteX14" fmla="*/ 142240 w 2357120"/>
                <a:gd name="connsiteY14" fmla="*/ 132080 h 1615440"/>
                <a:gd name="connsiteX15" fmla="*/ 467360 w 2357120"/>
                <a:gd name="connsiteY15" fmla="*/ 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120" h="1615440">
                  <a:moveTo>
                    <a:pt x="467360" y="0"/>
                  </a:moveTo>
                  <a:lnTo>
                    <a:pt x="1310640" y="10160"/>
                  </a:lnTo>
                  <a:lnTo>
                    <a:pt x="1554480" y="193040"/>
                  </a:lnTo>
                  <a:lnTo>
                    <a:pt x="2184400" y="802640"/>
                  </a:lnTo>
                  <a:lnTo>
                    <a:pt x="2357120" y="1168400"/>
                  </a:lnTo>
                  <a:lnTo>
                    <a:pt x="2346960" y="1452880"/>
                  </a:lnTo>
                  <a:lnTo>
                    <a:pt x="2245360" y="1615440"/>
                  </a:lnTo>
                  <a:lnTo>
                    <a:pt x="1808480" y="1605280"/>
                  </a:lnTo>
                  <a:lnTo>
                    <a:pt x="1656080" y="1503680"/>
                  </a:lnTo>
                  <a:lnTo>
                    <a:pt x="1645920" y="1168400"/>
                  </a:lnTo>
                  <a:lnTo>
                    <a:pt x="1341120" y="1056640"/>
                  </a:lnTo>
                  <a:lnTo>
                    <a:pt x="508000" y="1341120"/>
                  </a:lnTo>
                  <a:lnTo>
                    <a:pt x="254000" y="782320"/>
                  </a:lnTo>
                  <a:lnTo>
                    <a:pt x="0" y="436880"/>
                  </a:lnTo>
                  <a:lnTo>
                    <a:pt x="142240" y="132080"/>
                  </a:lnTo>
                  <a:lnTo>
                    <a:pt x="46736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A0305D3-7044-E3B1-064C-2D6051E760F0}"/>
                </a:ext>
              </a:extLst>
            </p:cNvPr>
            <p:cNvSpPr/>
            <p:nvPr/>
          </p:nvSpPr>
          <p:spPr>
            <a:xfrm>
              <a:off x="3894859" y="1616242"/>
              <a:ext cx="1991360" cy="1595120"/>
            </a:xfrm>
            <a:custGeom>
              <a:avLst/>
              <a:gdLst>
                <a:gd name="connsiteX0" fmla="*/ 762000 w 1991360"/>
                <a:gd name="connsiteY0" fmla="*/ 1584960 h 1595120"/>
                <a:gd name="connsiteX1" fmla="*/ 1838960 w 1991360"/>
                <a:gd name="connsiteY1" fmla="*/ 1595120 h 1595120"/>
                <a:gd name="connsiteX2" fmla="*/ 1991360 w 1991360"/>
                <a:gd name="connsiteY2" fmla="*/ 1513840 h 1595120"/>
                <a:gd name="connsiteX3" fmla="*/ 1981200 w 1991360"/>
                <a:gd name="connsiteY3" fmla="*/ 1209040 h 1595120"/>
                <a:gd name="connsiteX4" fmla="*/ 1605280 w 1991360"/>
                <a:gd name="connsiteY4" fmla="*/ 314960 h 1595120"/>
                <a:gd name="connsiteX5" fmla="*/ 1330960 w 1991360"/>
                <a:gd name="connsiteY5" fmla="*/ 0 h 1595120"/>
                <a:gd name="connsiteX6" fmla="*/ 314960 w 1991360"/>
                <a:gd name="connsiteY6" fmla="*/ 0 h 1595120"/>
                <a:gd name="connsiteX7" fmla="*/ 20320 w 1991360"/>
                <a:gd name="connsiteY7" fmla="*/ 182880 h 1595120"/>
                <a:gd name="connsiteX8" fmla="*/ 0 w 1991360"/>
                <a:gd name="connsiteY8" fmla="*/ 487680 h 1595120"/>
                <a:gd name="connsiteX9" fmla="*/ 284480 w 1991360"/>
                <a:gd name="connsiteY9" fmla="*/ 721360 h 1595120"/>
                <a:gd name="connsiteX10" fmla="*/ 660400 w 1991360"/>
                <a:gd name="connsiteY10" fmla="*/ 1188720 h 1595120"/>
                <a:gd name="connsiteX11" fmla="*/ 670560 w 1991360"/>
                <a:gd name="connsiteY11" fmla="*/ 1432560 h 1595120"/>
                <a:gd name="connsiteX12" fmla="*/ 762000 w 1991360"/>
                <a:gd name="connsiteY12" fmla="*/ 1584960 h 159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1360" h="1595120">
                  <a:moveTo>
                    <a:pt x="762000" y="1584960"/>
                  </a:moveTo>
                  <a:lnTo>
                    <a:pt x="1838960" y="1595120"/>
                  </a:lnTo>
                  <a:lnTo>
                    <a:pt x="1991360" y="1513840"/>
                  </a:lnTo>
                  <a:lnTo>
                    <a:pt x="1981200" y="1209040"/>
                  </a:lnTo>
                  <a:lnTo>
                    <a:pt x="1605280" y="314960"/>
                  </a:lnTo>
                  <a:lnTo>
                    <a:pt x="1330960" y="0"/>
                  </a:lnTo>
                  <a:lnTo>
                    <a:pt x="314960" y="0"/>
                  </a:lnTo>
                  <a:lnTo>
                    <a:pt x="20320" y="182880"/>
                  </a:lnTo>
                  <a:lnTo>
                    <a:pt x="0" y="487680"/>
                  </a:lnTo>
                  <a:lnTo>
                    <a:pt x="284480" y="721360"/>
                  </a:lnTo>
                  <a:lnTo>
                    <a:pt x="660400" y="1188720"/>
                  </a:lnTo>
                  <a:lnTo>
                    <a:pt x="670560" y="1432560"/>
                  </a:lnTo>
                  <a:lnTo>
                    <a:pt x="762000" y="158496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1C9242-2C4C-D6A0-FDF6-A2D7621433D5}"/>
                </a:ext>
              </a:extLst>
            </p:cNvPr>
            <p:cNvSpPr txBox="1"/>
            <p:nvPr/>
          </p:nvSpPr>
          <p:spPr>
            <a:xfrm>
              <a:off x="5435803" y="3949560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Objects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39ADE5-F926-0C83-CF77-183D6E3221D2}"/>
                </a:ext>
              </a:extLst>
            </p:cNvPr>
            <p:cNvSpPr txBox="1"/>
            <p:nvPr/>
          </p:nvSpPr>
          <p:spPr>
            <a:xfrm>
              <a:off x="6875579" y="2917057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Palatino Linotype" panose="02040502050505030304" pitchFamily="18" charset="0"/>
                </a:rPr>
                <a:t>Verb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F05695-CFD0-28DE-0AC0-3469B5869D9F}"/>
                </a:ext>
              </a:extLst>
            </p:cNvPr>
            <p:cNvSpPr txBox="1"/>
            <p:nvPr/>
          </p:nvSpPr>
          <p:spPr>
            <a:xfrm>
              <a:off x="3836346" y="1797366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Subject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84BFD2-1B1F-E2E9-E764-2DEC06772BA8}"/>
                </a:ext>
              </a:extLst>
            </p:cNvPr>
            <p:cNvSpPr txBox="1"/>
            <p:nvPr/>
          </p:nvSpPr>
          <p:spPr>
            <a:xfrm>
              <a:off x="5989812" y="1277254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Palatino Linotype" panose="02040502050505030304" pitchFamily="18" charset="0"/>
                </a:rPr>
                <a:t>Tense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0DFA38E-EC70-D909-8749-CE72F17B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Terminal Manipulation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AE1B0C-CFB2-6C3B-5D45-0444E151CA78}"/>
              </a:ext>
            </a:extLst>
          </p:cNvPr>
          <p:cNvSpPr txBox="1"/>
          <p:nvPr/>
        </p:nvSpPr>
        <p:spPr>
          <a:xfrm>
            <a:off x="678180" y="518111"/>
            <a:ext cx="10835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We now have a </a:t>
            </a:r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Japanese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sentence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 in a </a:t>
            </a:r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Japanese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phrase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6A4656-3952-DA7F-A032-5E59F28BFFBF}"/>
              </a:ext>
            </a:extLst>
          </p:cNvPr>
          <p:cNvSpPr/>
          <p:nvPr/>
        </p:nvSpPr>
        <p:spPr>
          <a:xfrm>
            <a:off x="6455311" y="244438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7CC4A-A30E-9595-E81C-47B1542672E3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6444007" y="2822920"/>
            <a:ext cx="255395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D8F6C-DEC9-719F-5EDB-43CAE81124A2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>
            <a:off x="6699402" y="2822920"/>
            <a:ext cx="315250" cy="15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732D2E-B316-C64F-E38F-EF39268A72DA}"/>
              </a:ext>
            </a:extLst>
          </p:cNvPr>
          <p:cNvSpPr/>
          <p:nvPr/>
        </p:nvSpPr>
        <p:spPr>
          <a:xfrm>
            <a:off x="6199916" y="296741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854D7-C9BC-6269-615B-A72E825F4395}"/>
              </a:ext>
            </a:extLst>
          </p:cNvPr>
          <p:cNvCxnSpPr>
            <a:cxnSpLocks/>
            <a:stCxn id="19" idx="2"/>
            <a:endCxn id="159" idx="0"/>
          </p:cNvCxnSpPr>
          <p:nvPr/>
        </p:nvCxnSpPr>
        <p:spPr>
          <a:xfrm>
            <a:off x="6444007" y="3345954"/>
            <a:ext cx="522799" cy="207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B6FFCC-5DAF-220F-8D6E-F2C310A72CE8}"/>
              </a:ext>
            </a:extLst>
          </p:cNvPr>
          <p:cNvSpPr/>
          <p:nvPr/>
        </p:nvSpPr>
        <p:spPr>
          <a:xfrm>
            <a:off x="6774113" y="192596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92813E-9257-93F6-A25D-B4DF7B484B02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699402" y="2304501"/>
            <a:ext cx="318802" cy="13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AC94DB-E99E-0BBB-EC05-37D1C4B31E20}"/>
              </a:ext>
            </a:extLst>
          </p:cNvPr>
          <p:cNvCxnSpPr>
            <a:cxnSpLocks/>
            <a:stCxn id="45" idx="2"/>
            <a:endCxn id="128" idx="0"/>
          </p:cNvCxnSpPr>
          <p:nvPr/>
        </p:nvCxnSpPr>
        <p:spPr>
          <a:xfrm>
            <a:off x="7018204" y="2304501"/>
            <a:ext cx="462690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7ED7E8-07A0-38CB-5030-439255F2B52E}"/>
              </a:ext>
            </a:extLst>
          </p:cNvPr>
          <p:cNvSpPr/>
          <p:nvPr/>
        </p:nvSpPr>
        <p:spPr>
          <a:xfrm>
            <a:off x="5698008" y="136866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984262-09E5-4419-3A63-A2B6F99739F5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>
            <a:off x="5942099" y="1747203"/>
            <a:ext cx="10761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507337-33DC-E13D-65E5-98C012D19FD7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018394" y="174720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9381292-0CD6-F13C-63DD-3C5E5695920E}"/>
              </a:ext>
            </a:extLst>
          </p:cNvPr>
          <p:cNvSpPr/>
          <p:nvPr/>
        </p:nvSpPr>
        <p:spPr>
          <a:xfrm>
            <a:off x="5156101" y="245380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439562-F49D-7904-467A-E4C86FA53814}"/>
              </a:ext>
            </a:extLst>
          </p:cNvPr>
          <p:cNvCxnSpPr>
            <a:cxnSpLocks/>
            <a:stCxn id="53" idx="2"/>
            <a:endCxn id="62" idx="0"/>
          </p:cNvCxnSpPr>
          <p:nvPr/>
        </p:nvCxnSpPr>
        <p:spPr>
          <a:xfrm>
            <a:off x="5400192" y="283233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88648F-4A97-9C55-FA57-177B4A972669}"/>
              </a:ext>
            </a:extLst>
          </p:cNvPr>
          <p:cNvCxnSpPr>
            <a:cxnSpLocks/>
            <a:stCxn id="53" idx="2"/>
            <a:endCxn id="5" idx="0"/>
          </p:cNvCxnSpPr>
          <p:nvPr/>
        </p:nvCxnSpPr>
        <p:spPr>
          <a:xfrm flipH="1">
            <a:off x="5057819" y="2832336"/>
            <a:ext cx="342373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06322A2-6155-7A07-F90E-B3FCA400120D}"/>
              </a:ext>
            </a:extLst>
          </p:cNvPr>
          <p:cNvSpPr/>
          <p:nvPr/>
        </p:nvSpPr>
        <p:spPr>
          <a:xfrm>
            <a:off x="4774303" y="192385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A5DF38-C8B8-B31B-0C04-7935992E26F7}"/>
              </a:ext>
            </a:extLst>
          </p:cNvPr>
          <p:cNvCxnSpPr>
            <a:cxnSpLocks/>
            <a:stCxn id="57" idx="2"/>
            <a:endCxn id="53" idx="0"/>
          </p:cNvCxnSpPr>
          <p:nvPr/>
        </p:nvCxnSpPr>
        <p:spPr>
          <a:xfrm>
            <a:off x="5018394" y="230238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10F79C-491E-0DC2-42CE-4B5F08F347E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668802" y="230238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36C0871-C6E1-01A2-A9C7-20C74ECF0049}"/>
              </a:ext>
            </a:extLst>
          </p:cNvPr>
          <p:cNvSpPr/>
          <p:nvPr/>
        </p:nvSpPr>
        <p:spPr>
          <a:xfrm>
            <a:off x="4522347" y="245380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976465C-F4D4-CC97-5065-F36D835CED8A}"/>
              </a:ext>
            </a:extLst>
          </p:cNvPr>
          <p:cNvSpPr/>
          <p:nvPr/>
        </p:nvSpPr>
        <p:spPr>
          <a:xfrm>
            <a:off x="5596687" y="298375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9420EF0-5DA0-403C-A27B-8F4A1122D114}"/>
              </a:ext>
            </a:extLst>
          </p:cNvPr>
          <p:cNvSpPr/>
          <p:nvPr/>
        </p:nvSpPr>
        <p:spPr>
          <a:xfrm>
            <a:off x="6868197" y="297892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F62CD59-0502-CE58-01DB-9685C3EF5AA1}"/>
              </a:ext>
            </a:extLst>
          </p:cNvPr>
          <p:cNvSpPr/>
          <p:nvPr/>
        </p:nvSpPr>
        <p:spPr>
          <a:xfrm>
            <a:off x="7236803" y="245591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3FBB9ED-051A-6995-7D78-187CBAC9CD02}"/>
              </a:ext>
            </a:extLst>
          </p:cNvPr>
          <p:cNvSpPr/>
          <p:nvPr/>
        </p:nvSpPr>
        <p:spPr>
          <a:xfrm>
            <a:off x="5781190" y="3535221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0A408D1-8118-D473-7341-39A68E1B15E6}"/>
              </a:ext>
            </a:extLst>
          </p:cNvPr>
          <p:cNvCxnSpPr>
            <a:cxnSpLocks/>
            <a:stCxn id="19" idx="2"/>
            <a:endCxn id="129" idx="0"/>
          </p:cNvCxnSpPr>
          <p:nvPr/>
        </p:nvCxnSpPr>
        <p:spPr>
          <a:xfrm flipH="1">
            <a:off x="6096000" y="3345954"/>
            <a:ext cx="348007" cy="18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4B12CE7-A458-EAED-9009-ADB8956DD8FF}"/>
              </a:ext>
            </a:extLst>
          </p:cNvPr>
          <p:cNvSpPr/>
          <p:nvPr/>
        </p:nvSpPr>
        <p:spPr>
          <a:xfrm>
            <a:off x="7249965" y="468907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AFE1749-AF2B-1EA4-C8EF-88B2E3281D4F}"/>
              </a:ext>
            </a:extLst>
          </p:cNvPr>
          <p:cNvSpPr/>
          <p:nvPr/>
        </p:nvSpPr>
        <p:spPr>
          <a:xfrm>
            <a:off x="6770561" y="416603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EEFD7FD-3CB0-312C-75B8-F36E25F7A8E9}"/>
              </a:ext>
            </a:extLst>
          </p:cNvPr>
          <p:cNvCxnSpPr>
            <a:stCxn id="133" idx="2"/>
            <a:endCxn id="131" idx="0"/>
          </p:cNvCxnSpPr>
          <p:nvPr/>
        </p:nvCxnSpPr>
        <p:spPr>
          <a:xfrm>
            <a:off x="7014652" y="4544571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6B7E651-9375-878D-DD18-A043F227619A}"/>
              </a:ext>
            </a:extLst>
          </p:cNvPr>
          <p:cNvCxnSpPr>
            <a:cxnSpLocks/>
            <a:stCxn id="131" idx="2"/>
            <a:endCxn id="136" idx="0"/>
          </p:cNvCxnSpPr>
          <p:nvPr/>
        </p:nvCxnSpPr>
        <p:spPr>
          <a:xfrm>
            <a:off x="7494056" y="5067605"/>
            <a:ext cx="333287" cy="222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7CDB3097-7CB1-98FF-34FA-058FC50EDE31}"/>
              </a:ext>
            </a:extLst>
          </p:cNvPr>
          <p:cNvSpPr/>
          <p:nvPr/>
        </p:nvSpPr>
        <p:spPr>
          <a:xfrm>
            <a:off x="7680888" y="5290138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150FE2-E481-A855-EDF5-386B0C08035F}"/>
              </a:ext>
            </a:extLst>
          </p:cNvPr>
          <p:cNvCxnSpPr>
            <a:cxnSpLocks/>
            <a:stCxn id="131" idx="2"/>
            <a:endCxn id="7" idx="0"/>
          </p:cNvCxnSpPr>
          <p:nvPr/>
        </p:nvCxnSpPr>
        <p:spPr>
          <a:xfrm flipH="1">
            <a:off x="7196565" y="5067605"/>
            <a:ext cx="297491" cy="222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2211B3-49E4-54E4-25FD-DA1A83206188}"/>
              </a:ext>
            </a:extLst>
          </p:cNvPr>
          <p:cNvCxnSpPr>
            <a:cxnSpLocks/>
            <a:stCxn id="129" idx="2"/>
            <a:endCxn id="133" idx="0"/>
          </p:cNvCxnSpPr>
          <p:nvPr/>
        </p:nvCxnSpPr>
        <p:spPr>
          <a:xfrm>
            <a:off x="6096000" y="3913756"/>
            <a:ext cx="918652" cy="252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783F18-CE7B-0A8F-3544-C796D2558AD0}"/>
              </a:ext>
            </a:extLst>
          </p:cNvPr>
          <p:cNvCxnSpPr>
            <a:cxnSpLocks/>
            <a:stCxn id="133" idx="2"/>
            <a:endCxn id="140" idx="0"/>
          </p:cNvCxnSpPr>
          <p:nvPr/>
        </p:nvCxnSpPr>
        <p:spPr>
          <a:xfrm flipH="1">
            <a:off x="6692763" y="4544571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7493A1CB-1E82-B64F-5C46-B225A0F69822}"/>
              </a:ext>
            </a:extLst>
          </p:cNvPr>
          <p:cNvSpPr/>
          <p:nvPr/>
        </p:nvSpPr>
        <p:spPr>
          <a:xfrm>
            <a:off x="6546308" y="468907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21AFE11B-1943-53BE-BA32-F29D8A85FAA4}"/>
              </a:ext>
            </a:extLst>
          </p:cNvPr>
          <p:cNvSpPr/>
          <p:nvPr/>
        </p:nvSpPr>
        <p:spPr>
          <a:xfrm>
            <a:off x="4594272" y="524812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DEC6CF7-096F-7EEB-A1C5-13967B6EF5DE}"/>
              </a:ext>
            </a:extLst>
          </p:cNvPr>
          <p:cNvCxnSpPr>
            <a:cxnSpLocks/>
            <a:stCxn id="142" idx="2"/>
            <a:endCxn id="156" idx="0"/>
          </p:cNvCxnSpPr>
          <p:nvPr/>
        </p:nvCxnSpPr>
        <p:spPr>
          <a:xfrm>
            <a:off x="4838363" y="5626659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201BE40-A50E-9B72-1C85-40EBC636884D}"/>
              </a:ext>
            </a:extLst>
          </p:cNvPr>
          <p:cNvCxnSpPr>
            <a:cxnSpLocks/>
            <a:stCxn id="142" idx="2"/>
            <a:endCxn id="162" idx="0"/>
          </p:cNvCxnSpPr>
          <p:nvPr/>
        </p:nvCxnSpPr>
        <p:spPr>
          <a:xfrm flipH="1">
            <a:off x="4472603" y="5626659"/>
            <a:ext cx="365760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68C35F1-EA57-942F-CB90-4E2BB58B812D}"/>
              </a:ext>
            </a:extLst>
          </p:cNvPr>
          <p:cNvSpPr/>
          <p:nvPr/>
        </p:nvSpPr>
        <p:spPr>
          <a:xfrm>
            <a:off x="4203726" y="470382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EA802C5-435F-EC56-9C0C-0F7B775ACBBE}"/>
              </a:ext>
            </a:extLst>
          </p:cNvPr>
          <p:cNvCxnSpPr>
            <a:cxnSpLocks/>
            <a:stCxn id="145" idx="2"/>
            <a:endCxn id="142" idx="0"/>
          </p:cNvCxnSpPr>
          <p:nvPr/>
        </p:nvCxnSpPr>
        <p:spPr>
          <a:xfrm>
            <a:off x="4447817" y="5082356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EBD656-8F59-7C4D-C028-5A0D89D918C9}"/>
              </a:ext>
            </a:extLst>
          </p:cNvPr>
          <p:cNvCxnSpPr>
            <a:cxnSpLocks/>
            <a:stCxn id="145" idx="2"/>
            <a:endCxn id="157" idx="0"/>
          </p:cNvCxnSpPr>
          <p:nvPr/>
        </p:nvCxnSpPr>
        <p:spPr>
          <a:xfrm flipH="1">
            <a:off x="4081681" y="5082356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3920D85-8B9A-5A31-1632-AE051B24B79F}"/>
              </a:ext>
            </a:extLst>
          </p:cNvPr>
          <p:cNvSpPr/>
          <p:nvPr/>
        </p:nvSpPr>
        <p:spPr>
          <a:xfrm>
            <a:off x="5774658" y="4689467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367BD1-C1AC-DED7-F750-E3A388A945F1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>
            <a:off x="6018749" y="5068002"/>
            <a:ext cx="381799" cy="22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C67FA6B-12CF-68DF-F53C-817BE21818C1}"/>
              </a:ext>
            </a:extLst>
          </p:cNvPr>
          <p:cNvCxnSpPr>
            <a:cxnSpLocks/>
            <a:stCxn id="148" idx="2"/>
            <a:endCxn id="14" idx="0"/>
          </p:cNvCxnSpPr>
          <p:nvPr/>
        </p:nvCxnSpPr>
        <p:spPr>
          <a:xfrm flipH="1">
            <a:off x="5662454" y="5068002"/>
            <a:ext cx="356295" cy="222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CD59D89-52FB-8870-DF3A-CC444BD24F91}"/>
              </a:ext>
            </a:extLst>
          </p:cNvPr>
          <p:cNvSpPr/>
          <p:nvPr/>
        </p:nvSpPr>
        <p:spPr>
          <a:xfrm>
            <a:off x="4984818" y="4191705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003451D-E005-9E4D-FDD1-E71BF45F9622}"/>
              </a:ext>
            </a:extLst>
          </p:cNvPr>
          <p:cNvCxnSpPr>
            <a:cxnSpLocks/>
            <a:stCxn id="152" idx="2"/>
            <a:endCxn id="148" idx="0"/>
          </p:cNvCxnSpPr>
          <p:nvPr/>
        </p:nvCxnSpPr>
        <p:spPr>
          <a:xfrm>
            <a:off x="5228909" y="4570240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7EBBFB-2A28-6891-9F80-5412A09BC84F}"/>
              </a:ext>
            </a:extLst>
          </p:cNvPr>
          <p:cNvCxnSpPr>
            <a:cxnSpLocks/>
            <a:stCxn id="152" idx="2"/>
            <a:endCxn id="145" idx="0"/>
          </p:cNvCxnSpPr>
          <p:nvPr/>
        </p:nvCxnSpPr>
        <p:spPr>
          <a:xfrm flipH="1">
            <a:off x="4447817" y="4570240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CBA28934-C41B-C1BB-CC32-A91BE5F0526D}"/>
              </a:ext>
            </a:extLst>
          </p:cNvPr>
          <p:cNvSpPr/>
          <p:nvPr/>
        </p:nvSpPr>
        <p:spPr>
          <a:xfrm>
            <a:off x="6254093" y="5290138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955AA1C-C97B-8251-01FB-CE42F8C7FF14}"/>
              </a:ext>
            </a:extLst>
          </p:cNvPr>
          <p:cNvSpPr/>
          <p:nvPr/>
        </p:nvSpPr>
        <p:spPr>
          <a:xfrm>
            <a:off x="5029262" y="578717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5DE934F-777F-F82A-F88F-AA5A58570E83}"/>
              </a:ext>
            </a:extLst>
          </p:cNvPr>
          <p:cNvSpPr/>
          <p:nvPr/>
        </p:nvSpPr>
        <p:spPr>
          <a:xfrm>
            <a:off x="3935226" y="5248124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1CF094-C382-C7A6-2E2C-8AB97BE587BC}"/>
              </a:ext>
            </a:extLst>
          </p:cNvPr>
          <p:cNvCxnSpPr>
            <a:cxnSpLocks/>
            <a:stCxn id="129" idx="2"/>
            <a:endCxn id="152" idx="0"/>
          </p:cNvCxnSpPr>
          <p:nvPr/>
        </p:nvCxnSpPr>
        <p:spPr>
          <a:xfrm flipH="1">
            <a:off x="5228909" y="3913756"/>
            <a:ext cx="867091" cy="277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07A3F75-A0CE-9732-231E-362652DCB517}"/>
              </a:ext>
            </a:extLst>
          </p:cNvPr>
          <p:cNvSpPr/>
          <p:nvPr/>
        </p:nvSpPr>
        <p:spPr>
          <a:xfrm>
            <a:off x="6555326" y="3553466"/>
            <a:ext cx="822960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見つけた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B6C29AA-33C6-D755-DC58-64A6C12C4FCF}"/>
              </a:ext>
            </a:extLst>
          </p:cNvPr>
          <p:cNvSpPr/>
          <p:nvPr/>
        </p:nvSpPr>
        <p:spPr>
          <a:xfrm>
            <a:off x="4106843" y="5787176"/>
            <a:ext cx="731520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最後の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4569A6-3AB9-4D7E-4242-ABD05D982BF7}"/>
              </a:ext>
            </a:extLst>
          </p:cNvPr>
          <p:cNvSpPr/>
          <p:nvPr/>
        </p:nvSpPr>
        <p:spPr>
          <a:xfrm>
            <a:off x="4716091" y="298375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彼女は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86BD58-B982-806D-9431-B4CF7A259556}"/>
              </a:ext>
            </a:extLst>
          </p:cNvPr>
          <p:cNvSpPr/>
          <p:nvPr/>
        </p:nvSpPr>
        <p:spPr>
          <a:xfrm>
            <a:off x="6854837" y="5290138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仕事を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05B22D-A580-CECE-8697-55E989FA3267}"/>
              </a:ext>
            </a:extLst>
          </p:cNvPr>
          <p:cNvSpPr/>
          <p:nvPr/>
        </p:nvSpPr>
        <p:spPr>
          <a:xfrm>
            <a:off x="5250974" y="5290138"/>
            <a:ext cx="822960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urier New" panose="02070309020205020404" pitchFamily="49" charset="0"/>
              </a:rPr>
              <a:t>金曜日に</a:t>
            </a:r>
            <a:endParaRPr lang="en-US" sz="1100" dirty="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2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276F4E-CDD3-9E13-6862-51FBB0BE2A4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23944862"/>
              </p:ext>
            </p:extLst>
          </p:nvPr>
        </p:nvGraphicFramePr>
        <p:xfrm>
          <a:off x="7076440" y="3085244"/>
          <a:ext cx="3886200" cy="1371599"/>
        </p:xfrm>
        <a:graphic>
          <a:graphicData uri="http://schemas.openxmlformats.org/drawingml/2006/table">
            <a:tbl>
              <a:tblPr firstRow="1" bandRow="1"/>
              <a:tblGrid>
                <a:gridCol w="1295399">
                  <a:extLst>
                    <a:ext uri="{9D8B030D-6E8A-4147-A177-3AD203B41FA5}">
                      <a16:colId xmlns:a16="http://schemas.microsoft.com/office/drawing/2014/main" val="2550922421"/>
                    </a:ext>
                  </a:extLst>
                </a:gridCol>
                <a:gridCol w="1446649">
                  <a:extLst>
                    <a:ext uri="{9D8B030D-6E8A-4147-A177-3AD203B41FA5}">
                      <a16:colId xmlns:a16="http://schemas.microsoft.com/office/drawing/2014/main" val="3681924595"/>
                    </a:ext>
                  </a:extLst>
                </a:gridCol>
                <a:gridCol w="1144152">
                  <a:extLst>
                    <a:ext uri="{9D8B030D-6E8A-4147-A177-3AD203B41FA5}">
                      <a16:colId xmlns:a16="http://schemas.microsoft.com/office/drawing/2014/main" val="484389141"/>
                    </a:ext>
                  </a:extLst>
                </a:gridCol>
              </a:tblGrid>
              <a:tr h="25879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Secondary Corpus Data</a:t>
                      </a:r>
                    </a:p>
                  </a:txBody>
                  <a:tcPr marT="37263" marB="372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2C8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39966"/>
                  </a:ext>
                </a:extLst>
              </a:tr>
              <a:tr h="23291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Modified Form</a:t>
                      </a:r>
                    </a:p>
                  </a:txBody>
                  <a:tcPr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Concrete Form</a:t>
                      </a:r>
                    </a:p>
                  </a:txBody>
                  <a:tcPr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POS</a:t>
                      </a:r>
                    </a:p>
                  </a:txBody>
                  <a:tcPr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24374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finished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  <a:ea typeface="Meiryo" panose="020B0604030504040204" pitchFamily="34" charset="-128"/>
                        </a:rPr>
                        <a:t>finish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Verb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51413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slowest</a:t>
                      </a:r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eiryo" panose="020B0604030504040204" pitchFamily="34" charset="-128"/>
                        </a:rPr>
                        <a:t>slow</a:t>
                      </a:r>
                      <a:endParaRPr lang="en-US" sz="900" b="0" i="1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  <a:ea typeface="Meiryo" panose="020B0604030504040204" pitchFamily="34" charset="-128"/>
                      </a:endParaRP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Adjective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27285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earlier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eiryo" panose="020B0604030504040204" pitchFamily="34" charset="-128"/>
                        </a:rPr>
                        <a:t>early</a:t>
                      </a:r>
                      <a:endParaRPr lang="en-US" sz="900" b="0" i="1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  <a:ea typeface="Meiryo" panose="020B0604030504040204" pitchFamily="34" charset="-128"/>
                      </a:endParaRP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Adverb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59609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mornings</a:t>
                      </a:r>
                      <a:endParaRPr lang="en-US" sz="900" b="0" i="0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morning</a:t>
                      </a:r>
                      <a:endParaRPr lang="en-US" sz="900" b="0" i="1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  <a:ea typeface="Meiryo" panose="020B0604030504040204" pitchFamily="34" charset="-128"/>
                      </a:endParaRP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Noun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6723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D3A4D74-8F31-0F6B-56E7-52EEFFCB63EB}"/>
              </a:ext>
            </a:extLst>
          </p:cNvPr>
          <p:cNvSpPr txBox="1">
            <a:spLocks/>
          </p:cNvSpPr>
          <p:nvPr/>
        </p:nvSpPr>
        <p:spPr>
          <a:xfrm>
            <a:off x="838200" y="40007"/>
            <a:ext cx="10515600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defRPr>
            </a:lvl1pPr>
          </a:lstStyle>
          <a:p>
            <a:pPr algn="ctr"/>
            <a:r>
              <a:rPr lang="en-US" sz="3600" dirty="0"/>
              <a:t>Important Tools: Linguistic Corpora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51639-2590-245B-3535-32E5FF772249}"/>
              </a:ext>
            </a:extLst>
          </p:cNvPr>
          <p:cNvSpPr txBox="1"/>
          <p:nvPr/>
        </p:nvSpPr>
        <p:spPr>
          <a:xfrm>
            <a:off x="678180" y="510781"/>
            <a:ext cx="10835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Linguistic Corpora: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Knowledgebase of linguistic information usually acquired by parsing and grabbing information from literary texts, media, or speech data. The most important tool in </a:t>
            </a:r>
            <a:r>
              <a:rPr lang="en-US" sz="1600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Statistical Machine Translation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A8618-3133-27CE-B573-D1AACF729355}"/>
              </a:ext>
            </a:extLst>
          </p:cNvPr>
          <p:cNvSpPr txBox="1"/>
          <p:nvPr/>
        </p:nvSpPr>
        <p:spPr>
          <a:xfrm>
            <a:off x="152400" y="1269742"/>
            <a:ext cx="543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Benefit of Linguistic Corpora: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242B5-B6B0-793C-4F6B-D08573798253}"/>
              </a:ext>
            </a:extLst>
          </p:cNvPr>
          <p:cNvSpPr txBox="1"/>
          <p:nvPr/>
        </p:nvSpPr>
        <p:spPr>
          <a:xfrm>
            <a:off x="477520" y="1587183"/>
            <a:ext cx="5923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Parts of Speech (POS) Tagging: 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The key inhibitor that allows context-dependent decisions based on grammatical context to be made in this my translator.</a:t>
            </a:r>
            <a:endParaRPr lang="en-US" sz="1600" b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D819E-D11C-8E82-8389-4D0A8C18460A}"/>
              </a:ext>
            </a:extLst>
          </p:cNvPr>
          <p:cNvSpPr txBox="1"/>
          <p:nvPr/>
        </p:nvSpPr>
        <p:spPr>
          <a:xfrm>
            <a:off x="477520" y="3355545"/>
            <a:ext cx="5923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Word Form Information: 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Modified forms of words are mapped to their concrete forms which allows for different usages of a word to be represented</a:t>
            </a:r>
            <a:endParaRPr lang="en-US" sz="1600" b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FC8FB-C303-52E1-7E1C-A27CD86D7D79}"/>
              </a:ext>
            </a:extLst>
          </p:cNvPr>
          <p:cNvSpPr txBox="1"/>
          <p:nvPr/>
        </p:nvSpPr>
        <p:spPr>
          <a:xfrm>
            <a:off x="477520" y="5205187"/>
            <a:ext cx="5923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Parallel Corpus Information: </a:t>
            </a:r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English and Japanese words and word forms are listed so that word-level translation involves a fast lookup through data query</a:t>
            </a:r>
            <a:endParaRPr lang="en-US" sz="1600" b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CDC87D-1796-4B13-7D2E-BBF10568FB3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0082255"/>
              </p:ext>
            </p:extLst>
          </p:nvPr>
        </p:nvGraphicFramePr>
        <p:xfrm>
          <a:off x="7305040" y="4934886"/>
          <a:ext cx="3429000" cy="1371599"/>
        </p:xfrm>
        <a:graphic>
          <a:graphicData uri="http://schemas.openxmlformats.org/drawingml/2006/table">
            <a:tbl>
              <a:tblPr firstRow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2550922421"/>
                    </a:ext>
                  </a:extLst>
                </a:gridCol>
                <a:gridCol w="1276455">
                  <a:extLst>
                    <a:ext uri="{9D8B030D-6E8A-4147-A177-3AD203B41FA5}">
                      <a16:colId xmlns:a16="http://schemas.microsoft.com/office/drawing/2014/main" val="3681924595"/>
                    </a:ext>
                  </a:extLst>
                </a:gridCol>
                <a:gridCol w="1009545">
                  <a:extLst>
                    <a:ext uri="{9D8B030D-6E8A-4147-A177-3AD203B41FA5}">
                      <a16:colId xmlns:a16="http://schemas.microsoft.com/office/drawing/2014/main" val="484389141"/>
                    </a:ext>
                  </a:extLst>
                </a:gridCol>
              </a:tblGrid>
              <a:tr h="25879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Parallel Corpus Data</a:t>
                      </a:r>
                    </a:p>
                  </a:txBody>
                  <a:tcPr marT="37263" marB="372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2C8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33266"/>
                  </a:ext>
                </a:extLst>
              </a:tr>
              <a:tr h="23291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English Word</a:t>
                      </a:r>
                    </a:p>
                  </a:txBody>
                  <a:tcPr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Japanese Word</a:t>
                      </a:r>
                    </a:p>
                  </a:txBody>
                  <a:tcPr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POS</a:t>
                      </a:r>
                    </a:p>
                  </a:txBody>
                  <a:tcPr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24374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finished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900" b="0" i="0" dirty="0">
                          <a:solidFill>
                            <a:sysClr val="windowText" lastClr="0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終えた</a:t>
                      </a:r>
                      <a:endParaRPr lang="en-US" sz="900" b="0" i="0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Verb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51413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slow 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900" b="0" i="1" dirty="0">
                          <a:solidFill>
                            <a:sysClr val="windowText" lastClr="0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遅い</a:t>
                      </a:r>
                      <a:endParaRPr lang="en-US" sz="900" b="0" i="1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Adjective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27285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earlier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900" b="0" i="1" dirty="0">
                          <a:solidFill>
                            <a:sysClr val="windowText" lastClr="0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先に</a:t>
                      </a:r>
                      <a:endParaRPr lang="en-US" sz="900" b="0" i="1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Adverb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59609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morning</a:t>
                      </a:r>
                      <a:endParaRPr lang="en-US" sz="900" b="0" i="0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朝</a:t>
                      </a:r>
                      <a:endParaRPr lang="en-US" sz="900" b="0" i="1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Noun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672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96B3691-6963-A368-9C4C-A90652AEF8D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65002546"/>
              </p:ext>
            </p:extLst>
          </p:nvPr>
        </p:nvGraphicFramePr>
        <p:xfrm>
          <a:off x="7762240" y="1316882"/>
          <a:ext cx="2514600" cy="1371599"/>
        </p:xfrm>
        <a:graphic>
          <a:graphicData uri="http://schemas.openxmlformats.org/drawingml/2006/table">
            <a:tbl>
              <a:tblPr firstRow="1"/>
              <a:tblGrid>
                <a:gridCol w="1147144">
                  <a:extLst>
                    <a:ext uri="{9D8B030D-6E8A-4147-A177-3AD203B41FA5}">
                      <a16:colId xmlns:a16="http://schemas.microsoft.com/office/drawing/2014/main" val="2550922421"/>
                    </a:ext>
                  </a:extLst>
                </a:gridCol>
                <a:gridCol w="1367456">
                  <a:extLst>
                    <a:ext uri="{9D8B030D-6E8A-4147-A177-3AD203B41FA5}">
                      <a16:colId xmlns:a16="http://schemas.microsoft.com/office/drawing/2014/main" val="3681924595"/>
                    </a:ext>
                  </a:extLst>
                </a:gridCol>
              </a:tblGrid>
              <a:tr h="2587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Primary Corpus Data</a:t>
                      </a:r>
                    </a:p>
                  </a:txBody>
                  <a:tcPr marT="37263" marB="372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2C8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255341"/>
                  </a:ext>
                </a:extLst>
              </a:tr>
              <a:tr h="23291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English Word</a:t>
                      </a:r>
                    </a:p>
                  </a:txBody>
                  <a:tcPr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Palatino Linotype" panose="02040502050505030304" pitchFamily="18" charset="0"/>
                        </a:rPr>
                        <a:t>POS</a:t>
                      </a:r>
                    </a:p>
                  </a:txBody>
                  <a:tcPr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24374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finish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Verb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51413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eiryo" panose="020B0604030504040204" pitchFamily="34" charset="-128"/>
                        </a:rPr>
                        <a:t>slow</a:t>
                      </a:r>
                      <a:r>
                        <a:rPr lang="en-US" sz="9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Adjective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27285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eiryo" panose="020B0604030504040204" pitchFamily="34" charset="-128"/>
                        </a:rPr>
                        <a:t>early</a:t>
                      </a:r>
                      <a:endParaRPr lang="en-US" sz="900" b="0" i="0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Adverb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59609"/>
                  </a:ext>
                </a:extLst>
              </a:tr>
              <a:tr h="219973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morning</a:t>
                      </a:r>
                      <a:endParaRPr lang="en-US" sz="900" b="0" i="0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45720" marR="45720" marT="34291" marB="3429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Noun</a:t>
                      </a:r>
                    </a:p>
                  </a:txBody>
                  <a:tcPr marL="45720" marR="4572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6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8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5927DB-1D12-3B59-56B6-D38032234683}"/>
              </a:ext>
            </a:extLst>
          </p:cNvPr>
          <p:cNvSpPr txBox="1">
            <a:spLocks/>
          </p:cNvSpPr>
          <p:nvPr/>
        </p:nvSpPr>
        <p:spPr>
          <a:xfrm>
            <a:off x="838200" y="40007"/>
            <a:ext cx="10515600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defRPr>
            </a:lvl1pPr>
          </a:lstStyle>
          <a:p>
            <a:pPr algn="ctr"/>
            <a:r>
              <a:rPr lang="en-US" sz="3600" dirty="0"/>
              <a:t>Sample Translations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599926-8417-467A-9FA2-7EAAA818EDF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73509578"/>
              </p:ext>
            </p:extLst>
          </p:nvPr>
        </p:nvGraphicFramePr>
        <p:xfrm>
          <a:off x="1264920" y="943067"/>
          <a:ext cx="9662160" cy="2117784"/>
        </p:xfrm>
        <a:graphic>
          <a:graphicData uri="http://schemas.openxmlformats.org/drawingml/2006/table">
            <a:tbl>
              <a:tblPr firstRow="1"/>
              <a:tblGrid>
                <a:gridCol w="4831080">
                  <a:extLst>
                    <a:ext uri="{9D8B030D-6E8A-4147-A177-3AD203B41FA5}">
                      <a16:colId xmlns:a16="http://schemas.microsoft.com/office/drawing/2014/main" val="2550922421"/>
                    </a:ext>
                  </a:extLst>
                </a:gridCol>
                <a:gridCol w="4831080">
                  <a:extLst>
                    <a:ext uri="{9D8B030D-6E8A-4147-A177-3AD203B41FA5}">
                      <a16:colId xmlns:a16="http://schemas.microsoft.com/office/drawing/2014/main" val="3681924595"/>
                    </a:ext>
                  </a:extLst>
                </a:gridCol>
              </a:tblGrid>
              <a:tr h="3764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Palatino Linotype" panose="02040502050505030304" pitchFamily="18" charset="0"/>
                        </a:rPr>
                        <a:t>Excerpt from Test Data</a:t>
                      </a:r>
                    </a:p>
                  </a:txBody>
                  <a:tcPr marL="95003" marR="95003" marT="47502" marB="4750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2C8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255341"/>
                  </a:ext>
                </a:extLst>
              </a:tr>
              <a:tr h="3387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Palatino Linotype" panose="02040502050505030304" pitchFamily="18" charset="0"/>
                        </a:rPr>
                        <a:t>English</a:t>
                      </a:r>
                    </a:p>
                  </a:txBody>
                  <a:tcPr marL="133003" marR="133003" marT="49878" marB="4987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日本語</a:t>
                      </a:r>
                      <a:endParaRPr lang="en-US" sz="1600" b="1" dirty="0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133003" marR="133003" marT="49878" marB="4987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24374"/>
                  </a:ext>
                </a:extLst>
              </a:tr>
              <a:tr h="31996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I went to the store.</a:t>
                      </a:r>
                    </a:p>
                  </a:txBody>
                  <a:tcPr marL="66507" marR="66507" marT="49878" marB="4987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b="0" dirty="0">
                          <a:solidFill>
                            <a:sysClr val="windowText" lastClr="0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私は店に行った。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6507" marR="66507" marT="49878" marB="4987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51413"/>
                  </a:ext>
                </a:extLst>
              </a:tr>
              <a:tr h="31996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eiryo" panose="020B0604030504040204" pitchFamily="34" charset="-128"/>
                        </a:rPr>
                        <a:t>They were playing soccer yesterday</a:t>
                      </a:r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Palatino Linotype" panose="02040502050505030304" pitchFamily="18" charset="0"/>
                        </a:rPr>
                        <a:t>.</a:t>
                      </a:r>
                    </a:p>
                  </a:txBody>
                  <a:tcPr marL="66507" marR="66507" marT="49878" marB="4987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b="0" dirty="0">
                          <a:solidFill>
                            <a:sysClr val="windowText" lastClr="0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彼らは昨日サッカーを遊んでいた。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6507" marR="66507" marT="49878" marB="4987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27285"/>
                  </a:ext>
                </a:extLst>
              </a:tr>
              <a:tr h="31996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  <a:ea typeface="Meiryo" panose="020B0604030504040204" pitchFamily="34" charset="-128"/>
                        </a:rPr>
                        <a:t>They are enjoying their vacation in Hawaii.</a:t>
                      </a:r>
                      <a:endParaRPr lang="en-US" sz="1600" b="0" i="0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66507" marR="66507" marT="49878" marB="4987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b="0" dirty="0">
                          <a:solidFill>
                            <a:sysClr val="windowText" lastClr="0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彼女はステージで優雅に踊っている。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6507" marR="66507" marT="49878" marB="4987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59609"/>
                  </a:ext>
                </a:extLst>
              </a:tr>
              <a:tr h="31996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 will visit my parents next weekend.</a:t>
                      </a:r>
                      <a:endParaRPr lang="en-US" sz="1600" b="0" i="0" dirty="0">
                        <a:solidFill>
                          <a:sysClr val="windowText" lastClr="00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marL="66507" marR="66507" marT="49878" marB="4987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b="0" dirty="0">
                          <a:solidFill>
                            <a:sysClr val="windowText" lastClr="0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私は次の週末私の両を親訪ねる。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6507" marR="66507" marT="49878" marB="4987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2B9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672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574F64-27D0-E0A0-440F-38A71DF9947F}"/>
              </a:ext>
            </a:extLst>
          </p:cNvPr>
          <p:cNvSpPr txBox="1"/>
          <p:nvPr/>
        </p:nvSpPr>
        <p:spPr>
          <a:xfrm>
            <a:off x="518160" y="3556513"/>
            <a:ext cx="1083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Problems</a:t>
            </a:r>
            <a:endParaRPr lang="en-US" sz="1600" b="1" dirty="0">
              <a:solidFill>
                <a:schemeClr val="accent4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D2AA2-C57C-8B51-E103-A09BE5DF2E98}"/>
              </a:ext>
            </a:extLst>
          </p:cNvPr>
          <p:cNvSpPr txBox="1"/>
          <p:nvPr/>
        </p:nvSpPr>
        <p:spPr>
          <a:xfrm>
            <a:off x="1264921" y="3962967"/>
            <a:ext cx="4671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Particle Population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EB55D-739F-A07E-1656-146CFBDE472E}"/>
              </a:ext>
            </a:extLst>
          </p:cNvPr>
          <p:cNvSpPr txBox="1"/>
          <p:nvPr/>
        </p:nvSpPr>
        <p:spPr>
          <a:xfrm>
            <a:off x="5935980" y="3962967"/>
            <a:ext cx="4991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Language-Specific Use of Meanings 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E6BFC-179D-E369-BB4F-A06A34E2803B}"/>
              </a:ext>
            </a:extLst>
          </p:cNvPr>
          <p:cNvSpPr txBox="1"/>
          <p:nvPr/>
        </p:nvSpPr>
        <p:spPr>
          <a:xfrm>
            <a:off x="1264921" y="4254462"/>
            <a:ext cx="4671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Some particles in Japanese are hard to discern based off POS context alone</a:t>
            </a:r>
            <a:endParaRPr lang="en-US" sz="1050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27436-763E-120B-388F-98F50DB0CADD}"/>
              </a:ext>
            </a:extLst>
          </p:cNvPr>
          <p:cNvSpPr txBox="1"/>
          <p:nvPr/>
        </p:nvSpPr>
        <p:spPr>
          <a:xfrm>
            <a:off x="1264922" y="5209902"/>
            <a:ext cx="4671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We have no system for discerning </a:t>
            </a:r>
            <a:r>
              <a:rPr lang="ja-JP" alt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「</a:t>
            </a:r>
            <a:r>
              <a:rPr lang="ja-JP" altLang="en-US" sz="16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が</a:t>
            </a:r>
            <a:r>
              <a:rPr lang="ja-JP" alt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」 </a:t>
            </a:r>
            <a:r>
              <a:rPr lang="en-US" altLang="ja-JP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and</a:t>
            </a:r>
            <a:r>
              <a:rPr lang="ja-JP" alt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「</a:t>
            </a:r>
            <a:r>
              <a:rPr lang="ja-JP" altLang="en-US" sz="16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lang="ja-JP" alt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」 </a:t>
            </a:r>
            <a:endParaRPr lang="en-US" sz="1050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74B79-2C2D-A75E-376A-9A6D97A02D5D}"/>
              </a:ext>
            </a:extLst>
          </p:cNvPr>
          <p:cNvSpPr txBox="1"/>
          <p:nvPr/>
        </p:nvSpPr>
        <p:spPr>
          <a:xfrm>
            <a:off x="5935980" y="4241361"/>
            <a:ext cx="4991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Some English words like “take” cover a wide variety of topics but is represented as one word. In Japanese, some of these uses of take are different words.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74393-C6E2-0DEF-F7CB-F2FBD7EC22E3}"/>
              </a:ext>
            </a:extLst>
          </p:cNvPr>
          <p:cNvSpPr txBox="1"/>
          <p:nvPr/>
        </p:nvSpPr>
        <p:spPr>
          <a:xfrm>
            <a:off x="5935978" y="5209944"/>
            <a:ext cx="4991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We have no system for discerning </a:t>
            </a:r>
            <a:r>
              <a:rPr lang="en-US" altLang="ja-JP" sz="16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discrepancies between English and Japanese speech.</a:t>
            </a:r>
            <a:endParaRPr lang="en-US" sz="1050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9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140C-F488-EF45-8708-52CDBB695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B292-31B4-9E13-52B0-DA39BA3BF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72CC-18BE-3627-9DDF-F2C72989FDAA}"/>
              </a:ext>
            </a:extLst>
          </p:cNvPr>
          <p:cNvSpPr txBox="1"/>
          <p:nvPr/>
        </p:nvSpPr>
        <p:spPr>
          <a:xfrm>
            <a:off x="11785600" y="0"/>
            <a:ext cx="3657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ご清聴ありがとうございました。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DC41F-28B4-237B-CACF-EC82F02C9FF3}"/>
              </a:ext>
            </a:extLst>
          </p:cNvPr>
          <p:cNvSpPr txBox="1"/>
          <p:nvPr/>
        </p:nvSpPr>
        <p:spPr>
          <a:xfrm>
            <a:off x="11358880" y="0"/>
            <a:ext cx="365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質問が</a:t>
            </a:r>
            <a:endParaRPr lang="en-US" altLang="ja-JP" sz="2800" b="1" dirty="0"/>
          </a:p>
          <a:p>
            <a:pPr algn="ctr"/>
            <a:r>
              <a:rPr lang="ja-JP" altLang="en-US" sz="2800" b="1" dirty="0"/>
              <a:t>ありますか？</a:t>
            </a:r>
            <a:endParaRPr lang="en-US" sz="2800" b="1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79D4052-C987-BAB1-2892-D22B419A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18" y="4411557"/>
            <a:ext cx="1747963" cy="17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3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010266-369F-B15E-E74C-DD0473B4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31173"/>
            <a:ext cx="7501992" cy="5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13B6F0-FB6A-E8A7-0D72-C4EAC21E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6711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X-bar Phrase Representation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13920-9E9D-4550-7BC7-530F548DD765}"/>
              </a:ext>
            </a:extLst>
          </p:cNvPr>
          <p:cNvSpPr txBox="1"/>
          <p:nvPr/>
        </p:nvSpPr>
        <p:spPr>
          <a:xfrm>
            <a:off x="1524000" y="58315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A theory for universal phrase structure for all parts of speech in all languages</a:t>
            </a:r>
            <a:endParaRPr lang="en-US" sz="2000" i="1" dirty="0">
              <a:solidFill>
                <a:schemeClr val="bg2">
                  <a:lumMod val="10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F34E0A-EEB0-93C1-DE97-CDA6E1836666}"/>
              </a:ext>
            </a:extLst>
          </p:cNvPr>
          <p:cNvGrpSpPr>
            <a:grpSpLocks noChangeAspect="1"/>
          </p:cNvGrpSpPr>
          <p:nvPr/>
        </p:nvGrpSpPr>
        <p:grpSpPr>
          <a:xfrm>
            <a:off x="4569705" y="1289298"/>
            <a:ext cx="3332816" cy="2139702"/>
            <a:chOff x="3816751" y="417754"/>
            <a:chExt cx="2248769" cy="14437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C9F9330-2800-D0D8-A6C1-41E5B6020720}"/>
                </a:ext>
              </a:extLst>
            </p:cNvPr>
            <p:cNvSpPr/>
            <p:nvPr/>
          </p:nvSpPr>
          <p:spPr>
            <a:xfrm>
              <a:off x="5112591" y="1482951"/>
              <a:ext cx="952929" cy="254410"/>
            </a:xfrm>
            <a:prstGeom prst="roundRect">
              <a:avLst/>
            </a:prstGeom>
            <a:solidFill>
              <a:srgbClr val="A02B93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&lt;complement&gt;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C5A4CC4-CDC2-4519-76F4-0B6885FD3DD7}"/>
                </a:ext>
              </a:extLst>
            </p:cNvPr>
            <p:cNvSpPr/>
            <p:nvPr/>
          </p:nvSpPr>
          <p:spPr>
            <a:xfrm>
              <a:off x="4868500" y="951997"/>
              <a:ext cx="488182" cy="378535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X’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E491145-8661-D401-AA7F-87B34E95FC68}"/>
                </a:ext>
              </a:extLst>
            </p:cNvPr>
            <p:cNvCxnSpPr>
              <a:cxnSpLocks/>
              <a:stCxn id="36" idx="2"/>
              <a:endCxn id="35" idx="0"/>
            </p:cNvCxnSpPr>
            <p:nvPr/>
          </p:nvCxnSpPr>
          <p:spPr>
            <a:xfrm>
              <a:off x="5112591" y="1330532"/>
              <a:ext cx="476465" cy="15241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82B564-1CE5-9C07-FACF-22849A49C8BB}"/>
                </a:ext>
              </a:extLst>
            </p:cNvPr>
            <p:cNvCxnSpPr>
              <a:cxnSpLocks/>
              <a:stCxn id="36" idx="2"/>
              <a:endCxn id="42" idx="0"/>
            </p:cNvCxnSpPr>
            <p:nvPr/>
          </p:nvCxnSpPr>
          <p:spPr>
            <a:xfrm flipH="1">
              <a:off x="4755331" y="1330532"/>
              <a:ext cx="357260" cy="15241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FED32A5-4326-D984-38F8-0FD59B45A0BE}"/>
                </a:ext>
              </a:extLst>
            </p:cNvPr>
            <p:cNvSpPr/>
            <p:nvPr/>
          </p:nvSpPr>
          <p:spPr>
            <a:xfrm>
              <a:off x="4511240" y="417754"/>
              <a:ext cx="488182" cy="378535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1658637-975D-8610-9372-3166F3276F6E}"/>
                </a:ext>
              </a:extLst>
            </p:cNvPr>
            <p:cNvCxnSpPr>
              <a:cxnSpLocks/>
              <a:stCxn id="39" idx="2"/>
              <a:endCxn id="36" idx="0"/>
            </p:cNvCxnSpPr>
            <p:nvPr/>
          </p:nvCxnSpPr>
          <p:spPr>
            <a:xfrm>
              <a:off x="4755331" y="796289"/>
              <a:ext cx="357260" cy="15570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FAB0B4-9FB6-763A-4981-4B65BB4D79BA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 flipH="1">
              <a:off x="4286041" y="796289"/>
              <a:ext cx="469290" cy="15570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1C2FDF1-04F9-64BF-E3A6-FCF9FD5A3B84}"/>
                </a:ext>
              </a:extLst>
            </p:cNvPr>
            <p:cNvSpPr/>
            <p:nvPr/>
          </p:nvSpPr>
          <p:spPr>
            <a:xfrm>
              <a:off x="4511240" y="1482951"/>
              <a:ext cx="488182" cy="378535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AA0831A-8656-2E6C-4BEE-F20746733392}"/>
                </a:ext>
              </a:extLst>
            </p:cNvPr>
            <p:cNvSpPr/>
            <p:nvPr/>
          </p:nvSpPr>
          <p:spPr>
            <a:xfrm>
              <a:off x="3816751" y="951997"/>
              <a:ext cx="938580" cy="254410"/>
            </a:xfrm>
            <a:prstGeom prst="roundRect">
              <a:avLst/>
            </a:prstGeom>
            <a:solidFill>
              <a:srgbClr val="A02B93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&lt;specifier&gt;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46640E6-9140-D34F-95D2-4DF3BB3B6081}"/>
              </a:ext>
            </a:extLst>
          </p:cNvPr>
          <p:cNvSpPr txBox="1"/>
          <p:nvPr/>
        </p:nvSpPr>
        <p:spPr>
          <a:xfrm>
            <a:off x="6322497" y="1353942"/>
            <a:ext cx="5760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solidFill>
                  <a:srgbClr val="262626"/>
                </a:solidFill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 root node of a phrase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147227-A3A6-E1F4-FFCF-5A3CEF4982DE}"/>
              </a:ext>
            </a:extLst>
          </p:cNvPr>
          <p:cNvSpPr txBox="1"/>
          <p:nvPr/>
        </p:nvSpPr>
        <p:spPr>
          <a:xfrm>
            <a:off x="0" y="2985808"/>
            <a:ext cx="559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kern="100" dirty="0">
                <a:solidFill>
                  <a:srgbClr val="262626"/>
                </a:solidFill>
                <a:effectLst/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the head or POS that carries the most meaning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7E30B0-6640-618D-3DA0-4C3FA6557A51}"/>
              </a:ext>
            </a:extLst>
          </p:cNvPr>
          <p:cNvSpPr txBox="1"/>
          <p:nvPr/>
        </p:nvSpPr>
        <p:spPr>
          <a:xfrm>
            <a:off x="1925523" y="2009127"/>
            <a:ext cx="2560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kern="100" dirty="0">
                <a:solidFill>
                  <a:srgbClr val="262626"/>
                </a:solidFill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(Optional) </a:t>
            </a:r>
            <a:r>
              <a:rPr lang="en-US" sz="1400" kern="100" dirty="0">
                <a:solidFill>
                  <a:srgbClr val="262626"/>
                </a:solidFill>
                <a:effectLst/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phrases that come before the head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4981CC-EB2A-3DDA-6BF0-55A4D96207E8}"/>
              </a:ext>
            </a:extLst>
          </p:cNvPr>
          <p:cNvSpPr txBox="1"/>
          <p:nvPr/>
        </p:nvSpPr>
        <p:spPr>
          <a:xfrm>
            <a:off x="6851979" y="2106287"/>
            <a:ext cx="3108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solidFill>
                  <a:srgbClr val="262626"/>
                </a:solidFill>
                <a:effectLst/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establishes a close connection between X and it’s </a:t>
            </a:r>
            <a:r>
              <a:rPr lang="en-US" altLang="ja-JP" sz="1400" kern="100" dirty="0">
                <a:solidFill>
                  <a:srgbClr val="262626"/>
                </a:solidFill>
                <a:effectLst/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complement</a:t>
            </a:r>
            <a:r>
              <a:rPr lang="en-US" sz="1400" kern="100" dirty="0">
                <a:solidFill>
                  <a:srgbClr val="262626"/>
                </a:solidFill>
                <a:effectLst/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BDF1D-AA8F-FED1-8B4C-12004C80F1F2}"/>
              </a:ext>
            </a:extLst>
          </p:cNvPr>
          <p:cNvSpPr txBox="1"/>
          <p:nvPr/>
        </p:nvSpPr>
        <p:spPr>
          <a:xfrm>
            <a:off x="7902521" y="2883898"/>
            <a:ext cx="4441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solidFill>
                  <a:srgbClr val="262626"/>
                </a:solidFill>
                <a:latin typeface="Palatino Linotype" panose="0204050205050503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(Optional) phrases that come after the head.</a:t>
            </a:r>
            <a:endParaRPr lang="en-US" sz="1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E0C80CC-954A-9CD1-8C16-576D6BED7947}"/>
              </a:ext>
            </a:extLst>
          </p:cNvPr>
          <p:cNvGrpSpPr/>
          <p:nvPr/>
        </p:nvGrpSpPr>
        <p:grpSpPr>
          <a:xfrm>
            <a:off x="2011497" y="4103524"/>
            <a:ext cx="1359071" cy="1553718"/>
            <a:chOff x="1085527" y="4092550"/>
            <a:chExt cx="1359071" cy="155371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8219E79-D215-71DA-EA80-FF485C172A05}"/>
                </a:ext>
              </a:extLst>
            </p:cNvPr>
            <p:cNvSpPr/>
            <p:nvPr/>
          </p:nvSpPr>
          <p:spPr>
            <a:xfrm>
              <a:off x="1675331" y="4717410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’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82B704-E3C3-B708-1D70-95A1C71FA8E2}"/>
                </a:ext>
              </a:extLst>
            </p:cNvPr>
            <p:cNvCxnSpPr>
              <a:cxnSpLocks/>
              <a:stCxn id="52" idx="2"/>
              <a:endCxn id="93" idx="0"/>
            </p:cNvCxnSpPr>
            <p:nvPr/>
          </p:nvCxnSpPr>
          <p:spPr>
            <a:xfrm>
              <a:off x="1949651" y="5174610"/>
              <a:ext cx="348493" cy="18350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E84A169-545C-E9B7-6428-11194CDB280E}"/>
                </a:ext>
              </a:extLst>
            </p:cNvPr>
            <p:cNvCxnSpPr>
              <a:cxnSpLocks/>
              <a:stCxn id="52" idx="2"/>
              <a:endCxn id="58" idx="0"/>
            </p:cNvCxnSpPr>
            <p:nvPr/>
          </p:nvCxnSpPr>
          <p:spPr>
            <a:xfrm flipH="1">
              <a:off x="1511609" y="5174610"/>
              <a:ext cx="438042" cy="19733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654C7FD-4972-90B8-A4DC-2CF9839B0CCF}"/>
                </a:ext>
              </a:extLst>
            </p:cNvPr>
            <p:cNvSpPr/>
            <p:nvPr/>
          </p:nvSpPr>
          <p:spPr>
            <a:xfrm>
              <a:off x="1337306" y="4092550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35C329-4C20-1FF0-5661-0DCD7A0D020C}"/>
                </a:ext>
              </a:extLst>
            </p:cNvPr>
            <p:cNvCxnSpPr>
              <a:cxnSpLocks/>
              <a:stCxn id="55" idx="2"/>
              <a:endCxn id="52" idx="0"/>
            </p:cNvCxnSpPr>
            <p:nvPr/>
          </p:nvCxnSpPr>
          <p:spPr>
            <a:xfrm>
              <a:off x="1611626" y="4549750"/>
              <a:ext cx="338025" cy="16766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D60757-3398-ECDA-3B28-71907EF62DF9}"/>
                </a:ext>
              </a:extLst>
            </p:cNvPr>
            <p:cNvCxnSpPr>
              <a:cxnSpLocks/>
              <a:stCxn id="55" idx="2"/>
              <a:endCxn id="91" idx="0"/>
            </p:cNvCxnSpPr>
            <p:nvPr/>
          </p:nvCxnSpPr>
          <p:spPr>
            <a:xfrm flipH="1">
              <a:off x="1231982" y="4549750"/>
              <a:ext cx="379644" cy="16766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0667BD1-0253-6EB5-0EB4-7C72166F479C}"/>
                </a:ext>
              </a:extLst>
            </p:cNvPr>
            <p:cNvSpPr/>
            <p:nvPr/>
          </p:nvSpPr>
          <p:spPr>
            <a:xfrm>
              <a:off x="1145849" y="5371948"/>
              <a:ext cx="731520" cy="274320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John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B39E168-C967-966F-4798-C59141605C6D}"/>
                </a:ext>
              </a:extLst>
            </p:cNvPr>
            <p:cNvSpPr/>
            <p:nvPr/>
          </p:nvSpPr>
          <p:spPr>
            <a:xfrm>
              <a:off x="1085527" y="4717410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1F1A004-6E4A-98C9-64C2-5F39753A03D9}"/>
                </a:ext>
              </a:extLst>
            </p:cNvPr>
            <p:cNvSpPr/>
            <p:nvPr/>
          </p:nvSpPr>
          <p:spPr>
            <a:xfrm>
              <a:off x="2151689" y="5358118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B5A2A78-080B-AA47-9469-CCCDC0A02805}"/>
              </a:ext>
            </a:extLst>
          </p:cNvPr>
          <p:cNvGrpSpPr/>
          <p:nvPr/>
        </p:nvGrpSpPr>
        <p:grpSpPr>
          <a:xfrm>
            <a:off x="8595295" y="3484366"/>
            <a:ext cx="2303076" cy="2792034"/>
            <a:chOff x="9197178" y="3299168"/>
            <a:chExt cx="2303076" cy="27920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E2327B0-E66D-01F5-B45A-3F9DFC1ED667}"/>
                </a:ext>
              </a:extLst>
            </p:cNvPr>
            <p:cNvSpPr/>
            <p:nvPr/>
          </p:nvSpPr>
          <p:spPr>
            <a:xfrm>
              <a:off x="9785464" y="3947353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’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CDACF5-ACB7-7D10-A75B-18512C01C02A}"/>
                </a:ext>
              </a:extLst>
            </p:cNvPr>
            <p:cNvCxnSpPr>
              <a:cxnSpLocks/>
              <a:stCxn id="61" idx="2"/>
              <a:endCxn id="71" idx="0"/>
            </p:cNvCxnSpPr>
            <p:nvPr/>
          </p:nvCxnSpPr>
          <p:spPr>
            <a:xfrm>
              <a:off x="10059784" y="4404553"/>
              <a:ext cx="413410" cy="16766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9C7A51C-32B4-CC71-4410-AFB9A0E56C22}"/>
                </a:ext>
              </a:extLst>
            </p:cNvPr>
            <p:cNvCxnSpPr>
              <a:cxnSpLocks/>
              <a:stCxn id="61" idx="2"/>
              <a:endCxn id="67" idx="0"/>
            </p:cNvCxnSpPr>
            <p:nvPr/>
          </p:nvCxnSpPr>
          <p:spPr>
            <a:xfrm flipH="1">
              <a:off x="9558936" y="4404553"/>
              <a:ext cx="500848" cy="16766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C8DD31A-A202-DB80-B0D0-8461D887CEB8}"/>
                </a:ext>
              </a:extLst>
            </p:cNvPr>
            <p:cNvSpPr/>
            <p:nvPr/>
          </p:nvSpPr>
          <p:spPr>
            <a:xfrm>
              <a:off x="9419366" y="3299168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AEF6D46-D45E-A7CD-EA6A-42CF73DC7C9D}"/>
                </a:ext>
              </a:extLst>
            </p:cNvPr>
            <p:cNvCxnSpPr>
              <a:cxnSpLocks/>
              <a:stCxn id="64" idx="2"/>
              <a:endCxn id="61" idx="0"/>
            </p:cNvCxnSpPr>
            <p:nvPr/>
          </p:nvCxnSpPr>
          <p:spPr>
            <a:xfrm>
              <a:off x="9693686" y="3756368"/>
              <a:ext cx="366098" cy="1909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F69AE2B-9215-DE6B-0673-300E6B044A26}"/>
                </a:ext>
              </a:extLst>
            </p:cNvPr>
            <p:cNvCxnSpPr>
              <a:cxnSpLocks/>
              <a:stCxn id="64" idx="2"/>
              <a:endCxn id="95" idx="0"/>
            </p:cNvCxnSpPr>
            <p:nvPr/>
          </p:nvCxnSpPr>
          <p:spPr>
            <a:xfrm flipH="1">
              <a:off x="9374201" y="3756368"/>
              <a:ext cx="319485" cy="1909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E3C2F7F-1D78-8F9C-E9BA-7999BED30DFC}"/>
                </a:ext>
              </a:extLst>
            </p:cNvPr>
            <p:cNvSpPr/>
            <p:nvPr/>
          </p:nvSpPr>
          <p:spPr>
            <a:xfrm>
              <a:off x="9197178" y="4572213"/>
              <a:ext cx="723516" cy="274320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went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949691C-4BFF-B2B7-ACCE-2CC877D4474C}"/>
                </a:ext>
              </a:extLst>
            </p:cNvPr>
            <p:cNvSpPr/>
            <p:nvPr/>
          </p:nvSpPr>
          <p:spPr>
            <a:xfrm>
              <a:off x="10624181" y="5226751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’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25DED13-B834-05F2-7916-A6B5295BAA49}"/>
                </a:ext>
              </a:extLst>
            </p:cNvPr>
            <p:cNvCxnSpPr>
              <a:cxnSpLocks/>
              <a:stCxn id="68" idx="2"/>
              <a:endCxn id="98" idx="0"/>
            </p:cNvCxnSpPr>
            <p:nvPr/>
          </p:nvCxnSpPr>
          <p:spPr>
            <a:xfrm>
              <a:off x="10898501" y="5683951"/>
              <a:ext cx="455299" cy="13293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20C044-EEED-5A86-7B4E-A5F68F4665DA}"/>
                </a:ext>
              </a:extLst>
            </p:cNvPr>
            <p:cNvCxnSpPr>
              <a:cxnSpLocks/>
              <a:stCxn id="68" idx="2"/>
              <a:endCxn id="74" idx="0"/>
            </p:cNvCxnSpPr>
            <p:nvPr/>
          </p:nvCxnSpPr>
          <p:spPr>
            <a:xfrm flipH="1">
              <a:off x="10560632" y="5683951"/>
              <a:ext cx="337869" cy="13293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2DACFC3-5257-926C-1785-576445959CB5}"/>
                </a:ext>
              </a:extLst>
            </p:cNvPr>
            <p:cNvSpPr/>
            <p:nvPr/>
          </p:nvSpPr>
          <p:spPr>
            <a:xfrm>
              <a:off x="10198874" y="4572213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1072F05-A2EE-BBE9-8C7A-D92A8201ED65}"/>
                </a:ext>
              </a:extLst>
            </p:cNvPr>
            <p:cNvCxnSpPr>
              <a:cxnSpLocks/>
              <a:stCxn id="71" idx="2"/>
              <a:endCxn id="68" idx="0"/>
            </p:cNvCxnSpPr>
            <p:nvPr/>
          </p:nvCxnSpPr>
          <p:spPr>
            <a:xfrm>
              <a:off x="10473194" y="5029413"/>
              <a:ext cx="425307" cy="19733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375386A-510E-BECC-7114-E592CC426FBD}"/>
                </a:ext>
              </a:extLst>
            </p:cNvPr>
            <p:cNvCxnSpPr>
              <a:cxnSpLocks/>
              <a:stCxn id="71" idx="2"/>
              <a:endCxn id="97" idx="0"/>
            </p:cNvCxnSpPr>
            <p:nvPr/>
          </p:nvCxnSpPr>
          <p:spPr>
            <a:xfrm flipH="1">
              <a:off x="10182320" y="5029413"/>
              <a:ext cx="290874" cy="1909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D6FDC46-8F40-4E36-1369-39899C1260AC}"/>
                </a:ext>
              </a:extLst>
            </p:cNvPr>
            <p:cNvSpPr/>
            <p:nvPr/>
          </p:nvSpPr>
          <p:spPr>
            <a:xfrm>
              <a:off x="10198874" y="5816882"/>
              <a:ext cx="723516" cy="274320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198B9E8-C540-7EEE-343F-3ABCE6EF95E0}"/>
                </a:ext>
              </a:extLst>
            </p:cNvPr>
            <p:cNvSpPr/>
            <p:nvPr/>
          </p:nvSpPr>
          <p:spPr>
            <a:xfrm>
              <a:off x="9227746" y="3947353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CC3C75-5ECD-5F9E-42B7-1942D6677D2F}"/>
                </a:ext>
              </a:extLst>
            </p:cNvPr>
            <p:cNvSpPr/>
            <p:nvPr/>
          </p:nvSpPr>
          <p:spPr>
            <a:xfrm>
              <a:off x="10035865" y="5220398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8ECDCDB-EBF5-9EA3-656B-EE8939CCB282}"/>
                </a:ext>
              </a:extLst>
            </p:cNvPr>
            <p:cNvSpPr/>
            <p:nvPr/>
          </p:nvSpPr>
          <p:spPr>
            <a:xfrm>
              <a:off x="11207345" y="5816882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57C15C6-1117-F3AA-4DDA-39B8F2D963A1}"/>
              </a:ext>
            </a:extLst>
          </p:cNvPr>
          <p:cNvGrpSpPr/>
          <p:nvPr/>
        </p:nvGrpSpPr>
        <p:grpSpPr>
          <a:xfrm>
            <a:off x="4567556" y="3808459"/>
            <a:ext cx="3056888" cy="2143849"/>
            <a:chOff x="2411348" y="5419143"/>
            <a:chExt cx="3056888" cy="2143849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1255B76-8B1E-B7A5-204D-A563C27FC2DF}"/>
                </a:ext>
              </a:extLst>
            </p:cNvPr>
            <p:cNvSpPr/>
            <p:nvPr/>
          </p:nvSpPr>
          <p:spPr>
            <a:xfrm>
              <a:off x="4379596" y="6044003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’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68CDED8-E444-0FC5-5ED9-EED7CD627D65}"/>
                </a:ext>
              </a:extLst>
            </p:cNvPr>
            <p:cNvCxnSpPr>
              <a:cxnSpLocks/>
              <a:stCxn id="75" idx="2"/>
              <a:endCxn id="101" idx="0"/>
            </p:cNvCxnSpPr>
            <p:nvPr/>
          </p:nvCxnSpPr>
          <p:spPr>
            <a:xfrm>
              <a:off x="4653916" y="6501203"/>
              <a:ext cx="667866" cy="12890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8AFC78D-9CEC-B06B-91BA-705C178FA9F5}"/>
                </a:ext>
              </a:extLst>
            </p:cNvPr>
            <p:cNvCxnSpPr>
              <a:cxnSpLocks/>
              <a:stCxn id="75" idx="2"/>
              <a:endCxn id="81" idx="0"/>
            </p:cNvCxnSpPr>
            <p:nvPr/>
          </p:nvCxnSpPr>
          <p:spPr>
            <a:xfrm flipH="1">
              <a:off x="4353034" y="6501203"/>
              <a:ext cx="300882" cy="19733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6433AAD-B8E0-E76F-8280-09C26C12BE42}"/>
                </a:ext>
              </a:extLst>
            </p:cNvPr>
            <p:cNvSpPr/>
            <p:nvPr/>
          </p:nvSpPr>
          <p:spPr>
            <a:xfrm>
              <a:off x="3416107" y="5419143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E1EDD97-17A9-F858-0129-EBF8BDE16FD0}"/>
                </a:ext>
              </a:extLst>
            </p:cNvPr>
            <p:cNvCxnSpPr>
              <a:cxnSpLocks/>
              <a:stCxn id="78" idx="2"/>
              <a:endCxn id="75" idx="0"/>
            </p:cNvCxnSpPr>
            <p:nvPr/>
          </p:nvCxnSpPr>
          <p:spPr>
            <a:xfrm>
              <a:off x="3690427" y="5876343"/>
              <a:ext cx="963489" cy="16766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A1A9F-7248-C600-751F-F689D6343F39}"/>
                </a:ext>
              </a:extLst>
            </p:cNvPr>
            <p:cNvCxnSpPr>
              <a:cxnSpLocks/>
              <a:stCxn id="78" idx="2"/>
              <a:endCxn id="85" idx="0"/>
            </p:cNvCxnSpPr>
            <p:nvPr/>
          </p:nvCxnSpPr>
          <p:spPr>
            <a:xfrm flipH="1">
              <a:off x="2726939" y="5876343"/>
              <a:ext cx="963488" cy="16766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6B5AAEF-58F7-7585-89D5-E87A32DA4779}"/>
                </a:ext>
              </a:extLst>
            </p:cNvPr>
            <p:cNvSpPr/>
            <p:nvPr/>
          </p:nvSpPr>
          <p:spPr>
            <a:xfrm>
              <a:off x="3850114" y="6698541"/>
              <a:ext cx="1005840" cy="274320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Monday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3425D2A-99CC-6785-9EF6-26BE51DD947D}"/>
                </a:ext>
              </a:extLst>
            </p:cNvPr>
            <p:cNvSpPr/>
            <p:nvPr/>
          </p:nvSpPr>
          <p:spPr>
            <a:xfrm>
              <a:off x="2982101" y="6698541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’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1A68593-8B53-7BA6-7FD2-FDA135831C3E}"/>
                </a:ext>
              </a:extLst>
            </p:cNvPr>
            <p:cNvCxnSpPr>
              <a:cxnSpLocks/>
              <a:stCxn id="82" idx="2"/>
              <a:endCxn id="100" idx="0"/>
            </p:cNvCxnSpPr>
            <p:nvPr/>
          </p:nvCxnSpPr>
          <p:spPr>
            <a:xfrm>
              <a:off x="3256421" y="7155741"/>
              <a:ext cx="647627" cy="13293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A7C78A-7EBE-B721-DD9F-BCC2CB72C677}"/>
                </a:ext>
              </a:extLst>
            </p:cNvPr>
            <p:cNvCxnSpPr>
              <a:cxnSpLocks/>
              <a:stCxn id="82" idx="2"/>
              <a:endCxn id="88" idx="0"/>
            </p:cNvCxnSpPr>
            <p:nvPr/>
          </p:nvCxnSpPr>
          <p:spPr>
            <a:xfrm flipH="1">
              <a:off x="3001259" y="7155741"/>
              <a:ext cx="255162" cy="13293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1D69EBD-FB23-A5D0-45D3-D7199B0A9454}"/>
                </a:ext>
              </a:extLst>
            </p:cNvPr>
            <p:cNvSpPr/>
            <p:nvPr/>
          </p:nvSpPr>
          <p:spPr>
            <a:xfrm>
              <a:off x="2452619" y="6044003"/>
              <a:ext cx="548640" cy="457200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A732183-3CAE-C7A9-6B4E-0F30739BBF26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>
              <a:off x="2726939" y="6501203"/>
              <a:ext cx="529482" cy="19733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3E5EEC1-C368-B3F8-D382-FB551BE5878A}"/>
                </a:ext>
              </a:extLst>
            </p:cNvPr>
            <p:cNvCxnSpPr>
              <a:cxnSpLocks/>
              <a:stCxn id="85" idx="2"/>
              <a:endCxn id="99" idx="0"/>
            </p:cNvCxnSpPr>
            <p:nvPr/>
          </p:nvCxnSpPr>
          <p:spPr>
            <a:xfrm flipH="1">
              <a:off x="2557803" y="6501203"/>
              <a:ext cx="169136" cy="2251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3DAB8BE-46EA-9457-623F-5B06228F2CAB}"/>
                </a:ext>
              </a:extLst>
            </p:cNvPr>
            <p:cNvSpPr/>
            <p:nvPr/>
          </p:nvSpPr>
          <p:spPr>
            <a:xfrm>
              <a:off x="2452619" y="7288672"/>
              <a:ext cx="1097280" cy="274320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upcoming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F02AC5-EAD5-B002-B629-C7262B20A384}"/>
                </a:ext>
              </a:extLst>
            </p:cNvPr>
            <p:cNvSpPr/>
            <p:nvPr/>
          </p:nvSpPr>
          <p:spPr>
            <a:xfrm>
              <a:off x="2411348" y="6726352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12F8A6B-A86C-3C4D-372D-BAC4F9164B85}"/>
                </a:ext>
              </a:extLst>
            </p:cNvPr>
            <p:cNvSpPr/>
            <p:nvPr/>
          </p:nvSpPr>
          <p:spPr>
            <a:xfrm>
              <a:off x="3757593" y="7288672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DA3231-9BAE-72FB-DB8A-9B9E311255CE}"/>
                </a:ext>
              </a:extLst>
            </p:cNvPr>
            <p:cNvSpPr/>
            <p:nvPr/>
          </p:nvSpPr>
          <p:spPr>
            <a:xfrm>
              <a:off x="5175327" y="6630109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3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345A0B0-9D15-A372-0FF8-C01D842E17E0}"/>
              </a:ext>
            </a:extLst>
          </p:cNvPr>
          <p:cNvSpPr txBox="1">
            <a:spLocks/>
          </p:cNvSpPr>
          <p:nvPr/>
        </p:nvSpPr>
        <p:spPr>
          <a:xfrm>
            <a:off x="838200" y="9527"/>
            <a:ext cx="10515600" cy="67119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defRPr>
            </a:lvl1pPr>
          </a:lstStyle>
          <a:p>
            <a:pPr algn="ctr"/>
            <a:r>
              <a:rPr lang="en-US" dirty="0"/>
              <a:t>The Algorithm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0FC12-C2A2-1C0A-6800-BC27E51742F8}"/>
              </a:ext>
            </a:extLst>
          </p:cNvPr>
          <p:cNvSpPr txBox="1"/>
          <p:nvPr/>
        </p:nvSpPr>
        <p:spPr>
          <a:xfrm>
            <a:off x="1524000" y="58315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My translator essentially constructs syntax tree and modifies the nodes and terminals of the tree to attain Japanese phrase structure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F0BD99-E8FB-06BF-0A2D-A12FB8FFEE34}"/>
              </a:ext>
            </a:extLst>
          </p:cNvPr>
          <p:cNvGrpSpPr/>
          <p:nvPr/>
        </p:nvGrpSpPr>
        <p:grpSpPr>
          <a:xfrm>
            <a:off x="-7649" y="1781926"/>
            <a:ext cx="4572000" cy="4308439"/>
            <a:chOff x="-7649" y="1781926"/>
            <a:chExt cx="4572000" cy="430843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49F5161-F21E-82EA-FB48-9CCD60E42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51" y="1781926"/>
              <a:ext cx="4114800" cy="305918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A58A4D-9517-CC41-FE3A-0DB88A605527}"/>
                </a:ext>
              </a:extLst>
            </p:cNvPr>
            <p:cNvGrpSpPr/>
            <p:nvPr/>
          </p:nvGrpSpPr>
          <p:grpSpPr>
            <a:xfrm>
              <a:off x="-7649" y="5163567"/>
              <a:ext cx="4572000" cy="926798"/>
              <a:chOff x="-7649" y="5163567"/>
              <a:chExt cx="4572000" cy="926798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F342B7E-C85F-E57A-FD2C-F6B5E0803FD5}"/>
                  </a:ext>
                </a:extLst>
              </p:cNvPr>
              <p:cNvSpPr txBox="1"/>
              <p:nvPr/>
            </p:nvSpPr>
            <p:spPr>
              <a:xfrm>
                <a:off x="203171" y="5163567"/>
                <a:ext cx="4150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Palatino Linotype" panose="02040502050505030304" pitchFamily="18" charset="0"/>
                  </a:rPr>
                  <a:t>Tree Build</a:t>
                </a:r>
                <a:endParaRPr lang="en-US" sz="1400" b="1" dirty="0">
                  <a:solidFill>
                    <a:schemeClr val="accent4"/>
                  </a:solidFill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F04A51D-28FD-6824-0D67-0CADF71EBE9D}"/>
                  </a:ext>
                </a:extLst>
              </p:cNvPr>
              <p:cNvSpPr txBox="1"/>
              <p:nvPr/>
            </p:nvSpPr>
            <p:spPr>
              <a:xfrm>
                <a:off x="-7649" y="5505590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Classify string into list of nodes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Build a tree from nodes based of phrase rules</a:t>
                </a: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1CD3400-996C-665D-051A-AECE4B17463E}"/>
              </a:ext>
            </a:extLst>
          </p:cNvPr>
          <p:cNvGrpSpPr/>
          <p:nvPr/>
        </p:nvGrpSpPr>
        <p:grpSpPr>
          <a:xfrm>
            <a:off x="4311935" y="1521568"/>
            <a:ext cx="4272947" cy="4568797"/>
            <a:chOff x="4311935" y="1521568"/>
            <a:chExt cx="4272947" cy="4568797"/>
          </a:xfrm>
        </p:grpSpPr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5EC225BE-6EAC-81D3-217B-05AC4007A73D}"/>
                </a:ext>
              </a:extLst>
            </p:cNvPr>
            <p:cNvSpPr/>
            <p:nvPr/>
          </p:nvSpPr>
          <p:spPr>
            <a:xfrm>
              <a:off x="4319090" y="3069204"/>
              <a:ext cx="978408" cy="48463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E85C8C-07AD-4528-264B-19C6EDB6D260}"/>
                </a:ext>
              </a:extLst>
            </p:cNvPr>
            <p:cNvGrpSpPr/>
            <p:nvPr/>
          </p:nvGrpSpPr>
          <p:grpSpPr>
            <a:xfrm>
              <a:off x="4311935" y="5163567"/>
              <a:ext cx="4272947" cy="926798"/>
              <a:chOff x="4311935" y="5163567"/>
              <a:chExt cx="4272947" cy="926798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A1458B8-380B-5009-4594-4A971FC29966}"/>
                  </a:ext>
                </a:extLst>
              </p:cNvPr>
              <p:cNvSpPr txBox="1"/>
              <p:nvPr/>
            </p:nvSpPr>
            <p:spPr>
              <a:xfrm>
                <a:off x="4373228" y="5163567"/>
                <a:ext cx="41503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Palatino Linotype" panose="02040502050505030304" pitchFamily="18" charset="0"/>
                  </a:rPr>
                  <a:t>Node Manipulation</a:t>
                </a:r>
                <a:endParaRPr lang="en-US" sz="1400" b="1" dirty="0">
                  <a:solidFill>
                    <a:schemeClr val="accent4"/>
                  </a:solidFill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FC07E36E-1EDE-5ABD-5BC6-2BBBA427A408}"/>
                  </a:ext>
                </a:extLst>
              </p:cNvPr>
              <p:cNvSpPr txBox="1"/>
              <p:nvPr/>
            </p:nvSpPr>
            <p:spPr>
              <a:xfrm>
                <a:off x="4311935" y="5505590"/>
                <a:ext cx="427294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Removes unwanted lexical items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Reorders nodes</a:t>
                </a:r>
              </a:p>
            </p:txBody>
          </p:sp>
        </p:grp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6A2A2C9-E276-EC43-D5B8-A5109171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937" y="1521568"/>
              <a:ext cx="3378942" cy="3579903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5D03909-07C7-09A3-3AAB-DEAF9995C3A9}"/>
              </a:ext>
            </a:extLst>
          </p:cNvPr>
          <p:cNvGrpSpPr/>
          <p:nvPr/>
        </p:nvGrpSpPr>
        <p:grpSpPr>
          <a:xfrm>
            <a:off x="7871403" y="1521568"/>
            <a:ext cx="4320597" cy="4815019"/>
            <a:chOff x="7871403" y="1521568"/>
            <a:chExt cx="4320597" cy="4815019"/>
          </a:xfrm>
        </p:grpSpPr>
        <p:sp>
          <p:nvSpPr>
            <p:cNvPr id="296" name="Arrow: Right 295">
              <a:extLst>
                <a:ext uri="{FF2B5EF4-FFF2-40B4-BE49-F238E27FC236}">
                  <a16:creationId xmlns:a16="http://schemas.microsoft.com/office/drawing/2014/main" id="{07133610-856C-342D-3F80-5F0C7A1B7DC5}"/>
                </a:ext>
              </a:extLst>
            </p:cNvPr>
            <p:cNvSpPr/>
            <p:nvPr/>
          </p:nvSpPr>
          <p:spPr>
            <a:xfrm>
              <a:off x="7871403" y="3069204"/>
              <a:ext cx="978408" cy="48463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07886C-5B5C-4694-048C-AF9AF48E3265}"/>
                </a:ext>
              </a:extLst>
            </p:cNvPr>
            <p:cNvGrpSpPr/>
            <p:nvPr/>
          </p:nvGrpSpPr>
          <p:grpSpPr>
            <a:xfrm>
              <a:off x="8275900" y="5163567"/>
              <a:ext cx="3916100" cy="1173020"/>
              <a:chOff x="8275900" y="5163567"/>
              <a:chExt cx="3916100" cy="1173020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D759CA0F-B006-00C3-250D-F909E4DEEAA4}"/>
                  </a:ext>
                </a:extLst>
              </p:cNvPr>
              <p:cNvSpPr txBox="1"/>
              <p:nvPr/>
            </p:nvSpPr>
            <p:spPr>
              <a:xfrm>
                <a:off x="8275900" y="5163567"/>
                <a:ext cx="3916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Palatino Linotype" panose="02040502050505030304" pitchFamily="18" charset="0"/>
                  </a:rPr>
                  <a:t>Terminal Manipulation</a:t>
                </a:r>
                <a:endParaRPr lang="en-US" sz="1400" b="1" dirty="0">
                  <a:solidFill>
                    <a:schemeClr val="accent4"/>
                  </a:solidFill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9D6210D-671B-71D1-A33E-3B329CC8A85F}"/>
                  </a:ext>
                </a:extLst>
              </p:cNvPr>
              <p:cNvSpPr txBox="1"/>
              <p:nvPr/>
            </p:nvSpPr>
            <p:spPr>
              <a:xfrm>
                <a:off x="8275900" y="5505590"/>
                <a:ext cx="3916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Transfer </a:t>
                </a:r>
                <a:r>
                  <a:rPr lang="en-US" sz="1600" i="1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English</a:t>
                </a:r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 text to </a:t>
                </a:r>
                <a:r>
                  <a:rPr lang="en-US" sz="1600" i="1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Japanese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verify or construct </a:t>
                </a:r>
                <a:r>
                  <a:rPr lang="en-US" sz="1600" i="1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conjugations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 verify or construct </a:t>
                </a:r>
                <a:r>
                  <a:rPr lang="en-US" sz="1600" i="1" dirty="0">
                    <a:solidFill>
                      <a:schemeClr val="accent6"/>
                    </a:solidFill>
                    <a:latin typeface="Palatino Linotype" panose="02040502050505030304" pitchFamily="18" charset="0"/>
                  </a:rPr>
                  <a:t>particles</a:t>
                </a:r>
              </a:p>
            </p:txBody>
          </p:sp>
        </p:grp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3F2D4A8B-A607-7B2B-0D48-9C84E970C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3588" y="1521568"/>
              <a:ext cx="3644152" cy="3535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2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6711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the Tree: Classification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60FDA6-9C47-1A7B-D240-04B424424FFC}"/>
              </a:ext>
            </a:extLst>
          </p:cNvPr>
          <p:cNvGrpSpPr/>
          <p:nvPr/>
        </p:nvGrpSpPr>
        <p:grpSpPr>
          <a:xfrm>
            <a:off x="5681769" y="1082459"/>
            <a:ext cx="6191971" cy="5141837"/>
            <a:chOff x="5681769" y="1082459"/>
            <a:chExt cx="6191971" cy="514183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1037472-DB67-41CC-511C-B1F8989A9F9D}"/>
                </a:ext>
              </a:extLst>
            </p:cNvPr>
            <p:cNvGrpSpPr/>
            <p:nvPr/>
          </p:nvGrpSpPr>
          <p:grpSpPr>
            <a:xfrm>
              <a:off x="5681769" y="1460994"/>
              <a:ext cx="1419752" cy="1463668"/>
              <a:chOff x="4542667" y="1513523"/>
              <a:chExt cx="1419752" cy="1463668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7BD8F8C-137B-CDC6-9506-64A12017335A}"/>
                  </a:ext>
                </a:extLst>
              </p:cNvPr>
              <p:cNvCxnSpPr>
                <a:cxnSpLocks/>
                <a:stCxn id="73" idx="2"/>
                <a:endCxn id="42" idx="0"/>
              </p:cNvCxnSpPr>
              <p:nvPr/>
            </p:nvCxnSpPr>
            <p:spPr>
              <a:xfrm flipH="1">
                <a:off x="5038714" y="1513523"/>
                <a:ext cx="923705" cy="176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8279D00-E61E-A4D5-D33B-56C32B91256A}"/>
                  </a:ext>
                </a:extLst>
              </p:cNvPr>
              <p:cNvSpPr/>
              <p:nvPr/>
            </p:nvSpPr>
            <p:spPr>
              <a:xfrm>
                <a:off x="5176421" y="2220121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N’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3D7A997-A5A7-7D4E-40C7-F147A1003236}"/>
                  </a:ext>
                </a:extLst>
              </p:cNvPr>
              <p:cNvCxnSpPr>
                <a:cxnSpLocks/>
                <a:stCxn id="39" idx="2"/>
                <a:endCxn id="60" idx="0"/>
              </p:cNvCxnSpPr>
              <p:nvPr/>
            </p:nvCxnSpPr>
            <p:spPr>
              <a:xfrm>
                <a:off x="5420512" y="2598656"/>
                <a:ext cx="342950" cy="151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BE7102-E7CE-46BE-639D-FB345E846728}"/>
                  </a:ext>
                </a:extLst>
              </p:cNvPr>
              <p:cNvCxnSpPr>
                <a:cxnSpLocks/>
                <a:stCxn id="39" idx="2"/>
                <a:endCxn id="58" idx="0"/>
              </p:cNvCxnSpPr>
              <p:nvPr/>
            </p:nvCxnSpPr>
            <p:spPr>
              <a:xfrm flipH="1">
                <a:off x="5055841" y="2598656"/>
                <a:ext cx="364671" cy="151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BA9BD0F-6D46-DCB9-036A-92574CF24D09}"/>
                  </a:ext>
                </a:extLst>
              </p:cNvPr>
              <p:cNvSpPr/>
              <p:nvPr/>
            </p:nvSpPr>
            <p:spPr>
              <a:xfrm>
                <a:off x="4794623" y="1690172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64251A9-C03F-9258-5507-1DA05E56FD08}"/>
                  </a:ext>
                </a:extLst>
              </p:cNvPr>
              <p:cNvCxnSpPr>
                <a:cxnSpLocks/>
                <a:stCxn id="42" idx="2"/>
                <a:endCxn id="39" idx="0"/>
              </p:cNvCxnSpPr>
              <p:nvPr/>
            </p:nvCxnSpPr>
            <p:spPr>
              <a:xfrm>
                <a:off x="5038714" y="2068707"/>
                <a:ext cx="381798" cy="151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D022F7C-1A00-0BCB-2750-E1BBB1B7382A}"/>
                  </a:ext>
                </a:extLst>
              </p:cNvPr>
              <p:cNvCxnSpPr>
                <a:cxnSpLocks/>
                <a:stCxn id="42" idx="2"/>
                <a:endCxn id="59" idx="0"/>
              </p:cNvCxnSpPr>
              <p:nvPr/>
            </p:nvCxnSpPr>
            <p:spPr>
              <a:xfrm flipH="1">
                <a:off x="4689122" y="2068707"/>
                <a:ext cx="349592" cy="1514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7BF3690-1FC1-33FC-4A8D-FF3683EA4D02}"/>
                  </a:ext>
                </a:extLst>
              </p:cNvPr>
              <p:cNvSpPr/>
              <p:nvPr/>
            </p:nvSpPr>
            <p:spPr>
              <a:xfrm>
                <a:off x="4714113" y="2750070"/>
                <a:ext cx="683455" cy="2271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She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95C28EE-AC48-53B9-736B-CCE70CD5AA12}"/>
                  </a:ext>
                </a:extLst>
              </p:cNvPr>
              <p:cNvSpPr/>
              <p:nvPr/>
            </p:nvSpPr>
            <p:spPr>
              <a:xfrm>
                <a:off x="4542667" y="2220121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23879E7-3891-AB6C-067D-0F913941B041}"/>
                  </a:ext>
                </a:extLst>
              </p:cNvPr>
              <p:cNvSpPr/>
              <p:nvPr/>
            </p:nvSpPr>
            <p:spPr>
              <a:xfrm>
                <a:off x="5617007" y="2750070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9F87630-D15D-F83C-546B-8E7E57837002}"/>
                </a:ext>
              </a:extLst>
            </p:cNvPr>
            <p:cNvGrpSpPr/>
            <p:nvPr/>
          </p:nvGrpSpPr>
          <p:grpSpPr>
            <a:xfrm>
              <a:off x="7958254" y="2018292"/>
              <a:ext cx="1104042" cy="1443665"/>
              <a:chOff x="6819152" y="2070821"/>
              <a:chExt cx="1104042" cy="144366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0D58B01A-B8D3-B319-C4B0-6CF100D9C3FE}"/>
                  </a:ext>
                </a:extLst>
              </p:cNvPr>
              <p:cNvSpPr/>
              <p:nvPr/>
            </p:nvSpPr>
            <p:spPr>
              <a:xfrm>
                <a:off x="6824971" y="3287365"/>
                <a:ext cx="683455" cy="2271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found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F32ABFF7-EC9C-13CF-F475-3604E525D7BA}"/>
                  </a:ext>
                </a:extLst>
              </p:cNvPr>
              <p:cNvSpPr/>
              <p:nvPr/>
            </p:nvSpPr>
            <p:spPr>
              <a:xfrm>
                <a:off x="7070341" y="2223239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VP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759472D-BD27-4EF5-AE1D-936EC96DF2C2}"/>
                  </a:ext>
                </a:extLst>
              </p:cNvPr>
              <p:cNvCxnSpPr>
                <a:cxnSpLocks/>
                <a:stCxn id="63" idx="2"/>
                <a:endCxn id="66" idx="0"/>
              </p:cNvCxnSpPr>
              <p:nvPr/>
            </p:nvCxnSpPr>
            <p:spPr>
              <a:xfrm>
                <a:off x="7314432" y="2601774"/>
                <a:ext cx="364671" cy="1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8CD5B4B-0E18-C7AC-7A0A-7751B5D5671D}"/>
                  </a:ext>
                </a:extLst>
              </p:cNvPr>
              <p:cNvCxnSpPr>
                <a:cxnSpLocks/>
                <a:stCxn id="63" idx="2"/>
                <a:endCxn id="69" idx="0"/>
              </p:cNvCxnSpPr>
              <p:nvPr/>
            </p:nvCxnSpPr>
            <p:spPr>
              <a:xfrm flipH="1">
                <a:off x="6965607" y="2601774"/>
                <a:ext cx="348825" cy="151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6669826-FF94-B4C0-ABAD-E86E64A76A00}"/>
                  </a:ext>
                </a:extLst>
              </p:cNvPr>
              <p:cNvSpPr/>
              <p:nvPr/>
            </p:nvSpPr>
            <p:spPr>
              <a:xfrm>
                <a:off x="7435012" y="2751629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V’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FBF5A94-4478-F47A-C5D7-A8608A3515A2}"/>
                  </a:ext>
                </a:extLst>
              </p:cNvPr>
              <p:cNvCxnSpPr>
                <a:cxnSpLocks/>
                <a:stCxn id="66" idx="2"/>
                <a:endCxn id="62" idx="0"/>
              </p:cNvCxnSpPr>
              <p:nvPr/>
            </p:nvCxnSpPr>
            <p:spPr>
              <a:xfrm flipH="1">
                <a:off x="7166699" y="3130164"/>
                <a:ext cx="512404" cy="157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815270C-CF6D-610D-BA6B-1CB6D36355B4}"/>
                  </a:ext>
                </a:extLst>
              </p:cNvPr>
              <p:cNvCxnSpPr>
                <a:cxnSpLocks/>
                <a:stCxn id="71" idx="2"/>
                <a:endCxn id="63" idx="0"/>
              </p:cNvCxnSpPr>
              <p:nvPr/>
            </p:nvCxnSpPr>
            <p:spPr>
              <a:xfrm>
                <a:off x="6886124" y="2070821"/>
                <a:ext cx="428308" cy="1524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1EB4699-91A4-91CE-3921-4DE7490DD56B}"/>
                  </a:ext>
                </a:extLst>
              </p:cNvPr>
              <p:cNvSpPr/>
              <p:nvPr/>
            </p:nvSpPr>
            <p:spPr>
              <a:xfrm>
                <a:off x="6819152" y="2753449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6468002-BB07-8342-678E-A8E1574DD325}"/>
                </a:ext>
              </a:extLst>
            </p:cNvPr>
            <p:cNvGrpSpPr/>
            <p:nvPr/>
          </p:nvGrpSpPr>
          <p:grpSpPr>
            <a:xfrm>
              <a:off x="6857430" y="1082459"/>
              <a:ext cx="1411887" cy="1470076"/>
              <a:chOff x="5718328" y="1134988"/>
              <a:chExt cx="1411887" cy="1470076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E357EB5-6863-1005-713E-00AF28ECB04B}"/>
                  </a:ext>
                </a:extLst>
              </p:cNvPr>
              <p:cNvSpPr/>
              <p:nvPr/>
            </p:nvSpPr>
            <p:spPr>
              <a:xfrm>
                <a:off x="6642033" y="1692286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T’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210D372-533A-A6E5-AFB4-746BA83763C9}"/>
                  </a:ext>
                </a:extLst>
              </p:cNvPr>
              <p:cNvCxnSpPr>
                <a:cxnSpLocks/>
                <a:stCxn id="71" idx="2"/>
                <a:endCxn id="75" idx="0"/>
              </p:cNvCxnSpPr>
              <p:nvPr/>
            </p:nvCxnSpPr>
            <p:spPr>
              <a:xfrm flipH="1">
                <a:off x="6529462" y="2070821"/>
                <a:ext cx="356662" cy="1557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1F2E353-5584-BCBA-1013-89DDE3A639EF}"/>
                  </a:ext>
                </a:extLst>
              </p:cNvPr>
              <p:cNvSpPr/>
              <p:nvPr/>
            </p:nvSpPr>
            <p:spPr>
              <a:xfrm>
                <a:off x="5718328" y="1134988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TP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F463606-2FA8-D554-BA16-8270482400C0}"/>
                  </a:ext>
                </a:extLst>
              </p:cNvPr>
              <p:cNvCxnSpPr>
                <a:cxnSpLocks/>
                <a:stCxn id="73" idx="2"/>
                <a:endCxn id="71" idx="0"/>
              </p:cNvCxnSpPr>
              <p:nvPr/>
            </p:nvCxnSpPr>
            <p:spPr>
              <a:xfrm>
                <a:off x="5962419" y="1513523"/>
                <a:ext cx="923705" cy="178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C6163B37-6851-A137-5E4E-1AE0BA6670F0}"/>
                  </a:ext>
                </a:extLst>
              </p:cNvPr>
              <p:cNvSpPr/>
              <p:nvPr/>
            </p:nvSpPr>
            <p:spPr>
              <a:xfrm>
                <a:off x="6285371" y="2226529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F9E2A10-8A3B-447A-D8C8-88DA8C090E0C}"/>
                </a:ext>
              </a:extLst>
            </p:cNvPr>
            <p:cNvGrpSpPr/>
            <p:nvPr/>
          </p:nvGrpSpPr>
          <p:grpSpPr>
            <a:xfrm>
              <a:off x="7228045" y="3079194"/>
              <a:ext cx="4645695" cy="3145102"/>
              <a:chOff x="6088943" y="3131723"/>
              <a:chExt cx="4645695" cy="3145102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A11DCD4C-54C3-7C25-6042-55E7C9FC311B}"/>
                  </a:ext>
                </a:extLst>
              </p:cNvPr>
              <p:cNvSpPr/>
              <p:nvPr/>
            </p:nvSpPr>
            <p:spPr>
              <a:xfrm>
                <a:off x="7795956" y="3254386"/>
                <a:ext cx="629619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Adj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40463A8-07CE-BADD-AEE7-3C4D269884EB}"/>
                  </a:ext>
                </a:extLst>
              </p:cNvPr>
              <p:cNvCxnSpPr>
                <a:endCxn id="77" idx="0"/>
              </p:cNvCxnSpPr>
              <p:nvPr/>
            </p:nvCxnSpPr>
            <p:spPr>
              <a:xfrm>
                <a:off x="7679103" y="3131723"/>
                <a:ext cx="431663" cy="122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FB313A41-F0C1-9F04-3294-6E1BA1AA10E3}"/>
                  </a:ext>
                </a:extLst>
              </p:cNvPr>
              <p:cNvSpPr/>
              <p:nvPr/>
            </p:nvSpPr>
            <p:spPr>
              <a:xfrm>
                <a:off x="7650005" y="5519756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N’</a:t>
                </a: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4C6E292-F9F8-5228-855A-D90E3B6FE4FD}"/>
                  </a:ext>
                </a:extLst>
              </p:cNvPr>
              <p:cNvSpPr/>
              <p:nvPr/>
            </p:nvSpPr>
            <p:spPr>
              <a:xfrm>
                <a:off x="7162326" y="6049704"/>
                <a:ext cx="683455" cy="2271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job</a:t>
                </a: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1D8F850-E85A-0321-681C-FBBE04153A9E}"/>
                  </a:ext>
                </a:extLst>
              </p:cNvPr>
              <p:cNvSpPr/>
              <p:nvPr/>
            </p:nvSpPr>
            <p:spPr>
              <a:xfrm>
                <a:off x="7170601" y="4996722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</a:t>
                </a: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887AD73-E78B-6FD0-D1B4-087B36646B12}"/>
                  </a:ext>
                </a:extLst>
              </p:cNvPr>
              <p:cNvSpPr/>
              <p:nvPr/>
            </p:nvSpPr>
            <p:spPr>
              <a:xfrm>
                <a:off x="6717942" y="4373608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414833C-A36F-FFD2-B8DC-ADBC3006E104}"/>
                  </a:ext>
                </a:extLst>
              </p:cNvPr>
              <p:cNvCxnSpPr>
                <a:cxnSpLocks/>
                <a:stCxn id="82" idx="2"/>
                <a:endCxn id="81" idx="0"/>
              </p:cNvCxnSpPr>
              <p:nvPr/>
            </p:nvCxnSpPr>
            <p:spPr>
              <a:xfrm>
                <a:off x="6962033" y="4752143"/>
                <a:ext cx="452659" cy="244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89ED55D-F230-782F-6BCA-14003077D123}"/>
                  </a:ext>
                </a:extLst>
              </p:cNvPr>
              <p:cNvCxnSpPr>
                <a:cxnSpLocks/>
                <a:stCxn id="82" idx="2"/>
                <a:endCxn id="88" idx="0"/>
              </p:cNvCxnSpPr>
              <p:nvPr/>
            </p:nvCxnSpPr>
            <p:spPr>
              <a:xfrm flipH="1">
                <a:off x="6481148" y="4752143"/>
                <a:ext cx="480885" cy="2445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88CD848E-AC52-A987-AAF5-84A4ED6BEB90}"/>
                  </a:ext>
                </a:extLst>
              </p:cNvPr>
              <p:cNvSpPr/>
              <p:nvPr/>
            </p:nvSpPr>
            <p:spPr>
              <a:xfrm>
                <a:off x="6327396" y="3850574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AP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194DDD8-1C46-B0D0-95FD-713AF0667CF4}"/>
                  </a:ext>
                </a:extLst>
              </p:cNvPr>
              <p:cNvCxnSpPr>
                <a:cxnSpLocks/>
                <a:stCxn id="85" idx="2"/>
                <a:endCxn id="82" idx="0"/>
              </p:cNvCxnSpPr>
              <p:nvPr/>
            </p:nvCxnSpPr>
            <p:spPr>
              <a:xfrm>
                <a:off x="6571487" y="4229109"/>
                <a:ext cx="390546" cy="1444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DAD51E4-BACE-7F32-4D45-591497548FC6}"/>
                  </a:ext>
                </a:extLst>
              </p:cNvPr>
              <p:cNvCxnSpPr>
                <a:cxnSpLocks/>
                <a:stCxn id="85" idx="2"/>
                <a:endCxn id="94" idx="0"/>
              </p:cNvCxnSpPr>
              <p:nvPr/>
            </p:nvCxnSpPr>
            <p:spPr>
              <a:xfrm flipH="1">
                <a:off x="6235398" y="4229109"/>
                <a:ext cx="336089" cy="144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D089224-F76C-0768-B997-53F92EBA6F46}"/>
                  </a:ext>
                </a:extLst>
              </p:cNvPr>
              <p:cNvSpPr/>
              <p:nvPr/>
            </p:nvSpPr>
            <p:spPr>
              <a:xfrm>
                <a:off x="6139420" y="4996722"/>
                <a:ext cx="683455" cy="2271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91B6FF2-6F95-3B2F-C9D1-552FE0406895}"/>
                  </a:ext>
                </a:extLst>
              </p:cNvPr>
              <p:cNvCxnSpPr>
                <a:stCxn id="81" idx="2"/>
                <a:endCxn id="79" idx="0"/>
              </p:cNvCxnSpPr>
              <p:nvPr/>
            </p:nvCxnSpPr>
            <p:spPr>
              <a:xfrm>
                <a:off x="7414692" y="5375257"/>
                <a:ext cx="479404" cy="1444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196FBFC8-42DB-B190-F3A0-C2B592BA96FB}"/>
                  </a:ext>
                </a:extLst>
              </p:cNvPr>
              <p:cNvCxnSpPr>
                <a:cxnSpLocks/>
                <a:stCxn id="79" idx="2"/>
                <a:endCxn id="91" idx="0"/>
              </p:cNvCxnSpPr>
              <p:nvPr/>
            </p:nvCxnSpPr>
            <p:spPr>
              <a:xfrm>
                <a:off x="7894096" y="5898291"/>
                <a:ext cx="333287" cy="151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D5B93C8-F6D4-89FD-58AF-E83DD54584D8}"/>
                  </a:ext>
                </a:extLst>
              </p:cNvPr>
              <p:cNvSpPr/>
              <p:nvPr/>
            </p:nvSpPr>
            <p:spPr>
              <a:xfrm>
                <a:off x="8080928" y="6049704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B8A3EB7-9AF4-BA0C-14DC-1D0FC8845CCD}"/>
                  </a:ext>
                </a:extLst>
              </p:cNvPr>
              <p:cNvCxnSpPr>
                <a:cxnSpLocks/>
                <a:stCxn id="79" idx="2"/>
                <a:endCxn id="80" idx="0"/>
              </p:cNvCxnSpPr>
              <p:nvPr/>
            </p:nvCxnSpPr>
            <p:spPr>
              <a:xfrm flipH="1">
                <a:off x="7504054" y="5898291"/>
                <a:ext cx="390042" cy="151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3ED0D8D-64A2-BF89-B980-4809F3026524}"/>
                  </a:ext>
                </a:extLst>
              </p:cNvPr>
              <p:cNvCxnSpPr>
                <a:cxnSpLocks/>
                <a:stCxn id="77" idx="2"/>
                <a:endCxn id="85" idx="0"/>
              </p:cNvCxnSpPr>
              <p:nvPr/>
            </p:nvCxnSpPr>
            <p:spPr>
              <a:xfrm flipH="1">
                <a:off x="6571487" y="3632921"/>
                <a:ext cx="1539279" cy="217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CAE5F4B-C530-6EDF-2FD6-D2CD7D2360DA}"/>
                  </a:ext>
                </a:extLst>
              </p:cNvPr>
              <p:cNvSpPr/>
              <p:nvPr/>
            </p:nvSpPr>
            <p:spPr>
              <a:xfrm>
                <a:off x="6088943" y="4373608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895E0B19-F99C-7F38-BE98-0D3170069489}"/>
                  </a:ext>
                </a:extLst>
              </p:cNvPr>
              <p:cNvCxnSpPr>
                <a:cxnSpLocks/>
                <a:stCxn id="81" idx="2"/>
                <a:endCxn id="96" idx="0"/>
              </p:cNvCxnSpPr>
              <p:nvPr/>
            </p:nvCxnSpPr>
            <p:spPr>
              <a:xfrm flipH="1">
                <a:off x="7092803" y="5375257"/>
                <a:ext cx="321889" cy="1444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338ACB8-3DD0-5A03-7388-43BB8B5019BC}"/>
                  </a:ext>
                </a:extLst>
              </p:cNvPr>
              <p:cNvSpPr/>
              <p:nvPr/>
            </p:nvSpPr>
            <p:spPr>
              <a:xfrm>
                <a:off x="6946348" y="5519756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07BF0BE1-879B-B378-A928-EE01653DF3C8}"/>
                  </a:ext>
                </a:extLst>
              </p:cNvPr>
              <p:cNvSpPr/>
              <p:nvPr/>
            </p:nvSpPr>
            <p:spPr>
              <a:xfrm>
                <a:off x="8223602" y="5446045"/>
                <a:ext cx="683455" cy="2271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last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751A87DD-BFC7-7310-A941-CA0333BB4DD7}"/>
                  </a:ext>
                </a:extLst>
              </p:cNvPr>
              <p:cNvSpPr/>
              <p:nvPr/>
            </p:nvSpPr>
            <p:spPr>
              <a:xfrm>
                <a:off x="8781908" y="4906993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N’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AFF5136-93BB-52FC-A517-1A5DCDADB297}"/>
                  </a:ext>
                </a:extLst>
              </p:cNvPr>
              <p:cNvCxnSpPr>
                <a:cxnSpLocks/>
                <a:stCxn id="98" idx="2"/>
                <a:endCxn id="112" idx="0"/>
              </p:cNvCxnSpPr>
              <p:nvPr/>
            </p:nvCxnSpPr>
            <p:spPr>
              <a:xfrm>
                <a:off x="9025999" y="5285528"/>
                <a:ext cx="337353" cy="1605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2E4CA3B2-BC6C-F21B-59C9-A93486C56819}"/>
                  </a:ext>
                </a:extLst>
              </p:cNvPr>
              <p:cNvCxnSpPr>
                <a:cxnSpLocks/>
                <a:stCxn id="98" idx="2"/>
                <a:endCxn id="97" idx="0"/>
              </p:cNvCxnSpPr>
              <p:nvPr/>
            </p:nvCxnSpPr>
            <p:spPr>
              <a:xfrm flipH="1">
                <a:off x="8565330" y="5285528"/>
                <a:ext cx="460669" cy="16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C44F21E-CE8C-FA7A-4305-73A411A29C1A}"/>
                  </a:ext>
                </a:extLst>
              </p:cNvPr>
              <p:cNvSpPr/>
              <p:nvPr/>
            </p:nvSpPr>
            <p:spPr>
              <a:xfrm>
                <a:off x="8391362" y="4362690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A4FBBEF-842D-6205-B75D-C0EF7C51E1AE}"/>
                  </a:ext>
                </a:extLst>
              </p:cNvPr>
              <p:cNvCxnSpPr>
                <a:cxnSpLocks/>
                <a:stCxn id="101" idx="2"/>
                <a:endCxn id="98" idx="0"/>
              </p:cNvCxnSpPr>
              <p:nvPr/>
            </p:nvCxnSpPr>
            <p:spPr>
              <a:xfrm>
                <a:off x="8635453" y="4741225"/>
                <a:ext cx="390546" cy="1657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A92BFCB-D670-35B4-87B3-4EF1540F0667}"/>
                  </a:ext>
                </a:extLst>
              </p:cNvPr>
              <p:cNvCxnSpPr>
                <a:cxnSpLocks/>
                <a:stCxn id="101" idx="2"/>
                <a:endCxn id="113" idx="0"/>
              </p:cNvCxnSpPr>
              <p:nvPr/>
            </p:nvCxnSpPr>
            <p:spPr>
              <a:xfrm flipH="1">
                <a:off x="8269317" y="4741225"/>
                <a:ext cx="366137" cy="165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77E4F131-F696-7EAA-FAE1-CE0BD52DC88B}"/>
                  </a:ext>
                </a:extLst>
              </p:cNvPr>
              <p:cNvSpPr/>
              <p:nvPr/>
            </p:nvSpPr>
            <p:spPr>
              <a:xfrm>
                <a:off x="9962294" y="4348336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N’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722DC46-3CB7-5941-8EF5-731BD898208A}"/>
                  </a:ext>
                </a:extLst>
              </p:cNvPr>
              <p:cNvCxnSpPr>
                <a:cxnSpLocks/>
                <a:stCxn id="104" idx="2"/>
                <a:endCxn id="111" idx="0"/>
              </p:cNvCxnSpPr>
              <p:nvPr/>
            </p:nvCxnSpPr>
            <p:spPr>
              <a:xfrm>
                <a:off x="10206385" y="4726871"/>
                <a:ext cx="381798" cy="1657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4132690-8F7D-ABBF-B399-BE58EB5F159F}"/>
                  </a:ext>
                </a:extLst>
              </p:cNvPr>
              <p:cNvCxnSpPr>
                <a:cxnSpLocks/>
                <a:stCxn id="104" idx="2"/>
                <a:endCxn id="107" idx="0"/>
              </p:cNvCxnSpPr>
              <p:nvPr/>
            </p:nvCxnSpPr>
            <p:spPr>
              <a:xfrm flipH="1">
                <a:off x="9807091" y="4726871"/>
                <a:ext cx="399294" cy="165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BCF39FD2-5F2F-9F7D-02A4-C37C916E0928}"/>
                  </a:ext>
                </a:extLst>
              </p:cNvPr>
              <p:cNvSpPr/>
              <p:nvPr/>
            </p:nvSpPr>
            <p:spPr>
              <a:xfrm>
                <a:off x="9416545" y="4892639"/>
                <a:ext cx="781092" cy="2271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Friday</a:t>
                </a: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B6FD552-87CE-6D85-51E8-0FF4B204C7C9}"/>
                  </a:ext>
                </a:extLst>
              </p:cNvPr>
              <p:cNvSpPr/>
              <p:nvPr/>
            </p:nvSpPr>
            <p:spPr>
              <a:xfrm>
                <a:off x="9172454" y="3850574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EFDA6F9C-8E8F-0324-417F-FC0EA95BE595}"/>
                  </a:ext>
                </a:extLst>
              </p:cNvPr>
              <p:cNvCxnSpPr>
                <a:cxnSpLocks/>
                <a:stCxn id="108" idx="2"/>
                <a:endCxn id="104" idx="0"/>
              </p:cNvCxnSpPr>
              <p:nvPr/>
            </p:nvCxnSpPr>
            <p:spPr>
              <a:xfrm>
                <a:off x="9416545" y="4229109"/>
                <a:ext cx="789840" cy="119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8D3B2D4-F98B-6AF9-7D04-BE1AA5C4D560}"/>
                  </a:ext>
                </a:extLst>
              </p:cNvPr>
              <p:cNvCxnSpPr>
                <a:cxnSpLocks/>
                <a:stCxn id="108" idx="2"/>
                <a:endCxn id="101" idx="0"/>
              </p:cNvCxnSpPr>
              <p:nvPr/>
            </p:nvCxnSpPr>
            <p:spPr>
              <a:xfrm flipH="1">
                <a:off x="8635453" y="4229109"/>
                <a:ext cx="781092" cy="133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6D51F76-3451-7984-F625-58159B461514}"/>
                  </a:ext>
                </a:extLst>
              </p:cNvPr>
              <p:cNvSpPr/>
              <p:nvPr/>
            </p:nvSpPr>
            <p:spPr>
              <a:xfrm>
                <a:off x="10441729" y="4892639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E7408A6-EB6C-7E1E-6F37-3B315FF100AC}"/>
                  </a:ext>
                </a:extLst>
              </p:cNvPr>
              <p:cNvSpPr/>
              <p:nvPr/>
            </p:nvSpPr>
            <p:spPr>
              <a:xfrm>
                <a:off x="9216898" y="5446045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47EAF54-640D-6D4D-0DE6-F26897431A68}"/>
                  </a:ext>
                </a:extLst>
              </p:cNvPr>
              <p:cNvSpPr/>
              <p:nvPr/>
            </p:nvSpPr>
            <p:spPr>
              <a:xfrm>
                <a:off x="8122862" y="4906993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9786BB9E-3FF5-8256-FA62-0C85AA700F46}"/>
                  </a:ext>
                </a:extLst>
              </p:cNvPr>
              <p:cNvCxnSpPr>
                <a:cxnSpLocks/>
                <a:stCxn id="77" idx="2"/>
                <a:endCxn id="108" idx="0"/>
              </p:cNvCxnSpPr>
              <p:nvPr/>
            </p:nvCxnSpPr>
            <p:spPr>
              <a:xfrm>
                <a:off x="8110766" y="3632921"/>
                <a:ext cx="1305779" cy="217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CAC9EF6-B0A7-942E-6366-DB8657C7A7BD}"/>
              </a:ext>
            </a:extLst>
          </p:cNvPr>
          <p:cNvSpPr txBox="1"/>
          <p:nvPr/>
        </p:nvSpPr>
        <p:spPr>
          <a:xfrm>
            <a:off x="1524000" y="58315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Using generative grammar rules we can create an English sentence tree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011F67-89DC-F8EC-A6F9-48DDA4FA721E}"/>
              </a:ext>
            </a:extLst>
          </p:cNvPr>
          <p:cNvGrpSpPr/>
          <p:nvPr/>
        </p:nvGrpSpPr>
        <p:grpSpPr>
          <a:xfrm>
            <a:off x="-1" y="1279115"/>
            <a:ext cx="5681769" cy="754895"/>
            <a:chOff x="-1" y="1279115"/>
            <a:chExt cx="5681769" cy="75489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6B88BA-82C1-E00F-9817-CAC41526CA5B}"/>
                </a:ext>
              </a:extLst>
            </p:cNvPr>
            <p:cNvSpPr txBox="1"/>
            <p:nvPr/>
          </p:nvSpPr>
          <p:spPr>
            <a:xfrm>
              <a:off x="-1" y="1279115"/>
              <a:ext cx="568176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Palatino Linotype" panose="02040502050505030304" pitchFamily="18" charset="0"/>
                </a:rPr>
                <a:t>Nodes from the Classifier: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7CF84BD-B258-3165-0750-1E217AC5A696}"/>
                </a:ext>
              </a:extLst>
            </p:cNvPr>
            <p:cNvSpPr/>
            <p:nvPr/>
          </p:nvSpPr>
          <p:spPr>
            <a:xfrm>
              <a:off x="345999" y="1806889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She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D23ACC0-F610-B059-84FB-5BDF95FC6D01}"/>
                </a:ext>
              </a:extLst>
            </p:cNvPr>
            <p:cNvSpPr/>
            <p:nvPr/>
          </p:nvSpPr>
          <p:spPr>
            <a:xfrm>
              <a:off x="1166336" y="1806889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found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448AC80-EA0D-C42A-4733-B96EBC227C2F}"/>
                </a:ext>
              </a:extLst>
            </p:cNvPr>
            <p:cNvSpPr/>
            <p:nvPr/>
          </p:nvSpPr>
          <p:spPr>
            <a:xfrm>
              <a:off x="1986673" y="1806889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67C8918-EC67-0A48-845A-603D3D43BCF6}"/>
                </a:ext>
              </a:extLst>
            </p:cNvPr>
            <p:cNvSpPr/>
            <p:nvPr/>
          </p:nvSpPr>
          <p:spPr>
            <a:xfrm>
              <a:off x="2807010" y="1806889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job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C7EE6AF-D611-979F-0CBD-C65134F59725}"/>
                </a:ext>
              </a:extLst>
            </p:cNvPr>
            <p:cNvSpPr/>
            <p:nvPr/>
          </p:nvSpPr>
          <p:spPr>
            <a:xfrm>
              <a:off x="3627347" y="1806889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70E119F7-A47F-A891-C6F0-F36AACDB4A3C}"/>
                </a:ext>
              </a:extLst>
            </p:cNvPr>
            <p:cNvSpPr/>
            <p:nvPr/>
          </p:nvSpPr>
          <p:spPr>
            <a:xfrm>
              <a:off x="4447685" y="1806889"/>
              <a:ext cx="781092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Friday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B3851AE6-3F35-7DA4-C9CE-0AA52342432F}"/>
              </a:ext>
            </a:extLst>
          </p:cNvPr>
          <p:cNvSpPr txBox="1"/>
          <p:nvPr/>
        </p:nvSpPr>
        <p:spPr>
          <a:xfrm>
            <a:off x="-20183" y="2300811"/>
            <a:ext cx="571493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Generative Rules:</a:t>
            </a: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TP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XP T’</a:t>
            </a: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T’  T VP</a:t>
            </a: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Adj  XP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XP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AP  XP A’</a:t>
            </a: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A’  A NP</a:t>
            </a: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XP  NP</a:t>
            </a: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XP  AP</a:t>
            </a:r>
          </a:p>
        </p:txBody>
      </p:sp>
    </p:spTree>
    <p:extLst>
      <p:ext uri="{BB962C8B-B14F-4D97-AF65-F5344CB8AC3E}">
        <p14:creationId xmlns:p14="http://schemas.microsoft.com/office/powerpoint/2010/main" val="14218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FD9F82-4218-CD27-3302-62F87C163012}"/>
              </a:ext>
            </a:extLst>
          </p:cNvPr>
          <p:cNvGrpSpPr/>
          <p:nvPr/>
        </p:nvGrpSpPr>
        <p:grpSpPr>
          <a:xfrm>
            <a:off x="4787518" y="1512715"/>
            <a:ext cx="2571794" cy="1630680"/>
            <a:chOff x="3575006" y="1501140"/>
            <a:chExt cx="2571794" cy="163068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C1DDA8D-9A92-4FB3-305B-6F8548CF1DCC}"/>
                </a:ext>
              </a:extLst>
            </p:cNvPr>
            <p:cNvSpPr/>
            <p:nvPr/>
          </p:nvSpPr>
          <p:spPr>
            <a:xfrm>
              <a:off x="3609340" y="1501140"/>
              <a:ext cx="2537460" cy="1630680"/>
            </a:xfrm>
            <a:custGeom>
              <a:avLst/>
              <a:gdLst>
                <a:gd name="connsiteX0" fmla="*/ 0 w 2537460"/>
                <a:gd name="connsiteY0" fmla="*/ 1181100 h 1630680"/>
                <a:gd name="connsiteX1" fmla="*/ 0 w 2537460"/>
                <a:gd name="connsiteY1" fmla="*/ 426720 h 1630680"/>
                <a:gd name="connsiteX2" fmla="*/ 1150620 w 2537460"/>
                <a:gd name="connsiteY2" fmla="*/ 7620 h 1630680"/>
                <a:gd name="connsiteX3" fmla="*/ 1661160 w 2537460"/>
                <a:gd name="connsiteY3" fmla="*/ 0 h 1630680"/>
                <a:gd name="connsiteX4" fmla="*/ 2529840 w 2537460"/>
                <a:gd name="connsiteY4" fmla="*/ 1234440 h 1630680"/>
                <a:gd name="connsiteX5" fmla="*/ 2537460 w 2537460"/>
                <a:gd name="connsiteY5" fmla="*/ 1630680 h 1630680"/>
                <a:gd name="connsiteX6" fmla="*/ 1059180 w 2537460"/>
                <a:gd name="connsiteY6" fmla="*/ 1630680 h 1630680"/>
                <a:gd name="connsiteX7" fmla="*/ 0 w 2537460"/>
                <a:gd name="connsiteY7" fmla="*/ 1181100 h 16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7460" h="1630680">
                  <a:moveTo>
                    <a:pt x="0" y="1181100"/>
                  </a:moveTo>
                  <a:lnTo>
                    <a:pt x="0" y="426720"/>
                  </a:lnTo>
                  <a:lnTo>
                    <a:pt x="1150620" y="7620"/>
                  </a:lnTo>
                  <a:lnTo>
                    <a:pt x="1661160" y="0"/>
                  </a:lnTo>
                  <a:lnTo>
                    <a:pt x="2529840" y="1234440"/>
                  </a:lnTo>
                  <a:lnTo>
                    <a:pt x="2537460" y="1630680"/>
                  </a:lnTo>
                  <a:lnTo>
                    <a:pt x="1059180" y="163068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61F7C1-BF57-FAAA-172E-B761E2B9698F}"/>
                </a:ext>
              </a:extLst>
            </p:cNvPr>
            <p:cNvSpPr txBox="1"/>
            <p:nvPr/>
          </p:nvSpPr>
          <p:spPr>
            <a:xfrm>
              <a:off x="3575006" y="2144414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Subject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280DC2-C28B-4DDD-6285-C7780B5320BE}"/>
              </a:ext>
            </a:extLst>
          </p:cNvPr>
          <p:cNvGrpSpPr/>
          <p:nvPr/>
        </p:nvGrpSpPr>
        <p:grpSpPr>
          <a:xfrm>
            <a:off x="6470312" y="1027575"/>
            <a:ext cx="2903220" cy="1729740"/>
            <a:chOff x="5278120" y="1005840"/>
            <a:chExt cx="2903220" cy="172974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856249-283E-7F01-4510-B7B708772A4C}"/>
                </a:ext>
              </a:extLst>
            </p:cNvPr>
            <p:cNvSpPr/>
            <p:nvPr/>
          </p:nvSpPr>
          <p:spPr>
            <a:xfrm>
              <a:off x="5278120" y="1005840"/>
              <a:ext cx="2903220" cy="1729740"/>
            </a:xfrm>
            <a:custGeom>
              <a:avLst/>
              <a:gdLst>
                <a:gd name="connsiteX0" fmla="*/ 2903220 w 2903220"/>
                <a:gd name="connsiteY0" fmla="*/ 304800 h 1729740"/>
                <a:gd name="connsiteX1" fmla="*/ 2903220 w 2903220"/>
                <a:gd name="connsiteY1" fmla="*/ 853440 h 1729740"/>
                <a:gd name="connsiteX2" fmla="*/ 1653540 w 2903220"/>
                <a:gd name="connsiteY2" fmla="*/ 1188720 h 1729740"/>
                <a:gd name="connsiteX3" fmla="*/ 1645920 w 2903220"/>
                <a:gd name="connsiteY3" fmla="*/ 1630680 h 1729740"/>
                <a:gd name="connsiteX4" fmla="*/ 876300 w 2903220"/>
                <a:gd name="connsiteY4" fmla="*/ 1729740 h 1729740"/>
                <a:gd name="connsiteX5" fmla="*/ 0 w 2903220"/>
                <a:gd name="connsiteY5" fmla="*/ 502920 h 1729740"/>
                <a:gd name="connsiteX6" fmla="*/ 381000 w 2903220"/>
                <a:gd name="connsiteY6" fmla="*/ 0 h 1729740"/>
                <a:gd name="connsiteX7" fmla="*/ 1203960 w 2903220"/>
                <a:gd name="connsiteY7" fmla="*/ 0 h 1729740"/>
                <a:gd name="connsiteX8" fmla="*/ 2903220 w 2903220"/>
                <a:gd name="connsiteY8" fmla="*/ 30480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3220" h="1729740">
                  <a:moveTo>
                    <a:pt x="2903220" y="304800"/>
                  </a:moveTo>
                  <a:lnTo>
                    <a:pt x="2903220" y="853440"/>
                  </a:lnTo>
                  <a:lnTo>
                    <a:pt x="1653540" y="1188720"/>
                  </a:lnTo>
                  <a:lnTo>
                    <a:pt x="1645920" y="1630680"/>
                  </a:lnTo>
                  <a:lnTo>
                    <a:pt x="876300" y="1729740"/>
                  </a:lnTo>
                  <a:lnTo>
                    <a:pt x="0" y="502920"/>
                  </a:lnTo>
                  <a:lnTo>
                    <a:pt x="381000" y="0"/>
                  </a:lnTo>
                  <a:lnTo>
                    <a:pt x="1203960" y="0"/>
                  </a:lnTo>
                  <a:lnTo>
                    <a:pt x="2903220" y="3048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5F0A70-326E-AF96-5CBC-0DFB6CF7A88D}"/>
                </a:ext>
              </a:extLst>
            </p:cNvPr>
            <p:cNvSpPr txBox="1"/>
            <p:nvPr/>
          </p:nvSpPr>
          <p:spPr>
            <a:xfrm>
              <a:off x="7108921" y="1377834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Palatino Linotype" panose="02040502050505030304" pitchFamily="18" charset="0"/>
                </a:rPr>
                <a:t>Tense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89723C-3A93-D822-3ACD-F0475C10ADBE}"/>
              </a:ext>
            </a:extLst>
          </p:cNvPr>
          <p:cNvGrpSpPr/>
          <p:nvPr/>
        </p:nvGrpSpPr>
        <p:grpSpPr>
          <a:xfrm>
            <a:off x="7290732" y="1878475"/>
            <a:ext cx="3006760" cy="1714500"/>
            <a:chOff x="6108700" y="1866900"/>
            <a:chExt cx="3006760" cy="17145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9DB2292-B425-7DD7-EA8C-9E88F9306318}"/>
                </a:ext>
              </a:extLst>
            </p:cNvPr>
            <p:cNvSpPr/>
            <p:nvPr/>
          </p:nvSpPr>
          <p:spPr>
            <a:xfrm>
              <a:off x="6108700" y="1866900"/>
              <a:ext cx="2811780" cy="1714500"/>
            </a:xfrm>
            <a:custGeom>
              <a:avLst/>
              <a:gdLst>
                <a:gd name="connsiteX0" fmla="*/ 1516380 w 2811780"/>
                <a:gd name="connsiteY0" fmla="*/ 1714500 h 1714500"/>
                <a:gd name="connsiteX1" fmla="*/ 579120 w 2811780"/>
                <a:gd name="connsiteY1" fmla="*/ 1714500 h 1714500"/>
                <a:gd name="connsiteX2" fmla="*/ 30480 w 2811780"/>
                <a:gd name="connsiteY2" fmla="*/ 1264920 h 1714500"/>
                <a:gd name="connsiteX3" fmla="*/ 0 w 2811780"/>
                <a:gd name="connsiteY3" fmla="*/ 876300 h 1714500"/>
                <a:gd name="connsiteX4" fmla="*/ 822960 w 2811780"/>
                <a:gd name="connsiteY4" fmla="*/ 754380 h 1714500"/>
                <a:gd name="connsiteX5" fmla="*/ 822960 w 2811780"/>
                <a:gd name="connsiteY5" fmla="*/ 335280 h 1714500"/>
                <a:gd name="connsiteX6" fmla="*/ 2065020 w 2811780"/>
                <a:gd name="connsiteY6" fmla="*/ 0 h 1714500"/>
                <a:gd name="connsiteX7" fmla="*/ 2804160 w 2811780"/>
                <a:gd name="connsiteY7" fmla="*/ 518160 h 1714500"/>
                <a:gd name="connsiteX8" fmla="*/ 2811780 w 2811780"/>
                <a:gd name="connsiteY8" fmla="*/ 845820 h 1714500"/>
                <a:gd name="connsiteX9" fmla="*/ 2065020 w 2811780"/>
                <a:gd name="connsiteY9" fmla="*/ 1234440 h 1714500"/>
                <a:gd name="connsiteX10" fmla="*/ 1539240 w 2811780"/>
                <a:gd name="connsiteY10" fmla="*/ 1379220 h 1714500"/>
                <a:gd name="connsiteX11" fmla="*/ 1516380 w 2811780"/>
                <a:gd name="connsiteY11" fmla="*/ 171450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1780" h="1714500">
                  <a:moveTo>
                    <a:pt x="1516380" y="1714500"/>
                  </a:moveTo>
                  <a:lnTo>
                    <a:pt x="579120" y="1714500"/>
                  </a:lnTo>
                  <a:lnTo>
                    <a:pt x="30480" y="1264920"/>
                  </a:lnTo>
                  <a:lnTo>
                    <a:pt x="0" y="876300"/>
                  </a:lnTo>
                  <a:lnTo>
                    <a:pt x="822960" y="754380"/>
                  </a:lnTo>
                  <a:lnTo>
                    <a:pt x="822960" y="335280"/>
                  </a:lnTo>
                  <a:lnTo>
                    <a:pt x="2065020" y="0"/>
                  </a:lnTo>
                  <a:lnTo>
                    <a:pt x="2804160" y="518160"/>
                  </a:lnTo>
                  <a:lnTo>
                    <a:pt x="2811780" y="845820"/>
                  </a:lnTo>
                  <a:lnTo>
                    <a:pt x="2065020" y="1234440"/>
                  </a:lnTo>
                  <a:lnTo>
                    <a:pt x="1539240" y="1379220"/>
                  </a:lnTo>
                  <a:lnTo>
                    <a:pt x="1516380" y="17145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1B8B6C-DF8F-693E-6748-2903B2506395}"/>
                </a:ext>
              </a:extLst>
            </p:cNvPr>
            <p:cNvSpPr txBox="1"/>
            <p:nvPr/>
          </p:nvSpPr>
          <p:spPr>
            <a:xfrm>
              <a:off x="8201060" y="2403716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Palatino Linotype" panose="02040502050505030304" pitchFamily="18" charset="0"/>
                </a:rPr>
                <a:t>Verb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49998C-30AD-7FC8-3D69-F689A5F62FD8}"/>
              </a:ext>
            </a:extLst>
          </p:cNvPr>
          <p:cNvGrpSpPr/>
          <p:nvPr/>
        </p:nvGrpSpPr>
        <p:grpSpPr>
          <a:xfrm>
            <a:off x="6983392" y="3110375"/>
            <a:ext cx="5006340" cy="3268980"/>
            <a:chOff x="5801360" y="3088640"/>
            <a:chExt cx="5006340" cy="326898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5E2C60-D478-06A4-21E5-FFB986873F5E}"/>
                </a:ext>
              </a:extLst>
            </p:cNvPr>
            <p:cNvSpPr/>
            <p:nvPr/>
          </p:nvSpPr>
          <p:spPr>
            <a:xfrm>
              <a:off x="5801360" y="3088640"/>
              <a:ext cx="5006340" cy="3268980"/>
            </a:xfrm>
            <a:custGeom>
              <a:avLst/>
              <a:gdLst>
                <a:gd name="connsiteX0" fmla="*/ 1264920 w 5006340"/>
                <a:gd name="connsiteY0" fmla="*/ 3268980 h 3268980"/>
                <a:gd name="connsiteX1" fmla="*/ 2590800 w 5006340"/>
                <a:gd name="connsiteY1" fmla="*/ 3261360 h 3268980"/>
                <a:gd name="connsiteX2" fmla="*/ 5006340 w 5006340"/>
                <a:gd name="connsiteY2" fmla="*/ 2080260 h 3268980"/>
                <a:gd name="connsiteX3" fmla="*/ 5006340 w 5006340"/>
                <a:gd name="connsiteY3" fmla="*/ 1211580 h 3268980"/>
                <a:gd name="connsiteX4" fmla="*/ 2735580 w 5006340"/>
                <a:gd name="connsiteY4" fmla="*/ 68580 h 3268980"/>
                <a:gd name="connsiteX5" fmla="*/ 2339340 w 5006340"/>
                <a:gd name="connsiteY5" fmla="*/ 0 h 3268980"/>
                <a:gd name="connsiteX6" fmla="*/ 1836420 w 5006340"/>
                <a:gd name="connsiteY6" fmla="*/ 160020 h 3268980"/>
                <a:gd name="connsiteX7" fmla="*/ 1821180 w 5006340"/>
                <a:gd name="connsiteY7" fmla="*/ 457200 h 3268980"/>
                <a:gd name="connsiteX8" fmla="*/ 861060 w 5006340"/>
                <a:gd name="connsiteY8" fmla="*/ 441960 h 3268980"/>
                <a:gd name="connsiteX9" fmla="*/ 0 w 5006340"/>
                <a:gd name="connsiteY9" fmla="*/ 822960 h 3268980"/>
                <a:gd name="connsiteX10" fmla="*/ 60960 w 5006340"/>
                <a:gd name="connsiteY10" fmla="*/ 2171700 h 3268980"/>
                <a:gd name="connsiteX11" fmla="*/ 1264920 w 5006340"/>
                <a:gd name="connsiteY11" fmla="*/ 3268980 h 326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06340" h="3268980">
                  <a:moveTo>
                    <a:pt x="1264920" y="3268980"/>
                  </a:moveTo>
                  <a:lnTo>
                    <a:pt x="2590800" y="3261360"/>
                  </a:lnTo>
                  <a:lnTo>
                    <a:pt x="5006340" y="2080260"/>
                  </a:lnTo>
                  <a:lnTo>
                    <a:pt x="5006340" y="1211580"/>
                  </a:lnTo>
                  <a:lnTo>
                    <a:pt x="2735580" y="68580"/>
                  </a:lnTo>
                  <a:lnTo>
                    <a:pt x="2339340" y="0"/>
                  </a:lnTo>
                  <a:lnTo>
                    <a:pt x="1836420" y="160020"/>
                  </a:lnTo>
                  <a:lnTo>
                    <a:pt x="1821180" y="457200"/>
                  </a:lnTo>
                  <a:lnTo>
                    <a:pt x="861060" y="441960"/>
                  </a:lnTo>
                  <a:lnTo>
                    <a:pt x="0" y="822960"/>
                  </a:lnTo>
                  <a:lnTo>
                    <a:pt x="60960" y="2171700"/>
                  </a:lnTo>
                  <a:lnTo>
                    <a:pt x="1264920" y="326898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02FF00-95A8-85B6-82D1-E5D392EFA675}"/>
                </a:ext>
              </a:extLst>
            </p:cNvPr>
            <p:cNvSpPr txBox="1"/>
            <p:nvPr/>
          </p:nvSpPr>
          <p:spPr>
            <a:xfrm>
              <a:off x="7334437" y="4173249"/>
              <a:ext cx="914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Objects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EE0BD1-E362-DE82-B7C9-D30BFD203335}"/>
              </a:ext>
            </a:extLst>
          </p:cNvPr>
          <p:cNvGrpSpPr/>
          <p:nvPr/>
        </p:nvGrpSpPr>
        <p:grpSpPr>
          <a:xfrm>
            <a:off x="5734859" y="1525098"/>
            <a:ext cx="1419752" cy="1463668"/>
            <a:chOff x="4542667" y="1513523"/>
            <a:chExt cx="1419752" cy="1463668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F53327D-BC3E-0B83-EBFE-754F54EE945E}"/>
                </a:ext>
              </a:extLst>
            </p:cNvPr>
            <p:cNvCxnSpPr>
              <a:cxnSpLocks/>
              <a:stCxn id="179" idx="2"/>
              <a:endCxn id="185" idx="0"/>
            </p:cNvCxnSpPr>
            <p:nvPr/>
          </p:nvCxnSpPr>
          <p:spPr>
            <a:xfrm flipH="1">
              <a:off x="5038714" y="1513523"/>
              <a:ext cx="923705" cy="1766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00FA7C0F-5860-02E7-8599-F1502990EBD3}"/>
                </a:ext>
              </a:extLst>
            </p:cNvPr>
            <p:cNvSpPr/>
            <p:nvPr/>
          </p:nvSpPr>
          <p:spPr>
            <a:xfrm>
              <a:off x="5176421" y="2220121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755B4BA-F0F7-715E-A558-A9B50E96623C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>
              <a:off x="5420512" y="2598656"/>
              <a:ext cx="342950" cy="151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43798C9D-BD6D-B840-A392-45712BAACF72}"/>
                </a:ext>
              </a:extLst>
            </p:cNvPr>
            <p:cNvCxnSpPr>
              <a:cxnSpLocks/>
              <a:stCxn id="182" idx="2"/>
              <a:endCxn id="188" idx="0"/>
            </p:cNvCxnSpPr>
            <p:nvPr/>
          </p:nvCxnSpPr>
          <p:spPr>
            <a:xfrm flipH="1">
              <a:off x="5055841" y="2598656"/>
              <a:ext cx="364671" cy="151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C6DC0879-69B0-AE7A-0069-9756FD069C95}"/>
                </a:ext>
              </a:extLst>
            </p:cNvPr>
            <p:cNvSpPr/>
            <p:nvPr/>
          </p:nvSpPr>
          <p:spPr>
            <a:xfrm>
              <a:off x="4794623" y="1690172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4897A7DE-0BC7-05D0-C089-7C30A1707EFE}"/>
                </a:ext>
              </a:extLst>
            </p:cNvPr>
            <p:cNvCxnSpPr>
              <a:cxnSpLocks/>
              <a:stCxn id="185" idx="2"/>
              <a:endCxn id="182" idx="0"/>
            </p:cNvCxnSpPr>
            <p:nvPr/>
          </p:nvCxnSpPr>
          <p:spPr>
            <a:xfrm>
              <a:off x="5038714" y="2068707"/>
              <a:ext cx="381798" cy="151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0B1E991C-B7B9-E0C3-5CC6-030D7C297199}"/>
                </a:ext>
              </a:extLst>
            </p:cNvPr>
            <p:cNvCxnSpPr>
              <a:cxnSpLocks/>
              <a:stCxn id="185" idx="2"/>
              <a:endCxn id="189" idx="0"/>
            </p:cNvCxnSpPr>
            <p:nvPr/>
          </p:nvCxnSpPr>
          <p:spPr>
            <a:xfrm flipH="1">
              <a:off x="4689122" y="2068707"/>
              <a:ext cx="349592" cy="151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C3E41E69-1B81-426C-ED2F-751BF6F16F41}"/>
                </a:ext>
              </a:extLst>
            </p:cNvPr>
            <p:cNvSpPr/>
            <p:nvPr/>
          </p:nvSpPr>
          <p:spPr>
            <a:xfrm>
              <a:off x="4714113" y="2750070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She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2635CBB-D994-2C8B-8C35-CCBAD3E8F67E}"/>
                </a:ext>
              </a:extLst>
            </p:cNvPr>
            <p:cNvSpPr/>
            <p:nvPr/>
          </p:nvSpPr>
          <p:spPr>
            <a:xfrm>
              <a:off x="4542667" y="2220121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C4BA46F-72EE-4F30-F615-B86525337E05}"/>
                </a:ext>
              </a:extLst>
            </p:cNvPr>
            <p:cNvSpPr/>
            <p:nvPr/>
          </p:nvSpPr>
          <p:spPr>
            <a:xfrm>
              <a:off x="5617007" y="2750070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5AF466-8963-C322-1059-7154BFD58069}"/>
              </a:ext>
            </a:extLst>
          </p:cNvPr>
          <p:cNvGrpSpPr/>
          <p:nvPr/>
        </p:nvGrpSpPr>
        <p:grpSpPr>
          <a:xfrm>
            <a:off x="8011344" y="2082396"/>
            <a:ext cx="1104042" cy="1443665"/>
            <a:chOff x="6819152" y="2070821"/>
            <a:chExt cx="1104042" cy="1443665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A677C50E-FBFD-712B-4430-1A1B9FCBAEC2}"/>
                </a:ext>
              </a:extLst>
            </p:cNvPr>
            <p:cNvSpPr/>
            <p:nvPr/>
          </p:nvSpPr>
          <p:spPr>
            <a:xfrm>
              <a:off x="6824971" y="3287365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found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5B34B8F-71AD-5942-B2E4-D957FFB1DE86}"/>
                </a:ext>
              </a:extLst>
            </p:cNvPr>
            <p:cNvSpPr/>
            <p:nvPr/>
          </p:nvSpPr>
          <p:spPr>
            <a:xfrm>
              <a:off x="7070341" y="2223239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VP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05FCA66-F4E3-02FC-8A3D-53C47BDB911E}"/>
                </a:ext>
              </a:extLst>
            </p:cNvPr>
            <p:cNvCxnSpPr>
              <a:cxnSpLocks/>
              <a:stCxn id="171" idx="2"/>
              <a:endCxn id="174" idx="0"/>
            </p:cNvCxnSpPr>
            <p:nvPr/>
          </p:nvCxnSpPr>
          <p:spPr>
            <a:xfrm>
              <a:off x="7314432" y="2601774"/>
              <a:ext cx="364671" cy="14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68D137B-33DA-1DFD-B08F-BA95BE6A98A9}"/>
                </a:ext>
              </a:extLst>
            </p:cNvPr>
            <p:cNvCxnSpPr>
              <a:cxnSpLocks/>
              <a:stCxn id="171" idx="2"/>
              <a:endCxn id="195" idx="0"/>
            </p:cNvCxnSpPr>
            <p:nvPr/>
          </p:nvCxnSpPr>
          <p:spPr>
            <a:xfrm flipH="1">
              <a:off x="6965607" y="2601774"/>
              <a:ext cx="348825" cy="1516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3DD9AAA2-0B9B-F752-5179-FAACEC7DFF80}"/>
                </a:ext>
              </a:extLst>
            </p:cNvPr>
            <p:cNvSpPr/>
            <p:nvPr/>
          </p:nvSpPr>
          <p:spPr>
            <a:xfrm>
              <a:off x="7435012" y="2751629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V’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7B1619-CCCA-BA46-9C39-765EB32AB41A}"/>
                </a:ext>
              </a:extLst>
            </p:cNvPr>
            <p:cNvCxnSpPr>
              <a:cxnSpLocks/>
              <a:stCxn id="174" idx="2"/>
              <a:endCxn id="170" idx="0"/>
            </p:cNvCxnSpPr>
            <p:nvPr/>
          </p:nvCxnSpPr>
          <p:spPr>
            <a:xfrm flipH="1">
              <a:off x="7166699" y="3130164"/>
              <a:ext cx="512404" cy="1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1F28624-4B12-315B-14AA-C359F2AF8C87}"/>
                </a:ext>
              </a:extLst>
            </p:cNvPr>
            <p:cNvCxnSpPr>
              <a:cxnSpLocks/>
              <a:stCxn id="176" idx="2"/>
              <a:endCxn id="171" idx="0"/>
            </p:cNvCxnSpPr>
            <p:nvPr/>
          </p:nvCxnSpPr>
          <p:spPr>
            <a:xfrm>
              <a:off x="6886124" y="2070821"/>
              <a:ext cx="428308" cy="152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8EF1E18-E5AF-BC4D-9D86-FF6223C7E02A}"/>
                </a:ext>
              </a:extLst>
            </p:cNvPr>
            <p:cNvSpPr/>
            <p:nvPr/>
          </p:nvSpPr>
          <p:spPr>
            <a:xfrm>
              <a:off x="6819152" y="2753449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0A504D-66A4-7409-1004-BA52292AF865}"/>
              </a:ext>
            </a:extLst>
          </p:cNvPr>
          <p:cNvGrpSpPr/>
          <p:nvPr/>
        </p:nvGrpSpPr>
        <p:grpSpPr>
          <a:xfrm>
            <a:off x="6910520" y="1146563"/>
            <a:ext cx="1411887" cy="1470076"/>
            <a:chOff x="5718328" y="1134988"/>
            <a:chExt cx="1411887" cy="1470076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4744997-AA9B-FC75-2869-94564B31E1C1}"/>
                </a:ext>
              </a:extLst>
            </p:cNvPr>
            <p:cNvSpPr/>
            <p:nvPr/>
          </p:nvSpPr>
          <p:spPr>
            <a:xfrm>
              <a:off x="6642033" y="1692286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T’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C9D0D4A-978C-DC65-419C-DFAB1453FFF8}"/>
                </a:ext>
              </a:extLst>
            </p:cNvPr>
            <p:cNvCxnSpPr>
              <a:cxnSpLocks/>
              <a:stCxn id="176" idx="2"/>
              <a:endCxn id="206" idx="0"/>
            </p:cNvCxnSpPr>
            <p:nvPr/>
          </p:nvCxnSpPr>
          <p:spPr>
            <a:xfrm flipH="1">
              <a:off x="6529462" y="2070821"/>
              <a:ext cx="356662" cy="15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3DFF022-B780-37C3-689A-A3492ED4D462}"/>
                </a:ext>
              </a:extLst>
            </p:cNvPr>
            <p:cNvSpPr/>
            <p:nvPr/>
          </p:nvSpPr>
          <p:spPr>
            <a:xfrm>
              <a:off x="5718328" y="1134988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TP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006EAD2-58CF-5619-D3C2-5CFE792FAA4D}"/>
                </a:ext>
              </a:extLst>
            </p:cNvPr>
            <p:cNvCxnSpPr>
              <a:cxnSpLocks/>
              <a:stCxn id="179" idx="2"/>
              <a:endCxn id="176" idx="0"/>
            </p:cNvCxnSpPr>
            <p:nvPr/>
          </p:nvCxnSpPr>
          <p:spPr>
            <a:xfrm>
              <a:off x="5962419" y="1513523"/>
              <a:ext cx="923705" cy="17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D243604-063A-4A94-D278-24B48F84EB4E}"/>
                </a:ext>
              </a:extLst>
            </p:cNvPr>
            <p:cNvSpPr/>
            <p:nvPr/>
          </p:nvSpPr>
          <p:spPr>
            <a:xfrm>
              <a:off x="6285371" y="2226529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2315E65-CBBD-87A9-C560-45DF7C03D529}"/>
              </a:ext>
            </a:extLst>
          </p:cNvPr>
          <p:cNvSpPr txBox="1"/>
          <p:nvPr/>
        </p:nvSpPr>
        <p:spPr>
          <a:xfrm>
            <a:off x="2453162" y="409668"/>
            <a:ext cx="7285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Following the construction, we  now have an English syntax tree that divides and organizes the 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subject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, </a:t>
            </a:r>
            <a:r>
              <a:rPr lang="en-US" sz="1600" dirty="0">
                <a:solidFill>
                  <a:srgbClr val="FFC000"/>
                </a:solidFill>
                <a:latin typeface="Palatino Linotype" panose="02040502050505030304" pitchFamily="18" charset="0"/>
              </a:rPr>
              <a:t>tense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,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Palatino Linotype" panose="02040502050505030304" pitchFamily="18" charset="0"/>
              </a:rPr>
              <a:t>verb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, and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objects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 of a sentence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AA8C19-4FDB-DF6D-D2CC-29520DB8A248}"/>
              </a:ext>
            </a:extLst>
          </p:cNvPr>
          <p:cNvGrpSpPr/>
          <p:nvPr/>
        </p:nvGrpSpPr>
        <p:grpSpPr>
          <a:xfrm>
            <a:off x="7281135" y="3143298"/>
            <a:ext cx="4645695" cy="3145102"/>
            <a:chOff x="6088943" y="3131723"/>
            <a:chExt cx="4645695" cy="31451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78AD2F6-8166-F7E6-2653-998AB5778299}"/>
                </a:ext>
              </a:extLst>
            </p:cNvPr>
            <p:cNvSpPr/>
            <p:nvPr/>
          </p:nvSpPr>
          <p:spPr>
            <a:xfrm>
              <a:off x="7795956" y="3254386"/>
              <a:ext cx="629619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BD1C48-F5B7-6BAE-F2CB-8E0DD6E7E022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7679103" y="3131723"/>
              <a:ext cx="431663" cy="122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3903CCD-B79F-3D09-6CAA-60760AE92750}"/>
                </a:ext>
              </a:extLst>
            </p:cNvPr>
            <p:cNvSpPr/>
            <p:nvPr/>
          </p:nvSpPr>
          <p:spPr>
            <a:xfrm>
              <a:off x="7650005" y="5519756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328C5E6-9C6B-1C54-449B-03C1919192DB}"/>
                </a:ext>
              </a:extLst>
            </p:cNvPr>
            <p:cNvSpPr/>
            <p:nvPr/>
          </p:nvSpPr>
          <p:spPr>
            <a:xfrm>
              <a:off x="7162326" y="6049704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job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40A4BD-2400-6EFF-02D3-4A356C5CBB25}"/>
                </a:ext>
              </a:extLst>
            </p:cNvPr>
            <p:cNvSpPr/>
            <p:nvPr/>
          </p:nvSpPr>
          <p:spPr>
            <a:xfrm>
              <a:off x="7170601" y="4996722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D0A0E6-A771-A59E-A726-70A8622BE194}"/>
                </a:ext>
              </a:extLst>
            </p:cNvPr>
            <p:cNvSpPr/>
            <p:nvPr/>
          </p:nvSpPr>
          <p:spPr>
            <a:xfrm>
              <a:off x="6717942" y="4373608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A’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920D92-1F28-A89C-65F5-2433F1016715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6962033" y="4752143"/>
              <a:ext cx="452659" cy="244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DF9F15-1061-0C3A-995C-C5E3F0A45141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 flipH="1">
              <a:off x="6481148" y="4752143"/>
              <a:ext cx="480885" cy="24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DF3B6D6-FF06-3506-2F19-62CB901B9EFF}"/>
                </a:ext>
              </a:extLst>
            </p:cNvPr>
            <p:cNvSpPr/>
            <p:nvPr/>
          </p:nvSpPr>
          <p:spPr>
            <a:xfrm>
              <a:off x="6327396" y="3850574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D7F64A5-1CC4-F4BC-7FEC-F86F7E39990C}"/>
                </a:ext>
              </a:extLst>
            </p:cNvPr>
            <p:cNvCxnSpPr>
              <a:cxnSpLocks/>
              <a:stCxn id="17" idx="2"/>
              <a:endCxn id="14" idx="0"/>
            </p:cNvCxnSpPr>
            <p:nvPr/>
          </p:nvCxnSpPr>
          <p:spPr>
            <a:xfrm>
              <a:off x="6571487" y="4229109"/>
              <a:ext cx="390546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17FC9-0053-CEC7-45C3-27FF127CAF77}"/>
                </a:ext>
              </a:extLst>
            </p:cNvPr>
            <p:cNvCxnSpPr>
              <a:cxnSpLocks/>
              <a:stCxn id="17" idx="2"/>
              <a:endCxn id="27" idx="0"/>
            </p:cNvCxnSpPr>
            <p:nvPr/>
          </p:nvCxnSpPr>
          <p:spPr>
            <a:xfrm flipH="1">
              <a:off x="6235398" y="4229109"/>
              <a:ext cx="336089" cy="144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93D6EA3-FF48-ED32-35E2-E7B69909D92B}"/>
                </a:ext>
              </a:extLst>
            </p:cNvPr>
            <p:cNvSpPr/>
            <p:nvPr/>
          </p:nvSpPr>
          <p:spPr>
            <a:xfrm>
              <a:off x="6139420" y="4996722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F07841-9024-965B-E501-65787D47DC3C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>
              <a:off x="7414692" y="5375257"/>
              <a:ext cx="479404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CDC7D8-AF66-B378-7EFD-421119F0AA75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>
              <a:off x="7894096" y="5898291"/>
              <a:ext cx="333287" cy="1514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7AD6C9-A1D0-48D2-3F98-80415A97527D}"/>
                </a:ext>
              </a:extLst>
            </p:cNvPr>
            <p:cNvSpPr/>
            <p:nvPr/>
          </p:nvSpPr>
          <p:spPr>
            <a:xfrm>
              <a:off x="8080928" y="6049704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EFE190-1515-45E0-5DE8-91AB19A852F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7504054" y="5898291"/>
              <a:ext cx="390042" cy="1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4CC71D-97BE-F884-8ED8-0A5C1548306E}"/>
                </a:ext>
              </a:extLst>
            </p:cNvPr>
            <p:cNvCxnSpPr>
              <a:cxnSpLocks/>
              <a:stCxn id="3" idx="2"/>
              <a:endCxn id="17" idx="0"/>
            </p:cNvCxnSpPr>
            <p:nvPr/>
          </p:nvCxnSpPr>
          <p:spPr>
            <a:xfrm flipH="1">
              <a:off x="6571487" y="3632921"/>
              <a:ext cx="1539279" cy="217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939E01-1B02-8452-FEB1-B1A0A0D5BBAD}"/>
                </a:ext>
              </a:extLst>
            </p:cNvPr>
            <p:cNvSpPr/>
            <p:nvPr/>
          </p:nvSpPr>
          <p:spPr>
            <a:xfrm>
              <a:off x="6088943" y="4373608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B36120F-FE2D-191F-D413-9410609B754E}"/>
                </a:ext>
              </a:extLst>
            </p:cNvPr>
            <p:cNvCxnSpPr>
              <a:cxnSpLocks/>
              <a:stCxn id="13" idx="2"/>
              <a:endCxn id="54" idx="0"/>
            </p:cNvCxnSpPr>
            <p:nvPr/>
          </p:nvCxnSpPr>
          <p:spPr>
            <a:xfrm flipH="1">
              <a:off x="7092803" y="5375257"/>
              <a:ext cx="321889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D2AA13-CB9F-A503-8B48-76D997B4AA48}"/>
                </a:ext>
              </a:extLst>
            </p:cNvPr>
            <p:cNvSpPr/>
            <p:nvPr/>
          </p:nvSpPr>
          <p:spPr>
            <a:xfrm>
              <a:off x="6946348" y="5519756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0817E9-694F-84E2-47E8-6824CFFE2229}"/>
                </a:ext>
              </a:extLst>
            </p:cNvPr>
            <p:cNvSpPr/>
            <p:nvPr/>
          </p:nvSpPr>
          <p:spPr>
            <a:xfrm>
              <a:off x="8223602" y="5446045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6CF605D-AE78-240B-5242-A2EEF611B3A0}"/>
                </a:ext>
              </a:extLst>
            </p:cNvPr>
            <p:cNvSpPr/>
            <p:nvPr/>
          </p:nvSpPr>
          <p:spPr>
            <a:xfrm>
              <a:off x="8781908" y="4906993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9FC138-6B26-A09C-1A8F-141CD2C59451}"/>
                </a:ext>
              </a:extLst>
            </p:cNvPr>
            <p:cNvCxnSpPr>
              <a:cxnSpLocks/>
              <a:stCxn id="22" idx="2"/>
              <a:endCxn id="41" idx="0"/>
            </p:cNvCxnSpPr>
            <p:nvPr/>
          </p:nvCxnSpPr>
          <p:spPr>
            <a:xfrm>
              <a:off x="9025999" y="5285528"/>
              <a:ext cx="337353" cy="160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926ED4-8941-DBB8-AF4D-88D16D66CE41}"/>
                </a:ext>
              </a:extLst>
            </p:cNvPr>
            <p:cNvCxnSpPr>
              <a:cxnSpLocks/>
              <a:stCxn id="22" idx="2"/>
              <a:endCxn id="4" idx="0"/>
            </p:cNvCxnSpPr>
            <p:nvPr/>
          </p:nvCxnSpPr>
          <p:spPr>
            <a:xfrm flipH="1">
              <a:off x="8565330" y="5285528"/>
              <a:ext cx="460669" cy="1605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0DF2455-2F9E-FFD3-7427-A373FD5DA8F9}"/>
                </a:ext>
              </a:extLst>
            </p:cNvPr>
            <p:cNvSpPr/>
            <p:nvPr/>
          </p:nvSpPr>
          <p:spPr>
            <a:xfrm>
              <a:off x="8391362" y="4362690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AE956F-0B93-3E78-DDCD-DE30373060D8}"/>
                </a:ext>
              </a:extLst>
            </p:cNvPr>
            <p:cNvCxnSpPr>
              <a:cxnSpLocks/>
              <a:stCxn id="30" idx="2"/>
              <a:endCxn id="22" idx="0"/>
            </p:cNvCxnSpPr>
            <p:nvPr/>
          </p:nvCxnSpPr>
          <p:spPr>
            <a:xfrm>
              <a:off x="8635453" y="4741225"/>
              <a:ext cx="390546" cy="165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89BE5B-A168-D87C-8EE7-9FB08B8B2F2C}"/>
                </a:ext>
              </a:extLst>
            </p:cNvPr>
            <p:cNvCxnSpPr>
              <a:cxnSpLocks/>
              <a:stCxn id="30" idx="2"/>
              <a:endCxn id="42" idx="0"/>
            </p:cNvCxnSpPr>
            <p:nvPr/>
          </p:nvCxnSpPr>
          <p:spPr>
            <a:xfrm flipH="1">
              <a:off x="8269317" y="4741225"/>
              <a:ext cx="366137" cy="1657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659610E-4646-6738-DF1E-7BE12DFCA200}"/>
                </a:ext>
              </a:extLst>
            </p:cNvPr>
            <p:cNvSpPr/>
            <p:nvPr/>
          </p:nvSpPr>
          <p:spPr>
            <a:xfrm>
              <a:off x="9962294" y="4348336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19FE2C8-4E4A-7B90-F2BC-D9FB83A9D725}"/>
                </a:ext>
              </a:extLst>
            </p:cNvPr>
            <p:cNvCxnSpPr>
              <a:cxnSpLocks/>
              <a:stCxn id="33" idx="2"/>
              <a:endCxn id="40" idx="0"/>
            </p:cNvCxnSpPr>
            <p:nvPr/>
          </p:nvCxnSpPr>
          <p:spPr>
            <a:xfrm>
              <a:off x="10206385" y="4726871"/>
              <a:ext cx="381798" cy="165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311216C-D4BF-1418-FF53-FE5293127039}"/>
                </a:ext>
              </a:extLst>
            </p:cNvPr>
            <p:cNvCxnSpPr>
              <a:cxnSpLocks/>
              <a:stCxn id="33" idx="2"/>
              <a:endCxn id="36" idx="0"/>
            </p:cNvCxnSpPr>
            <p:nvPr/>
          </p:nvCxnSpPr>
          <p:spPr>
            <a:xfrm flipH="1">
              <a:off x="9807091" y="4726871"/>
              <a:ext cx="399294" cy="1657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54EF2F6-08AA-3C5A-9302-6E898100151E}"/>
                </a:ext>
              </a:extLst>
            </p:cNvPr>
            <p:cNvSpPr/>
            <p:nvPr/>
          </p:nvSpPr>
          <p:spPr>
            <a:xfrm>
              <a:off x="9416545" y="4892639"/>
              <a:ext cx="781092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Friday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DAC7E06-8031-8891-BF21-3441B4F28D49}"/>
                </a:ext>
              </a:extLst>
            </p:cNvPr>
            <p:cNvSpPr/>
            <p:nvPr/>
          </p:nvSpPr>
          <p:spPr>
            <a:xfrm>
              <a:off x="9172454" y="3850574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0C9F73-D1A7-A809-53F2-3F8067BDD2E9}"/>
                </a:ext>
              </a:extLst>
            </p:cNvPr>
            <p:cNvCxnSpPr>
              <a:cxnSpLocks/>
              <a:stCxn id="37" idx="2"/>
              <a:endCxn id="33" idx="0"/>
            </p:cNvCxnSpPr>
            <p:nvPr/>
          </p:nvCxnSpPr>
          <p:spPr>
            <a:xfrm>
              <a:off x="9416545" y="4229109"/>
              <a:ext cx="789840" cy="119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628299-C3E3-F8E6-11BD-A0FF2DE630FA}"/>
                </a:ext>
              </a:extLst>
            </p:cNvPr>
            <p:cNvCxnSpPr>
              <a:cxnSpLocks/>
              <a:stCxn id="37" idx="2"/>
              <a:endCxn id="30" idx="0"/>
            </p:cNvCxnSpPr>
            <p:nvPr/>
          </p:nvCxnSpPr>
          <p:spPr>
            <a:xfrm flipH="1">
              <a:off x="8635453" y="4229109"/>
              <a:ext cx="781092" cy="133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F396B3-C163-A1F3-DE33-7D4615493B53}"/>
                </a:ext>
              </a:extLst>
            </p:cNvPr>
            <p:cNvSpPr/>
            <p:nvPr/>
          </p:nvSpPr>
          <p:spPr>
            <a:xfrm>
              <a:off x="10441729" y="4892639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859108-0079-4EF5-B14A-065F74CF06CB}"/>
                </a:ext>
              </a:extLst>
            </p:cNvPr>
            <p:cNvSpPr/>
            <p:nvPr/>
          </p:nvSpPr>
          <p:spPr>
            <a:xfrm>
              <a:off x="9216898" y="5446045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3E76DB4-B764-0C07-3DFE-0315355640F0}"/>
                </a:ext>
              </a:extLst>
            </p:cNvPr>
            <p:cNvSpPr/>
            <p:nvPr/>
          </p:nvSpPr>
          <p:spPr>
            <a:xfrm>
              <a:off x="8122862" y="4906993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6610D5C-7E9D-7C1F-9878-1CCA931559FF}"/>
                </a:ext>
              </a:extLst>
            </p:cNvPr>
            <p:cNvCxnSpPr>
              <a:cxnSpLocks/>
              <a:stCxn id="3" idx="2"/>
              <a:endCxn id="37" idx="0"/>
            </p:cNvCxnSpPr>
            <p:nvPr/>
          </p:nvCxnSpPr>
          <p:spPr>
            <a:xfrm>
              <a:off x="8110766" y="3632921"/>
              <a:ext cx="1305779" cy="217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BF33FD-B352-1E75-77B1-7C3438D12730}"/>
              </a:ext>
            </a:extLst>
          </p:cNvPr>
          <p:cNvSpPr txBox="1"/>
          <p:nvPr/>
        </p:nvSpPr>
        <p:spPr>
          <a:xfrm>
            <a:off x="0" y="4038904"/>
            <a:ext cx="6982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Now we have defined an hierarchical structure of lexical items that can be manipulated and modified to achieve a Japanese phrase structure.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BC0F95-46B6-6F9D-CE13-AEF942232DF8}"/>
              </a:ext>
            </a:extLst>
          </p:cNvPr>
          <p:cNvSpPr txBox="1"/>
          <p:nvPr/>
        </p:nvSpPr>
        <p:spPr>
          <a:xfrm>
            <a:off x="12811" y="4607836"/>
            <a:ext cx="6982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The remainder of the algorithm while manipulate the tree using POS as context to drive our decisions.</a:t>
            </a:r>
          </a:p>
        </p:txBody>
      </p:sp>
    </p:spTree>
    <p:extLst>
      <p:ext uri="{BB962C8B-B14F-4D97-AF65-F5344CB8AC3E}">
        <p14:creationId xmlns:p14="http://schemas.microsoft.com/office/powerpoint/2010/main" val="389593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367A2-323B-CF55-50C5-57E22D48FA23}"/>
              </a:ext>
            </a:extLst>
          </p:cNvPr>
          <p:cNvSpPr txBox="1"/>
          <p:nvPr/>
        </p:nvSpPr>
        <p:spPr>
          <a:xfrm>
            <a:off x="0" y="520257"/>
            <a:ext cx="1229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  <a:latin typeface="Palatino Linotype" panose="02040502050505030304" pitchFamily="18" charset="0"/>
              </a:rPr>
              <a:t>Using the tree, we strive to match a Japanese representation of phrases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68854-B907-93DF-0184-F3BABB536B23}"/>
              </a:ext>
            </a:extLst>
          </p:cNvPr>
          <p:cNvSpPr txBox="1"/>
          <p:nvPr/>
        </p:nvSpPr>
        <p:spPr>
          <a:xfrm>
            <a:off x="762456" y="2416698"/>
            <a:ext cx="4709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Palatino Linotype" panose="02040502050505030304" pitchFamily="18" charset="0"/>
              </a:rPr>
              <a:t>The first task is the stripping of unwanted lexical items from the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09E51-1937-7315-8228-D2C88EF64C2E}"/>
              </a:ext>
            </a:extLst>
          </p:cNvPr>
          <p:cNvSpPr txBox="1"/>
          <p:nvPr/>
        </p:nvSpPr>
        <p:spPr>
          <a:xfrm>
            <a:off x="785522" y="3589036"/>
            <a:ext cx="468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Using a</a:t>
            </a:r>
            <a:r>
              <a:rPr lang="en-US" sz="1800" dirty="0">
                <a:solidFill>
                  <a:srgbClr val="FF0000"/>
                </a:solidFill>
                <a:latin typeface="Palatino Linotype" panose="02040502050505030304" pitchFamily="18" charset="0"/>
              </a:rPr>
              <a:t> visitor that visits every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BA81B9-87E9-13AA-E503-BEAC4EF92F55}"/>
              </a:ext>
            </a:extLst>
          </p:cNvPr>
          <p:cNvSpPr txBox="1"/>
          <p:nvPr/>
        </p:nvSpPr>
        <p:spPr>
          <a:xfrm>
            <a:off x="743461" y="3005301"/>
            <a:ext cx="4709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Palatino Linotype" panose="02040502050505030304" pitchFamily="18" charset="0"/>
              </a:rPr>
              <a:t>The second task is to reorder nodes based on POS context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1B497248-175D-694B-35A9-D0D553D9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86" y="1168691"/>
            <a:ext cx="4541914" cy="5005250"/>
          </a:xfrm>
          <a:prstGeom prst="rect">
            <a:avLst/>
          </a:prstGeom>
        </p:spPr>
      </p:pic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74B03493-242C-7C50-8EA5-6E67861DB3DD}"/>
              </a:ext>
            </a:extLst>
          </p:cNvPr>
          <p:cNvSpPr/>
          <p:nvPr/>
        </p:nvSpPr>
        <p:spPr>
          <a:xfrm>
            <a:off x="5606796" y="318668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AC4BB8B-000B-6DAF-A6B4-DF1421C481DB}"/>
              </a:ext>
            </a:extLst>
          </p:cNvPr>
          <p:cNvSpPr/>
          <p:nvPr/>
        </p:nvSpPr>
        <p:spPr>
          <a:xfrm>
            <a:off x="6840638" y="4641448"/>
            <a:ext cx="1759352" cy="1701479"/>
          </a:xfrm>
          <a:custGeom>
            <a:avLst/>
            <a:gdLst>
              <a:gd name="connsiteX0" fmla="*/ 0 w 1759352"/>
              <a:gd name="connsiteY0" fmla="*/ 937549 h 1701479"/>
              <a:gd name="connsiteX1" fmla="*/ 277792 w 1759352"/>
              <a:gd name="connsiteY1" fmla="*/ 1238491 h 1701479"/>
              <a:gd name="connsiteX2" fmla="*/ 451413 w 1759352"/>
              <a:gd name="connsiteY2" fmla="*/ 1701479 h 1701479"/>
              <a:gd name="connsiteX3" fmla="*/ 1759352 w 1759352"/>
              <a:gd name="connsiteY3" fmla="*/ 1701479 h 1701479"/>
              <a:gd name="connsiteX4" fmla="*/ 1759352 w 1759352"/>
              <a:gd name="connsiteY4" fmla="*/ 1296365 h 1701479"/>
              <a:gd name="connsiteX5" fmla="*/ 1539433 w 1759352"/>
              <a:gd name="connsiteY5" fmla="*/ 1134319 h 1701479"/>
              <a:gd name="connsiteX6" fmla="*/ 1435261 w 1759352"/>
              <a:gd name="connsiteY6" fmla="*/ 706056 h 1701479"/>
              <a:gd name="connsiteX7" fmla="*/ 729205 w 1759352"/>
              <a:gd name="connsiteY7" fmla="*/ 0 h 1701479"/>
              <a:gd name="connsiteX8" fmla="*/ 0 w 1759352"/>
              <a:gd name="connsiteY8" fmla="*/ 937549 h 17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352" h="1701479">
                <a:moveTo>
                  <a:pt x="0" y="937549"/>
                </a:moveTo>
                <a:lnTo>
                  <a:pt x="277792" y="1238491"/>
                </a:lnTo>
                <a:lnTo>
                  <a:pt x="451413" y="1701479"/>
                </a:lnTo>
                <a:lnTo>
                  <a:pt x="1759352" y="1701479"/>
                </a:lnTo>
                <a:lnTo>
                  <a:pt x="1759352" y="1296365"/>
                </a:lnTo>
                <a:lnTo>
                  <a:pt x="1539433" y="1134319"/>
                </a:lnTo>
                <a:lnTo>
                  <a:pt x="1435261" y="706056"/>
                </a:lnTo>
                <a:lnTo>
                  <a:pt x="729205" y="0"/>
                </a:lnTo>
                <a:lnTo>
                  <a:pt x="0" y="93754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67DE06-31AF-7D24-316E-DF3B21E7F449}"/>
              </a:ext>
            </a:extLst>
          </p:cNvPr>
          <p:cNvSpPr/>
          <p:nvPr/>
        </p:nvSpPr>
        <p:spPr>
          <a:xfrm>
            <a:off x="6099858" y="3634451"/>
            <a:ext cx="1458410" cy="1944546"/>
          </a:xfrm>
          <a:custGeom>
            <a:avLst/>
            <a:gdLst>
              <a:gd name="connsiteX0" fmla="*/ 729205 w 1458410"/>
              <a:gd name="connsiteY0" fmla="*/ 1944546 h 1944546"/>
              <a:gd name="connsiteX1" fmla="*/ 1458410 w 1458410"/>
              <a:gd name="connsiteY1" fmla="*/ 1018572 h 1944546"/>
              <a:gd name="connsiteX2" fmla="*/ 1296365 w 1458410"/>
              <a:gd name="connsiteY2" fmla="*/ 601883 h 1944546"/>
              <a:gd name="connsiteX3" fmla="*/ 740780 w 1458410"/>
              <a:gd name="connsiteY3" fmla="*/ 69448 h 1944546"/>
              <a:gd name="connsiteX4" fmla="*/ 243069 w 1458410"/>
              <a:gd name="connsiteY4" fmla="*/ 0 h 1944546"/>
              <a:gd name="connsiteX5" fmla="*/ 0 w 1458410"/>
              <a:gd name="connsiteY5" fmla="*/ 462987 h 1944546"/>
              <a:gd name="connsiteX6" fmla="*/ 23150 w 1458410"/>
              <a:gd name="connsiteY6" fmla="*/ 1435260 h 1944546"/>
              <a:gd name="connsiteX7" fmla="*/ 300942 w 1458410"/>
              <a:gd name="connsiteY7" fmla="*/ 1863524 h 1944546"/>
              <a:gd name="connsiteX8" fmla="*/ 729205 w 1458410"/>
              <a:gd name="connsiteY8" fmla="*/ 1944546 h 194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8410" h="1944546">
                <a:moveTo>
                  <a:pt x="729205" y="1944546"/>
                </a:moveTo>
                <a:lnTo>
                  <a:pt x="1458410" y="1018572"/>
                </a:lnTo>
                <a:lnTo>
                  <a:pt x="1296365" y="601883"/>
                </a:lnTo>
                <a:lnTo>
                  <a:pt x="740780" y="69448"/>
                </a:lnTo>
                <a:lnTo>
                  <a:pt x="243069" y="0"/>
                </a:lnTo>
                <a:lnTo>
                  <a:pt x="0" y="462987"/>
                </a:lnTo>
                <a:lnTo>
                  <a:pt x="23150" y="1435260"/>
                </a:lnTo>
                <a:lnTo>
                  <a:pt x="300942" y="1863524"/>
                </a:lnTo>
                <a:lnTo>
                  <a:pt x="729205" y="194454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967211" y="326704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7212581" y="220291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7456672" y="2581454"/>
            <a:ext cx="364671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 flipH="1">
            <a:off x="7107847" y="2581454"/>
            <a:ext cx="348825" cy="15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7577252" y="273130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 flipH="1">
            <a:off x="7308939" y="3109844"/>
            <a:ext cx="512404" cy="1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784273" y="167196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>
            <a:off x="7028364" y="2050501"/>
            <a:ext cx="428308" cy="15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 flipH="1">
            <a:off x="6671702" y="2050501"/>
            <a:ext cx="356662" cy="155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60568" y="111466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104659" y="1493203"/>
            <a:ext cx="9237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180954" y="149320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318661" y="219980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62752" y="257833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198081" y="257833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936863" y="166985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180954" y="204838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831362" y="204838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56353" y="272975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684907" y="219980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59247" y="272975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61392" y="273312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6427611" y="220620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7938196" y="3234066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endCxn id="3" idx="0"/>
          </p:cNvCxnSpPr>
          <p:nvPr/>
        </p:nvCxnSpPr>
        <p:spPr>
          <a:xfrm>
            <a:off x="7821343" y="3111403"/>
            <a:ext cx="431663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9549F-A6EE-F8B8-E380-400314965AFB}"/>
              </a:ext>
            </a:extLst>
          </p:cNvPr>
          <p:cNvGrpSpPr/>
          <p:nvPr/>
        </p:nvGrpSpPr>
        <p:grpSpPr>
          <a:xfrm>
            <a:off x="6231183" y="3612601"/>
            <a:ext cx="2011663" cy="1621402"/>
            <a:chOff x="7369103" y="3612601"/>
            <a:chExt cx="2011663" cy="162140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4CC71D-97BE-F884-8ED8-0A5C1548306E}"/>
                </a:ext>
              </a:extLst>
            </p:cNvPr>
            <p:cNvCxnSpPr>
              <a:cxnSpLocks/>
              <a:stCxn id="3" idx="2"/>
              <a:endCxn id="17" idx="0"/>
            </p:cNvCxnSpPr>
            <p:nvPr/>
          </p:nvCxnSpPr>
          <p:spPr>
            <a:xfrm flipH="1">
              <a:off x="7851647" y="3612601"/>
              <a:ext cx="1529119" cy="248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EEFEAB-EEB7-76AC-D537-7D4891F95327}"/>
                </a:ext>
              </a:extLst>
            </p:cNvPr>
            <p:cNvGrpSpPr/>
            <p:nvPr/>
          </p:nvGrpSpPr>
          <p:grpSpPr>
            <a:xfrm>
              <a:off x="7369103" y="3860734"/>
              <a:ext cx="1117181" cy="1373269"/>
              <a:chOff x="7369103" y="3860734"/>
              <a:chExt cx="1117181" cy="137326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ED0A0E6-A771-A59E-A726-70A8622BE194}"/>
                  </a:ext>
                </a:extLst>
              </p:cNvPr>
              <p:cNvSpPr/>
              <p:nvPr/>
            </p:nvSpPr>
            <p:spPr>
              <a:xfrm>
                <a:off x="7998102" y="4383768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DDF9F15-1061-0C3A-995C-C5E3F0A45141}"/>
                  </a:ext>
                </a:extLst>
              </p:cNvPr>
              <p:cNvCxnSpPr>
                <a:cxnSpLocks/>
                <a:stCxn id="14" idx="2"/>
                <a:endCxn id="20" idx="0"/>
              </p:cNvCxnSpPr>
              <p:nvPr/>
            </p:nvCxnSpPr>
            <p:spPr>
              <a:xfrm flipH="1">
                <a:off x="7761308" y="4762303"/>
                <a:ext cx="480885" cy="2445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DF3B6D6-FF06-3506-2F19-62CB901B9EFF}"/>
                  </a:ext>
                </a:extLst>
              </p:cNvPr>
              <p:cNvSpPr/>
              <p:nvPr/>
            </p:nvSpPr>
            <p:spPr>
              <a:xfrm>
                <a:off x="7607556" y="3860734"/>
                <a:ext cx="488182" cy="37853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AP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D7F64A5-1CC4-F4BC-7FEC-F86F7E39990C}"/>
                  </a:ext>
                </a:extLst>
              </p:cNvPr>
              <p:cNvCxnSpPr>
                <a:cxnSpLocks/>
                <a:stCxn id="17" idx="2"/>
                <a:endCxn id="14" idx="0"/>
              </p:cNvCxnSpPr>
              <p:nvPr/>
            </p:nvCxnSpPr>
            <p:spPr>
              <a:xfrm>
                <a:off x="7851647" y="4239269"/>
                <a:ext cx="390546" cy="1444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C17FC9-0053-CEC7-45C3-27FF127CAF77}"/>
                  </a:ext>
                </a:extLst>
              </p:cNvPr>
              <p:cNvCxnSpPr>
                <a:cxnSpLocks/>
                <a:stCxn id="17" idx="2"/>
                <a:endCxn id="27" idx="0"/>
              </p:cNvCxnSpPr>
              <p:nvPr/>
            </p:nvCxnSpPr>
            <p:spPr>
              <a:xfrm flipH="1">
                <a:off x="7515558" y="4239269"/>
                <a:ext cx="336089" cy="144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93D6EA3-FF48-ED32-35E2-E7B69909D92B}"/>
                  </a:ext>
                </a:extLst>
              </p:cNvPr>
              <p:cNvSpPr/>
              <p:nvPr/>
            </p:nvSpPr>
            <p:spPr>
              <a:xfrm>
                <a:off x="7419580" y="5006882"/>
                <a:ext cx="683455" cy="2271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F939E01-1B02-8452-FEB1-B1A0A0D5BBAD}"/>
                  </a:ext>
                </a:extLst>
              </p:cNvPr>
              <p:cNvSpPr/>
              <p:nvPr/>
            </p:nvSpPr>
            <p:spPr>
              <a:xfrm>
                <a:off x="7369103" y="4383768"/>
                <a:ext cx="292909" cy="22712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5BCFC3-54D2-44A1-C1D7-F35BE0E182EA}"/>
              </a:ext>
            </a:extLst>
          </p:cNvPr>
          <p:cNvGrpSpPr/>
          <p:nvPr/>
        </p:nvGrpSpPr>
        <p:grpSpPr>
          <a:xfrm>
            <a:off x="7088588" y="4731823"/>
            <a:ext cx="1427489" cy="1524682"/>
            <a:chOff x="7088588" y="4731823"/>
            <a:chExt cx="1427489" cy="152468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3903CCD-B79F-3D09-6CAA-60760AE92750}"/>
                </a:ext>
              </a:extLst>
            </p:cNvPr>
            <p:cNvSpPr/>
            <p:nvPr/>
          </p:nvSpPr>
          <p:spPr>
            <a:xfrm>
              <a:off x="7792245" y="5499436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328C5E6-9C6B-1C54-449B-03C1919192DB}"/>
                </a:ext>
              </a:extLst>
            </p:cNvPr>
            <p:cNvSpPr/>
            <p:nvPr/>
          </p:nvSpPr>
          <p:spPr>
            <a:xfrm>
              <a:off x="7304566" y="6029384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job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40A4BD-2400-6EFF-02D3-4A356C5CBB25}"/>
                </a:ext>
              </a:extLst>
            </p:cNvPr>
            <p:cNvSpPr/>
            <p:nvPr/>
          </p:nvSpPr>
          <p:spPr>
            <a:xfrm>
              <a:off x="7312841" y="4976402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920D92-1F28-A89C-65F5-2433F1016715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7104273" y="4731823"/>
              <a:ext cx="452659" cy="244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F07841-9024-965B-E501-65787D47DC3C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>
              <a:off x="7556932" y="5354937"/>
              <a:ext cx="479404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CDC7D8-AF66-B378-7EFD-421119F0AA75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>
              <a:off x="8036336" y="5877971"/>
              <a:ext cx="333287" cy="1514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7AD6C9-A1D0-48D2-3F98-80415A97527D}"/>
                </a:ext>
              </a:extLst>
            </p:cNvPr>
            <p:cNvSpPr/>
            <p:nvPr/>
          </p:nvSpPr>
          <p:spPr>
            <a:xfrm>
              <a:off x="8223168" y="6029384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EFE190-1515-45E0-5DE8-91AB19A852F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7646294" y="5877971"/>
              <a:ext cx="390042" cy="15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B36120F-FE2D-191F-D413-9410609B754E}"/>
                </a:ext>
              </a:extLst>
            </p:cNvPr>
            <p:cNvCxnSpPr>
              <a:cxnSpLocks/>
              <a:stCxn id="13" idx="2"/>
              <a:endCxn id="54" idx="0"/>
            </p:cNvCxnSpPr>
            <p:nvPr/>
          </p:nvCxnSpPr>
          <p:spPr>
            <a:xfrm flipH="1">
              <a:off x="7235043" y="5354937"/>
              <a:ext cx="321889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D2AA13-CB9F-A503-8B48-76D997B4AA48}"/>
                </a:ext>
              </a:extLst>
            </p:cNvPr>
            <p:cNvSpPr/>
            <p:nvPr/>
          </p:nvSpPr>
          <p:spPr>
            <a:xfrm>
              <a:off x="7088588" y="5499436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8365842" y="542572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8924148" y="4886673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9168239" y="5265208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8707570" y="5265208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8533602" y="434237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8777693" y="4720905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8411557" y="4720905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10104534" y="432801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10348625" y="4706551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949331" y="4706551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9558785" y="4872319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9314694" y="383025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9558785" y="4208789"/>
            <a:ext cx="789840" cy="119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8777693" y="4208789"/>
            <a:ext cx="781092" cy="133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10583969" y="487231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9359138" y="542572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8265102" y="4886673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8253006" y="3612601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8367A2-323B-CF55-50C5-57E22D48FA23}"/>
              </a:ext>
            </a:extLst>
          </p:cNvPr>
          <p:cNvSpPr txBox="1"/>
          <p:nvPr/>
        </p:nvSpPr>
        <p:spPr>
          <a:xfrm>
            <a:off x="3800626" y="456723"/>
            <a:ext cx="468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Current Task:</a:t>
            </a:r>
          </a:p>
          <a:p>
            <a:pPr algn="ctr"/>
            <a:r>
              <a:rPr lang="en-US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Strip Lexical Items</a:t>
            </a:r>
            <a:endParaRPr lang="en-US" sz="1800" i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30B517-F3ED-27D3-B51D-FF4646B9342C}"/>
              </a:ext>
            </a:extLst>
          </p:cNvPr>
          <p:cNvSpPr txBox="1"/>
          <p:nvPr/>
        </p:nvSpPr>
        <p:spPr>
          <a:xfrm>
            <a:off x="884806" y="4238261"/>
            <a:ext cx="4569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In this tree, articles like “a” and “the” do not have equivalents in Japanese</a:t>
            </a:r>
            <a:endParaRPr lang="en-US" sz="1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BB0786-2D46-F67F-7986-BEDB8E3E5B93}"/>
              </a:ext>
            </a:extLst>
          </p:cNvPr>
          <p:cNvSpPr txBox="1"/>
          <p:nvPr/>
        </p:nvSpPr>
        <p:spPr>
          <a:xfrm>
            <a:off x="928130" y="5499436"/>
            <a:ext cx="4569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alatino Linotype" panose="02040502050505030304" pitchFamily="18" charset="0"/>
              </a:rPr>
              <a:t>So we need to connect its child to the AP’s parent which is the adjunct node</a:t>
            </a:r>
            <a:endParaRPr lang="en-US" sz="18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5" grpId="0" animBg="1"/>
      <p:bldP spid="43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D391FF9-9CB4-BFD5-5C68-D10F60BCFA78}"/>
              </a:ext>
            </a:extLst>
          </p:cNvPr>
          <p:cNvSpPr/>
          <p:nvPr/>
        </p:nvSpPr>
        <p:spPr>
          <a:xfrm>
            <a:off x="6910086" y="4363656"/>
            <a:ext cx="1724628" cy="2037144"/>
          </a:xfrm>
          <a:custGeom>
            <a:avLst/>
            <a:gdLst>
              <a:gd name="connsiteX0" fmla="*/ 324091 w 1724628"/>
              <a:gd name="connsiteY0" fmla="*/ 1979271 h 2037144"/>
              <a:gd name="connsiteX1" fmla="*/ 1724628 w 1724628"/>
              <a:gd name="connsiteY1" fmla="*/ 1944547 h 2037144"/>
              <a:gd name="connsiteX2" fmla="*/ 1713053 w 1724628"/>
              <a:gd name="connsiteY2" fmla="*/ 1666754 h 2037144"/>
              <a:gd name="connsiteX3" fmla="*/ 1400537 w 1724628"/>
              <a:gd name="connsiteY3" fmla="*/ 1446835 h 2037144"/>
              <a:gd name="connsiteX4" fmla="*/ 1377387 w 1724628"/>
              <a:gd name="connsiteY4" fmla="*/ 1030147 h 2037144"/>
              <a:gd name="connsiteX5" fmla="*/ 555585 w 1724628"/>
              <a:gd name="connsiteY5" fmla="*/ 104172 h 2037144"/>
              <a:gd name="connsiteX6" fmla="*/ 254643 w 1724628"/>
              <a:gd name="connsiteY6" fmla="*/ 0 h 2037144"/>
              <a:gd name="connsiteX7" fmla="*/ 0 w 1724628"/>
              <a:gd name="connsiteY7" fmla="*/ 150471 h 2037144"/>
              <a:gd name="connsiteX8" fmla="*/ 11575 w 1724628"/>
              <a:gd name="connsiteY8" fmla="*/ 1180617 h 2037144"/>
              <a:gd name="connsiteX9" fmla="*/ 324091 w 1724628"/>
              <a:gd name="connsiteY9" fmla="*/ 2037144 h 2037144"/>
              <a:gd name="connsiteX10" fmla="*/ 324091 w 1724628"/>
              <a:gd name="connsiteY10" fmla="*/ 1979271 h 20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4628" h="2037144">
                <a:moveTo>
                  <a:pt x="324091" y="1979271"/>
                </a:moveTo>
                <a:lnTo>
                  <a:pt x="1724628" y="1944547"/>
                </a:lnTo>
                <a:lnTo>
                  <a:pt x="1713053" y="1666754"/>
                </a:lnTo>
                <a:lnTo>
                  <a:pt x="1400537" y="1446835"/>
                </a:lnTo>
                <a:lnTo>
                  <a:pt x="1377387" y="1030147"/>
                </a:lnTo>
                <a:lnTo>
                  <a:pt x="555585" y="104172"/>
                </a:lnTo>
                <a:lnTo>
                  <a:pt x="254643" y="0"/>
                </a:lnTo>
                <a:lnTo>
                  <a:pt x="0" y="150471"/>
                </a:lnTo>
                <a:lnTo>
                  <a:pt x="11575" y="1180617"/>
                </a:lnTo>
                <a:lnTo>
                  <a:pt x="324091" y="2037144"/>
                </a:lnTo>
                <a:lnTo>
                  <a:pt x="324091" y="19792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4B0DC0-EBA1-F515-7375-B91F4C6533DC}"/>
              </a:ext>
            </a:extLst>
          </p:cNvPr>
          <p:cNvSpPr/>
          <p:nvPr/>
        </p:nvSpPr>
        <p:spPr>
          <a:xfrm>
            <a:off x="4572000" y="3379808"/>
            <a:ext cx="1643605" cy="2095017"/>
          </a:xfrm>
          <a:custGeom>
            <a:avLst/>
            <a:gdLst>
              <a:gd name="connsiteX0" fmla="*/ 138896 w 1643605"/>
              <a:gd name="connsiteY0" fmla="*/ 2095017 h 2095017"/>
              <a:gd name="connsiteX1" fmla="*/ 1643605 w 1643605"/>
              <a:gd name="connsiteY1" fmla="*/ 2071868 h 2095017"/>
              <a:gd name="connsiteX2" fmla="*/ 1643605 w 1643605"/>
              <a:gd name="connsiteY2" fmla="*/ 1747777 h 2095017"/>
              <a:gd name="connsiteX3" fmla="*/ 1284790 w 1643605"/>
              <a:gd name="connsiteY3" fmla="*/ 1041721 h 2095017"/>
              <a:gd name="connsiteX4" fmla="*/ 1296365 w 1643605"/>
              <a:gd name="connsiteY4" fmla="*/ 289367 h 2095017"/>
              <a:gd name="connsiteX5" fmla="*/ 1111170 w 1643605"/>
              <a:gd name="connsiteY5" fmla="*/ 0 h 2095017"/>
              <a:gd name="connsiteX6" fmla="*/ 625033 w 1643605"/>
              <a:gd name="connsiteY6" fmla="*/ 34724 h 2095017"/>
              <a:gd name="connsiteX7" fmla="*/ 127322 w 1643605"/>
              <a:gd name="connsiteY7" fmla="*/ 868101 h 2095017"/>
              <a:gd name="connsiteX8" fmla="*/ 0 w 1643605"/>
              <a:gd name="connsiteY8" fmla="*/ 1574157 h 2095017"/>
              <a:gd name="connsiteX9" fmla="*/ 138896 w 1643605"/>
              <a:gd name="connsiteY9" fmla="*/ 2095017 h 209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605" h="2095017">
                <a:moveTo>
                  <a:pt x="138896" y="2095017"/>
                </a:moveTo>
                <a:lnTo>
                  <a:pt x="1643605" y="2071868"/>
                </a:lnTo>
                <a:lnTo>
                  <a:pt x="1643605" y="1747777"/>
                </a:lnTo>
                <a:lnTo>
                  <a:pt x="1284790" y="1041721"/>
                </a:lnTo>
                <a:lnTo>
                  <a:pt x="1296365" y="289367"/>
                </a:lnTo>
                <a:lnTo>
                  <a:pt x="1111170" y="0"/>
                </a:lnTo>
                <a:lnTo>
                  <a:pt x="625033" y="34724"/>
                </a:lnTo>
                <a:lnTo>
                  <a:pt x="127322" y="868101"/>
                </a:lnTo>
                <a:lnTo>
                  <a:pt x="0" y="1574157"/>
                </a:lnTo>
                <a:lnTo>
                  <a:pt x="138896" y="209501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6E6C-4D6E-5C63-4F47-E26C7D9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7"/>
            <a:ext cx="10515600" cy="4699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Node Manipulations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A677C50E-FBFD-712B-4430-1A1B9FCBAEC2}"/>
              </a:ext>
            </a:extLst>
          </p:cNvPr>
          <p:cNvSpPr/>
          <p:nvPr/>
        </p:nvSpPr>
        <p:spPr>
          <a:xfrm>
            <a:off x="6926571" y="325688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45B34B8F-71AD-5942-B2E4-D957FFB1DE86}"/>
              </a:ext>
            </a:extLst>
          </p:cNvPr>
          <p:cNvSpPr/>
          <p:nvPr/>
        </p:nvSpPr>
        <p:spPr>
          <a:xfrm>
            <a:off x="7171941" y="219275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5FCA66-F4E3-02FC-8A3D-53C47BDB911E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7416032" y="2571294"/>
            <a:ext cx="364671" cy="14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68D137B-33DA-1DFD-B08F-BA95BE6A98A9}"/>
              </a:ext>
            </a:extLst>
          </p:cNvPr>
          <p:cNvCxnSpPr>
            <a:cxnSpLocks/>
            <a:stCxn id="171" idx="2"/>
            <a:endCxn id="195" idx="0"/>
          </p:cNvCxnSpPr>
          <p:nvPr/>
        </p:nvCxnSpPr>
        <p:spPr>
          <a:xfrm flipH="1">
            <a:off x="7067207" y="2571294"/>
            <a:ext cx="348825" cy="15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3DD9AAA2-0B9B-F752-5179-FAACEC7DFF80}"/>
              </a:ext>
            </a:extLst>
          </p:cNvPr>
          <p:cNvSpPr/>
          <p:nvPr/>
        </p:nvSpPr>
        <p:spPr>
          <a:xfrm>
            <a:off x="7536612" y="272114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7B1619-CCCA-BA46-9C39-765EB32AB41A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 flipH="1">
            <a:off x="7268299" y="3099684"/>
            <a:ext cx="512404" cy="1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4744997-AA9B-FC75-2869-94564B31E1C1}"/>
              </a:ext>
            </a:extLst>
          </p:cNvPr>
          <p:cNvSpPr/>
          <p:nvPr/>
        </p:nvSpPr>
        <p:spPr>
          <a:xfrm>
            <a:off x="6743633" y="166180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28624-4B12-315B-14AA-C359F2AF8C87}"/>
              </a:ext>
            </a:extLst>
          </p:cNvPr>
          <p:cNvCxnSpPr>
            <a:cxnSpLocks/>
            <a:stCxn id="176" idx="2"/>
            <a:endCxn id="171" idx="0"/>
          </p:cNvCxnSpPr>
          <p:nvPr/>
        </p:nvCxnSpPr>
        <p:spPr>
          <a:xfrm>
            <a:off x="6987724" y="2040341"/>
            <a:ext cx="428308" cy="15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C9D0D4A-978C-DC65-419C-DFAB1453FFF8}"/>
              </a:ext>
            </a:extLst>
          </p:cNvPr>
          <p:cNvCxnSpPr>
            <a:cxnSpLocks/>
            <a:stCxn id="176" idx="2"/>
            <a:endCxn id="206" idx="0"/>
          </p:cNvCxnSpPr>
          <p:nvPr/>
        </p:nvCxnSpPr>
        <p:spPr>
          <a:xfrm flipH="1">
            <a:off x="6631062" y="2040341"/>
            <a:ext cx="356662" cy="155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03DFF022-B780-37C3-689A-A3492ED4D462}"/>
              </a:ext>
            </a:extLst>
          </p:cNvPr>
          <p:cNvSpPr/>
          <p:nvPr/>
        </p:nvSpPr>
        <p:spPr>
          <a:xfrm>
            <a:off x="5819928" y="1104508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06EAD2-58CF-5619-D3C2-5CFE792FAA4D}"/>
              </a:ext>
            </a:extLst>
          </p:cNvPr>
          <p:cNvCxnSpPr>
            <a:cxnSpLocks/>
            <a:stCxn id="179" idx="2"/>
            <a:endCxn id="176" idx="0"/>
          </p:cNvCxnSpPr>
          <p:nvPr/>
        </p:nvCxnSpPr>
        <p:spPr>
          <a:xfrm>
            <a:off x="6064019" y="1483043"/>
            <a:ext cx="923705" cy="17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F53327D-BC3E-0B83-EBFE-754F54EE945E}"/>
              </a:ext>
            </a:extLst>
          </p:cNvPr>
          <p:cNvCxnSpPr>
            <a:cxnSpLocks/>
            <a:stCxn id="179" idx="2"/>
            <a:endCxn id="185" idx="0"/>
          </p:cNvCxnSpPr>
          <p:nvPr/>
        </p:nvCxnSpPr>
        <p:spPr>
          <a:xfrm flipH="1">
            <a:off x="5140314" y="1483043"/>
            <a:ext cx="923705" cy="17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0FA7C0F-5860-02E7-8599-F1502990EBD3}"/>
              </a:ext>
            </a:extLst>
          </p:cNvPr>
          <p:cNvSpPr/>
          <p:nvPr/>
        </p:nvSpPr>
        <p:spPr>
          <a:xfrm>
            <a:off x="5278021" y="2189641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55B4BA-F0F7-715E-A558-A9B50E96623C}"/>
              </a:ext>
            </a:extLst>
          </p:cNvPr>
          <p:cNvCxnSpPr>
            <a:cxnSpLocks/>
            <a:stCxn id="182" idx="2"/>
            <a:endCxn id="194" idx="0"/>
          </p:cNvCxnSpPr>
          <p:nvPr/>
        </p:nvCxnSpPr>
        <p:spPr>
          <a:xfrm>
            <a:off x="5522112" y="2568176"/>
            <a:ext cx="342950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3798C9D-BD6D-B840-A392-45712BAACF72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 flipH="1">
            <a:off x="5157441" y="2568176"/>
            <a:ext cx="364671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6DC0879-69B0-AE7A-0069-9756FD069C95}"/>
              </a:ext>
            </a:extLst>
          </p:cNvPr>
          <p:cNvSpPr/>
          <p:nvPr/>
        </p:nvSpPr>
        <p:spPr>
          <a:xfrm>
            <a:off x="4896223" y="165969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97A7DE-0BC7-05D0-C089-7C30A1707EFE}"/>
              </a:ext>
            </a:extLst>
          </p:cNvPr>
          <p:cNvCxnSpPr>
            <a:cxnSpLocks/>
            <a:stCxn id="185" idx="2"/>
            <a:endCxn id="182" idx="0"/>
          </p:cNvCxnSpPr>
          <p:nvPr/>
        </p:nvCxnSpPr>
        <p:spPr>
          <a:xfrm>
            <a:off x="5140314" y="2038227"/>
            <a:ext cx="381798" cy="151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1E991C-B7B9-E0C3-5CC6-030D7C297199}"/>
              </a:ext>
            </a:extLst>
          </p:cNvPr>
          <p:cNvCxnSpPr>
            <a:cxnSpLocks/>
            <a:stCxn id="185" idx="2"/>
            <a:endCxn id="189" idx="0"/>
          </p:cNvCxnSpPr>
          <p:nvPr/>
        </p:nvCxnSpPr>
        <p:spPr>
          <a:xfrm flipH="1">
            <a:off x="4790722" y="2038227"/>
            <a:ext cx="349592" cy="1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3E41E69-1B81-426C-ED2F-751BF6F16F41}"/>
              </a:ext>
            </a:extLst>
          </p:cNvPr>
          <p:cNvSpPr/>
          <p:nvPr/>
        </p:nvSpPr>
        <p:spPr>
          <a:xfrm>
            <a:off x="4815713" y="2719590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2635CBB-D994-2C8B-8C35-CCBAD3E8F67E}"/>
              </a:ext>
            </a:extLst>
          </p:cNvPr>
          <p:cNvSpPr/>
          <p:nvPr/>
        </p:nvSpPr>
        <p:spPr>
          <a:xfrm>
            <a:off x="4644267" y="2189641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4BA46F-72EE-4F30-F615-B86525337E05}"/>
              </a:ext>
            </a:extLst>
          </p:cNvPr>
          <p:cNvSpPr/>
          <p:nvPr/>
        </p:nvSpPr>
        <p:spPr>
          <a:xfrm>
            <a:off x="5718607" y="2719590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8EF1E18-E5AF-BC4D-9D86-FF6223C7E02A}"/>
              </a:ext>
            </a:extLst>
          </p:cNvPr>
          <p:cNvSpPr/>
          <p:nvPr/>
        </p:nvSpPr>
        <p:spPr>
          <a:xfrm>
            <a:off x="6920752" y="272296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D243604-063A-4A94-D278-24B48F84EB4E}"/>
              </a:ext>
            </a:extLst>
          </p:cNvPr>
          <p:cNvSpPr/>
          <p:nvPr/>
        </p:nvSpPr>
        <p:spPr>
          <a:xfrm>
            <a:off x="6386971" y="2196049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8AD2F6-8166-F7E6-2653-998AB5778299}"/>
              </a:ext>
            </a:extLst>
          </p:cNvPr>
          <p:cNvSpPr/>
          <p:nvPr/>
        </p:nvSpPr>
        <p:spPr>
          <a:xfrm>
            <a:off x="7897556" y="3223906"/>
            <a:ext cx="629619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D1C48-F5B7-6BAE-F2CB-8E0DD6E7E022}"/>
              </a:ext>
            </a:extLst>
          </p:cNvPr>
          <p:cNvCxnSpPr>
            <a:endCxn id="3" idx="0"/>
          </p:cNvCxnSpPr>
          <p:nvPr/>
        </p:nvCxnSpPr>
        <p:spPr>
          <a:xfrm>
            <a:off x="7780703" y="3101243"/>
            <a:ext cx="431663" cy="12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03CCD-B79F-3D09-6CAA-60760AE92750}"/>
              </a:ext>
            </a:extLst>
          </p:cNvPr>
          <p:cNvSpPr/>
          <p:nvPr/>
        </p:nvSpPr>
        <p:spPr>
          <a:xfrm>
            <a:off x="7751605" y="548927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8C5E6-9C6B-1C54-449B-03C1919192DB}"/>
              </a:ext>
            </a:extLst>
          </p:cNvPr>
          <p:cNvSpPr/>
          <p:nvPr/>
        </p:nvSpPr>
        <p:spPr>
          <a:xfrm>
            <a:off x="7263926" y="6019224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0A4BD-2400-6EFF-02D3-4A356C5CBB25}"/>
              </a:ext>
            </a:extLst>
          </p:cNvPr>
          <p:cNvSpPr/>
          <p:nvPr/>
        </p:nvSpPr>
        <p:spPr>
          <a:xfrm>
            <a:off x="7272201" y="4966242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07841-9024-965B-E501-65787D47DC3C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7516292" y="5344777"/>
            <a:ext cx="479404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CDC7D8-AF66-B378-7EFD-421119F0AA75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7995696" y="5867811"/>
            <a:ext cx="333287" cy="151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7AD6C9-A1D0-48D2-3F98-80415A97527D}"/>
              </a:ext>
            </a:extLst>
          </p:cNvPr>
          <p:cNvSpPr/>
          <p:nvPr/>
        </p:nvSpPr>
        <p:spPr>
          <a:xfrm>
            <a:off x="8182528" y="6019224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FE190-1515-45E0-5DE8-91AB19A852F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605654" y="5867811"/>
            <a:ext cx="390042" cy="15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36120F-FE2D-191F-D413-9410609B754E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 flipH="1">
            <a:off x="7194403" y="5344777"/>
            <a:ext cx="321889" cy="14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ED2AA13-CB9F-A503-8B48-76D997B4AA48}"/>
              </a:ext>
            </a:extLst>
          </p:cNvPr>
          <p:cNvSpPr/>
          <p:nvPr/>
        </p:nvSpPr>
        <p:spPr>
          <a:xfrm>
            <a:off x="7047948" y="5489276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0817E9-694F-84E2-47E8-6824CFFE2229}"/>
              </a:ext>
            </a:extLst>
          </p:cNvPr>
          <p:cNvSpPr/>
          <p:nvPr/>
        </p:nvSpPr>
        <p:spPr>
          <a:xfrm>
            <a:off x="8325202" y="5415565"/>
            <a:ext cx="683455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CF605D-AE78-240B-5242-A2EEF611B3A0}"/>
              </a:ext>
            </a:extLst>
          </p:cNvPr>
          <p:cNvSpPr/>
          <p:nvPr/>
        </p:nvSpPr>
        <p:spPr>
          <a:xfrm>
            <a:off x="8883508" y="4876513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9FC138-6B26-A09C-1A8F-141CD2C59451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9127599" y="5255048"/>
            <a:ext cx="337353" cy="160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26ED4-8941-DBB8-AF4D-88D16D66CE41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8666930" y="5255048"/>
            <a:ext cx="460669" cy="16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F2455-2F9E-FFD3-7427-A373FD5DA8F9}"/>
              </a:ext>
            </a:extLst>
          </p:cNvPr>
          <p:cNvSpPr/>
          <p:nvPr/>
        </p:nvSpPr>
        <p:spPr>
          <a:xfrm>
            <a:off x="8492962" y="4332210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E956F-0B93-3E78-DDCD-DE30373060D8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8737053" y="4710745"/>
            <a:ext cx="390546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89BE5B-A168-D87C-8EE7-9FB08B8B2F2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8370917" y="4710745"/>
            <a:ext cx="366137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59610E-4646-6738-DF1E-7BE12DFCA200}"/>
              </a:ext>
            </a:extLst>
          </p:cNvPr>
          <p:cNvSpPr/>
          <p:nvPr/>
        </p:nvSpPr>
        <p:spPr>
          <a:xfrm>
            <a:off x="10063894" y="4317856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FE2C8-4E4A-7B90-F2BC-D9FB83A9D725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10307985" y="4696391"/>
            <a:ext cx="381798" cy="16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1216C-D4BF-1418-FF53-FE5293127039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908691" y="4696391"/>
            <a:ext cx="399294" cy="1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4EF2F6-08AA-3C5A-9302-6E898100151E}"/>
              </a:ext>
            </a:extLst>
          </p:cNvPr>
          <p:cNvSpPr/>
          <p:nvPr/>
        </p:nvSpPr>
        <p:spPr>
          <a:xfrm>
            <a:off x="9518145" y="4862159"/>
            <a:ext cx="781092" cy="2271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AC7E06-8031-8891-BF21-3441B4F28D49}"/>
              </a:ext>
            </a:extLst>
          </p:cNvPr>
          <p:cNvSpPr/>
          <p:nvPr/>
        </p:nvSpPr>
        <p:spPr>
          <a:xfrm>
            <a:off x="9274054" y="3820094"/>
            <a:ext cx="488182" cy="3785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0C9F73-D1A7-A809-53F2-3F8067BDD2E9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9518145" y="4198629"/>
            <a:ext cx="789840" cy="11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28299-C3E3-F8E6-11BD-A0FF2DE630F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8737053" y="4198629"/>
            <a:ext cx="781092" cy="13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F396B3-C163-A1F3-DE33-7D4615493B53}"/>
              </a:ext>
            </a:extLst>
          </p:cNvPr>
          <p:cNvSpPr/>
          <p:nvPr/>
        </p:nvSpPr>
        <p:spPr>
          <a:xfrm>
            <a:off x="10543329" y="4862159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59108-0079-4EF5-B14A-065F74CF06CB}"/>
              </a:ext>
            </a:extLst>
          </p:cNvPr>
          <p:cNvSpPr/>
          <p:nvPr/>
        </p:nvSpPr>
        <p:spPr>
          <a:xfrm>
            <a:off x="9318498" y="5415565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E76DB4-B764-0C07-3DFE-0315355640F0}"/>
              </a:ext>
            </a:extLst>
          </p:cNvPr>
          <p:cNvSpPr/>
          <p:nvPr/>
        </p:nvSpPr>
        <p:spPr>
          <a:xfrm>
            <a:off x="8224462" y="4876513"/>
            <a:ext cx="292909" cy="2271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10D5C-7E9D-7C1F-9878-1CCA931559FF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8212366" y="3602441"/>
            <a:ext cx="1305779" cy="21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6165E5-E28D-217E-EB63-E029CEFF568B}"/>
              </a:ext>
            </a:extLst>
          </p:cNvPr>
          <p:cNvGrpSpPr/>
          <p:nvPr/>
        </p:nvGrpSpPr>
        <p:grpSpPr>
          <a:xfrm>
            <a:off x="7027345" y="3602441"/>
            <a:ext cx="1185021" cy="495574"/>
            <a:chOff x="8175425" y="3602441"/>
            <a:chExt cx="1185021" cy="49557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4CC71D-97BE-F884-8ED8-0A5C1548306E}"/>
                </a:ext>
              </a:extLst>
            </p:cNvPr>
            <p:cNvCxnSpPr>
              <a:cxnSpLocks/>
              <a:stCxn id="3" idx="2"/>
              <a:endCxn id="43" idx="0"/>
            </p:cNvCxnSpPr>
            <p:nvPr/>
          </p:nvCxnSpPr>
          <p:spPr>
            <a:xfrm flipH="1">
              <a:off x="8321880" y="3602441"/>
              <a:ext cx="1038566" cy="268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58C04-71D6-3188-56E2-3AD578135CD8}"/>
                </a:ext>
              </a:extLst>
            </p:cNvPr>
            <p:cNvSpPr/>
            <p:nvPr/>
          </p:nvSpPr>
          <p:spPr>
            <a:xfrm>
              <a:off x="8175425" y="3870894"/>
              <a:ext cx="292909" cy="227121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690E46-67D8-8081-8B90-3437158493E8}"/>
              </a:ext>
            </a:extLst>
          </p:cNvPr>
          <p:cNvGrpSpPr/>
          <p:nvPr/>
        </p:nvGrpSpPr>
        <p:grpSpPr>
          <a:xfrm>
            <a:off x="7027345" y="4463602"/>
            <a:ext cx="488947" cy="492480"/>
            <a:chOff x="8175425" y="4514402"/>
            <a:chExt cx="488947" cy="49248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81901E7-C72F-C49E-CFAB-DDC2037FE1CC}"/>
                </a:ext>
              </a:extLst>
            </p:cNvPr>
            <p:cNvSpPr/>
            <p:nvPr/>
          </p:nvSpPr>
          <p:spPr>
            <a:xfrm>
              <a:off x="8175425" y="4514402"/>
              <a:ext cx="292909" cy="227121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B26CE6B-64B8-D649-39FA-1560496AE2AC}"/>
                </a:ext>
              </a:extLst>
            </p:cNvPr>
            <p:cNvCxnSpPr>
              <a:cxnSpLocks/>
              <a:stCxn id="48" idx="5"/>
              <a:endCxn id="13" idx="0"/>
            </p:cNvCxnSpPr>
            <p:nvPr/>
          </p:nvCxnSpPr>
          <p:spPr>
            <a:xfrm>
              <a:off x="8425438" y="4708262"/>
              <a:ext cx="238934" cy="298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F15CE4-CF92-DF5A-145D-96F68B36E380}"/>
              </a:ext>
            </a:extLst>
          </p:cNvPr>
          <p:cNvGrpSpPr/>
          <p:nvPr/>
        </p:nvGrpSpPr>
        <p:grpSpPr>
          <a:xfrm>
            <a:off x="4720775" y="3596369"/>
            <a:ext cx="1401343" cy="1780391"/>
            <a:chOff x="5868855" y="3647169"/>
            <a:chExt cx="1401343" cy="178039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D0A0E6-A771-A59E-A726-70A8622BE194}"/>
                </a:ext>
              </a:extLst>
            </p:cNvPr>
            <p:cNvSpPr/>
            <p:nvPr/>
          </p:nvSpPr>
          <p:spPr>
            <a:xfrm>
              <a:off x="6497854" y="4573848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A’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920D92-1F28-A89C-65F5-2433F1016715}"/>
                </a:ext>
              </a:extLst>
            </p:cNvPr>
            <p:cNvCxnSpPr>
              <a:cxnSpLocks/>
              <a:stCxn id="14" idx="2"/>
              <a:endCxn id="59" idx="0"/>
            </p:cNvCxnSpPr>
            <p:nvPr/>
          </p:nvCxnSpPr>
          <p:spPr>
            <a:xfrm>
              <a:off x="6741945" y="4952383"/>
              <a:ext cx="381799" cy="248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DF9F15-1061-0C3A-995C-C5E3F0A45141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 flipH="1">
              <a:off x="6261060" y="4952383"/>
              <a:ext cx="480885" cy="24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DF3B6D6-FF06-3506-2F19-62CB901B9EFF}"/>
                </a:ext>
              </a:extLst>
            </p:cNvPr>
            <p:cNvSpPr/>
            <p:nvPr/>
          </p:nvSpPr>
          <p:spPr>
            <a:xfrm>
              <a:off x="6107308" y="4050814"/>
              <a:ext cx="488182" cy="3785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D7F64A5-1CC4-F4BC-7FEC-F86F7E39990C}"/>
                </a:ext>
              </a:extLst>
            </p:cNvPr>
            <p:cNvCxnSpPr>
              <a:cxnSpLocks/>
              <a:stCxn id="17" idx="2"/>
              <a:endCxn id="14" idx="0"/>
            </p:cNvCxnSpPr>
            <p:nvPr/>
          </p:nvCxnSpPr>
          <p:spPr>
            <a:xfrm>
              <a:off x="6351399" y="4429349"/>
              <a:ext cx="390546" cy="144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17FC9-0053-CEC7-45C3-27FF127CAF77}"/>
                </a:ext>
              </a:extLst>
            </p:cNvPr>
            <p:cNvCxnSpPr>
              <a:cxnSpLocks/>
              <a:stCxn id="17" idx="2"/>
              <a:endCxn id="27" idx="0"/>
            </p:cNvCxnSpPr>
            <p:nvPr/>
          </p:nvCxnSpPr>
          <p:spPr>
            <a:xfrm flipH="1">
              <a:off x="6015310" y="4429349"/>
              <a:ext cx="336089" cy="144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93D6EA3-FF48-ED32-35E2-E7B69909D92B}"/>
                </a:ext>
              </a:extLst>
            </p:cNvPr>
            <p:cNvSpPr/>
            <p:nvPr/>
          </p:nvSpPr>
          <p:spPr>
            <a:xfrm>
              <a:off x="5919332" y="5196962"/>
              <a:ext cx="683455" cy="22712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939E01-1B02-8452-FEB1-B1A0A0D5BBAD}"/>
                </a:ext>
              </a:extLst>
            </p:cNvPr>
            <p:cNvSpPr/>
            <p:nvPr/>
          </p:nvSpPr>
          <p:spPr>
            <a:xfrm>
              <a:off x="5868855" y="4573848"/>
              <a:ext cx="292909" cy="22712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75646B-5DF3-3F07-9F7D-FEFA24DF0A54}"/>
                </a:ext>
              </a:extLst>
            </p:cNvPr>
            <p:cNvSpPr/>
            <p:nvPr/>
          </p:nvSpPr>
          <p:spPr>
            <a:xfrm>
              <a:off x="6497854" y="3647169"/>
              <a:ext cx="292909" cy="227121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B131B46-39B4-0FBC-318A-31F7E8AC080C}"/>
                </a:ext>
              </a:extLst>
            </p:cNvPr>
            <p:cNvCxnSpPr>
              <a:cxnSpLocks/>
              <a:stCxn id="53" idx="4"/>
              <a:endCxn id="17" idx="0"/>
            </p:cNvCxnSpPr>
            <p:nvPr/>
          </p:nvCxnSpPr>
          <p:spPr>
            <a:xfrm flipH="1">
              <a:off x="6351399" y="3874290"/>
              <a:ext cx="292910" cy="17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430FDB4-0AC9-1725-FA10-CBD18AB31F7F}"/>
                </a:ext>
              </a:extLst>
            </p:cNvPr>
            <p:cNvSpPr/>
            <p:nvPr/>
          </p:nvSpPr>
          <p:spPr>
            <a:xfrm>
              <a:off x="6977289" y="5200439"/>
              <a:ext cx="292909" cy="227121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FFCAEB4-068F-CBCE-9D0B-03240E7E4461}"/>
              </a:ext>
            </a:extLst>
          </p:cNvPr>
          <p:cNvSpPr txBox="1"/>
          <p:nvPr/>
        </p:nvSpPr>
        <p:spPr>
          <a:xfrm>
            <a:off x="1320799" y="3988937"/>
            <a:ext cx="3338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Removal of the Article Phrase (AP)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8E8E43-46BC-0904-7C24-ADA3A305296A}"/>
              </a:ext>
            </a:extLst>
          </p:cNvPr>
          <p:cNvSpPr txBox="1"/>
          <p:nvPr/>
        </p:nvSpPr>
        <p:spPr>
          <a:xfrm>
            <a:off x="6025849" y="4080773"/>
            <a:ext cx="2165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Severed Connections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9B6068-97E3-41DA-38B5-8B2E3A6FC1E1}"/>
              </a:ext>
            </a:extLst>
          </p:cNvPr>
          <p:cNvSpPr txBox="1"/>
          <p:nvPr/>
        </p:nvSpPr>
        <p:spPr>
          <a:xfrm>
            <a:off x="3800626" y="456723"/>
            <a:ext cx="468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Current Task:</a:t>
            </a:r>
          </a:p>
          <a:p>
            <a:pPr algn="ctr"/>
            <a:r>
              <a:rPr lang="en-US" i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Strip Lexical Items</a:t>
            </a:r>
            <a:endParaRPr lang="en-US" sz="1800" i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44" grpId="0"/>
    </p:bldLst>
  </p:timing>
</p:sld>
</file>

<file path=ppt/theme/theme1.xml><?xml version="1.0" encoding="utf-8"?>
<a:theme xmlns:a="http://schemas.openxmlformats.org/drawingml/2006/main" name="1_Office Theme">
  <a:themeElements>
    <a:clrScheme name="Furman">
      <a:dk1>
        <a:srgbClr val="6C4095"/>
      </a:dk1>
      <a:lt1>
        <a:srgbClr val="FFFFFF"/>
      </a:lt1>
      <a:dk2>
        <a:srgbClr val="6C4095"/>
      </a:dk2>
      <a:lt2>
        <a:srgbClr val="E7E6E6"/>
      </a:lt2>
      <a:accent1>
        <a:srgbClr val="AADEEB"/>
      </a:accent1>
      <a:accent2>
        <a:srgbClr val="F1BD19"/>
      </a:accent2>
      <a:accent3>
        <a:srgbClr val="669933"/>
      </a:accent3>
      <a:accent4>
        <a:srgbClr val="E2322B"/>
      </a:accent4>
      <a:accent5>
        <a:srgbClr val="53575A"/>
      </a:accent5>
      <a:accent6>
        <a:srgbClr val="201546"/>
      </a:accent6>
      <a:hlink>
        <a:srgbClr val="F1BD19"/>
      </a:hlink>
      <a:folHlink>
        <a:srgbClr val="F1BD1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Furman">
      <a:dk1>
        <a:srgbClr val="6C4095"/>
      </a:dk1>
      <a:lt1>
        <a:srgbClr val="FFFFFF"/>
      </a:lt1>
      <a:dk2>
        <a:srgbClr val="6C4095"/>
      </a:dk2>
      <a:lt2>
        <a:srgbClr val="E7E6E6"/>
      </a:lt2>
      <a:accent1>
        <a:srgbClr val="AADEEB"/>
      </a:accent1>
      <a:accent2>
        <a:srgbClr val="F1BD19"/>
      </a:accent2>
      <a:accent3>
        <a:srgbClr val="669933"/>
      </a:accent3>
      <a:accent4>
        <a:srgbClr val="E2322B"/>
      </a:accent4>
      <a:accent5>
        <a:srgbClr val="53575A"/>
      </a:accent5>
      <a:accent6>
        <a:srgbClr val="201546"/>
      </a:accent6>
      <a:hlink>
        <a:srgbClr val="F1BD19"/>
      </a:hlink>
      <a:folHlink>
        <a:srgbClr val="F1BD1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14FEC67F90040A06D00AB08D1698F" ma:contentTypeVersion="10" ma:contentTypeDescription="Create a new document." ma:contentTypeScope="" ma:versionID="37e3c0b88978cc64c0594d593beac5df">
  <xsd:schema xmlns:xsd="http://www.w3.org/2001/XMLSchema" xmlns:xs="http://www.w3.org/2001/XMLSchema" xmlns:p="http://schemas.microsoft.com/office/2006/metadata/properties" xmlns:ns3="7255d1e9-b2f4-4939-95f3-4a492a9480a7" targetNamespace="http://schemas.microsoft.com/office/2006/metadata/properties" ma:root="true" ma:fieldsID="ee96237291070173814f7c3d1ff92123" ns3:_="">
    <xsd:import namespace="7255d1e9-b2f4-4939-95f3-4a492a9480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5d1e9-b2f4-4939-95f3-4a492a948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206ED6-317F-439A-A706-359F8FBBB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55d1e9-b2f4-4939-95f3-4a492a948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533246-11FC-4F93-934E-C6B18945569D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255d1e9-b2f4-4939-95f3-4a492a9480a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5042049-1C71-4871-954D-5B1678AB7C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1641</Words>
  <Application>Microsoft Office PowerPoint</Application>
  <PresentationFormat>Widescreen</PresentationFormat>
  <Paragraphs>534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Meiryo</vt:lpstr>
      <vt:lpstr>Arial</vt:lpstr>
      <vt:lpstr>Calibri</vt:lpstr>
      <vt:lpstr>Century Schoolbook</vt:lpstr>
      <vt:lpstr>Courier New</vt:lpstr>
      <vt:lpstr>Franklin Gothic Medium Cond</vt:lpstr>
      <vt:lpstr>Palatino Linotype</vt:lpstr>
      <vt:lpstr>1_Office Theme</vt:lpstr>
      <vt:lpstr>2_Office Theme</vt:lpstr>
      <vt:lpstr>Context-Driven English to Japanese Translation</vt:lpstr>
      <vt:lpstr>Syntax Trees</vt:lpstr>
      <vt:lpstr>X-bar Phrase Representation</vt:lpstr>
      <vt:lpstr>PowerPoint Presentation</vt:lpstr>
      <vt:lpstr>Building the Tree: Classification</vt:lpstr>
      <vt:lpstr>Building the Tree</vt:lpstr>
      <vt:lpstr>Node Manipulations</vt:lpstr>
      <vt:lpstr>Node Manipulations</vt:lpstr>
      <vt:lpstr>Node Manipulations</vt:lpstr>
      <vt:lpstr>Node Manipulations</vt:lpstr>
      <vt:lpstr>Node Manipulations</vt:lpstr>
      <vt:lpstr>Node Manipulations</vt:lpstr>
      <vt:lpstr>Node Manipulations</vt:lpstr>
      <vt:lpstr>Node Manipulations</vt:lpstr>
      <vt:lpstr>Node Manipulations</vt:lpstr>
      <vt:lpstr>The Resulting Tree</vt:lpstr>
      <vt:lpstr>Node Manipulations</vt:lpstr>
      <vt:lpstr>Terminal Manipulation</vt:lpstr>
      <vt:lpstr>Terminal Manipulation</vt:lpstr>
      <vt:lpstr>Terminal Manipulation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Welgraven</dc:creator>
  <cp:lastModifiedBy>Johnathan Dewey-Student</cp:lastModifiedBy>
  <cp:revision>117</cp:revision>
  <dcterms:created xsi:type="dcterms:W3CDTF">2017-10-16T12:38:22Z</dcterms:created>
  <dcterms:modified xsi:type="dcterms:W3CDTF">2024-04-11T21:42:40Z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0x01010013214FEC67F90040A06D00AB08D1698F</vt:lpwstr>
  </property>
</Properties>
</file>