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 id="2147483668" r:id="rId5"/>
  </p:sldMasterIdLst>
  <p:notesMasterIdLst>
    <p:notesMasterId r:id="rId37"/>
  </p:notesMasterIdLst>
  <p:sldIdLst>
    <p:sldId id="265" r:id="rId6"/>
    <p:sldId id="267" r:id="rId7"/>
    <p:sldId id="284" r:id="rId8"/>
    <p:sldId id="312" r:id="rId9"/>
    <p:sldId id="305" r:id="rId10"/>
    <p:sldId id="276" r:id="rId11"/>
    <p:sldId id="277" r:id="rId12"/>
    <p:sldId id="278" r:id="rId13"/>
    <p:sldId id="287" r:id="rId14"/>
    <p:sldId id="288" r:id="rId15"/>
    <p:sldId id="289" r:id="rId16"/>
    <p:sldId id="290" r:id="rId17"/>
    <p:sldId id="307" r:id="rId18"/>
    <p:sldId id="291" r:id="rId19"/>
    <p:sldId id="293" r:id="rId20"/>
    <p:sldId id="294" r:id="rId21"/>
    <p:sldId id="318" r:id="rId22"/>
    <p:sldId id="314" r:id="rId23"/>
    <p:sldId id="315" r:id="rId24"/>
    <p:sldId id="316" r:id="rId25"/>
    <p:sldId id="321" r:id="rId26"/>
    <p:sldId id="317" r:id="rId27"/>
    <p:sldId id="300" r:id="rId28"/>
    <p:sldId id="301" r:id="rId29"/>
    <p:sldId id="320" r:id="rId30"/>
    <p:sldId id="309" r:id="rId31"/>
    <p:sldId id="283" r:id="rId32"/>
    <p:sldId id="310" r:id="rId33"/>
    <p:sldId id="311" r:id="rId34"/>
    <p:sldId id="286" r:id="rId35"/>
    <p:sldId id="32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2D1"/>
    <a:srgbClr val="F9D6D5"/>
    <a:srgbClr val="E0F0D1"/>
    <a:srgbClr val="EEF8F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0761"/>
  </p:normalViewPr>
  <p:slideViewPr>
    <p:cSldViewPr snapToGrid="0" snapToObjects="1">
      <p:cViewPr varScale="1">
        <p:scale>
          <a:sx n="75" d="100"/>
          <a:sy n="75" d="100"/>
        </p:scale>
        <p:origin x="81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8FF67-57F9-8344-8E48-6F39E9F9B468}" type="datetimeFigureOut">
              <a:rPr lang="en-US" smtClean="0"/>
              <a:t>4/23/2024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C16DA-2766-464C-A69F-8CAE26EC7329}" type="slidenum">
              <a:rPr lang="en-US" smtClean="0"/>
              <a:t>‹#›</a:t>
            </a:fld>
            <a:endParaRPr lang="en-US" dirty="0"/>
          </a:p>
        </p:txBody>
      </p:sp>
    </p:spTree>
    <p:extLst>
      <p:ext uri="{BB962C8B-B14F-4D97-AF65-F5344CB8AC3E}">
        <p14:creationId xmlns:p14="http://schemas.microsoft.com/office/powerpoint/2010/main" val="2123640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16DA-2766-464C-A69F-8CAE26EC7329}" type="slidenum">
              <a:rPr lang="en-US" smtClean="0"/>
              <a:t>3</a:t>
            </a:fld>
            <a:endParaRPr lang="en-US" dirty="0"/>
          </a:p>
        </p:txBody>
      </p:sp>
    </p:spTree>
    <p:extLst>
      <p:ext uri="{BB962C8B-B14F-4D97-AF65-F5344CB8AC3E}">
        <p14:creationId xmlns:p14="http://schemas.microsoft.com/office/powerpoint/2010/main" val="2477649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3738"/>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173413"/>
            <a:ext cx="9144000" cy="1655762"/>
          </a:xfrm>
        </p:spPr>
        <p:txBody>
          <a:bodyPr/>
          <a:lstStyle>
            <a:lvl1pPr marL="0" indent="0" algn="ctr">
              <a:buNone/>
              <a:defRPr sz="24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3738"/>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173413"/>
            <a:ext cx="9144000" cy="1655762"/>
          </a:xfrm>
        </p:spPr>
        <p:txBody>
          <a:bodyPr/>
          <a:lstStyle>
            <a:lvl1pPr marL="0" indent="0" algn="ctr">
              <a:buNone/>
              <a:defRPr sz="24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2390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3603627"/>
            <a:ext cx="105156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2390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3603627"/>
            <a:ext cx="105156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2.jp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569649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xStyles>
    <p:titleStyle>
      <a:lvl1pPr algn="l" defTabSz="914377" rtl="0" eaLnBrk="1" latinLnBrk="0" hangingPunct="1">
        <a:lnSpc>
          <a:spcPct val="90000"/>
        </a:lnSpc>
        <a:spcBef>
          <a:spcPct val="0"/>
        </a:spcBef>
        <a:buNone/>
        <a:defRPr sz="4400" kern="1200">
          <a:solidFill>
            <a:schemeClr val="tx1"/>
          </a:solidFill>
          <a:latin typeface="Franklin Gothic Medium Cond" charset="0"/>
          <a:ea typeface="Franklin Gothic Medium Cond" charset="0"/>
          <a:cs typeface="Franklin Gothic Medium Cond" charset="0"/>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29752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txStyles>
    <p:titleStyle>
      <a:lvl1pPr algn="l" defTabSz="914377" rtl="0" eaLnBrk="1" latinLnBrk="0" hangingPunct="1">
        <a:lnSpc>
          <a:spcPct val="90000"/>
        </a:lnSpc>
        <a:spcBef>
          <a:spcPct val="0"/>
        </a:spcBef>
        <a:buNone/>
        <a:defRPr sz="4400" kern="1200">
          <a:solidFill>
            <a:schemeClr val="tx1"/>
          </a:solidFill>
          <a:latin typeface="Franklin Gothic Medium Cond" charset="0"/>
          <a:ea typeface="Franklin Gothic Medium Cond" charset="0"/>
          <a:cs typeface="Franklin Gothic Medium Cond" charset="0"/>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3909-3F89-B27D-7D6E-C62B1987C735}"/>
              </a:ext>
            </a:extLst>
          </p:cNvPr>
          <p:cNvSpPr>
            <a:spLocks noGrp="1"/>
          </p:cNvSpPr>
          <p:nvPr>
            <p:ph type="ctrTitle"/>
          </p:nvPr>
        </p:nvSpPr>
        <p:spPr/>
        <p:txBody>
          <a:bodyPr/>
          <a:lstStyle/>
          <a:p>
            <a:r>
              <a:rPr lang="en-US" dirty="0"/>
              <a:t>Context-Driven English to Japanese Translation</a:t>
            </a:r>
          </a:p>
        </p:txBody>
      </p:sp>
      <p:sp>
        <p:nvSpPr>
          <p:cNvPr id="3" name="Subtitle 2">
            <a:extLst>
              <a:ext uri="{FF2B5EF4-FFF2-40B4-BE49-F238E27FC236}">
                <a16:creationId xmlns:a16="http://schemas.microsoft.com/office/drawing/2014/main" id="{764C9945-5765-3C35-DB1B-33DD3D5B6A87}"/>
              </a:ext>
            </a:extLst>
          </p:cNvPr>
          <p:cNvSpPr>
            <a:spLocks noGrp="1"/>
          </p:cNvSpPr>
          <p:nvPr>
            <p:ph type="subTitle" idx="1"/>
          </p:nvPr>
        </p:nvSpPr>
        <p:spPr/>
        <p:txBody>
          <a:bodyPr/>
          <a:lstStyle/>
          <a:p>
            <a:r>
              <a:rPr lang="en-US" dirty="0"/>
              <a:t>Johnathan Dewey</a:t>
            </a:r>
          </a:p>
          <a:p>
            <a:r>
              <a:rPr lang="en-US" dirty="0"/>
              <a:t>B.S. Computer Science</a:t>
            </a:r>
          </a:p>
        </p:txBody>
      </p:sp>
    </p:spTree>
    <p:extLst>
      <p:ext uri="{BB962C8B-B14F-4D97-AF65-F5344CB8AC3E}">
        <p14:creationId xmlns:p14="http://schemas.microsoft.com/office/powerpoint/2010/main" val="988975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9527"/>
            <a:ext cx="10515600" cy="469991"/>
          </a:xfrm>
        </p:spPr>
        <p:txBody>
          <a:bodyPr>
            <a:normAutofit fontScale="90000"/>
          </a:bodyPr>
          <a:lstStyle/>
          <a:p>
            <a:pPr algn="ctr"/>
            <a:r>
              <a:rPr lang="en-US" dirty="0"/>
              <a:t>Building the Tree</a:t>
            </a:r>
          </a:p>
        </p:txBody>
      </p:sp>
      <p:sp>
        <p:nvSpPr>
          <p:cNvPr id="170" name="Rectangle: Rounded Corners 169">
            <a:extLst>
              <a:ext uri="{FF2B5EF4-FFF2-40B4-BE49-F238E27FC236}">
                <a16:creationId xmlns:a16="http://schemas.microsoft.com/office/drawing/2014/main" id="{A677C50E-FBFD-712B-4430-1A1B9FCBAEC2}"/>
              </a:ext>
            </a:extLst>
          </p:cNvPr>
          <p:cNvSpPr/>
          <p:nvPr/>
        </p:nvSpPr>
        <p:spPr>
          <a:xfrm>
            <a:off x="7018011" y="286064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found</a:t>
            </a:r>
          </a:p>
        </p:txBody>
      </p:sp>
      <p:sp>
        <p:nvSpPr>
          <p:cNvPr id="171" name="Rectangle: Rounded Corners 170">
            <a:extLst>
              <a:ext uri="{FF2B5EF4-FFF2-40B4-BE49-F238E27FC236}">
                <a16:creationId xmlns:a16="http://schemas.microsoft.com/office/drawing/2014/main" id="{45B34B8F-71AD-5942-B2E4-D957FFB1DE86}"/>
              </a:ext>
            </a:extLst>
          </p:cNvPr>
          <p:cNvSpPr/>
          <p:nvPr/>
        </p:nvSpPr>
        <p:spPr>
          <a:xfrm>
            <a:off x="7263381" y="179651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172" name="Straight Arrow Connector 171">
            <a:extLst>
              <a:ext uri="{FF2B5EF4-FFF2-40B4-BE49-F238E27FC236}">
                <a16:creationId xmlns:a16="http://schemas.microsoft.com/office/drawing/2014/main" id="{405FCA66-F4E3-02FC-8A3D-53C47BDB911E}"/>
              </a:ext>
            </a:extLst>
          </p:cNvPr>
          <p:cNvCxnSpPr>
            <a:cxnSpLocks/>
            <a:stCxn id="171" idx="2"/>
            <a:endCxn id="174" idx="0"/>
          </p:cNvCxnSpPr>
          <p:nvPr/>
        </p:nvCxnSpPr>
        <p:spPr>
          <a:xfrm>
            <a:off x="7507472" y="2175054"/>
            <a:ext cx="364671" cy="1498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568D137B-33DA-1DFD-B08F-BA95BE6A98A9}"/>
              </a:ext>
            </a:extLst>
          </p:cNvPr>
          <p:cNvCxnSpPr>
            <a:cxnSpLocks/>
            <a:stCxn id="171" idx="2"/>
            <a:endCxn id="195" idx="0"/>
          </p:cNvCxnSpPr>
          <p:nvPr/>
        </p:nvCxnSpPr>
        <p:spPr>
          <a:xfrm flipH="1">
            <a:off x="7158647" y="2175054"/>
            <a:ext cx="348825" cy="1516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4" name="Rectangle: Rounded Corners 173">
            <a:extLst>
              <a:ext uri="{FF2B5EF4-FFF2-40B4-BE49-F238E27FC236}">
                <a16:creationId xmlns:a16="http://schemas.microsoft.com/office/drawing/2014/main" id="{3DD9AAA2-0B9B-F752-5179-FAACEC7DFF80}"/>
              </a:ext>
            </a:extLst>
          </p:cNvPr>
          <p:cNvSpPr/>
          <p:nvPr/>
        </p:nvSpPr>
        <p:spPr>
          <a:xfrm>
            <a:off x="7628052" y="232490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cxnSp>
        <p:nvCxnSpPr>
          <p:cNvPr id="175" name="Straight Arrow Connector 174">
            <a:extLst>
              <a:ext uri="{FF2B5EF4-FFF2-40B4-BE49-F238E27FC236}">
                <a16:creationId xmlns:a16="http://schemas.microsoft.com/office/drawing/2014/main" id="{AF7B1619-CCCA-BA46-9C39-765EB32AB41A}"/>
              </a:ext>
            </a:extLst>
          </p:cNvPr>
          <p:cNvCxnSpPr>
            <a:cxnSpLocks/>
            <a:stCxn id="174" idx="2"/>
            <a:endCxn id="170" idx="0"/>
          </p:cNvCxnSpPr>
          <p:nvPr/>
        </p:nvCxnSpPr>
        <p:spPr>
          <a:xfrm flipH="1">
            <a:off x="7359739" y="2703444"/>
            <a:ext cx="512404" cy="1572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6" name="Rectangle: Rounded Corners 175">
            <a:extLst>
              <a:ext uri="{FF2B5EF4-FFF2-40B4-BE49-F238E27FC236}">
                <a16:creationId xmlns:a16="http://schemas.microsoft.com/office/drawing/2014/main" id="{64744997-AA9B-FC75-2869-94564B31E1C1}"/>
              </a:ext>
            </a:extLst>
          </p:cNvPr>
          <p:cNvSpPr/>
          <p:nvPr/>
        </p:nvSpPr>
        <p:spPr>
          <a:xfrm>
            <a:off x="6835073" y="126556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177" name="Straight Arrow Connector 176">
            <a:extLst>
              <a:ext uri="{FF2B5EF4-FFF2-40B4-BE49-F238E27FC236}">
                <a16:creationId xmlns:a16="http://schemas.microsoft.com/office/drawing/2014/main" id="{D1F28624-4B12-315B-14AA-C359F2AF8C87}"/>
              </a:ext>
            </a:extLst>
          </p:cNvPr>
          <p:cNvCxnSpPr>
            <a:cxnSpLocks/>
            <a:stCxn id="176" idx="2"/>
            <a:endCxn id="171" idx="0"/>
          </p:cNvCxnSpPr>
          <p:nvPr/>
        </p:nvCxnSpPr>
        <p:spPr>
          <a:xfrm>
            <a:off x="7079164" y="1644101"/>
            <a:ext cx="428308" cy="15241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6C9D0D4A-978C-DC65-419C-DFAB1453FFF8}"/>
              </a:ext>
            </a:extLst>
          </p:cNvPr>
          <p:cNvCxnSpPr>
            <a:cxnSpLocks/>
            <a:stCxn id="176" idx="2"/>
            <a:endCxn id="206" idx="0"/>
          </p:cNvCxnSpPr>
          <p:nvPr/>
        </p:nvCxnSpPr>
        <p:spPr>
          <a:xfrm flipH="1">
            <a:off x="6722502" y="1644101"/>
            <a:ext cx="356662" cy="1557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9" name="Rectangle: Rounded Corners 178">
            <a:extLst>
              <a:ext uri="{FF2B5EF4-FFF2-40B4-BE49-F238E27FC236}">
                <a16:creationId xmlns:a16="http://schemas.microsoft.com/office/drawing/2014/main" id="{03DFF022-B780-37C3-689A-A3492ED4D462}"/>
              </a:ext>
            </a:extLst>
          </p:cNvPr>
          <p:cNvSpPr/>
          <p:nvPr/>
        </p:nvSpPr>
        <p:spPr>
          <a:xfrm>
            <a:off x="5911368" y="70826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180" name="Straight Arrow Connector 179">
            <a:extLst>
              <a:ext uri="{FF2B5EF4-FFF2-40B4-BE49-F238E27FC236}">
                <a16:creationId xmlns:a16="http://schemas.microsoft.com/office/drawing/2014/main" id="{5006EAD2-58CF-5619-D3C2-5CFE792FAA4D}"/>
              </a:ext>
            </a:extLst>
          </p:cNvPr>
          <p:cNvCxnSpPr>
            <a:cxnSpLocks/>
            <a:stCxn id="179" idx="2"/>
            <a:endCxn id="176" idx="0"/>
          </p:cNvCxnSpPr>
          <p:nvPr/>
        </p:nvCxnSpPr>
        <p:spPr>
          <a:xfrm>
            <a:off x="6155459" y="1086803"/>
            <a:ext cx="923705"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5F53327D-BC3E-0B83-EBFE-754F54EE945E}"/>
              </a:ext>
            </a:extLst>
          </p:cNvPr>
          <p:cNvCxnSpPr>
            <a:cxnSpLocks/>
            <a:stCxn id="179" idx="2"/>
            <a:endCxn id="185" idx="0"/>
          </p:cNvCxnSpPr>
          <p:nvPr/>
        </p:nvCxnSpPr>
        <p:spPr>
          <a:xfrm flipH="1">
            <a:off x="5231754" y="108680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Rectangle: Rounded Corners 181">
            <a:extLst>
              <a:ext uri="{FF2B5EF4-FFF2-40B4-BE49-F238E27FC236}">
                <a16:creationId xmlns:a16="http://schemas.microsoft.com/office/drawing/2014/main" id="{00FA7C0F-5860-02E7-8599-F1502990EBD3}"/>
              </a:ext>
            </a:extLst>
          </p:cNvPr>
          <p:cNvSpPr/>
          <p:nvPr/>
        </p:nvSpPr>
        <p:spPr>
          <a:xfrm>
            <a:off x="5369461" y="179340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83" name="Straight Arrow Connector 182">
            <a:extLst>
              <a:ext uri="{FF2B5EF4-FFF2-40B4-BE49-F238E27FC236}">
                <a16:creationId xmlns:a16="http://schemas.microsoft.com/office/drawing/2014/main" id="{B755B4BA-F0F7-715E-A558-A9B50E96623C}"/>
              </a:ext>
            </a:extLst>
          </p:cNvPr>
          <p:cNvCxnSpPr>
            <a:cxnSpLocks/>
            <a:stCxn id="182" idx="2"/>
            <a:endCxn id="194" idx="0"/>
          </p:cNvCxnSpPr>
          <p:nvPr/>
        </p:nvCxnSpPr>
        <p:spPr>
          <a:xfrm>
            <a:off x="5613552" y="217193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43798C9D-BD6D-B840-A392-45712BAACF72}"/>
              </a:ext>
            </a:extLst>
          </p:cNvPr>
          <p:cNvCxnSpPr>
            <a:cxnSpLocks/>
            <a:stCxn id="182" idx="2"/>
            <a:endCxn id="188" idx="0"/>
          </p:cNvCxnSpPr>
          <p:nvPr/>
        </p:nvCxnSpPr>
        <p:spPr>
          <a:xfrm flipH="1">
            <a:off x="5248881" y="2171936"/>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 name="Rectangle: Rounded Corners 184">
            <a:extLst>
              <a:ext uri="{FF2B5EF4-FFF2-40B4-BE49-F238E27FC236}">
                <a16:creationId xmlns:a16="http://schemas.microsoft.com/office/drawing/2014/main" id="{C6DC0879-69B0-AE7A-0069-9756FD069C95}"/>
              </a:ext>
            </a:extLst>
          </p:cNvPr>
          <p:cNvSpPr/>
          <p:nvPr/>
        </p:nvSpPr>
        <p:spPr>
          <a:xfrm>
            <a:off x="4987663" y="126345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86" name="Straight Arrow Connector 185">
            <a:extLst>
              <a:ext uri="{FF2B5EF4-FFF2-40B4-BE49-F238E27FC236}">
                <a16:creationId xmlns:a16="http://schemas.microsoft.com/office/drawing/2014/main" id="{4897A7DE-0BC7-05D0-C089-7C30A1707EFE}"/>
              </a:ext>
            </a:extLst>
          </p:cNvPr>
          <p:cNvCxnSpPr>
            <a:cxnSpLocks/>
            <a:stCxn id="185" idx="2"/>
            <a:endCxn id="182" idx="0"/>
          </p:cNvCxnSpPr>
          <p:nvPr/>
        </p:nvCxnSpPr>
        <p:spPr>
          <a:xfrm>
            <a:off x="5231754" y="164198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0B1E991C-B7B9-E0C3-5CC6-030D7C297199}"/>
              </a:ext>
            </a:extLst>
          </p:cNvPr>
          <p:cNvCxnSpPr>
            <a:cxnSpLocks/>
            <a:stCxn id="185" idx="2"/>
            <a:endCxn id="189" idx="0"/>
          </p:cNvCxnSpPr>
          <p:nvPr/>
        </p:nvCxnSpPr>
        <p:spPr>
          <a:xfrm flipH="1">
            <a:off x="4882162" y="164198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Rounded Corners 187">
            <a:extLst>
              <a:ext uri="{FF2B5EF4-FFF2-40B4-BE49-F238E27FC236}">
                <a16:creationId xmlns:a16="http://schemas.microsoft.com/office/drawing/2014/main" id="{C3E41E69-1B81-426C-ED2F-751BF6F16F41}"/>
              </a:ext>
            </a:extLst>
          </p:cNvPr>
          <p:cNvSpPr/>
          <p:nvPr/>
        </p:nvSpPr>
        <p:spPr>
          <a:xfrm>
            <a:off x="4907153" y="232335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89" name="Oval 188">
            <a:extLst>
              <a:ext uri="{FF2B5EF4-FFF2-40B4-BE49-F238E27FC236}">
                <a16:creationId xmlns:a16="http://schemas.microsoft.com/office/drawing/2014/main" id="{12635CBB-D994-2C8B-8C35-CCBAD3E8F67E}"/>
              </a:ext>
            </a:extLst>
          </p:cNvPr>
          <p:cNvSpPr/>
          <p:nvPr/>
        </p:nvSpPr>
        <p:spPr>
          <a:xfrm>
            <a:off x="4735707" y="179340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C4BA46F-72EE-4F30-F615-B86525337E05}"/>
              </a:ext>
            </a:extLst>
          </p:cNvPr>
          <p:cNvSpPr/>
          <p:nvPr/>
        </p:nvSpPr>
        <p:spPr>
          <a:xfrm>
            <a:off x="5810047" y="232335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98EF1E18-E5AF-BC4D-9D86-FF6223C7E02A}"/>
              </a:ext>
            </a:extLst>
          </p:cNvPr>
          <p:cNvSpPr/>
          <p:nvPr/>
        </p:nvSpPr>
        <p:spPr>
          <a:xfrm>
            <a:off x="7012192" y="232672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Rectangle: Rounded Corners 205">
            <a:extLst>
              <a:ext uri="{FF2B5EF4-FFF2-40B4-BE49-F238E27FC236}">
                <a16:creationId xmlns:a16="http://schemas.microsoft.com/office/drawing/2014/main" id="{3D243604-063A-4A94-D278-24B48F84EB4E}"/>
              </a:ext>
            </a:extLst>
          </p:cNvPr>
          <p:cNvSpPr/>
          <p:nvPr/>
        </p:nvSpPr>
        <p:spPr>
          <a:xfrm>
            <a:off x="6478411" y="179980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sp>
        <p:nvSpPr>
          <p:cNvPr id="3" name="Rectangle: Rounded Corners 2">
            <a:extLst>
              <a:ext uri="{FF2B5EF4-FFF2-40B4-BE49-F238E27FC236}">
                <a16:creationId xmlns:a16="http://schemas.microsoft.com/office/drawing/2014/main" id="{178AD2F6-8166-F7E6-2653-998AB5778299}"/>
              </a:ext>
            </a:extLst>
          </p:cNvPr>
          <p:cNvSpPr/>
          <p:nvPr/>
        </p:nvSpPr>
        <p:spPr>
          <a:xfrm>
            <a:off x="7988996" y="2827666"/>
            <a:ext cx="629619"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Adj</a:t>
            </a:r>
          </a:p>
        </p:txBody>
      </p:sp>
      <p:cxnSp>
        <p:nvCxnSpPr>
          <p:cNvPr id="5" name="Straight Arrow Connector 4">
            <a:extLst>
              <a:ext uri="{FF2B5EF4-FFF2-40B4-BE49-F238E27FC236}">
                <a16:creationId xmlns:a16="http://schemas.microsoft.com/office/drawing/2014/main" id="{42BD1C48-F5B7-6BAE-F2CB-8E0DD6E7E022}"/>
              </a:ext>
            </a:extLst>
          </p:cNvPr>
          <p:cNvCxnSpPr>
            <a:endCxn id="3" idx="0"/>
          </p:cNvCxnSpPr>
          <p:nvPr/>
        </p:nvCxnSpPr>
        <p:spPr>
          <a:xfrm>
            <a:off x="7872143" y="2705003"/>
            <a:ext cx="431663" cy="1226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0006395-D603-C828-5173-2D05ED1A1D46}"/>
              </a:ext>
            </a:extLst>
          </p:cNvPr>
          <p:cNvSpPr txBox="1"/>
          <p:nvPr/>
        </p:nvSpPr>
        <p:spPr>
          <a:xfrm>
            <a:off x="8111090" y="2375677"/>
            <a:ext cx="2929007" cy="276999"/>
          </a:xfrm>
          <a:prstGeom prst="rect">
            <a:avLst/>
          </a:prstGeom>
          <a:noFill/>
        </p:spPr>
        <p:txBody>
          <a:bodyPr wrap="none" rtlCol="0">
            <a:spAutoFit/>
          </a:bodyPr>
          <a:lstStyle/>
          <a:p>
            <a:r>
              <a:rPr lang="en-US" sz="1200" dirty="0">
                <a:solidFill>
                  <a:schemeClr val="accent4"/>
                </a:solidFill>
              </a:rPr>
              <a:t>[ “found” | “a,” “job,” “last,” “Friday” ]</a:t>
            </a:r>
          </a:p>
        </p:txBody>
      </p:sp>
      <p:sp>
        <p:nvSpPr>
          <p:cNvPr id="7" name="TextBox 6">
            <a:extLst>
              <a:ext uri="{FF2B5EF4-FFF2-40B4-BE49-F238E27FC236}">
                <a16:creationId xmlns:a16="http://schemas.microsoft.com/office/drawing/2014/main" id="{3FA755E4-D5A1-D356-7D0F-55B59A42ED87}"/>
              </a:ext>
            </a:extLst>
          </p:cNvPr>
          <p:cNvSpPr txBox="1"/>
          <p:nvPr/>
        </p:nvSpPr>
        <p:spPr>
          <a:xfrm>
            <a:off x="8617058" y="2878434"/>
            <a:ext cx="2318263" cy="276999"/>
          </a:xfrm>
          <a:prstGeom prst="rect">
            <a:avLst/>
          </a:prstGeom>
          <a:noFill/>
        </p:spPr>
        <p:txBody>
          <a:bodyPr wrap="none" rtlCol="0">
            <a:spAutoFit/>
          </a:bodyPr>
          <a:lstStyle/>
          <a:p>
            <a:r>
              <a:rPr lang="en-US" sz="1200" dirty="0">
                <a:solidFill>
                  <a:schemeClr val="accent4"/>
                </a:solidFill>
              </a:rPr>
              <a:t>[ “a,” “job,” | “last,” “Friday” ]</a:t>
            </a:r>
          </a:p>
        </p:txBody>
      </p:sp>
      <p:sp>
        <p:nvSpPr>
          <p:cNvPr id="9" name="TextBox 8">
            <a:extLst>
              <a:ext uri="{FF2B5EF4-FFF2-40B4-BE49-F238E27FC236}">
                <a16:creationId xmlns:a16="http://schemas.microsoft.com/office/drawing/2014/main" id="{3A77A40C-6928-B8A2-E07F-911D762BB1C2}"/>
              </a:ext>
            </a:extLst>
          </p:cNvPr>
          <p:cNvSpPr txBox="1"/>
          <p:nvPr/>
        </p:nvSpPr>
        <p:spPr>
          <a:xfrm>
            <a:off x="10365876" y="3433740"/>
            <a:ext cx="277640" cy="276999"/>
          </a:xfrm>
          <a:prstGeom prst="rect">
            <a:avLst/>
          </a:prstGeom>
          <a:noFill/>
        </p:spPr>
        <p:txBody>
          <a:bodyPr wrap="none" rtlCol="0">
            <a:spAutoFit/>
          </a:bodyPr>
          <a:lstStyle/>
          <a:p>
            <a:r>
              <a:rPr lang="en-US" sz="1200" dirty="0">
                <a:solidFill>
                  <a:schemeClr val="accent4"/>
                </a:solidFill>
              </a:rPr>
              <a:t>|</a:t>
            </a:r>
          </a:p>
        </p:txBody>
      </p:sp>
      <p:sp>
        <p:nvSpPr>
          <p:cNvPr id="11" name="Rectangle: Rounded Corners 10">
            <a:extLst>
              <a:ext uri="{FF2B5EF4-FFF2-40B4-BE49-F238E27FC236}">
                <a16:creationId xmlns:a16="http://schemas.microsoft.com/office/drawing/2014/main" id="{D3903CCD-B79F-3D09-6CAA-60760AE92750}"/>
              </a:ext>
            </a:extLst>
          </p:cNvPr>
          <p:cNvSpPr/>
          <p:nvPr/>
        </p:nvSpPr>
        <p:spPr>
          <a:xfrm>
            <a:off x="7843045" y="509303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sp>
        <p:nvSpPr>
          <p:cNvPr id="12" name="Rectangle: Rounded Corners 11">
            <a:extLst>
              <a:ext uri="{FF2B5EF4-FFF2-40B4-BE49-F238E27FC236}">
                <a16:creationId xmlns:a16="http://schemas.microsoft.com/office/drawing/2014/main" id="{7328C5E6-9C6B-1C54-449B-03C1919192DB}"/>
              </a:ext>
            </a:extLst>
          </p:cNvPr>
          <p:cNvSpPr/>
          <p:nvPr/>
        </p:nvSpPr>
        <p:spPr>
          <a:xfrm>
            <a:off x="7355366" y="5622984"/>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job</a:t>
            </a:r>
          </a:p>
        </p:txBody>
      </p:sp>
      <p:sp>
        <p:nvSpPr>
          <p:cNvPr id="13" name="Rectangle: Rounded Corners 12">
            <a:extLst>
              <a:ext uri="{FF2B5EF4-FFF2-40B4-BE49-F238E27FC236}">
                <a16:creationId xmlns:a16="http://schemas.microsoft.com/office/drawing/2014/main" id="{5240A4BD-2400-6EFF-02D3-4A356C5CBB25}"/>
              </a:ext>
            </a:extLst>
          </p:cNvPr>
          <p:cNvSpPr/>
          <p:nvPr/>
        </p:nvSpPr>
        <p:spPr>
          <a:xfrm>
            <a:off x="7363641" y="457000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sp>
        <p:nvSpPr>
          <p:cNvPr id="14" name="Rectangle: Rounded Corners 13">
            <a:extLst>
              <a:ext uri="{FF2B5EF4-FFF2-40B4-BE49-F238E27FC236}">
                <a16:creationId xmlns:a16="http://schemas.microsoft.com/office/drawing/2014/main" id="{7ED0A0E6-A771-A59E-A726-70A8622BE194}"/>
              </a:ext>
            </a:extLst>
          </p:cNvPr>
          <p:cNvSpPr/>
          <p:nvPr/>
        </p:nvSpPr>
        <p:spPr>
          <a:xfrm>
            <a:off x="6910982" y="394688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15" name="Straight Arrow Connector 14">
            <a:extLst>
              <a:ext uri="{FF2B5EF4-FFF2-40B4-BE49-F238E27FC236}">
                <a16:creationId xmlns:a16="http://schemas.microsoft.com/office/drawing/2014/main" id="{61920D92-1F28-A89C-65F5-2433F1016715}"/>
              </a:ext>
            </a:extLst>
          </p:cNvPr>
          <p:cNvCxnSpPr>
            <a:cxnSpLocks/>
            <a:stCxn id="14" idx="2"/>
            <a:endCxn id="13" idx="0"/>
          </p:cNvCxnSpPr>
          <p:nvPr/>
        </p:nvCxnSpPr>
        <p:spPr>
          <a:xfrm>
            <a:off x="7155073" y="4325423"/>
            <a:ext cx="452659" cy="2445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DDF9F15-1061-0C3A-995C-C5E3F0A45141}"/>
              </a:ext>
            </a:extLst>
          </p:cNvPr>
          <p:cNvCxnSpPr>
            <a:cxnSpLocks/>
            <a:stCxn id="14" idx="2"/>
            <a:endCxn id="20" idx="0"/>
          </p:cNvCxnSpPr>
          <p:nvPr/>
        </p:nvCxnSpPr>
        <p:spPr>
          <a:xfrm flipH="1">
            <a:off x="6674188" y="4325423"/>
            <a:ext cx="480885" cy="244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Rectangle: Rounded Corners 16">
            <a:extLst>
              <a:ext uri="{FF2B5EF4-FFF2-40B4-BE49-F238E27FC236}">
                <a16:creationId xmlns:a16="http://schemas.microsoft.com/office/drawing/2014/main" id="{EDF3B6D6-FF06-3506-2F19-62CB901B9EFF}"/>
              </a:ext>
            </a:extLst>
          </p:cNvPr>
          <p:cNvSpPr/>
          <p:nvPr/>
        </p:nvSpPr>
        <p:spPr>
          <a:xfrm>
            <a:off x="6520436" y="342385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AP</a:t>
            </a:r>
          </a:p>
        </p:txBody>
      </p:sp>
      <p:cxnSp>
        <p:nvCxnSpPr>
          <p:cNvPr id="18" name="Straight Arrow Connector 17">
            <a:extLst>
              <a:ext uri="{FF2B5EF4-FFF2-40B4-BE49-F238E27FC236}">
                <a16:creationId xmlns:a16="http://schemas.microsoft.com/office/drawing/2014/main" id="{5D7F64A5-1CC4-F4BC-7FEC-F86F7E39990C}"/>
              </a:ext>
            </a:extLst>
          </p:cNvPr>
          <p:cNvCxnSpPr>
            <a:cxnSpLocks/>
            <a:stCxn id="17" idx="2"/>
            <a:endCxn id="14" idx="0"/>
          </p:cNvCxnSpPr>
          <p:nvPr/>
        </p:nvCxnSpPr>
        <p:spPr>
          <a:xfrm>
            <a:off x="6764527" y="3802389"/>
            <a:ext cx="390546"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AC17FC9-0053-CEC7-45C3-27FF127CAF77}"/>
              </a:ext>
            </a:extLst>
          </p:cNvPr>
          <p:cNvCxnSpPr>
            <a:cxnSpLocks/>
            <a:stCxn id="17" idx="2"/>
            <a:endCxn id="27" idx="0"/>
          </p:cNvCxnSpPr>
          <p:nvPr/>
        </p:nvCxnSpPr>
        <p:spPr>
          <a:xfrm flipH="1">
            <a:off x="6428438" y="3802389"/>
            <a:ext cx="336089" cy="1444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Rounded Corners 19">
            <a:extLst>
              <a:ext uri="{FF2B5EF4-FFF2-40B4-BE49-F238E27FC236}">
                <a16:creationId xmlns:a16="http://schemas.microsoft.com/office/drawing/2014/main" id="{493D6EA3-FF48-ED32-35E2-E7B69909D92B}"/>
              </a:ext>
            </a:extLst>
          </p:cNvPr>
          <p:cNvSpPr/>
          <p:nvPr/>
        </p:nvSpPr>
        <p:spPr>
          <a:xfrm>
            <a:off x="6332460" y="4570002"/>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a</a:t>
            </a:r>
          </a:p>
        </p:txBody>
      </p:sp>
      <p:cxnSp>
        <p:nvCxnSpPr>
          <p:cNvPr id="21" name="Straight Arrow Connector 20">
            <a:extLst>
              <a:ext uri="{FF2B5EF4-FFF2-40B4-BE49-F238E27FC236}">
                <a16:creationId xmlns:a16="http://schemas.microsoft.com/office/drawing/2014/main" id="{BEF07841-9024-965B-E501-65787D47DC3C}"/>
              </a:ext>
            </a:extLst>
          </p:cNvPr>
          <p:cNvCxnSpPr>
            <a:stCxn id="13" idx="2"/>
            <a:endCxn id="11" idx="0"/>
          </p:cNvCxnSpPr>
          <p:nvPr/>
        </p:nvCxnSpPr>
        <p:spPr>
          <a:xfrm>
            <a:off x="7607732" y="4948537"/>
            <a:ext cx="479404"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0CDC7D8-AF66-B378-7EFD-421119F0AA75}"/>
              </a:ext>
            </a:extLst>
          </p:cNvPr>
          <p:cNvCxnSpPr>
            <a:cxnSpLocks/>
            <a:stCxn id="11" idx="2"/>
            <a:endCxn id="24" idx="0"/>
          </p:cNvCxnSpPr>
          <p:nvPr/>
        </p:nvCxnSpPr>
        <p:spPr>
          <a:xfrm>
            <a:off x="8087136" y="5471571"/>
            <a:ext cx="333287" cy="1514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C7AD6C9-A1D0-48D2-3F98-80415A97527D}"/>
              </a:ext>
            </a:extLst>
          </p:cNvPr>
          <p:cNvSpPr/>
          <p:nvPr/>
        </p:nvSpPr>
        <p:spPr>
          <a:xfrm>
            <a:off x="8273968" y="5622984"/>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9FEFE190-1515-45E0-5DE8-91AB19A852FC}"/>
              </a:ext>
            </a:extLst>
          </p:cNvPr>
          <p:cNvCxnSpPr>
            <a:cxnSpLocks/>
            <a:stCxn id="11" idx="2"/>
            <a:endCxn id="12" idx="0"/>
          </p:cNvCxnSpPr>
          <p:nvPr/>
        </p:nvCxnSpPr>
        <p:spPr>
          <a:xfrm flipH="1">
            <a:off x="7697094" y="5471571"/>
            <a:ext cx="390042"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4CC71D-97BE-F884-8ED8-0A5C1548306E}"/>
              </a:ext>
            </a:extLst>
          </p:cNvPr>
          <p:cNvCxnSpPr>
            <a:cxnSpLocks/>
            <a:stCxn id="3" idx="2"/>
            <a:endCxn id="17" idx="0"/>
          </p:cNvCxnSpPr>
          <p:nvPr/>
        </p:nvCxnSpPr>
        <p:spPr>
          <a:xfrm flipH="1">
            <a:off x="6764527" y="3206201"/>
            <a:ext cx="1539279" cy="2176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3F939E01-1B02-8452-FEB1-B1A0A0D5BBAD}"/>
              </a:ext>
            </a:extLst>
          </p:cNvPr>
          <p:cNvSpPr/>
          <p:nvPr/>
        </p:nvSpPr>
        <p:spPr>
          <a:xfrm>
            <a:off x="6281983" y="3946888"/>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6B36120F-FE2D-191F-D413-9410609B754E}"/>
              </a:ext>
            </a:extLst>
          </p:cNvPr>
          <p:cNvCxnSpPr>
            <a:cxnSpLocks/>
            <a:stCxn id="13" idx="2"/>
            <a:endCxn id="54" idx="0"/>
          </p:cNvCxnSpPr>
          <p:nvPr/>
        </p:nvCxnSpPr>
        <p:spPr>
          <a:xfrm flipH="1">
            <a:off x="7285843" y="4948537"/>
            <a:ext cx="321889"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2ED2AA13-CB9F-A503-8B48-76D997B4AA48}"/>
              </a:ext>
            </a:extLst>
          </p:cNvPr>
          <p:cNvSpPr/>
          <p:nvPr/>
        </p:nvSpPr>
        <p:spPr>
          <a:xfrm>
            <a:off x="7139388" y="5093036"/>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92315E65-CBBD-87A9-C560-45DF7C03D529}"/>
              </a:ext>
            </a:extLst>
          </p:cNvPr>
          <p:cNvSpPr txBox="1"/>
          <p:nvPr/>
        </p:nvSpPr>
        <p:spPr>
          <a:xfrm>
            <a:off x="1938403" y="3289863"/>
            <a:ext cx="4544416" cy="584775"/>
          </a:xfrm>
          <a:prstGeom prst="rect">
            <a:avLst/>
          </a:prstGeom>
          <a:noFill/>
        </p:spPr>
        <p:txBody>
          <a:bodyPr wrap="square">
            <a:spAutoFit/>
          </a:bodyPr>
          <a:lstStyle/>
          <a:p>
            <a:r>
              <a:rPr lang="en-US" sz="1600" dirty="0">
                <a:solidFill>
                  <a:srgbClr val="FF0000"/>
                </a:solidFill>
                <a:latin typeface="Palatino Linotype" panose="02040502050505030304" pitchFamily="18" charset="0"/>
              </a:rPr>
              <a:t>A phrase consisting of a doublet (two nouns) are organized sequentially</a:t>
            </a:r>
          </a:p>
        </p:txBody>
      </p:sp>
      <p:sp>
        <p:nvSpPr>
          <p:cNvPr id="4" name="Rectangle: Rounded Corners 3">
            <a:extLst>
              <a:ext uri="{FF2B5EF4-FFF2-40B4-BE49-F238E27FC236}">
                <a16:creationId xmlns:a16="http://schemas.microsoft.com/office/drawing/2014/main" id="{700817E9-694F-84E2-47E8-6824CFFE2229}"/>
              </a:ext>
            </a:extLst>
          </p:cNvPr>
          <p:cNvSpPr/>
          <p:nvPr/>
        </p:nvSpPr>
        <p:spPr>
          <a:xfrm>
            <a:off x="8416642" y="501932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last</a:t>
            </a:r>
          </a:p>
        </p:txBody>
      </p:sp>
      <p:sp>
        <p:nvSpPr>
          <p:cNvPr id="22" name="Rectangle: Rounded Corners 21">
            <a:extLst>
              <a:ext uri="{FF2B5EF4-FFF2-40B4-BE49-F238E27FC236}">
                <a16:creationId xmlns:a16="http://schemas.microsoft.com/office/drawing/2014/main" id="{B6CF605D-AE78-240B-5242-A2EEF611B3A0}"/>
              </a:ext>
            </a:extLst>
          </p:cNvPr>
          <p:cNvSpPr/>
          <p:nvPr/>
        </p:nvSpPr>
        <p:spPr>
          <a:xfrm>
            <a:off x="8974948" y="4480273"/>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28" name="Straight Arrow Connector 27">
            <a:extLst>
              <a:ext uri="{FF2B5EF4-FFF2-40B4-BE49-F238E27FC236}">
                <a16:creationId xmlns:a16="http://schemas.microsoft.com/office/drawing/2014/main" id="{E59FC138-6B26-A09C-1A8F-141CD2C59451}"/>
              </a:ext>
            </a:extLst>
          </p:cNvPr>
          <p:cNvCxnSpPr>
            <a:cxnSpLocks/>
            <a:stCxn id="22" idx="2"/>
            <a:endCxn id="41" idx="0"/>
          </p:cNvCxnSpPr>
          <p:nvPr/>
        </p:nvCxnSpPr>
        <p:spPr>
          <a:xfrm>
            <a:off x="9219039" y="4858808"/>
            <a:ext cx="337353" cy="16051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5926ED4-8941-DBB8-AF4D-88D16D66CE41}"/>
              </a:ext>
            </a:extLst>
          </p:cNvPr>
          <p:cNvCxnSpPr>
            <a:cxnSpLocks/>
            <a:stCxn id="22" idx="2"/>
            <a:endCxn id="4" idx="0"/>
          </p:cNvCxnSpPr>
          <p:nvPr/>
        </p:nvCxnSpPr>
        <p:spPr>
          <a:xfrm flipH="1">
            <a:off x="8758370" y="4858808"/>
            <a:ext cx="460669" cy="1605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ctangle: Rounded Corners 29">
            <a:extLst>
              <a:ext uri="{FF2B5EF4-FFF2-40B4-BE49-F238E27FC236}">
                <a16:creationId xmlns:a16="http://schemas.microsoft.com/office/drawing/2014/main" id="{50DF2455-2F9E-FFD3-7427-A373FD5DA8F9}"/>
              </a:ext>
            </a:extLst>
          </p:cNvPr>
          <p:cNvSpPr/>
          <p:nvPr/>
        </p:nvSpPr>
        <p:spPr>
          <a:xfrm>
            <a:off x="8584402" y="393597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1" name="Straight Arrow Connector 30">
            <a:extLst>
              <a:ext uri="{FF2B5EF4-FFF2-40B4-BE49-F238E27FC236}">
                <a16:creationId xmlns:a16="http://schemas.microsoft.com/office/drawing/2014/main" id="{D1AE956F-0B93-3E78-DDCD-DE30373060D8}"/>
              </a:ext>
            </a:extLst>
          </p:cNvPr>
          <p:cNvCxnSpPr>
            <a:cxnSpLocks/>
            <a:stCxn id="30" idx="2"/>
            <a:endCxn id="22" idx="0"/>
          </p:cNvCxnSpPr>
          <p:nvPr/>
        </p:nvCxnSpPr>
        <p:spPr>
          <a:xfrm>
            <a:off x="8828493" y="4314505"/>
            <a:ext cx="390546"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989BE5B-A168-D87C-8EE7-9FB08B8B2F2C}"/>
              </a:ext>
            </a:extLst>
          </p:cNvPr>
          <p:cNvCxnSpPr>
            <a:cxnSpLocks/>
            <a:stCxn id="30" idx="2"/>
            <a:endCxn id="42" idx="0"/>
          </p:cNvCxnSpPr>
          <p:nvPr/>
        </p:nvCxnSpPr>
        <p:spPr>
          <a:xfrm flipH="1">
            <a:off x="8462357" y="4314505"/>
            <a:ext cx="366137"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Rounded Corners 32">
            <a:extLst>
              <a:ext uri="{FF2B5EF4-FFF2-40B4-BE49-F238E27FC236}">
                <a16:creationId xmlns:a16="http://schemas.microsoft.com/office/drawing/2014/main" id="{3659610E-4646-6738-DF1E-7BE12DFCA200}"/>
              </a:ext>
            </a:extLst>
          </p:cNvPr>
          <p:cNvSpPr/>
          <p:nvPr/>
        </p:nvSpPr>
        <p:spPr>
          <a:xfrm>
            <a:off x="10155334" y="392161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34" name="Straight Arrow Connector 33">
            <a:extLst>
              <a:ext uri="{FF2B5EF4-FFF2-40B4-BE49-F238E27FC236}">
                <a16:creationId xmlns:a16="http://schemas.microsoft.com/office/drawing/2014/main" id="{719FE2C8-4E4A-7B90-F2BC-D9FB83A9D725}"/>
              </a:ext>
            </a:extLst>
          </p:cNvPr>
          <p:cNvCxnSpPr>
            <a:cxnSpLocks/>
            <a:stCxn id="33" idx="2"/>
            <a:endCxn id="40" idx="0"/>
          </p:cNvCxnSpPr>
          <p:nvPr/>
        </p:nvCxnSpPr>
        <p:spPr>
          <a:xfrm>
            <a:off x="10399425" y="4300151"/>
            <a:ext cx="381798"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311216C-D4BF-1418-FF53-FE5293127039}"/>
              </a:ext>
            </a:extLst>
          </p:cNvPr>
          <p:cNvCxnSpPr>
            <a:cxnSpLocks/>
            <a:stCxn id="33" idx="2"/>
            <a:endCxn id="36" idx="0"/>
          </p:cNvCxnSpPr>
          <p:nvPr/>
        </p:nvCxnSpPr>
        <p:spPr>
          <a:xfrm flipH="1">
            <a:off x="10000131" y="4300151"/>
            <a:ext cx="399294"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Rounded Corners 35">
            <a:extLst>
              <a:ext uri="{FF2B5EF4-FFF2-40B4-BE49-F238E27FC236}">
                <a16:creationId xmlns:a16="http://schemas.microsoft.com/office/drawing/2014/main" id="{254EF2F6-08AA-3C5A-9302-6E898100151E}"/>
              </a:ext>
            </a:extLst>
          </p:cNvPr>
          <p:cNvSpPr/>
          <p:nvPr/>
        </p:nvSpPr>
        <p:spPr>
          <a:xfrm>
            <a:off x="9609585" y="4465919"/>
            <a:ext cx="781092"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Friday</a:t>
            </a:r>
          </a:p>
        </p:txBody>
      </p:sp>
      <p:sp>
        <p:nvSpPr>
          <p:cNvPr id="37" name="Rectangle: Rounded Corners 36">
            <a:extLst>
              <a:ext uri="{FF2B5EF4-FFF2-40B4-BE49-F238E27FC236}">
                <a16:creationId xmlns:a16="http://schemas.microsoft.com/office/drawing/2014/main" id="{ADAC7E06-8031-8891-BF21-3441B4F28D49}"/>
              </a:ext>
            </a:extLst>
          </p:cNvPr>
          <p:cNvSpPr/>
          <p:nvPr/>
        </p:nvSpPr>
        <p:spPr>
          <a:xfrm>
            <a:off x="9365494" y="342385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8" name="Straight Arrow Connector 37">
            <a:extLst>
              <a:ext uri="{FF2B5EF4-FFF2-40B4-BE49-F238E27FC236}">
                <a16:creationId xmlns:a16="http://schemas.microsoft.com/office/drawing/2014/main" id="{3A0C9F73-D1A7-A809-53F2-3F8067BDD2E9}"/>
              </a:ext>
            </a:extLst>
          </p:cNvPr>
          <p:cNvCxnSpPr>
            <a:cxnSpLocks/>
            <a:stCxn id="37" idx="2"/>
            <a:endCxn id="33" idx="0"/>
          </p:cNvCxnSpPr>
          <p:nvPr/>
        </p:nvCxnSpPr>
        <p:spPr>
          <a:xfrm>
            <a:off x="9609585" y="3802389"/>
            <a:ext cx="789840" cy="11922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3C628299-C3E3-F8E6-11BD-A0FF2DE630FA}"/>
              </a:ext>
            </a:extLst>
          </p:cNvPr>
          <p:cNvCxnSpPr>
            <a:cxnSpLocks/>
            <a:stCxn id="37" idx="2"/>
            <a:endCxn id="30" idx="0"/>
          </p:cNvCxnSpPr>
          <p:nvPr/>
        </p:nvCxnSpPr>
        <p:spPr>
          <a:xfrm flipH="1">
            <a:off x="8828493" y="3802389"/>
            <a:ext cx="781092" cy="1335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2DF396B3-C163-A1F3-DE33-7D4615493B53}"/>
              </a:ext>
            </a:extLst>
          </p:cNvPr>
          <p:cNvSpPr/>
          <p:nvPr/>
        </p:nvSpPr>
        <p:spPr>
          <a:xfrm>
            <a:off x="10634769" y="446591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1859108-0079-4EF5-B14A-065F74CF06CB}"/>
              </a:ext>
            </a:extLst>
          </p:cNvPr>
          <p:cNvSpPr/>
          <p:nvPr/>
        </p:nvSpPr>
        <p:spPr>
          <a:xfrm>
            <a:off x="9409938" y="5019325"/>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3E76DB4-B764-0C07-3DFE-0315355640F0}"/>
              </a:ext>
            </a:extLst>
          </p:cNvPr>
          <p:cNvSpPr/>
          <p:nvPr/>
        </p:nvSpPr>
        <p:spPr>
          <a:xfrm>
            <a:off x="8315902" y="4480273"/>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7BB49DF-B522-74D6-DED5-D3BEEAB7068E}"/>
              </a:ext>
            </a:extLst>
          </p:cNvPr>
          <p:cNvSpPr txBox="1"/>
          <p:nvPr/>
        </p:nvSpPr>
        <p:spPr>
          <a:xfrm>
            <a:off x="9857809" y="3446505"/>
            <a:ext cx="1479892" cy="276999"/>
          </a:xfrm>
          <a:prstGeom prst="rect">
            <a:avLst/>
          </a:prstGeom>
          <a:noFill/>
        </p:spPr>
        <p:txBody>
          <a:bodyPr wrap="none" rtlCol="0">
            <a:spAutoFit/>
          </a:bodyPr>
          <a:lstStyle/>
          <a:p>
            <a:r>
              <a:rPr lang="en-US" sz="1200" dirty="0">
                <a:solidFill>
                  <a:schemeClr val="accent4"/>
                </a:solidFill>
              </a:rPr>
              <a:t>[ “last,”  “Friday” ]</a:t>
            </a:r>
          </a:p>
        </p:txBody>
      </p:sp>
      <p:sp>
        <p:nvSpPr>
          <p:cNvPr id="44" name="TextBox 43">
            <a:extLst>
              <a:ext uri="{FF2B5EF4-FFF2-40B4-BE49-F238E27FC236}">
                <a16:creationId xmlns:a16="http://schemas.microsoft.com/office/drawing/2014/main" id="{AEBBA443-1CDF-AF3E-BDEB-B07400FD2EE4}"/>
              </a:ext>
            </a:extLst>
          </p:cNvPr>
          <p:cNvSpPr txBox="1"/>
          <p:nvPr/>
        </p:nvSpPr>
        <p:spPr>
          <a:xfrm>
            <a:off x="10643516" y="3937442"/>
            <a:ext cx="881973" cy="276999"/>
          </a:xfrm>
          <a:prstGeom prst="rect">
            <a:avLst/>
          </a:prstGeom>
          <a:noFill/>
        </p:spPr>
        <p:txBody>
          <a:bodyPr wrap="none" rtlCol="0">
            <a:spAutoFit/>
          </a:bodyPr>
          <a:lstStyle/>
          <a:p>
            <a:r>
              <a:rPr lang="en-US" sz="1200" dirty="0">
                <a:solidFill>
                  <a:schemeClr val="accent4"/>
                </a:solidFill>
              </a:rPr>
              <a:t>[“Friday”]</a:t>
            </a:r>
          </a:p>
        </p:txBody>
      </p:sp>
      <p:sp>
        <p:nvSpPr>
          <p:cNvPr id="45" name="TextBox 44">
            <a:extLst>
              <a:ext uri="{FF2B5EF4-FFF2-40B4-BE49-F238E27FC236}">
                <a16:creationId xmlns:a16="http://schemas.microsoft.com/office/drawing/2014/main" id="{7CACF1DE-B6C2-F596-4F2B-3CF1A6920607}"/>
              </a:ext>
            </a:extLst>
          </p:cNvPr>
          <p:cNvSpPr txBox="1"/>
          <p:nvPr/>
        </p:nvSpPr>
        <p:spPr>
          <a:xfrm>
            <a:off x="9072584" y="3956549"/>
            <a:ext cx="668773" cy="276999"/>
          </a:xfrm>
          <a:prstGeom prst="rect">
            <a:avLst/>
          </a:prstGeom>
          <a:noFill/>
        </p:spPr>
        <p:txBody>
          <a:bodyPr wrap="none" rtlCol="0">
            <a:spAutoFit/>
          </a:bodyPr>
          <a:lstStyle/>
          <a:p>
            <a:r>
              <a:rPr lang="en-US" sz="1200" dirty="0">
                <a:solidFill>
                  <a:schemeClr val="accent4"/>
                </a:solidFill>
              </a:rPr>
              <a:t>[“last”]</a:t>
            </a:r>
          </a:p>
        </p:txBody>
      </p:sp>
      <p:cxnSp>
        <p:nvCxnSpPr>
          <p:cNvPr id="46" name="Straight Arrow Connector 45">
            <a:extLst>
              <a:ext uri="{FF2B5EF4-FFF2-40B4-BE49-F238E27FC236}">
                <a16:creationId xmlns:a16="http://schemas.microsoft.com/office/drawing/2014/main" id="{76610D5C-7E9D-7C1F-9878-1CCA931559FF}"/>
              </a:ext>
            </a:extLst>
          </p:cNvPr>
          <p:cNvCxnSpPr>
            <a:cxnSpLocks/>
            <a:stCxn id="3" idx="2"/>
            <a:endCxn id="37" idx="0"/>
          </p:cNvCxnSpPr>
          <p:nvPr/>
        </p:nvCxnSpPr>
        <p:spPr>
          <a:xfrm>
            <a:off x="8303806" y="3206201"/>
            <a:ext cx="1305779" cy="2176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39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2" grpId="0"/>
      <p:bldP spid="4" grpId="0" animBg="1"/>
      <p:bldP spid="22" grpId="0" animBg="1"/>
      <p:bldP spid="30" grpId="0" animBg="1"/>
      <p:bldP spid="33" grpId="0" animBg="1"/>
      <p:bldP spid="36" grpId="0" animBg="1"/>
      <p:bldP spid="37" grpId="0" animBg="1"/>
      <p:bldP spid="40" grpId="0" animBg="1"/>
      <p:bldP spid="41" grpId="0" animBg="1"/>
      <p:bldP spid="42" grpId="0" animBg="1"/>
      <p:bldP spid="43" grpId="0"/>
      <p:bldP spid="44"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EFD9F82-4218-CD27-3302-62F87C163012}"/>
              </a:ext>
            </a:extLst>
          </p:cNvPr>
          <p:cNvGrpSpPr/>
          <p:nvPr/>
        </p:nvGrpSpPr>
        <p:grpSpPr>
          <a:xfrm>
            <a:off x="4787518" y="1512715"/>
            <a:ext cx="2571794" cy="1630680"/>
            <a:chOff x="3575006" y="1501140"/>
            <a:chExt cx="2571794" cy="1630680"/>
          </a:xfrm>
        </p:grpSpPr>
        <p:sp>
          <p:nvSpPr>
            <p:cNvPr id="49" name="Freeform: Shape 48">
              <a:extLst>
                <a:ext uri="{FF2B5EF4-FFF2-40B4-BE49-F238E27FC236}">
                  <a16:creationId xmlns:a16="http://schemas.microsoft.com/office/drawing/2014/main" id="{0C1DDA8D-9A92-4FB3-305B-6F8548CF1DCC}"/>
                </a:ext>
              </a:extLst>
            </p:cNvPr>
            <p:cNvSpPr/>
            <p:nvPr/>
          </p:nvSpPr>
          <p:spPr>
            <a:xfrm>
              <a:off x="3609340" y="1501140"/>
              <a:ext cx="2537460" cy="1630680"/>
            </a:xfrm>
            <a:custGeom>
              <a:avLst/>
              <a:gdLst>
                <a:gd name="connsiteX0" fmla="*/ 0 w 2537460"/>
                <a:gd name="connsiteY0" fmla="*/ 1181100 h 1630680"/>
                <a:gd name="connsiteX1" fmla="*/ 0 w 2537460"/>
                <a:gd name="connsiteY1" fmla="*/ 426720 h 1630680"/>
                <a:gd name="connsiteX2" fmla="*/ 1150620 w 2537460"/>
                <a:gd name="connsiteY2" fmla="*/ 7620 h 1630680"/>
                <a:gd name="connsiteX3" fmla="*/ 1661160 w 2537460"/>
                <a:gd name="connsiteY3" fmla="*/ 0 h 1630680"/>
                <a:gd name="connsiteX4" fmla="*/ 2529840 w 2537460"/>
                <a:gd name="connsiteY4" fmla="*/ 1234440 h 1630680"/>
                <a:gd name="connsiteX5" fmla="*/ 2537460 w 2537460"/>
                <a:gd name="connsiteY5" fmla="*/ 1630680 h 1630680"/>
                <a:gd name="connsiteX6" fmla="*/ 1059180 w 2537460"/>
                <a:gd name="connsiteY6" fmla="*/ 1630680 h 1630680"/>
                <a:gd name="connsiteX7" fmla="*/ 0 w 2537460"/>
                <a:gd name="connsiteY7" fmla="*/ 1181100 h 16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37460" h="1630680">
                  <a:moveTo>
                    <a:pt x="0" y="1181100"/>
                  </a:moveTo>
                  <a:lnTo>
                    <a:pt x="0" y="426720"/>
                  </a:lnTo>
                  <a:lnTo>
                    <a:pt x="1150620" y="7620"/>
                  </a:lnTo>
                  <a:lnTo>
                    <a:pt x="1661160" y="0"/>
                  </a:lnTo>
                  <a:lnTo>
                    <a:pt x="2529840" y="1234440"/>
                  </a:lnTo>
                  <a:lnTo>
                    <a:pt x="2537460" y="1630680"/>
                  </a:lnTo>
                  <a:lnTo>
                    <a:pt x="1059180" y="1630680"/>
                  </a:lnTo>
                  <a:lnTo>
                    <a:pt x="0" y="1181100"/>
                  </a:lnTo>
                  <a:close/>
                </a:path>
              </a:pathLst>
            </a:cu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D61F7C1-BF57-FAAA-172E-B761E2B9698F}"/>
                </a:ext>
              </a:extLst>
            </p:cNvPr>
            <p:cNvSpPr txBox="1"/>
            <p:nvPr/>
          </p:nvSpPr>
          <p:spPr>
            <a:xfrm>
              <a:off x="3575006" y="2144414"/>
              <a:ext cx="914400" cy="338554"/>
            </a:xfrm>
            <a:prstGeom prst="rect">
              <a:avLst/>
            </a:prstGeom>
            <a:noFill/>
          </p:spPr>
          <p:txBody>
            <a:bodyPr wrap="square">
              <a:spAutoFit/>
            </a:bodyPr>
            <a:lstStyle/>
            <a:p>
              <a:pPr algn="ctr"/>
              <a:r>
                <a:rPr lang="en-US" sz="1600" b="1" dirty="0">
                  <a:solidFill>
                    <a:srgbClr val="FF0000"/>
                  </a:solidFill>
                  <a:latin typeface="Palatino Linotype" panose="02040502050505030304" pitchFamily="18" charset="0"/>
                </a:rPr>
                <a:t>Subject</a:t>
              </a:r>
            </a:p>
          </p:txBody>
        </p:sp>
      </p:grpSp>
      <p:grpSp>
        <p:nvGrpSpPr>
          <p:cNvPr id="9" name="Group 8">
            <a:extLst>
              <a:ext uri="{FF2B5EF4-FFF2-40B4-BE49-F238E27FC236}">
                <a16:creationId xmlns:a16="http://schemas.microsoft.com/office/drawing/2014/main" id="{73280DC2-C28B-4DDD-6285-C7780B5320BE}"/>
              </a:ext>
            </a:extLst>
          </p:cNvPr>
          <p:cNvGrpSpPr/>
          <p:nvPr/>
        </p:nvGrpSpPr>
        <p:grpSpPr>
          <a:xfrm>
            <a:off x="6470312" y="1027575"/>
            <a:ext cx="2903220" cy="1729740"/>
            <a:chOff x="5278120" y="1005840"/>
            <a:chExt cx="2903220" cy="1729740"/>
          </a:xfrm>
        </p:grpSpPr>
        <p:sp>
          <p:nvSpPr>
            <p:cNvPr id="50" name="Freeform: Shape 49">
              <a:extLst>
                <a:ext uri="{FF2B5EF4-FFF2-40B4-BE49-F238E27FC236}">
                  <a16:creationId xmlns:a16="http://schemas.microsoft.com/office/drawing/2014/main" id="{88856249-283E-7F01-4510-B7B708772A4C}"/>
                </a:ext>
              </a:extLst>
            </p:cNvPr>
            <p:cNvSpPr/>
            <p:nvPr/>
          </p:nvSpPr>
          <p:spPr>
            <a:xfrm>
              <a:off x="5278120" y="1005840"/>
              <a:ext cx="2903220" cy="1729740"/>
            </a:xfrm>
            <a:custGeom>
              <a:avLst/>
              <a:gdLst>
                <a:gd name="connsiteX0" fmla="*/ 2903220 w 2903220"/>
                <a:gd name="connsiteY0" fmla="*/ 304800 h 1729740"/>
                <a:gd name="connsiteX1" fmla="*/ 2903220 w 2903220"/>
                <a:gd name="connsiteY1" fmla="*/ 853440 h 1729740"/>
                <a:gd name="connsiteX2" fmla="*/ 1653540 w 2903220"/>
                <a:gd name="connsiteY2" fmla="*/ 1188720 h 1729740"/>
                <a:gd name="connsiteX3" fmla="*/ 1645920 w 2903220"/>
                <a:gd name="connsiteY3" fmla="*/ 1630680 h 1729740"/>
                <a:gd name="connsiteX4" fmla="*/ 876300 w 2903220"/>
                <a:gd name="connsiteY4" fmla="*/ 1729740 h 1729740"/>
                <a:gd name="connsiteX5" fmla="*/ 0 w 2903220"/>
                <a:gd name="connsiteY5" fmla="*/ 502920 h 1729740"/>
                <a:gd name="connsiteX6" fmla="*/ 381000 w 2903220"/>
                <a:gd name="connsiteY6" fmla="*/ 0 h 1729740"/>
                <a:gd name="connsiteX7" fmla="*/ 1203960 w 2903220"/>
                <a:gd name="connsiteY7" fmla="*/ 0 h 1729740"/>
                <a:gd name="connsiteX8" fmla="*/ 2903220 w 2903220"/>
                <a:gd name="connsiteY8" fmla="*/ 304800 h 1729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3220" h="1729740">
                  <a:moveTo>
                    <a:pt x="2903220" y="304800"/>
                  </a:moveTo>
                  <a:lnTo>
                    <a:pt x="2903220" y="853440"/>
                  </a:lnTo>
                  <a:lnTo>
                    <a:pt x="1653540" y="1188720"/>
                  </a:lnTo>
                  <a:lnTo>
                    <a:pt x="1645920" y="1630680"/>
                  </a:lnTo>
                  <a:lnTo>
                    <a:pt x="876300" y="1729740"/>
                  </a:lnTo>
                  <a:lnTo>
                    <a:pt x="0" y="502920"/>
                  </a:lnTo>
                  <a:lnTo>
                    <a:pt x="381000" y="0"/>
                  </a:lnTo>
                  <a:lnTo>
                    <a:pt x="1203960" y="0"/>
                  </a:lnTo>
                  <a:lnTo>
                    <a:pt x="2903220" y="304800"/>
                  </a:lnTo>
                  <a:close/>
                </a:path>
              </a:pathLst>
            </a:cu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35F0A70-326E-AF96-5CBC-0DFB6CF7A88D}"/>
                </a:ext>
              </a:extLst>
            </p:cNvPr>
            <p:cNvSpPr txBox="1"/>
            <p:nvPr/>
          </p:nvSpPr>
          <p:spPr>
            <a:xfrm>
              <a:off x="7108921" y="1377834"/>
              <a:ext cx="914400" cy="338554"/>
            </a:xfrm>
            <a:prstGeom prst="rect">
              <a:avLst/>
            </a:prstGeom>
            <a:noFill/>
          </p:spPr>
          <p:txBody>
            <a:bodyPr wrap="square">
              <a:spAutoFit/>
            </a:bodyPr>
            <a:lstStyle/>
            <a:p>
              <a:pPr algn="ctr"/>
              <a:r>
                <a:rPr lang="en-US" sz="1600" b="1" dirty="0">
                  <a:solidFill>
                    <a:srgbClr val="FFC000"/>
                  </a:solidFill>
                  <a:latin typeface="Palatino Linotype" panose="02040502050505030304" pitchFamily="18" charset="0"/>
                </a:rPr>
                <a:t>Tense</a:t>
              </a:r>
            </a:p>
          </p:txBody>
        </p:sp>
      </p:grpSp>
      <p:grpSp>
        <p:nvGrpSpPr>
          <p:cNvPr id="43" name="Group 42">
            <a:extLst>
              <a:ext uri="{FF2B5EF4-FFF2-40B4-BE49-F238E27FC236}">
                <a16:creationId xmlns:a16="http://schemas.microsoft.com/office/drawing/2014/main" id="{4C89723C-3A93-D822-3ACD-F0475C10ADBE}"/>
              </a:ext>
            </a:extLst>
          </p:cNvPr>
          <p:cNvGrpSpPr/>
          <p:nvPr/>
        </p:nvGrpSpPr>
        <p:grpSpPr>
          <a:xfrm>
            <a:off x="7290732" y="1878475"/>
            <a:ext cx="3006760" cy="1714500"/>
            <a:chOff x="6108700" y="1866900"/>
            <a:chExt cx="3006760" cy="1714500"/>
          </a:xfrm>
        </p:grpSpPr>
        <p:sp>
          <p:nvSpPr>
            <p:cNvPr id="52" name="Freeform: Shape 51">
              <a:extLst>
                <a:ext uri="{FF2B5EF4-FFF2-40B4-BE49-F238E27FC236}">
                  <a16:creationId xmlns:a16="http://schemas.microsoft.com/office/drawing/2014/main" id="{79DB2292-B425-7DD7-EA8C-9E88F9306318}"/>
                </a:ext>
              </a:extLst>
            </p:cNvPr>
            <p:cNvSpPr/>
            <p:nvPr/>
          </p:nvSpPr>
          <p:spPr>
            <a:xfrm>
              <a:off x="6108700" y="1866900"/>
              <a:ext cx="2811780" cy="1714500"/>
            </a:xfrm>
            <a:custGeom>
              <a:avLst/>
              <a:gdLst>
                <a:gd name="connsiteX0" fmla="*/ 1516380 w 2811780"/>
                <a:gd name="connsiteY0" fmla="*/ 1714500 h 1714500"/>
                <a:gd name="connsiteX1" fmla="*/ 579120 w 2811780"/>
                <a:gd name="connsiteY1" fmla="*/ 1714500 h 1714500"/>
                <a:gd name="connsiteX2" fmla="*/ 30480 w 2811780"/>
                <a:gd name="connsiteY2" fmla="*/ 1264920 h 1714500"/>
                <a:gd name="connsiteX3" fmla="*/ 0 w 2811780"/>
                <a:gd name="connsiteY3" fmla="*/ 876300 h 1714500"/>
                <a:gd name="connsiteX4" fmla="*/ 822960 w 2811780"/>
                <a:gd name="connsiteY4" fmla="*/ 754380 h 1714500"/>
                <a:gd name="connsiteX5" fmla="*/ 822960 w 2811780"/>
                <a:gd name="connsiteY5" fmla="*/ 335280 h 1714500"/>
                <a:gd name="connsiteX6" fmla="*/ 2065020 w 2811780"/>
                <a:gd name="connsiteY6" fmla="*/ 0 h 1714500"/>
                <a:gd name="connsiteX7" fmla="*/ 2804160 w 2811780"/>
                <a:gd name="connsiteY7" fmla="*/ 518160 h 1714500"/>
                <a:gd name="connsiteX8" fmla="*/ 2811780 w 2811780"/>
                <a:gd name="connsiteY8" fmla="*/ 845820 h 1714500"/>
                <a:gd name="connsiteX9" fmla="*/ 2065020 w 2811780"/>
                <a:gd name="connsiteY9" fmla="*/ 1234440 h 1714500"/>
                <a:gd name="connsiteX10" fmla="*/ 1539240 w 2811780"/>
                <a:gd name="connsiteY10" fmla="*/ 1379220 h 1714500"/>
                <a:gd name="connsiteX11" fmla="*/ 1516380 w 2811780"/>
                <a:gd name="connsiteY11" fmla="*/ 171450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1780" h="1714500">
                  <a:moveTo>
                    <a:pt x="1516380" y="1714500"/>
                  </a:moveTo>
                  <a:lnTo>
                    <a:pt x="579120" y="1714500"/>
                  </a:lnTo>
                  <a:lnTo>
                    <a:pt x="30480" y="1264920"/>
                  </a:lnTo>
                  <a:lnTo>
                    <a:pt x="0" y="876300"/>
                  </a:lnTo>
                  <a:lnTo>
                    <a:pt x="822960" y="754380"/>
                  </a:lnTo>
                  <a:lnTo>
                    <a:pt x="822960" y="335280"/>
                  </a:lnTo>
                  <a:lnTo>
                    <a:pt x="2065020" y="0"/>
                  </a:lnTo>
                  <a:lnTo>
                    <a:pt x="2804160" y="518160"/>
                  </a:lnTo>
                  <a:lnTo>
                    <a:pt x="2811780" y="845820"/>
                  </a:lnTo>
                  <a:lnTo>
                    <a:pt x="2065020" y="1234440"/>
                  </a:lnTo>
                  <a:lnTo>
                    <a:pt x="1539240" y="1379220"/>
                  </a:lnTo>
                  <a:lnTo>
                    <a:pt x="1516380" y="1714500"/>
                  </a:lnTo>
                  <a:close/>
                </a:path>
              </a:pathLst>
            </a:cu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D31B8B6C-DF8F-693E-6748-2903B2506395}"/>
                </a:ext>
              </a:extLst>
            </p:cNvPr>
            <p:cNvSpPr txBox="1"/>
            <p:nvPr/>
          </p:nvSpPr>
          <p:spPr>
            <a:xfrm>
              <a:off x="8201060" y="2403716"/>
              <a:ext cx="914400" cy="338554"/>
            </a:xfrm>
            <a:prstGeom prst="rect">
              <a:avLst/>
            </a:prstGeom>
            <a:noFill/>
          </p:spPr>
          <p:txBody>
            <a:bodyPr wrap="square">
              <a:spAutoFit/>
            </a:bodyPr>
            <a:lstStyle/>
            <a:p>
              <a:pPr algn="ctr"/>
              <a:r>
                <a:rPr lang="en-US" sz="1600" b="1" dirty="0">
                  <a:solidFill>
                    <a:schemeClr val="accent3"/>
                  </a:solidFill>
                  <a:latin typeface="Palatino Linotype" panose="02040502050505030304" pitchFamily="18" charset="0"/>
                </a:rPr>
                <a:t>Verb</a:t>
              </a:r>
            </a:p>
          </p:txBody>
        </p:sp>
      </p:grpSp>
      <p:grpSp>
        <p:nvGrpSpPr>
          <p:cNvPr id="44" name="Group 43">
            <a:extLst>
              <a:ext uri="{FF2B5EF4-FFF2-40B4-BE49-F238E27FC236}">
                <a16:creationId xmlns:a16="http://schemas.microsoft.com/office/drawing/2014/main" id="{A249998C-30AD-7FC8-3D69-F689A5F62FD8}"/>
              </a:ext>
            </a:extLst>
          </p:cNvPr>
          <p:cNvGrpSpPr/>
          <p:nvPr/>
        </p:nvGrpSpPr>
        <p:grpSpPr>
          <a:xfrm>
            <a:off x="6983392" y="3110375"/>
            <a:ext cx="5006340" cy="3268980"/>
            <a:chOff x="5801360" y="3088640"/>
            <a:chExt cx="5006340" cy="3268980"/>
          </a:xfrm>
        </p:grpSpPr>
        <p:sp>
          <p:nvSpPr>
            <p:cNvPr id="53" name="Freeform: Shape 52">
              <a:extLst>
                <a:ext uri="{FF2B5EF4-FFF2-40B4-BE49-F238E27FC236}">
                  <a16:creationId xmlns:a16="http://schemas.microsoft.com/office/drawing/2014/main" id="{885E2C60-D478-06A4-21E5-FFB986873F5E}"/>
                </a:ext>
              </a:extLst>
            </p:cNvPr>
            <p:cNvSpPr/>
            <p:nvPr/>
          </p:nvSpPr>
          <p:spPr>
            <a:xfrm>
              <a:off x="5801360" y="3088640"/>
              <a:ext cx="5006340" cy="3268980"/>
            </a:xfrm>
            <a:custGeom>
              <a:avLst/>
              <a:gdLst>
                <a:gd name="connsiteX0" fmla="*/ 1264920 w 5006340"/>
                <a:gd name="connsiteY0" fmla="*/ 3268980 h 3268980"/>
                <a:gd name="connsiteX1" fmla="*/ 2590800 w 5006340"/>
                <a:gd name="connsiteY1" fmla="*/ 3261360 h 3268980"/>
                <a:gd name="connsiteX2" fmla="*/ 5006340 w 5006340"/>
                <a:gd name="connsiteY2" fmla="*/ 2080260 h 3268980"/>
                <a:gd name="connsiteX3" fmla="*/ 5006340 w 5006340"/>
                <a:gd name="connsiteY3" fmla="*/ 1211580 h 3268980"/>
                <a:gd name="connsiteX4" fmla="*/ 2735580 w 5006340"/>
                <a:gd name="connsiteY4" fmla="*/ 68580 h 3268980"/>
                <a:gd name="connsiteX5" fmla="*/ 2339340 w 5006340"/>
                <a:gd name="connsiteY5" fmla="*/ 0 h 3268980"/>
                <a:gd name="connsiteX6" fmla="*/ 1836420 w 5006340"/>
                <a:gd name="connsiteY6" fmla="*/ 160020 h 3268980"/>
                <a:gd name="connsiteX7" fmla="*/ 1821180 w 5006340"/>
                <a:gd name="connsiteY7" fmla="*/ 457200 h 3268980"/>
                <a:gd name="connsiteX8" fmla="*/ 861060 w 5006340"/>
                <a:gd name="connsiteY8" fmla="*/ 441960 h 3268980"/>
                <a:gd name="connsiteX9" fmla="*/ 0 w 5006340"/>
                <a:gd name="connsiteY9" fmla="*/ 822960 h 3268980"/>
                <a:gd name="connsiteX10" fmla="*/ 60960 w 5006340"/>
                <a:gd name="connsiteY10" fmla="*/ 2171700 h 3268980"/>
                <a:gd name="connsiteX11" fmla="*/ 1264920 w 5006340"/>
                <a:gd name="connsiteY11" fmla="*/ 3268980 h 326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06340" h="3268980">
                  <a:moveTo>
                    <a:pt x="1264920" y="3268980"/>
                  </a:moveTo>
                  <a:lnTo>
                    <a:pt x="2590800" y="3261360"/>
                  </a:lnTo>
                  <a:lnTo>
                    <a:pt x="5006340" y="2080260"/>
                  </a:lnTo>
                  <a:lnTo>
                    <a:pt x="5006340" y="1211580"/>
                  </a:lnTo>
                  <a:lnTo>
                    <a:pt x="2735580" y="68580"/>
                  </a:lnTo>
                  <a:lnTo>
                    <a:pt x="2339340" y="0"/>
                  </a:lnTo>
                  <a:lnTo>
                    <a:pt x="1836420" y="160020"/>
                  </a:lnTo>
                  <a:lnTo>
                    <a:pt x="1821180" y="457200"/>
                  </a:lnTo>
                  <a:lnTo>
                    <a:pt x="861060" y="441960"/>
                  </a:lnTo>
                  <a:lnTo>
                    <a:pt x="0" y="822960"/>
                  </a:lnTo>
                  <a:lnTo>
                    <a:pt x="60960" y="2171700"/>
                  </a:lnTo>
                  <a:lnTo>
                    <a:pt x="1264920" y="3268980"/>
                  </a:lnTo>
                  <a:close/>
                </a:path>
              </a:pathLst>
            </a:cu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7902FF00-95A8-85B6-82D1-E5D392EFA675}"/>
                </a:ext>
              </a:extLst>
            </p:cNvPr>
            <p:cNvSpPr txBox="1"/>
            <p:nvPr/>
          </p:nvSpPr>
          <p:spPr>
            <a:xfrm>
              <a:off x="7334437" y="4173249"/>
              <a:ext cx="914400" cy="338554"/>
            </a:xfrm>
            <a:prstGeom prst="rect">
              <a:avLst/>
            </a:prstGeom>
            <a:noFill/>
          </p:spPr>
          <p:txBody>
            <a:bodyPr wrap="square">
              <a:spAutoFit/>
            </a:bodyPr>
            <a:lstStyle/>
            <a:p>
              <a:pPr algn="ctr"/>
              <a:r>
                <a:rPr lang="en-US" sz="1600" b="1" dirty="0">
                  <a:solidFill>
                    <a:schemeClr val="accent1">
                      <a:lumMod val="50000"/>
                    </a:schemeClr>
                  </a:solidFill>
                  <a:latin typeface="Palatino Linotype" panose="02040502050505030304" pitchFamily="18" charset="0"/>
                </a:rPr>
                <a:t>Objects</a:t>
              </a:r>
            </a:p>
          </p:txBody>
        </p:sp>
      </p:grpSp>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9527"/>
            <a:ext cx="10515600" cy="469991"/>
          </a:xfrm>
        </p:spPr>
        <p:txBody>
          <a:bodyPr>
            <a:normAutofit fontScale="90000"/>
          </a:bodyPr>
          <a:lstStyle/>
          <a:p>
            <a:pPr algn="ctr"/>
            <a:r>
              <a:rPr lang="en-US" dirty="0"/>
              <a:t>Building the Tree</a:t>
            </a:r>
          </a:p>
        </p:txBody>
      </p:sp>
      <p:grpSp>
        <p:nvGrpSpPr>
          <p:cNvPr id="45" name="Group 44">
            <a:extLst>
              <a:ext uri="{FF2B5EF4-FFF2-40B4-BE49-F238E27FC236}">
                <a16:creationId xmlns:a16="http://schemas.microsoft.com/office/drawing/2014/main" id="{1CEE0BD1-E362-DE82-B7C9-D30BFD203335}"/>
              </a:ext>
            </a:extLst>
          </p:cNvPr>
          <p:cNvGrpSpPr/>
          <p:nvPr/>
        </p:nvGrpSpPr>
        <p:grpSpPr>
          <a:xfrm>
            <a:off x="5734859" y="1525098"/>
            <a:ext cx="1419752" cy="1463668"/>
            <a:chOff x="4542667" y="1513523"/>
            <a:chExt cx="1419752" cy="1463668"/>
          </a:xfrm>
        </p:grpSpPr>
        <p:cxnSp>
          <p:nvCxnSpPr>
            <p:cNvPr id="181" name="Straight Arrow Connector 180">
              <a:extLst>
                <a:ext uri="{FF2B5EF4-FFF2-40B4-BE49-F238E27FC236}">
                  <a16:creationId xmlns:a16="http://schemas.microsoft.com/office/drawing/2014/main" id="{5F53327D-BC3E-0B83-EBFE-754F54EE945E}"/>
                </a:ext>
              </a:extLst>
            </p:cNvPr>
            <p:cNvCxnSpPr>
              <a:cxnSpLocks/>
              <a:stCxn id="179" idx="2"/>
              <a:endCxn id="185" idx="0"/>
            </p:cNvCxnSpPr>
            <p:nvPr/>
          </p:nvCxnSpPr>
          <p:spPr>
            <a:xfrm flipH="1">
              <a:off x="5038714" y="151352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Rectangle: Rounded Corners 181">
              <a:extLst>
                <a:ext uri="{FF2B5EF4-FFF2-40B4-BE49-F238E27FC236}">
                  <a16:creationId xmlns:a16="http://schemas.microsoft.com/office/drawing/2014/main" id="{00FA7C0F-5860-02E7-8599-F1502990EBD3}"/>
                </a:ext>
              </a:extLst>
            </p:cNvPr>
            <p:cNvSpPr/>
            <p:nvPr/>
          </p:nvSpPr>
          <p:spPr>
            <a:xfrm>
              <a:off x="5176421" y="222012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83" name="Straight Arrow Connector 182">
              <a:extLst>
                <a:ext uri="{FF2B5EF4-FFF2-40B4-BE49-F238E27FC236}">
                  <a16:creationId xmlns:a16="http://schemas.microsoft.com/office/drawing/2014/main" id="{B755B4BA-F0F7-715E-A558-A9B50E96623C}"/>
                </a:ext>
              </a:extLst>
            </p:cNvPr>
            <p:cNvCxnSpPr>
              <a:cxnSpLocks/>
              <a:stCxn id="182" idx="2"/>
              <a:endCxn id="194" idx="0"/>
            </p:cNvCxnSpPr>
            <p:nvPr/>
          </p:nvCxnSpPr>
          <p:spPr>
            <a:xfrm>
              <a:off x="5420512" y="259865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43798C9D-BD6D-B840-A392-45712BAACF72}"/>
                </a:ext>
              </a:extLst>
            </p:cNvPr>
            <p:cNvCxnSpPr>
              <a:cxnSpLocks/>
              <a:stCxn id="182" idx="2"/>
              <a:endCxn id="188" idx="0"/>
            </p:cNvCxnSpPr>
            <p:nvPr/>
          </p:nvCxnSpPr>
          <p:spPr>
            <a:xfrm flipH="1">
              <a:off x="5055841" y="2598656"/>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 name="Rectangle: Rounded Corners 184">
              <a:extLst>
                <a:ext uri="{FF2B5EF4-FFF2-40B4-BE49-F238E27FC236}">
                  <a16:creationId xmlns:a16="http://schemas.microsoft.com/office/drawing/2014/main" id="{C6DC0879-69B0-AE7A-0069-9756FD069C95}"/>
                </a:ext>
              </a:extLst>
            </p:cNvPr>
            <p:cNvSpPr/>
            <p:nvPr/>
          </p:nvSpPr>
          <p:spPr>
            <a:xfrm>
              <a:off x="4794623" y="169017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86" name="Straight Arrow Connector 185">
              <a:extLst>
                <a:ext uri="{FF2B5EF4-FFF2-40B4-BE49-F238E27FC236}">
                  <a16:creationId xmlns:a16="http://schemas.microsoft.com/office/drawing/2014/main" id="{4897A7DE-0BC7-05D0-C089-7C30A1707EFE}"/>
                </a:ext>
              </a:extLst>
            </p:cNvPr>
            <p:cNvCxnSpPr>
              <a:cxnSpLocks/>
              <a:stCxn id="185" idx="2"/>
              <a:endCxn id="182" idx="0"/>
            </p:cNvCxnSpPr>
            <p:nvPr/>
          </p:nvCxnSpPr>
          <p:spPr>
            <a:xfrm>
              <a:off x="5038714" y="206870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0B1E991C-B7B9-E0C3-5CC6-030D7C297199}"/>
                </a:ext>
              </a:extLst>
            </p:cNvPr>
            <p:cNvCxnSpPr>
              <a:cxnSpLocks/>
              <a:stCxn id="185" idx="2"/>
              <a:endCxn id="189" idx="0"/>
            </p:cNvCxnSpPr>
            <p:nvPr/>
          </p:nvCxnSpPr>
          <p:spPr>
            <a:xfrm flipH="1">
              <a:off x="4689122" y="206870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Rounded Corners 187">
              <a:extLst>
                <a:ext uri="{FF2B5EF4-FFF2-40B4-BE49-F238E27FC236}">
                  <a16:creationId xmlns:a16="http://schemas.microsoft.com/office/drawing/2014/main" id="{C3E41E69-1B81-426C-ED2F-751BF6F16F41}"/>
                </a:ext>
              </a:extLst>
            </p:cNvPr>
            <p:cNvSpPr/>
            <p:nvPr/>
          </p:nvSpPr>
          <p:spPr>
            <a:xfrm>
              <a:off x="4714113" y="275007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89" name="Oval 188">
              <a:extLst>
                <a:ext uri="{FF2B5EF4-FFF2-40B4-BE49-F238E27FC236}">
                  <a16:creationId xmlns:a16="http://schemas.microsoft.com/office/drawing/2014/main" id="{12635CBB-D994-2C8B-8C35-CCBAD3E8F67E}"/>
                </a:ext>
              </a:extLst>
            </p:cNvPr>
            <p:cNvSpPr/>
            <p:nvPr/>
          </p:nvSpPr>
          <p:spPr>
            <a:xfrm>
              <a:off x="4542667" y="222012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C4BA46F-72EE-4F30-F615-B86525337E05}"/>
                </a:ext>
              </a:extLst>
            </p:cNvPr>
            <p:cNvSpPr/>
            <p:nvPr/>
          </p:nvSpPr>
          <p:spPr>
            <a:xfrm>
              <a:off x="5617007" y="275007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835AF466-8963-C322-1059-7154BFD58069}"/>
              </a:ext>
            </a:extLst>
          </p:cNvPr>
          <p:cNvGrpSpPr/>
          <p:nvPr/>
        </p:nvGrpSpPr>
        <p:grpSpPr>
          <a:xfrm>
            <a:off x="8011344" y="2082396"/>
            <a:ext cx="1104042" cy="1443665"/>
            <a:chOff x="6819152" y="2070821"/>
            <a:chExt cx="1104042" cy="1443665"/>
          </a:xfrm>
        </p:grpSpPr>
        <p:sp>
          <p:nvSpPr>
            <p:cNvPr id="170" name="Rectangle: Rounded Corners 169">
              <a:extLst>
                <a:ext uri="{FF2B5EF4-FFF2-40B4-BE49-F238E27FC236}">
                  <a16:creationId xmlns:a16="http://schemas.microsoft.com/office/drawing/2014/main" id="{A677C50E-FBFD-712B-4430-1A1B9FCBAEC2}"/>
                </a:ext>
              </a:extLst>
            </p:cNvPr>
            <p:cNvSpPr/>
            <p:nvPr/>
          </p:nvSpPr>
          <p:spPr>
            <a:xfrm>
              <a:off x="6824971" y="328736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found</a:t>
              </a:r>
            </a:p>
          </p:txBody>
        </p:sp>
        <p:sp>
          <p:nvSpPr>
            <p:cNvPr id="171" name="Rectangle: Rounded Corners 170">
              <a:extLst>
                <a:ext uri="{FF2B5EF4-FFF2-40B4-BE49-F238E27FC236}">
                  <a16:creationId xmlns:a16="http://schemas.microsoft.com/office/drawing/2014/main" id="{45B34B8F-71AD-5942-B2E4-D957FFB1DE86}"/>
                </a:ext>
              </a:extLst>
            </p:cNvPr>
            <p:cNvSpPr/>
            <p:nvPr/>
          </p:nvSpPr>
          <p:spPr>
            <a:xfrm>
              <a:off x="7070341" y="222323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172" name="Straight Arrow Connector 171">
              <a:extLst>
                <a:ext uri="{FF2B5EF4-FFF2-40B4-BE49-F238E27FC236}">
                  <a16:creationId xmlns:a16="http://schemas.microsoft.com/office/drawing/2014/main" id="{405FCA66-F4E3-02FC-8A3D-53C47BDB911E}"/>
                </a:ext>
              </a:extLst>
            </p:cNvPr>
            <p:cNvCxnSpPr>
              <a:cxnSpLocks/>
              <a:stCxn id="171" idx="2"/>
              <a:endCxn id="174" idx="0"/>
            </p:cNvCxnSpPr>
            <p:nvPr/>
          </p:nvCxnSpPr>
          <p:spPr>
            <a:xfrm>
              <a:off x="7314432" y="2601774"/>
              <a:ext cx="364671" cy="1498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568D137B-33DA-1DFD-B08F-BA95BE6A98A9}"/>
                </a:ext>
              </a:extLst>
            </p:cNvPr>
            <p:cNvCxnSpPr>
              <a:cxnSpLocks/>
              <a:stCxn id="171" idx="2"/>
              <a:endCxn id="195" idx="0"/>
            </p:cNvCxnSpPr>
            <p:nvPr/>
          </p:nvCxnSpPr>
          <p:spPr>
            <a:xfrm flipH="1">
              <a:off x="6965607" y="2601774"/>
              <a:ext cx="348825" cy="1516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4" name="Rectangle: Rounded Corners 173">
              <a:extLst>
                <a:ext uri="{FF2B5EF4-FFF2-40B4-BE49-F238E27FC236}">
                  <a16:creationId xmlns:a16="http://schemas.microsoft.com/office/drawing/2014/main" id="{3DD9AAA2-0B9B-F752-5179-FAACEC7DFF80}"/>
                </a:ext>
              </a:extLst>
            </p:cNvPr>
            <p:cNvSpPr/>
            <p:nvPr/>
          </p:nvSpPr>
          <p:spPr>
            <a:xfrm>
              <a:off x="7435012" y="275162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cxnSp>
          <p:nvCxnSpPr>
            <p:cNvPr id="175" name="Straight Arrow Connector 174">
              <a:extLst>
                <a:ext uri="{FF2B5EF4-FFF2-40B4-BE49-F238E27FC236}">
                  <a16:creationId xmlns:a16="http://schemas.microsoft.com/office/drawing/2014/main" id="{AF7B1619-CCCA-BA46-9C39-765EB32AB41A}"/>
                </a:ext>
              </a:extLst>
            </p:cNvPr>
            <p:cNvCxnSpPr>
              <a:cxnSpLocks/>
              <a:stCxn id="174" idx="2"/>
              <a:endCxn id="170" idx="0"/>
            </p:cNvCxnSpPr>
            <p:nvPr/>
          </p:nvCxnSpPr>
          <p:spPr>
            <a:xfrm flipH="1">
              <a:off x="7166699" y="3130164"/>
              <a:ext cx="512404" cy="1572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7" name="Straight Arrow Connector 176">
              <a:extLst>
                <a:ext uri="{FF2B5EF4-FFF2-40B4-BE49-F238E27FC236}">
                  <a16:creationId xmlns:a16="http://schemas.microsoft.com/office/drawing/2014/main" id="{D1F28624-4B12-315B-14AA-C359F2AF8C87}"/>
                </a:ext>
              </a:extLst>
            </p:cNvPr>
            <p:cNvCxnSpPr>
              <a:cxnSpLocks/>
              <a:stCxn id="176" idx="2"/>
              <a:endCxn id="171" idx="0"/>
            </p:cNvCxnSpPr>
            <p:nvPr/>
          </p:nvCxnSpPr>
          <p:spPr>
            <a:xfrm>
              <a:off x="6886124" y="2070821"/>
              <a:ext cx="428308" cy="15241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5" name="Oval 194">
              <a:extLst>
                <a:ext uri="{FF2B5EF4-FFF2-40B4-BE49-F238E27FC236}">
                  <a16:creationId xmlns:a16="http://schemas.microsoft.com/office/drawing/2014/main" id="{98EF1E18-E5AF-BC4D-9D86-FF6223C7E02A}"/>
                </a:ext>
              </a:extLst>
            </p:cNvPr>
            <p:cNvSpPr/>
            <p:nvPr/>
          </p:nvSpPr>
          <p:spPr>
            <a:xfrm>
              <a:off x="6819152" y="275344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AC0A504D-66A4-7409-1004-BA52292AF865}"/>
              </a:ext>
            </a:extLst>
          </p:cNvPr>
          <p:cNvGrpSpPr/>
          <p:nvPr/>
        </p:nvGrpSpPr>
        <p:grpSpPr>
          <a:xfrm>
            <a:off x="6910520" y="1146563"/>
            <a:ext cx="1411887" cy="1470076"/>
            <a:chOff x="5718328" y="1134988"/>
            <a:chExt cx="1411887" cy="1470076"/>
          </a:xfrm>
        </p:grpSpPr>
        <p:sp>
          <p:nvSpPr>
            <p:cNvPr id="176" name="Rectangle: Rounded Corners 175">
              <a:extLst>
                <a:ext uri="{FF2B5EF4-FFF2-40B4-BE49-F238E27FC236}">
                  <a16:creationId xmlns:a16="http://schemas.microsoft.com/office/drawing/2014/main" id="{64744997-AA9B-FC75-2869-94564B31E1C1}"/>
                </a:ext>
              </a:extLst>
            </p:cNvPr>
            <p:cNvSpPr/>
            <p:nvPr/>
          </p:nvSpPr>
          <p:spPr>
            <a:xfrm>
              <a:off x="6642033" y="169228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178" name="Straight Arrow Connector 177">
              <a:extLst>
                <a:ext uri="{FF2B5EF4-FFF2-40B4-BE49-F238E27FC236}">
                  <a16:creationId xmlns:a16="http://schemas.microsoft.com/office/drawing/2014/main" id="{6C9D0D4A-978C-DC65-419C-DFAB1453FFF8}"/>
                </a:ext>
              </a:extLst>
            </p:cNvPr>
            <p:cNvCxnSpPr>
              <a:cxnSpLocks/>
              <a:stCxn id="176" idx="2"/>
              <a:endCxn id="206" idx="0"/>
            </p:cNvCxnSpPr>
            <p:nvPr/>
          </p:nvCxnSpPr>
          <p:spPr>
            <a:xfrm flipH="1">
              <a:off x="6529462" y="2070821"/>
              <a:ext cx="356662" cy="1557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9" name="Rectangle: Rounded Corners 178">
              <a:extLst>
                <a:ext uri="{FF2B5EF4-FFF2-40B4-BE49-F238E27FC236}">
                  <a16:creationId xmlns:a16="http://schemas.microsoft.com/office/drawing/2014/main" id="{03DFF022-B780-37C3-689A-A3492ED4D462}"/>
                </a:ext>
              </a:extLst>
            </p:cNvPr>
            <p:cNvSpPr/>
            <p:nvPr/>
          </p:nvSpPr>
          <p:spPr>
            <a:xfrm>
              <a:off x="5718328" y="113498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180" name="Straight Arrow Connector 179">
              <a:extLst>
                <a:ext uri="{FF2B5EF4-FFF2-40B4-BE49-F238E27FC236}">
                  <a16:creationId xmlns:a16="http://schemas.microsoft.com/office/drawing/2014/main" id="{5006EAD2-58CF-5619-D3C2-5CFE792FAA4D}"/>
                </a:ext>
              </a:extLst>
            </p:cNvPr>
            <p:cNvCxnSpPr>
              <a:cxnSpLocks/>
              <a:stCxn id="179" idx="2"/>
              <a:endCxn id="176" idx="0"/>
            </p:cNvCxnSpPr>
            <p:nvPr/>
          </p:nvCxnSpPr>
          <p:spPr>
            <a:xfrm>
              <a:off x="5962419" y="1513523"/>
              <a:ext cx="923705"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6" name="Rectangle: Rounded Corners 205">
              <a:extLst>
                <a:ext uri="{FF2B5EF4-FFF2-40B4-BE49-F238E27FC236}">
                  <a16:creationId xmlns:a16="http://schemas.microsoft.com/office/drawing/2014/main" id="{3D243604-063A-4A94-D278-24B48F84EB4E}"/>
                </a:ext>
              </a:extLst>
            </p:cNvPr>
            <p:cNvSpPr/>
            <p:nvPr/>
          </p:nvSpPr>
          <p:spPr>
            <a:xfrm>
              <a:off x="6285371" y="222652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grpSp>
      <p:sp>
        <p:nvSpPr>
          <p:cNvPr id="132" name="TextBox 131">
            <a:extLst>
              <a:ext uri="{FF2B5EF4-FFF2-40B4-BE49-F238E27FC236}">
                <a16:creationId xmlns:a16="http://schemas.microsoft.com/office/drawing/2014/main" id="{92315E65-CBBD-87A9-C560-45DF7C03D529}"/>
              </a:ext>
            </a:extLst>
          </p:cNvPr>
          <p:cNvSpPr txBox="1"/>
          <p:nvPr/>
        </p:nvSpPr>
        <p:spPr>
          <a:xfrm>
            <a:off x="2453162" y="409668"/>
            <a:ext cx="7285676" cy="584775"/>
          </a:xfrm>
          <a:prstGeom prst="rect">
            <a:avLst/>
          </a:prstGeom>
          <a:noFill/>
        </p:spPr>
        <p:txBody>
          <a:bodyPr wrap="square">
            <a:spAutoFit/>
          </a:bodyPr>
          <a:lstStyle/>
          <a:p>
            <a:pPr algn="ctr"/>
            <a:r>
              <a:rPr lang="en-US" sz="1600" dirty="0">
                <a:solidFill>
                  <a:schemeClr val="accent3">
                    <a:lumMod val="50000"/>
                  </a:schemeClr>
                </a:solidFill>
                <a:latin typeface="Palatino Linotype" panose="02040502050505030304" pitchFamily="18" charset="0"/>
              </a:rPr>
              <a:t>Following the construction, we  now have an English syntax tree that divides and organizes the </a:t>
            </a:r>
            <a:r>
              <a:rPr lang="en-US" sz="1600" dirty="0">
                <a:solidFill>
                  <a:srgbClr val="FF0000"/>
                </a:solidFill>
                <a:latin typeface="Palatino Linotype" panose="02040502050505030304" pitchFamily="18" charset="0"/>
              </a:rPr>
              <a:t>subject</a:t>
            </a:r>
            <a:r>
              <a:rPr lang="en-US" sz="1600" dirty="0">
                <a:solidFill>
                  <a:schemeClr val="accent3">
                    <a:lumMod val="50000"/>
                  </a:schemeClr>
                </a:solidFill>
                <a:latin typeface="Palatino Linotype" panose="02040502050505030304" pitchFamily="18" charset="0"/>
              </a:rPr>
              <a:t>, </a:t>
            </a:r>
            <a:r>
              <a:rPr lang="en-US" sz="1600" dirty="0">
                <a:solidFill>
                  <a:srgbClr val="FFC000"/>
                </a:solidFill>
                <a:latin typeface="Palatino Linotype" panose="02040502050505030304" pitchFamily="18" charset="0"/>
              </a:rPr>
              <a:t>tense</a:t>
            </a:r>
            <a:r>
              <a:rPr lang="en-US" sz="1600" dirty="0">
                <a:solidFill>
                  <a:schemeClr val="accent3">
                    <a:lumMod val="50000"/>
                  </a:schemeClr>
                </a:solidFill>
                <a:latin typeface="Palatino Linotype" panose="02040502050505030304" pitchFamily="18" charset="0"/>
              </a:rPr>
              <a:t>, </a:t>
            </a:r>
            <a:r>
              <a:rPr lang="en-US" sz="1600" dirty="0">
                <a:solidFill>
                  <a:schemeClr val="accent3">
                    <a:lumMod val="75000"/>
                  </a:schemeClr>
                </a:solidFill>
                <a:latin typeface="Palatino Linotype" panose="02040502050505030304" pitchFamily="18" charset="0"/>
              </a:rPr>
              <a:t>verb</a:t>
            </a:r>
            <a:r>
              <a:rPr lang="en-US" sz="1600" dirty="0">
                <a:solidFill>
                  <a:schemeClr val="accent3">
                    <a:lumMod val="50000"/>
                  </a:schemeClr>
                </a:solidFill>
                <a:latin typeface="Palatino Linotype" panose="02040502050505030304" pitchFamily="18" charset="0"/>
              </a:rPr>
              <a:t>, and </a:t>
            </a:r>
            <a:r>
              <a:rPr lang="en-US" sz="1600" dirty="0">
                <a:solidFill>
                  <a:schemeClr val="accent1">
                    <a:lumMod val="50000"/>
                  </a:schemeClr>
                </a:solidFill>
                <a:latin typeface="Palatino Linotype" panose="02040502050505030304" pitchFamily="18" charset="0"/>
              </a:rPr>
              <a:t>objects</a:t>
            </a:r>
            <a:r>
              <a:rPr lang="en-US" sz="1600" dirty="0">
                <a:solidFill>
                  <a:schemeClr val="accent3">
                    <a:lumMod val="50000"/>
                  </a:schemeClr>
                </a:solidFill>
                <a:latin typeface="Palatino Linotype" panose="02040502050505030304" pitchFamily="18" charset="0"/>
              </a:rPr>
              <a:t> of a sentence</a:t>
            </a:r>
          </a:p>
        </p:txBody>
      </p:sp>
      <p:grpSp>
        <p:nvGrpSpPr>
          <p:cNvPr id="57" name="Group 56">
            <a:extLst>
              <a:ext uri="{FF2B5EF4-FFF2-40B4-BE49-F238E27FC236}">
                <a16:creationId xmlns:a16="http://schemas.microsoft.com/office/drawing/2014/main" id="{07AA8C19-4FDB-DF6D-D2CC-29520DB8A248}"/>
              </a:ext>
            </a:extLst>
          </p:cNvPr>
          <p:cNvGrpSpPr/>
          <p:nvPr/>
        </p:nvGrpSpPr>
        <p:grpSpPr>
          <a:xfrm>
            <a:off x="7281135" y="3143298"/>
            <a:ext cx="4645695" cy="3145102"/>
            <a:chOff x="6088943" y="3131723"/>
            <a:chExt cx="4645695" cy="3145102"/>
          </a:xfrm>
        </p:grpSpPr>
        <p:sp>
          <p:nvSpPr>
            <p:cNvPr id="3" name="Rectangle: Rounded Corners 2">
              <a:extLst>
                <a:ext uri="{FF2B5EF4-FFF2-40B4-BE49-F238E27FC236}">
                  <a16:creationId xmlns:a16="http://schemas.microsoft.com/office/drawing/2014/main" id="{178AD2F6-8166-F7E6-2653-998AB5778299}"/>
                </a:ext>
              </a:extLst>
            </p:cNvPr>
            <p:cNvSpPr/>
            <p:nvPr/>
          </p:nvSpPr>
          <p:spPr>
            <a:xfrm>
              <a:off x="7795956" y="3254386"/>
              <a:ext cx="629619"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5" name="Straight Arrow Connector 4">
              <a:extLst>
                <a:ext uri="{FF2B5EF4-FFF2-40B4-BE49-F238E27FC236}">
                  <a16:creationId xmlns:a16="http://schemas.microsoft.com/office/drawing/2014/main" id="{42BD1C48-F5B7-6BAE-F2CB-8E0DD6E7E022}"/>
                </a:ext>
              </a:extLst>
            </p:cNvPr>
            <p:cNvCxnSpPr>
              <a:endCxn id="3" idx="0"/>
            </p:cNvCxnSpPr>
            <p:nvPr/>
          </p:nvCxnSpPr>
          <p:spPr>
            <a:xfrm>
              <a:off x="7679103" y="3131723"/>
              <a:ext cx="431663" cy="1226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D3903CCD-B79F-3D09-6CAA-60760AE92750}"/>
                </a:ext>
              </a:extLst>
            </p:cNvPr>
            <p:cNvSpPr/>
            <p:nvPr/>
          </p:nvSpPr>
          <p:spPr>
            <a:xfrm>
              <a:off x="7650005" y="551975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sp>
          <p:nvSpPr>
            <p:cNvPr id="12" name="Rectangle: Rounded Corners 11">
              <a:extLst>
                <a:ext uri="{FF2B5EF4-FFF2-40B4-BE49-F238E27FC236}">
                  <a16:creationId xmlns:a16="http://schemas.microsoft.com/office/drawing/2014/main" id="{7328C5E6-9C6B-1C54-449B-03C1919192DB}"/>
                </a:ext>
              </a:extLst>
            </p:cNvPr>
            <p:cNvSpPr/>
            <p:nvPr/>
          </p:nvSpPr>
          <p:spPr>
            <a:xfrm>
              <a:off x="7162326" y="6049704"/>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job</a:t>
              </a:r>
            </a:p>
          </p:txBody>
        </p:sp>
        <p:sp>
          <p:nvSpPr>
            <p:cNvPr id="13" name="Rectangle: Rounded Corners 12">
              <a:extLst>
                <a:ext uri="{FF2B5EF4-FFF2-40B4-BE49-F238E27FC236}">
                  <a16:creationId xmlns:a16="http://schemas.microsoft.com/office/drawing/2014/main" id="{5240A4BD-2400-6EFF-02D3-4A356C5CBB25}"/>
                </a:ext>
              </a:extLst>
            </p:cNvPr>
            <p:cNvSpPr/>
            <p:nvPr/>
          </p:nvSpPr>
          <p:spPr>
            <a:xfrm>
              <a:off x="7170601" y="499672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sp>
          <p:nvSpPr>
            <p:cNvPr id="14" name="Rectangle: Rounded Corners 13">
              <a:extLst>
                <a:ext uri="{FF2B5EF4-FFF2-40B4-BE49-F238E27FC236}">
                  <a16:creationId xmlns:a16="http://schemas.microsoft.com/office/drawing/2014/main" id="{7ED0A0E6-A771-A59E-A726-70A8622BE194}"/>
                </a:ext>
              </a:extLst>
            </p:cNvPr>
            <p:cNvSpPr/>
            <p:nvPr/>
          </p:nvSpPr>
          <p:spPr>
            <a:xfrm>
              <a:off x="6717942" y="437360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15" name="Straight Arrow Connector 14">
              <a:extLst>
                <a:ext uri="{FF2B5EF4-FFF2-40B4-BE49-F238E27FC236}">
                  <a16:creationId xmlns:a16="http://schemas.microsoft.com/office/drawing/2014/main" id="{61920D92-1F28-A89C-65F5-2433F1016715}"/>
                </a:ext>
              </a:extLst>
            </p:cNvPr>
            <p:cNvCxnSpPr>
              <a:cxnSpLocks/>
              <a:stCxn id="14" idx="2"/>
              <a:endCxn id="13" idx="0"/>
            </p:cNvCxnSpPr>
            <p:nvPr/>
          </p:nvCxnSpPr>
          <p:spPr>
            <a:xfrm>
              <a:off x="6962033" y="4752143"/>
              <a:ext cx="452659" cy="2445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DDF9F15-1061-0C3A-995C-C5E3F0A45141}"/>
                </a:ext>
              </a:extLst>
            </p:cNvPr>
            <p:cNvCxnSpPr>
              <a:cxnSpLocks/>
              <a:stCxn id="14" idx="2"/>
              <a:endCxn id="20" idx="0"/>
            </p:cNvCxnSpPr>
            <p:nvPr/>
          </p:nvCxnSpPr>
          <p:spPr>
            <a:xfrm flipH="1">
              <a:off x="6481148" y="4752143"/>
              <a:ext cx="480885" cy="244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Rectangle: Rounded Corners 16">
              <a:extLst>
                <a:ext uri="{FF2B5EF4-FFF2-40B4-BE49-F238E27FC236}">
                  <a16:creationId xmlns:a16="http://schemas.microsoft.com/office/drawing/2014/main" id="{EDF3B6D6-FF06-3506-2F19-62CB901B9EFF}"/>
                </a:ext>
              </a:extLst>
            </p:cNvPr>
            <p:cNvSpPr/>
            <p:nvPr/>
          </p:nvSpPr>
          <p:spPr>
            <a:xfrm>
              <a:off x="6327396" y="385057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AP</a:t>
              </a:r>
            </a:p>
          </p:txBody>
        </p:sp>
        <p:cxnSp>
          <p:nvCxnSpPr>
            <p:cNvPr id="18" name="Straight Arrow Connector 17">
              <a:extLst>
                <a:ext uri="{FF2B5EF4-FFF2-40B4-BE49-F238E27FC236}">
                  <a16:creationId xmlns:a16="http://schemas.microsoft.com/office/drawing/2014/main" id="{5D7F64A5-1CC4-F4BC-7FEC-F86F7E39990C}"/>
                </a:ext>
              </a:extLst>
            </p:cNvPr>
            <p:cNvCxnSpPr>
              <a:cxnSpLocks/>
              <a:stCxn id="17" idx="2"/>
              <a:endCxn id="14" idx="0"/>
            </p:cNvCxnSpPr>
            <p:nvPr/>
          </p:nvCxnSpPr>
          <p:spPr>
            <a:xfrm>
              <a:off x="6571487" y="4229109"/>
              <a:ext cx="390546"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AC17FC9-0053-CEC7-45C3-27FF127CAF77}"/>
                </a:ext>
              </a:extLst>
            </p:cNvPr>
            <p:cNvCxnSpPr>
              <a:cxnSpLocks/>
              <a:stCxn id="17" idx="2"/>
              <a:endCxn id="27" idx="0"/>
            </p:cNvCxnSpPr>
            <p:nvPr/>
          </p:nvCxnSpPr>
          <p:spPr>
            <a:xfrm flipH="1">
              <a:off x="6235398" y="4229109"/>
              <a:ext cx="336089" cy="1444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Rounded Corners 19">
              <a:extLst>
                <a:ext uri="{FF2B5EF4-FFF2-40B4-BE49-F238E27FC236}">
                  <a16:creationId xmlns:a16="http://schemas.microsoft.com/office/drawing/2014/main" id="{493D6EA3-FF48-ED32-35E2-E7B69909D92B}"/>
                </a:ext>
              </a:extLst>
            </p:cNvPr>
            <p:cNvSpPr/>
            <p:nvPr/>
          </p:nvSpPr>
          <p:spPr>
            <a:xfrm>
              <a:off x="6139420" y="4996722"/>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a</a:t>
              </a:r>
            </a:p>
          </p:txBody>
        </p:sp>
        <p:cxnSp>
          <p:nvCxnSpPr>
            <p:cNvPr id="21" name="Straight Arrow Connector 20">
              <a:extLst>
                <a:ext uri="{FF2B5EF4-FFF2-40B4-BE49-F238E27FC236}">
                  <a16:creationId xmlns:a16="http://schemas.microsoft.com/office/drawing/2014/main" id="{BEF07841-9024-965B-E501-65787D47DC3C}"/>
                </a:ext>
              </a:extLst>
            </p:cNvPr>
            <p:cNvCxnSpPr>
              <a:stCxn id="13" idx="2"/>
              <a:endCxn id="11" idx="0"/>
            </p:cNvCxnSpPr>
            <p:nvPr/>
          </p:nvCxnSpPr>
          <p:spPr>
            <a:xfrm>
              <a:off x="7414692" y="5375257"/>
              <a:ext cx="479404"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0CDC7D8-AF66-B378-7EFD-421119F0AA75}"/>
                </a:ext>
              </a:extLst>
            </p:cNvPr>
            <p:cNvCxnSpPr>
              <a:cxnSpLocks/>
              <a:stCxn id="11" idx="2"/>
              <a:endCxn id="24" idx="0"/>
            </p:cNvCxnSpPr>
            <p:nvPr/>
          </p:nvCxnSpPr>
          <p:spPr>
            <a:xfrm>
              <a:off x="7894096" y="5898291"/>
              <a:ext cx="333287" cy="1514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C7AD6C9-A1D0-48D2-3F98-80415A97527D}"/>
                </a:ext>
              </a:extLst>
            </p:cNvPr>
            <p:cNvSpPr/>
            <p:nvPr/>
          </p:nvSpPr>
          <p:spPr>
            <a:xfrm>
              <a:off x="8080928" y="6049704"/>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9FEFE190-1515-45E0-5DE8-91AB19A852FC}"/>
                </a:ext>
              </a:extLst>
            </p:cNvPr>
            <p:cNvCxnSpPr>
              <a:cxnSpLocks/>
              <a:stCxn id="11" idx="2"/>
              <a:endCxn id="12" idx="0"/>
            </p:cNvCxnSpPr>
            <p:nvPr/>
          </p:nvCxnSpPr>
          <p:spPr>
            <a:xfrm flipH="1">
              <a:off x="7504054" y="5898291"/>
              <a:ext cx="390042"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4CC71D-97BE-F884-8ED8-0A5C1548306E}"/>
                </a:ext>
              </a:extLst>
            </p:cNvPr>
            <p:cNvCxnSpPr>
              <a:cxnSpLocks/>
              <a:stCxn id="3" idx="2"/>
              <a:endCxn id="17" idx="0"/>
            </p:cNvCxnSpPr>
            <p:nvPr/>
          </p:nvCxnSpPr>
          <p:spPr>
            <a:xfrm flipH="1">
              <a:off x="6571487" y="3632921"/>
              <a:ext cx="1539279" cy="2176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3F939E01-1B02-8452-FEB1-B1A0A0D5BBAD}"/>
                </a:ext>
              </a:extLst>
            </p:cNvPr>
            <p:cNvSpPr/>
            <p:nvPr/>
          </p:nvSpPr>
          <p:spPr>
            <a:xfrm>
              <a:off x="6088943" y="4373608"/>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6B36120F-FE2D-191F-D413-9410609B754E}"/>
                </a:ext>
              </a:extLst>
            </p:cNvPr>
            <p:cNvCxnSpPr>
              <a:cxnSpLocks/>
              <a:stCxn id="13" idx="2"/>
              <a:endCxn id="54" idx="0"/>
            </p:cNvCxnSpPr>
            <p:nvPr/>
          </p:nvCxnSpPr>
          <p:spPr>
            <a:xfrm flipH="1">
              <a:off x="7092803" y="5375257"/>
              <a:ext cx="321889"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2ED2AA13-CB9F-A503-8B48-76D997B4AA48}"/>
                </a:ext>
              </a:extLst>
            </p:cNvPr>
            <p:cNvSpPr/>
            <p:nvPr/>
          </p:nvSpPr>
          <p:spPr>
            <a:xfrm>
              <a:off x="6946348" y="5519756"/>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700817E9-694F-84E2-47E8-6824CFFE2229}"/>
                </a:ext>
              </a:extLst>
            </p:cNvPr>
            <p:cNvSpPr/>
            <p:nvPr/>
          </p:nvSpPr>
          <p:spPr>
            <a:xfrm>
              <a:off x="8223602" y="544604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last</a:t>
              </a:r>
            </a:p>
          </p:txBody>
        </p:sp>
        <p:sp>
          <p:nvSpPr>
            <p:cNvPr id="22" name="Rectangle: Rounded Corners 21">
              <a:extLst>
                <a:ext uri="{FF2B5EF4-FFF2-40B4-BE49-F238E27FC236}">
                  <a16:creationId xmlns:a16="http://schemas.microsoft.com/office/drawing/2014/main" id="{B6CF605D-AE78-240B-5242-A2EEF611B3A0}"/>
                </a:ext>
              </a:extLst>
            </p:cNvPr>
            <p:cNvSpPr/>
            <p:nvPr/>
          </p:nvSpPr>
          <p:spPr>
            <a:xfrm>
              <a:off x="8781908" y="4906993"/>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28" name="Straight Arrow Connector 27">
              <a:extLst>
                <a:ext uri="{FF2B5EF4-FFF2-40B4-BE49-F238E27FC236}">
                  <a16:creationId xmlns:a16="http://schemas.microsoft.com/office/drawing/2014/main" id="{E59FC138-6B26-A09C-1A8F-141CD2C59451}"/>
                </a:ext>
              </a:extLst>
            </p:cNvPr>
            <p:cNvCxnSpPr>
              <a:cxnSpLocks/>
              <a:stCxn id="22" idx="2"/>
              <a:endCxn id="41" idx="0"/>
            </p:cNvCxnSpPr>
            <p:nvPr/>
          </p:nvCxnSpPr>
          <p:spPr>
            <a:xfrm>
              <a:off x="9025999" y="5285528"/>
              <a:ext cx="337353" cy="16051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5926ED4-8941-DBB8-AF4D-88D16D66CE41}"/>
                </a:ext>
              </a:extLst>
            </p:cNvPr>
            <p:cNvCxnSpPr>
              <a:cxnSpLocks/>
              <a:stCxn id="22" idx="2"/>
              <a:endCxn id="4" idx="0"/>
            </p:cNvCxnSpPr>
            <p:nvPr/>
          </p:nvCxnSpPr>
          <p:spPr>
            <a:xfrm flipH="1">
              <a:off x="8565330" y="5285528"/>
              <a:ext cx="460669" cy="1605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ctangle: Rounded Corners 29">
              <a:extLst>
                <a:ext uri="{FF2B5EF4-FFF2-40B4-BE49-F238E27FC236}">
                  <a16:creationId xmlns:a16="http://schemas.microsoft.com/office/drawing/2014/main" id="{50DF2455-2F9E-FFD3-7427-A373FD5DA8F9}"/>
                </a:ext>
              </a:extLst>
            </p:cNvPr>
            <p:cNvSpPr/>
            <p:nvPr/>
          </p:nvSpPr>
          <p:spPr>
            <a:xfrm>
              <a:off x="8391362" y="436269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1" name="Straight Arrow Connector 30">
              <a:extLst>
                <a:ext uri="{FF2B5EF4-FFF2-40B4-BE49-F238E27FC236}">
                  <a16:creationId xmlns:a16="http://schemas.microsoft.com/office/drawing/2014/main" id="{D1AE956F-0B93-3E78-DDCD-DE30373060D8}"/>
                </a:ext>
              </a:extLst>
            </p:cNvPr>
            <p:cNvCxnSpPr>
              <a:cxnSpLocks/>
              <a:stCxn id="30" idx="2"/>
              <a:endCxn id="22" idx="0"/>
            </p:cNvCxnSpPr>
            <p:nvPr/>
          </p:nvCxnSpPr>
          <p:spPr>
            <a:xfrm>
              <a:off x="8635453" y="4741225"/>
              <a:ext cx="390546"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989BE5B-A168-D87C-8EE7-9FB08B8B2F2C}"/>
                </a:ext>
              </a:extLst>
            </p:cNvPr>
            <p:cNvCxnSpPr>
              <a:cxnSpLocks/>
              <a:stCxn id="30" idx="2"/>
              <a:endCxn id="42" idx="0"/>
            </p:cNvCxnSpPr>
            <p:nvPr/>
          </p:nvCxnSpPr>
          <p:spPr>
            <a:xfrm flipH="1">
              <a:off x="8269317" y="4741225"/>
              <a:ext cx="366137"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Rounded Corners 32">
              <a:extLst>
                <a:ext uri="{FF2B5EF4-FFF2-40B4-BE49-F238E27FC236}">
                  <a16:creationId xmlns:a16="http://schemas.microsoft.com/office/drawing/2014/main" id="{3659610E-4646-6738-DF1E-7BE12DFCA200}"/>
                </a:ext>
              </a:extLst>
            </p:cNvPr>
            <p:cNvSpPr/>
            <p:nvPr/>
          </p:nvSpPr>
          <p:spPr>
            <a:xfrm>
              <a:off x="9962294" y="434833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34" name="Straight Arrow Connector 33">
              <a:extLst>
                <a:ext uri="{FF2B5EF4-FFF2-40B4-BE49-F238E27FC236}">
                  <a16:creationId xmlns:a16="http://schemas.microsoft.com/office/drawing/2014/main" id="{719FE2C8-4E4A-7B90-F2BC-D9FB83A9D725}"/>
                </a:ext>
              </a:extLst>
            </p:cNvPr>
            <p:cNvCxnSpPr>
              <a:cxnSpLocks/>
              <a:stCxn id="33" idx="2"/>
              <a:endCxn id="40" idx="0"/>
            </p:cNvCxnSpPr>
            <p:nvPr/>
          </p:nvCxnSpPr>
          <p:spPr>
            <a:xfrm>
              <a:off x="10206385" y="4726871"/>
              <a:ext cx="381798"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311216C-D4BF-1418-FF53-FE5293127039}"/>
                </a:ext>
              </a:extLst>
            </p:cNvPr>
            <p:cNvCxnSpPr>
              <a:cxnSpLocks/>
              <a:stCxn id="33" idx="2"/>
              <a:endCxn id="36" idx="0"/>
            </p:cNvCxnSpPr>
            <p:nvPr/>
          </p:nvCxnSpPr>
          <p:spPr>
            <a:xfrm flipH="1">
              <a:off x="9807091" y="4726871"/>
              <a:ext cx="399294"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Rounded Corners 35">
              <a:extLst>
                <a:ext uri="{FF2B5EF4-FFF2-40B4-BE49-F238E27FC236}">
                  <a16:creationId xmlns:a16="http://schemas.microsoft.com/office/drawing/2014/main" id="{254EF2F6-08AA-3C5A-9302-6E898100151E}"/>
                </a:ext>
              </a:extLst>
            </p:cNvPr>
            <p:cNvSpPr/>
            <p:nvPr/>
          </p:nvSpPr>
          <p:spPr>
            <a:xfrm>
              <a:off x="9416545" y="4892639"/>
              <a:ext cx="781092"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Friday</a:t>
              </a:r>
            </a:p>
          </p:txBody>
        </p:sp>
        <p:sp>
          <p:nvSpPr>
            <p:cNvPr id="37" name="Rectangle: Rounded Corners 36">
              <a:extLst>
                <a:ext uri="{FF2B5EF4-FFF2-40B4-BE49-F238E27FC236}">
                  <a16:creationId xmlns:a16="http://schemas.microsoft.com/office/drawing/2014/main" id="{ADAC7E06-8031-8891-BF21-3441B4F28D49}"/>
                </a:ext>
              </a:extLst>
            </p:cNvPr>
            <p:cNvSpPr/>
            <p:nvPr/>
          </p:nvSpPr>
          <p:spPr>
            <a:xfrm>
              <a:off x="9172454" y="385057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8" name="Straight Arrow Connector 37">
              <a:extLst>
                <a:ext uri="{FF2B5EF4-FFF2-40B4-BE49-F238E27FC236}">
                  <a16:creationId xmlns:a16="http://schemas.microsoft.com/office/drawing/2014/main" id="{3A0C9F73-D1A7-A809-53F2-3F8067BDD2E9}"/>
                </a:ext>
              </a:extLst>
            </p:cNvPr>
            <p:cNvCxnSpPr>
              <a:cxnSpLocks/>
              <a:stCxn id="37" idx="2"/>
              <a:endCxn id="33" idx="0"/>
            </p:cNvCxnSpPr>
            <p:nvPr/>
          </p:nvCxnSpPr>
          <p:spPr>
            <a:xfrm>
              <a:off x="9416545" y="4229109"/>
              <a:ext cx="789840" cy="11922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3C628299-C3E3-F8E6-11BD-A0FF2DE630FA}"/>
                </a:ext>
              </a:extLst>
            </p:cNvPr>
            <p:cNvCxnSpPr>
              <a:cxnSpLocks/>
              <a:stCxn id="37" idx="2"/>
              <a:endCxn id="30" idx="0"/>
            </p:cNvCxnSpPr>
            <p:nvPr/>
          </p:nvCxnSpPr>
          <p:spPr>
            <a:xfrm flipH="1">
              <a:off x="8635453" y="4229109"/>
              <a:ext cx="781092" cy="1335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2DF396B3-C163-A1F3-DE33-7D4615493B53}"/>
                </a:ext>
              </a:extLst>
            </p:cNvPr>
            <p:cNvSpPr/>
            <p:nvPr/>
          </p:nvSpPr>
          <p:spPr>
            <a:xfrm>
              <a:off x="10441729" y="489263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1859108-0079-4EF5-B14A-065F74CF06CB}"/>
                </a:ext>
              </a:extLst>
            </p:cNvPr>
            <p:cNvSpPr/>
            <p:nvPr/>
          </p:nvSpPr>
          <p:spPr>
            <a:xfrm>
              <a:off x="9216898" y="5446045"/>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3E76DB4-B764-0C07-3DFE-0315355640F0}"/>
                </a:ext>
              </a:extLst>
            </p:cNvPr>
            <p:cNvSpPr/>
            <p:nvPr/>
          </p:nvSpPr>
          <p:spPr>
            <a:xfrm>
              <a:off x="8122862" y="4906993"/>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76610D5C-7E9D-7C1F-9878-1CCA931559FF}"/>
                </a:ext>
              </a:extLst>
            </p:cNvPr>
            <p:cNvCxnSpPr>
              <a:cxnSpLocks/>
              <a:stCxn id="3" idx="2"/>
              <a:endCxn id="37" idx="0"/>
            </p:cNvCxnSpPr>
            <p:nvPr/>
          </p:nvCxnSpPr>
          <p:spPr>
            <a:xfrm>
              <a:off x="8110766" y="3632921"/>
              <a:ext cx="1305779" cy="2176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20BF33FD-B352-1E75-77B1-7C3438D12730}"/>
              </a:ext>
            </a:extLst>
          </p:cNvPr>
          <p:cNvSpPr txBox="1"/>
          <p:nvPr/>
        </p:nvSpPr>
        <p:spPr>
          <a:xfrm>
            <a:off x="0" y="4038904"/>
            <a:ext cx="6982587" cy="584775"/>
          </a:xfrm>
          <a:prstGeom prst="rect">
            <a:avLst/>
          </a:prstGeom>
          <a:noFill/>
        </p:spPr>
        <p:txBody>
          <a:bodyPr wrap="square">
            <a:spAutoFit/>
          </a:bodyPr>
          <a:lstStyle/>
          <a:p>
            <a:pPr algn="ctr"/>
            <a:r>
              <a:rPr lang="en-US" sz="1600" dirty="0">
                <a:solidFill>
                  <a:schemeClr val="accent3">
                    <a:lumMod val="50000"/>
                  </a:schemeClr>
                </a:solidFill>
                <a:latin typeface="Palatino Linotype" panose="02040502050505030304" pitchFamily="18" charset="0"/>
              </a:rPr>
              <a:t>Now we have defined an hierarchical structure of lexical items that can be manipulated and modified to achieve a Japanese phrase structure.</a:t>
            </a:r>
          </a:p>
        </p:txBody>
      </p:sp>
      <p:sp>
        <p:nvSpPr>
          <p:cNvPr id="58" name="TextBox 57">
            <a:extLst>
              <a:ext uri="{FF2B5EF4-FFF2-40B4-BE49-F238E27FC236}">
                <a16:creationId xmlns:a16="http://schemas.microsoft.com/office/drawing/2014/main" id="{1BBC0F95-46B6-6F9D-CE13-AEF942232DF8}"/>
              </a:ext>
            </a:extLst>
          </p:cNvPr>
          <p:cNvSpPr txBox="1"/>
          <p:nvPr/>
        </p:nvSpPr>
        <p:spPr>
          <a:xfrm>
            <a:off x="12811" y="4607836"/>
            <a:ext cx="6982587" cy="584775"/>
          </a:xfrm>
          <a:prstGeom prst="rect">
            <a:avLst/>
          </a:prstGeom>
          <a:noFill/>
        </p:spPr>
        <p:txBody>
          <a:bodyPr wrap="square">
            <a:spAutoFit/>
          </a:bodyPr>
          <a:lstStyle/>
          <a:p>
            <a:pPr algn="ctr"/>
            <a:r>
              <a:rPr lang="en-US" sz="1600" dirty="0">
                <a:solidFill>
                  <a:schemeClr val="accent3">
                    <a:lumMod val="50000"/>
                  </a:schemeClr>
                </a:solidFill>
                <a:latin typeface="Palatino Linotype" panose="02040502050505030304" pitchFamily="18" charset="0"/>
              </a:rPr>
              <a:t>The remainder of the algorithm while manipulate the tree using POS as context to drive our decisions.</a:t>
            </a:r>
          </a:p>
        </p:txBody>
      </p:sp>
    </p:spTree>
    <p:extLst>
      <p:ext uri="{BB962C8B-B14F-4D97-AF65-F5344CB8AC3E}">
        <p14:creationId xmlns:p14="http://schemas.microsoft.com/office/powerpoint/2010/main" val="389593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0"/>
                                  </p:stCondLst>
                                  <p:childTnLst>
                                    <p:animEffect transition="out" filter="fade">
                                      <p:cBhvr>
                                        <p:cTn id="9" dur="500" tmFilter="0, 0; .2, .5; .8, .5; 1, 0"/>
                                        <p:tgtEl>
                                          <p:spTgt spid="45"/>
                                        </p:tgtEl>
                                      </p:cBhvr>
                                    </p:animEffect>
                                    <p:animScale>
                                      <p:cBhvr>
                                        <p:cTn id="10" dur="250" autoRev="1" fill="hold"/>
                                        <p:tgtEl>
                                          <p:spTgt spid="45"/>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26" presetClass="emph" presetSubtype="0" fill="hold" nodeType="afterEffect">
                                  <p:stCondLst>
                                    <p:cond delay="0"/>
                                  </p:stCondLst>
                                  <p:childTnLst>
                                    <p:animEffect transition="out" filter="fade">
                                      <p:cBhvr>
                                        <p:cTn id="17" dur="500" tmFilter="0, 0; .2, .5; .8, .5; 1, 0"/>
                                        <p:tgtEl>
                                          <p:spTgt spid="55"/>
                                        </p:tgtEl>
                                      </p:cBhvr>
                                    </p:animEffect>
                                    <p:animScale>
                                      <p:cBhvr>
                                        <p:cTn id="18" dur="250" autoRev="1" fill="hold"/>
                                        <p:tgtEl>
                                          <p:spTgt spid="55"/>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par>
                          <p:cTn id="23" fill="hold">
                            <p:stCondLst>
                              <p:cond delay="0"/>
                            </p:stCondLst>
                            <p:childTnLst>
                              <p:par>
                                <p:cTn id="24" presetID="26" presetClass="emph" presetSubtype="0" fill="hold" nodeType="afterEffect">
                                  <p:stCondLst>
                                    <p:cond delay="0"/>
                                  </p:stCondLst>
                                  <p:childTnLst>
                                    <p:animEffect transition="out" filter="fade">
                                      <p:cBhvr>
                                        <p:cTn id="25" dur="500" tmFilter="0, 0; .2, .5; .8, .5; 1, 0"/>
                                        <p:tgtEl>
                                          <p:spTgt spid="56"/>
                                        </p:tgtEl>
                                      </p:cBhvr>
                                    </p:animEffect>
                                    <p:animScale>
                                      <p:cBhvr>
                                        <p:cTn id="26" dur="250" autoRev="1" fill="hold"/>
                                        <p:tgtEl>
                                          <p:spTgt spid="56"/>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par>
                          <p:cTn id="31" fill="hold">
                            <p:stCondLst>
                              <p:cond delay="0"/>
                            </p:stCondLst>
                            <p:childTnLst>
                              <p:par>
                                <p:cTn id="32" presetID="26" presetClass="emph" presetSubtype="0" fill="hold" nodeType="afterEffect">
                                  <p:stCondLst>
                                    <p:cond delay="0"/>
                                  </p:stCondLst>
                                  <p:childTnLst>
                                    <p:animEffect transition="out" filter="fade">
                                      <p:cBhvr>
                                        <p:cTn id="33" dur="500" tmFilter="0, 0; .2, .5; .8, .5; 1, 0"/>
                                        <p:tgtEl>
                                          <p:spTgt spid="57"/>
                                        </p:tgtEl>
                                      </p:cBhvr>
                                    </p:animEffect>
                                    <p:animScale>
                                      <p:cBhvr>
                                        <p:cTn id="34" dur="250" autoRev="1" fill="hold"/>
                                        <p:tgtEl>
                                          <p:spTgt spid="5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40007"/>
            <a:ext cx="10515600" cy="469991"/>
          </a:xfrm>
        </p:spPr>
        <p:txBody>
          <a:bodyPr>
            <a:normAutofit fontScale="90000"/>
          </a:bodyPr>
          <a:lstStyle/>
          <a:p>
            <a:pPr algn="ctr"/>
            <a:r>
              <a:rPr lang="en-US" dirty="0"/>
              <a:t>Node Manipulations</a:t>
            </a:r>
          </a:p>
        </p:txBody>
      </p:sp>
      <p:sp>
        <p:nvSpPr>
          <p:cNvPr id="7" name="TextBox 6">
            <a:extLst>
              <a:ext uri="{FF2B5EF4-FFF2-40B4-BE49-F238E27FC236}">
                <a16:creationId xmlns:a16="http://schemas.microsoft.com/office/drawing/2014/main" id="{388367A2-323B-CF55-50C5-57E22D48FA23}"/>
              </a:ext>
            </a:extLst>
          </p:cNvPr>
          <p:cNvSpPr txBox="1"/>
          <p:nvPr/>
        </p:nvSpPr>
        <p:spPr>
          <a:xfrm>
            <a:off x="0" y="520257"/>
            <a:ext cx="12292314" cy="369332"/>
          </a:xfrm>
          <a:prstGeom prst="rect">
            <a:avLst/>
          </a:prstGeom>
          <a:noFill/>
        </p:spPr>
        <p:txBody>
          <a:bodyPr wrap="square">
            <a:spAutoFit/>
          </a:bodyPr>
          <a:lstStyle/>
          <a:p>
            <a:pPr algn="ctr"/>
            <a:r>
              <a:rPr lang="en-US" sz="1800" dirty="0">
                <a:solidFill>
                  <a:schemeClr val="accent6"/>
                </a:solidFill>
                <a:latin typeface="Palatino Linotype" panose="02040502050505030304" pitchFamily="18" charset="0"/>
              </a:rPr>
              <a:t>Using the tree, we strive to match a Japanese representation of phrases</a:t>
            </a:r>
          </a:p>
        </p:txBody>
      </p:sp>
      <p:sp>
        <p:nvSpPr>
          <p:cNvPr id="9" name="TextBox 8">
            <a:extLst>
              <a:ext uri="{FF2B5EF4-FFF2-40B4-BE49-F238E27FC236}">
                <a16:creationId xmlns:a16="http://schemas.microsoft.com/office/drawing/2014/main" id="{0BA68854-B907-93DF-0184-F3BABB536B23}"/>
              </a:ext>
            </a:extLst>
          </p:cNvPr>
          <p:cNvSpPr txBox="1"/>
          <p:nvPr/>
        </p:nvSpPr>
        <p:spPr>
          <a:xfrm>
            <a:off x="762456" y="2416698"/>
            <a:ext cx="4709970" cy="646331"/>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FF0000"/>
                </a:solidFill>
                <a:latin typeface="Palatino Linotype" panose="02040502050505030304" pitchFamily="18" charset="0"/>
              </a:rPr>
              <a:t>The first task is the stripping of unwanted lexical items from the tree</a:t>
            </a:r>
          </a:p>
        </p:txBody>
      </p:sp>
      <p:sp>
        <p:nvSpPr>
          <p:cNvPr id="6" name="TextBox 5">
            <a:extLst>
              <a:ext uri="{FF2B5EF4-FFF2-40B4-BE49-F238E27FC236}">
                <a16:creationId xmlns:a16="http://schemas.microsoft.com/office/drawing/2014/main" id="{8DE09E51-1937-7315-8228-D2C88EF64C2E}"/>
              </a:ext>
            </a:extLst>
          </p:cNvPr>
          <p:cNvSpPr txBox="1"/>
          <p:nvPr/>
        </p:nvSpPr>
        <p:spPr>
          <a:xfrm>
            <a:off x="785522" y="3589036"/>
            <a:ext cx="4686904"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0000"/>
                </a:solidFill>
                <a:latin typeface="Palatino Linotype" panose="02040502050505030304" pitchFamily="18" charset="0"/>
              </a:rPr>
              <a:t>Using a</a:t>
            </a:r>
            <a:r>
              <a:rPr lang="en-US" sz="1800" dirty="0">
                <a:solidFill>
                  <a:srgbClr val="FF0000"/>
                </a:solidFill>
                <a:latin typeface="Palatino Linotype" panose="02040502050505030304" pitchFamily="18" charset="0"/>
              </a:rPr>
              <a:t> visitor that visits every node</a:t>
            </a:r>
          </a:p>
        </p:txBody>
      </p:sp>
      <p:sp>
        <p:nvSpPr>
          <p:cNvPr id="43" name="TextBox 42">
            <a:extLst>
              <a:ext uri="{FF2B5EF4-FFF2-40B4-BE49-F238E27FC236}">
                <a16:creationId xmlns:a16="http://schemas.microsoft.com/office/drawing/2014/main" id="{2DBA81B9-87E9-13AA-E503-BEAC4EF92F55}"/>
              </a:ext>
            </a:extLst>
          </p:cNvPr>
          <p:cNvSpPr txBox="1"/>
          <p:nvPr/>
        </p:nvSpPr>
        <p:spPr>
          <a:xfrm>
            <a:off x="743461" y="3005301"/>
            <a:ext cx="4709970" cy="646331"/>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FF0000"/>
                </a:solidFill>
                <a:latin typeface="Palatino Linotype" panose="02040502050505030304" pitchFamily="18" charset="0"/>
              </a:rPr>
              <a:t>The second task is to reorder nodes based on POS context</a:t>
            </a:r>
          </a:p>
        </p:txBody>
      </p:sp>
      <p:pic>
        <p:nvPicPr>
          <p:cNvPr id="213" name="Picture 212">
            <a:extLst>
              <a:ext uri="{FF2B5EF4-FFF2-40B4-BE49-F238E27FC236}">
                <a16:creationId xmlns:a16="http://schemas.microsoft.com/office/drawing/2014/main" id="{1B497248-175D-694B-35A9-D0D553D920B5}"/>
              </a:ext>
            </a:extLst>
          </p:cNvPr>
          <p:cNvPicPr>
            <a:picLocks noChangeAspect="1"/>
          </p:cNvPicPr>
          <p:nvPr/>
        </p:nvPicPr>
        <p:blipFill>
          <a:blip r:embed="rId2"/>
          <a:stretch>
            <a:fillRect/>
          </a:stretch>
        </p:blipFill>
        <p:spPr>
          <a:xfrm>
            <a:off x="6811886" y="1168691"/>
            <a:ext cx="4541914" cy="5005250"/>
          </a:xfrm>
          <a:prstGeom prst="rect">
            <a:avLst/>
          </a:prstGeom>
        </p:spPr>
      </p:pic>
      <p:sp>
        <p:nvSpPr>
          <p:cNvPr id="214" name="Arrow: Right 213">
            <a:extLst>
              <a:ext uri="{FF2B5EF4-FFF2-40B4-BE49-F238E27FC236}">
                <a16:creationId xmlns:a16="http://schemas.microsoft.com/office/drawing/2014/main" id="{74B03493-242C-7C50-8EA5-6E67861DB3DD}"/>
              </a:ext>
            </a:extLst>
          </p:cNvPr>
          <p:cNvSpPr/>
          <p:nvPr/>
        </p:nvSpPr>
        <p:spPr>
          <a:xfrm>
            <a:off x="5606796" y="3186684"/>
            <a:ext cx="978408" cy="4846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26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6"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CAC4BB8B-000B-6DAF-A6B4-DF1421C481DB}"/>
              </a:ext>
            </a:extLst>
          </p:cNvPr>
          <p:cNvSpPr/>
          <p:nvPr/>
        </p:nvSpPr>
        <p:spPr>
          <a:xfrm>
            <a:off x="6840638" y="4641448"/>
            <a:ext cx="1759352" cy="1701479"/>
          </a:xfrm>
          <a:custGeom>
            <a:avLst/>
            <a:gdLst>
              <a:gd name="connsiteX0" fmla="*/ 0 w 1759352"/>
              <a:gd name="connsiteY0" fmla="*/ 937549 h 1701479"/>
              <a:gd name="connsiteX1" fmla="*/ 277792 w 1759352"/>
              <a:gd name="connsiteY1" fmla="*/ 1238491 h 1701479"/>
              <a:gd name="connsiteX2" fmla="*/ 451413 w 1759352"/>
              <a:gd name="connsiteY2" fmla="*/ 1701479 h 1701479"/>
              <a:gd name="connsiteX3" fmla="*/ 1759352 w 1759352"/>
              <a:gd name="connsiteY3" fmla="*/ 1701479 h 1701479"/>
              <a:gd name="connsiteX4" fmla="*/ 1759352 w 1759352"/>
              <a:gd name="connsiteY4" fmla="*/ 1296365 h 1701479"/>
              <a:gd name="connsiteX5" fmla="*/ 1539433 w 1759352"/>
              <a:gd name="connsiteY5" fmla="*/ 1134319 h 1701479"/>
              <a:gd name="connsiteX6" fmla="*/ 1435261 w 1759352"/>
              <a:gd name="connsiteY6" fmla="*/ 706056 h 1701479"/>
              <a:gd name="connsiteX7" fmla="*/ 729205 w 1759352"/>
              <a:gd name="connsiteY7" fmla="*/ 0 h 1701479"/>
              <a:gd name="connsiteX8" fmla="*/ 0 w 1759352"/>
              <a:gd name="connsiteY8" fmla="*/ 937549 h 170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9352" h="1701479">
                <a:moveTo>
                  <a:pt x="0" y="937549"/>
                </a:moveTo>
                <a:lnTo>
                  <a:pt x="277792" y="1238491"/>
                </a:lnTo>
                <a:lnTo>
                  <a:pt x="451413" y="1701479"/>
                </a:lnTo>
                <a:lnTo>
                  <a:pt x="1759352" y="1701479"/>
                </a:lnTo>
                <a:lnTo>
                  <a:pt x="1759352" y="1296365"/>
                </a:lnTo>
                <a:lnTo>
                  <a:pt x="1539433" y="1134319"/>
                </a:lnTo>
                <a:lnTo>
                  <a:pt x="1435261" y="706056"/>
                </a:lnTo>
                <a:lnTo>
                  <a:pt x="729205" y="0"/>
                </a:lnTo>
                <a:lnTo>
                  <a:pt x="0" y="937549"/>
                </a:lnTo>
                <a:close/>
              </a:path>
            </a:pathLst>
          </a:custGeom>
          <a:solidFill>
            <a:schemeClr val="accent3">
              <a:lumMod val="20000"/>
              <a:lumOff val="80000"/>
            </a:scheme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1067DE06-31AF-7D24-316E-DF3B21E7F449}"/>
              </a:ext>
            </a:extLst>
          </p:cNvPr>
          <p:cNvSpPr/>
          <p:nvPr/>
        </p:nvSpPr>
        <p:spPr>
          <a:xfrm>
            <a:off x="6099858" y="3634451"/>
            <a:ext cx="1458410" cy="1944546"/>
          </a:xfrm>
          <a:custGeom>
            <a:avLst/>
            <a:gdLst>
              <a:gd name="connsiteX0" fmla="*/ 729205 w 1458410"/>
              <a:gd name="connsiteY0" fmla="*/ 1944546 h 1944546"/>
              <a:gd name="connsiteX1" fmla="*/ 1458410 w 1458410"/>
              <a:gd name="connsiteY1" fmla="*/ 1018572 h 1944546"/>
              <a:gd name="connsiteX2" fmla="*/ 1296365 w 1458410"/>
              <a:gd name="connsiteY2" fmla="*/ 601883 h 1944546"/>
              <a:gd name="connsiteX3" fmla="*/ 740780 w 1458410"/>
              <a:gd name="connsiteY3" fmla="*/ 69448 h 1944546"/>
              <a:gd name="connsiteX4" fmla="*/ 243069 w 1458410"/>
              <a:gd name="connsiteY4" fmla="*/ 0 h 1944546"/>
              <a:gd name="connsiteX5" fmla="*/ 0 w 1458410"/>
              <a:gd name="connsiteY5" fmla="*/ 462987 h 1944546"/>
              <a:gd name="connsiteX6" fmla="*/ 23150 w 1458410"/>
              <a:gd name="connsiteY6" fmla="*/ 1435260 h 1944546"/>
              <a:gd name="connsiteX7" fmla="*/ 300942 w 1458410"/>
              <a:gd name="connsiteY7" fmla="*/ 1863524 h 1944546"/>
              <a:gd name="connsiteX8" fmla="*/ 729205 w 1458410"/>
              <a:gd name="connsiteY8" fmla="*/ 1944546 h 194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8410" h="1944546">
                <a:moveTo>
                  <a:pt x="729205" y="1944546"/>
                </a:moveTo>
                <a:lnTo>
                  <a:pt x="1458410" y="1018572"/>
                </a:lnTo>
                <a:lnTo>
                  <a:pt x="1296365" y="601883"/>
                </a:lnTo>
                <a:lnTo>
                  <a:pt x="740780" y="69448"/>
                </a:lnTo>
                <a:lnTo>
                  <a:pt x="243069" y="0"/>
                </a:lnTo>
                <a:lnTo>
                  <a:pt x="0" y="462987"/>
                </a:lnTo>
                <a:lnTo>
                  <a:pt x="23150" y="1435260"/>
                </a:lnTo>
                <a:lnTo>
                  <a:pt x="300942" y="1863524"/>
                </a:lnTo>
                <a:lnTo>
                  <a:pt x="729205" y="1944546"/>
                </a:lnTo>
                <a:close/>
              </a:path>
            </a:pathLst>
          </a:custGeom>
          <a:solidFill>
            <a:schemeClr val="accent4">
              <a:lumMod val="20000"/>
              <a:lumOff val="8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40007"/>
            <a:ext cx="10515600" cy="469991"/>
          </a:xfrm>
        </p:spPr>
        <p:txBody>
          <a:bodyPr>
            <a:normAutofit fontScale="90000"/>
          </a:bodyPr>
          <a:lstStyle/>
          <a:p>
            <a:pPr algn="ctr"/>
            <a:r>
              <a:rPr lang="en-US" dirty="0"/>
              <a:t>Node Manipulations</a:t>
            </a:r>
          </a:p>
        </p:txBody>
      </p:sp>
      <p:sp>
        <p:nvSpPr>
          <p:cNvPr id="170" name="Rectangle: Rounded Corners 169">
            <a:extLst>
              <a:ext uri="{FF2B5EF4-FFF2-40B4-BE49-F238E27FC236}">
                <a16:creationId xmlns:a16="http://schemas.microsoft.com/office/drawing/2014/main" id="{A677C50E-FBFD-712B-4430-1A1B9FCBAEC2}"/>
              </a:ext>
            </a:extLst>
          </p:cNvPr>
          <p:cNvSpPr/>
          <p:nvPr/>
        </p:nvSpPr>
        <p:spPr>
          <a:xfrm>
            <a:off x="6967211" y="326704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found</a:t>
            </a:r>
          </a:p>
        </p:txBody>
      </p:sp>
      <p:sp>
        <p:nvSpPr>
          <p:cNvPr id="171" name="Rectangle: Rounded Corners 170">
            <a:extLst>
              <a:ext uri="{FF2B5EF4-FFF2-40B4-BE49-F238E27FC236}">
                <a16:creationId xmlns:a16="http://schemas.microsoft.com/office/drawing/2014/main" id="{45B34B8F-71AD-5942-B2E4-D957FFB1DE86}"/>
              </a:ext>
            </a:extLst>
          </p:cNvPr>
          <p:cNvSpPr/>
          <p:nvPr/>
        </p:nvSpPr>
        <p:spPr>
          <a:xfrm>
            <a:off x="7212581" y="220291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172" name="Straight Arrow Connector 171">
            <a:extLst>
              <a:ext uri="{FF2B5EF4-FFF2-40B4-BE49-F238E27FC236}">
                <a16:creationId xmlns:a16="http://schemas.microsoft.com/office/drawing/2014/main" id="{405FCA66-F4E3-02FC-8A3D-53C47BDB911E}"/>
              </a:ext>
            </a:extLst>
          </p:cNvPr>
          <p:cNvCxnSpPr>
            <a:cxnSpLocks/>
            <a:stCxn id="171" idx="2"/>
            <a:endCxn id="174" idx="0"/>
          </p:cNvCxnSpPr>
          <p:nvPr/>
        </p:nvCxnSpPr>
        <p:spPr>
          <a:xfrm>
            <a:off x="7456672" y="2581454"/>
            <a:ext cx="364671" cy="1498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568D137B-33DA-1DFD-B08F-BA95BE6A98A9}"/>
              </a:ext>
            </a:extLst>
          </p:cNvPr>
          <p:cNvCxnSpPr>
            <a:cxnSpLocks/>
            <a:stCxn id="171" idx="2"/>
            <a:endCxn id="195" idx="0"/>
          </p:cNvCxnSpPr>
          <p:nvPr/>
        </p:nvCxnSpPr>
        <p:spPr>
          <a:xfrm flipH="1">
            <a:off x="7107847" y="2581454"/>
            <a:ext cx="348825" cy="1516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4" name="Rectangle: Rounded Corners 173">
            <a:extLst>
              <a:ext uri="{FF2B5EF4-FFF2-40B4-BE49-F238E27FC236}">
                <a16:creationId xmlns:a16="http://schemas.microsoft.com/office/drawing/2014/main" id="{3DD9AAA2-0B9B-F752-5179-FAACEC7DFF80}"/>
              </a:ext>
            </a:extLst>
          </p:cNvPr>
          <p:cNvSpPr/>
          <p:nvPr/>
        </p:nvSpPr>
        <p:spPr>
          <a:xfrm>
            <a:off x="7577252" y="273130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cxnSp>
        <p:nvCxnSpPr>
          <p:cNvPr id="175" name="Straight Arrow Connector 174">
            <a:extLst>
              <a:ext uri="{FF2B5EF4-FFF2-40B4-BE49-F238E27FC236}">
                <a16:creationId xmlns:a16="http://schemas.microsoft.com/office/drawing/2014/main" id="{AF7B1619-CCCA-BA46-9C39-765EB32AB41A}"/>
              </a:ext>
            </a:extLst>
          </p:cNvPr>
          <p:cNvCxnSpPr>
            <a:cxnSpLocks/>
            <a:stCxn id="174" idx="2"/>
            <a:endCxn id="170" idx="0"/>
          </p:cNvCxnSpPr>
          <p:nvPr/>
        </p:nvCxnSpPr>
        <p:spPr>
          <a:xfrm flipH="1">
            <a:off x="7308939" y="3109844"/>
            <a:ext cx="512404" cy="1572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6" name="Rectangle: Rounded Corners 175">
            <a:extLst>
              <a:ext uri="{FF2B5EF4-FFF2-40B4-BE49-F238E27FC236}">
                <a16:creationId xmlns:a16="http://schemas.microsoft.com/office/drawing/2014/main" id="{64744997-AA9B-FC75-2869-94564B31E1C1}"/>
              </a:ext>
            </a:extLst>
          </p:cNvPr>
          <p:cNvSpPr/>
          <p:nvPr/>
        </p:nvSpPr>
        <p:spPr>
          <a:xfrm>
            <a:off x="6784273" y="167196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177" name="Straight Arrow Connector 176">
            <a:extLst>
              <a:ext uri="{FF2B5EF4-FFF2-40B4-BE49-F238E27FC236}">
                <a16:creationId xmlns:a16="http://schemas.microsoft.com/office/drawing/2014/main" id="{D1F28624-4B12-315B-14AA-C359F2AF8C87}"/>
              </a:ext>
            </a:extLst>
          </p:cNvPr>
          <p:cNvCxnSpPr>
            <a:cxnSpLocks/>
            <a:stCxn id="176" idx="2"/>
            <a:endCxn id="171" idx="0"/>
          </p:cNvCxnSpPr>
          <p:nvPr/>
        </p:nvCxnSpPr>
        <p:spPr>
          <a:xfrm>
            <a:off x="7028364" y="2050501"/>
            <a:ext cx="428308" cy="15241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6C9D0D4A-978C-DC65-419C-DFAB1453FFF8}"/>
              </a:ext>
            </a:extLst>
          </p:cNvPr>
          <p:cNvCxnSpPr>
            <a:cxnSpLocks/>
            <a:stCxn id="176" idx="2"/>
            <a:endCxn id="206" idx="0"/>
          </p:cNvCxnSpPr>
          <p:nvPr/>
        </p:nvCxnSpPr>
        <p:spPr>
          <a:xfrm flipH="1">
            <a:off x="6671702" y="2050501"/>
            <a:ext cx="356662" cy="1557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9" name="Rectangle: Rounded Corners 178">
            <a:extLst>
              <a:ext uri="{FF2B5EF4-FFF2-40B4-BE49-F238E27FC236}">
                <a16:creationId xmlns:a16="http://schemas.microsoft.com/office/drawing/2014/main" id="{03DFF022-B780-37C3-689A-A3492ED4D462}"/>
              </a:ext>
            </a:extLst>
          </p:cNvPr>
          <p:cNvSpPr/>
          <p:nvPr/>
        </p:nvSpPr>
        <p:spPr>
          <a:xfrm>
            <a:off x="5860568" y="111466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180" name="Straight Arrow Connector 179">
            <a:extLst>
              <a:ext uri="{FF2B5EF4-FFF2-40B4-BE49-F238E27FC236}">
                <a16:creationId xmlns:a16="http://schemas.microsoft.com/office/drawing/2014/main" id="{5006EAD2-58CF-5619-D3C2-5CFE792FAA4D}"/>
              </a:ext>
            </a:extLst>
          </p:cNvPr>
          <p:cNvCxnSpPr>
            <a:cxnSpLocks/>
            <a:stCxn id="179" idx="2"/>
            <a:endCxn id="176" idx="0"/>
          </p:cNvCxnSpPr>
          <p:nvPr/>
        </p:nvCxnSpPr>
        <p:spPr>
          <a:xfrm>
            <a:off x="6104659" y="1493203"/>
            <a:ext cx="923705"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5F53327D-BC3E-0B83-EBFE-754F54EE945E}"/>
              </a:ext>
            </a:extLst>
          </p:cNvPr>
          <p:cNvCxnSpPr>
            <a:cxnSpLocks/>
            <a:stCxn id="179" idx="2"/>
            <a:endCxn id="185" idx="0"/>
          </p:cNvCxnSpPr>
          <p:nvPr/>
        </p:nvCxnSpPr>
        <p:spPr>
          <a:xfrm flipH="1">
            <a:off x="5180954" y="149320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Rectangle: Rounded Corners 181">
            <a:extLst>
              <a:ext uri="{FF2B5EF4-FFF2-40B4-BE49-F238E27FC236}">
                <a16:creationId xmlns:a16="http://schemas.microsoft.com/office/drawing/2014/main" id="{00FA7C0F-5860-02E7-8599-F1502990EBD3}"/>
              </a:ext>
            </a:extLst>
          </p:cNvPr>
          <p:cNvSpPr/>
          <p:nvPr/>
        </p:nvSpPr>
        <p:spPr>
          <a:xfrm>
            <a:off x="5318661" y="219980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83" name="Straight Arrow Connector 182">
            <a:extLst>
              <a:ext uri="{FF2B5EF4-FFF2-40B4-BE49-F238E27FC236}">
                <a16:creationId xmlns:a16="http://schemas.microsoft.com/office/drawing/2014/main" id="{B755B4BA-F0F7-715E-A558-A9B50E96623C}"/>
              </a:ext>
            </a:extLst>
          </p:cNvPr>
          <p:cNvCxnSpPr>
            <a:cxnSpLocks/>
            <a:stCxn id="182" idx="2"/>
            <a:endCxn id="194" idx="0"/>
          </p:cNvCxnSpPr>
          <p:nvPr/>
        </p:nvCxnSpPr>
        <p:spPr>
          <a:xfrm>
            <a:off x="5562752" y="257833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43798C9D-BD6D-B840-A392-45712BAACF72}"/>
              </a:ext>
            </a:extLst>
          </p:cNvPr>
          <p:cNvCxnSpPr>
            <a:cxnSpLocks/>
            <a:stCxn id="182" idx="2"/>
            <a:endCxn id="188" idx="0"/>
          </p:cNvCxnSpPr>
          <p:nvPr/>
        </p:nvCxnSpPr>
        <p:spPr>
          <a:xfrm flipH="1">
            <a:off x="5198081" y="2578336"/>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 name="Rectangle: Rounded Corners 184">
            <a:extLst>
              <a:ext uri="{FF2B5EF4-FFF2-40B4-BE49-F238E27FC236}">
                <a16:creationId xmlns:a16="http://schemas.microsoft.com/office/drawing/2014/main" id="{C6DC0879-69B0-AE7A-0069-9756FD069C95}"/>
              </a:ext>
            </a:extLst>
          </p:cNvPr>
          <p:cNvSpPr/>
          <p:nvPr/>
        </p:nvSpPr>
        <p:spPr>
          <a:xfrm>
            <a:off x="4936863" y="166985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86" name="Straight Arrow Connector 185">
            <a:extLst>
              <a:ext uri="{FF2B5EF4-FFF2-40B4-BE49-F238E27FC236}">
                <a16:creationId xmlns:a16="http://schemas.microsoft.com/office/drawing/2014/main" id="{4897A7DE-0BC7-05D0-C089-7C30A1707EFE}"/>
              </a:ext>
            </a:extLst>
          </p:cNvPr>
          <p:cNvCxnSpPr>
            <a:cxnSpLocks/>
            <a:stCxn id="185" idx="2"/>
            <a:endCxn id="182" idx="0"/>
          </p:cNvCxnSpPr>
          <p:nvPr/>
        </p:nvCxnSpPr>
        <p:spPr>
          <a:xfrm>
            <a:off x="5180954" y="204838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0B1E991C-B7B9-E0C3-5CC6-030D7C297199}"/>
              </a:ext>
            </a:extLst>
          </p:cNvPr>
          <p:cNvCxnSpPr>
            <a:cxnSpLocks/>
            <a:stCxn id="185" idx="2"/>
            <a:endCxn id="189" idx="0"/>
          </p:cNvCxnSpPr>
          <p:nvPr/>
        </p:nvCxnSpPr>
        <p:spPr>
          <a:xfrm flipH="1">
            <a:off x="4831362" y="204838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Rounded Corners 187">
            <a:extLst>
              <a:ext uri="{FF2B5EF4-FFF2-40B4-BE49-F238E27FC236}">
                <a16:creationId xmlns:a16="http://schemas.microsoft.com/office/drawing/2014/main" id="{C3E41E69-1B81-426C-ED2F-751BF6F16F41}"/>
              </a:ext>
            </a:extLst>
          </p:cNvPr>
          <p:cNvSpPr/>
          <p:nvPr/>
        </p:nvSpPr>
        <p:spPr>
          <a:xfrm>
            <a:off x="4856353" y="272975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89" name="Oval 188">
            <a:extLst>
              <a:ext uri="{FF2B5EF4-FFF2-40B4-BE49-F238E27FC236}">
                <a16:creationId xmlns:a16="http://schemas.microsoft.com/office/drawing/2014/main" id="{12635CBB-D994-2C8B-8C35-CCBAD3E8F67E}"/>
              </a:ext>
            </a:extLst>
          </p:cNvPr>
          <p:cNvSpPr/>
          <p:nvPr/>
        </p:nvSpPr>
        <p:spPr>
          <a:xfrm>
            <a:off x="4684907" y="219980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C4BA46F-72EE-4F30-F615-B86525337E05}"/>
              </a:ext>
            </a:extLst>
          </p:cNvPr>
          <p:cNvSpPr/>
          <p:nvPr/>
        </p:nvSpPr>
        <p:spPr>
          <a:xfrm>
            <a:off x="5759247" y="272975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98EF1E18-E5AF-BC4D-9D86-FF6223C7E02A}"/>
              </a:ext>
            </a:extLst>
          </p:cNvPr>
          <p:cNvSpPr/>
          <p:nvPr/>
        </p:nvSpPr>
        <p:spPr>
          <a:xfrm>
            <a:off x="6961392" y="273312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Rectangle: Rounded Corners 205">
            <a:extLst>
              <a:ext uri="{FF2B5EF4-FFF2-40B4-BE49-F238E27FC236}">
                <a16:creationId xmlns:a16="http://schemas.microsoft.com/office/drawing/2014/main" id="{3D243604-063A-4A94-D278-24B48F84EB4E}"/>
              </a:ext>
            </a:extLst>
          </p:cNvPr>
          <p:cNvSpPr/>
          <p:nvPr/>
        </p:nvSpPr>
        <p:spPr>
          <a:xfrm>
            <a:off x="6427611" y="220620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sp>
        <p:nvSpPr>
          <p:cNvPr id="3" name="Rectangle: Rounded Corners 2">
            <a:extLst>
              <a:ext uri="{FF2B5EF4-FFF2-40B4-BE49-F238E27FC236}">
                <a16:creationId xmlns:a16="http://schemas.microsoft.com/office/drawing/2014/main" id="{178AD2F6-8166-F7E6-2653-998AB5778299}"/>
              </a:ext>
            </a:extLst>
          </p:cNvPr>
          <p:cNvSpPr/>
          <p:nvPr/>
        </p:nvSpPr>
        <p:spPr>
          <a:xfrm>
            <a:off x="7938196" y="3234066"/>
            <a:ext cx="629619"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Adj</a:t>
            </a:r>
          </a:p>
        </p:txBody>
      </p:sp>
      <p:cxnSp>
        <p:nvCxnSpPr>
          <p:cNvPr id="5" name="Straight Arrow Connector 4">
            <a:extLst>
              <a:ext uri="{FF2B5EF4-FFF2-40B4-BE49-F238E27FC236}">
                <a16:creationId xmlns:a16="http://schemas.microsoft.com/office/drawing/2014/main" id="{42BD1C48-F5B7-6BAE-F2CB-8E0DD6E7E022}"/>
              </a:ext>
            </a:extLst>
          </p:cNvPr>
          <p:cNvCxnSpPr>
            <a:endCxn id="3" idx="0"/>
          </p:cNvCxnSpPr>
          <p:nvPr/>
        </p:nvCxnSpPr>
        <p:spPr>
          <a:xfrm>
            <a:off x="7821343" y="3111403"/>
            <a:ext cx="431663" cy="1226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65D9549F-A6EE-F8B8-E380-400314965AFB}"/>
              </a:ext>
            </a:extLst>
          </p:cNvPr>
          <p:cNvGrpSpPr/>
          <p:nvPr/>
        </p:nvGrpSpPr>
        <p:grpSpPr>
          <a:xfrm>
            <a:off x="6231183" y="3612601"/>
            <a:ext cx="2011663" cy="1621402"/>
            <a:chOff x="7369103" y="3612601"/>
            <a:chExt cx="2011663" cy="1621402"/>
          </a:xfrm>
        </p:grpSpPr>
        <p:cxnSp>
          <p:nvCxnSpPr>
            <p:cNvPr id="26" name="Straight Arrow Connector 25">
              <a:extLst>
                <a:ext uri="{FF2B5EF4-FFF2-40B4-BE49-F238E27FC236}">
                  <a16:creationId xmlns:a16="http://schemas.microsoft.com/office/drawing/2014/main" id="{D54CC71D-97BE-F884-8ED8-0A5C1548306E}"/>
                </a:ext>
              </a:extLst>
            </p:cNvPr>
            <p:cNvCxnSpPr>
              <a:cxnSpLocks/>
              <a:stCxn id="3" idx="2"/>
              <a:endCxn id="17" idx="0"/>
            </p:cNvCxnSpPr>
            <p:nvPr/>
          </p:nvCxnSpPr>
          <p:spPr>
            <a:xfrm flipH="1">
              <a:off x="7851647" y="3612601"/>
              <a:ext cx="1529119" cy="2481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 name="Group 7">
              <a:extLst>
                <a:ext uri="{FF2B5EF4-FFF2-40B4-BE49-F238E27FC236}">
                  <a16:creationId xmlns:a16="http://schemas.microsoft.com/office/drawing/2014/main" id="{C1EEFEAB-EEB7-76AC-D537-7D4891F95327}"/>
                </a:ext>
              </a:extLst>
            </p:cNvPr>
            <p:cNvGrpSpPr/>
            <p:nvPr/>
          </p:nvGrpSpPr>
          <p:grpSpPr>
            <a:xfrm>
              <a:off x="7369103" y="3860734"/>
              <a:ext cx="1117181" cy="1373269"/>
              <a:chOff x="7369103" y="3860734"/>
              <a:chExt cx="1117181" cy="1373269"/>
            </a:xfrm>
          </p:grpSpPr>
          <p:sp>
            <p:nvSpPr>
              <p:cNvPr id="14" name="Rectangle: Rounded Corners 13">
                <a:extLst>
                  <a:ext uri="{FF2B5EF4-FFF2-40B4-BE49-F238E27FC236}">
                    <a16:creationId xmlns:a16="http://schemas.microsoft.com/office/drawing/2014/main" id="{7ED0A0E6-A771-A59E-A726-70A8622BE194}"/>
                  </a:ext>
                </a:extLst>
              </p:cNvPr>
              <p:cNvSpPr/>
              <p:nvPr/>
            </p:nvSpPr>
            <p:spPr>
              <a:xfrm>
                <a:off x="7998102" y="438376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16" name="Straight Arrow Connector 15">
                <a:extLst>
                  <a:ext uri="{FF2B5EF4-FFF2-40B4-BE49-F238E27FC236}">
                    <a16:creationId xmlns:a16="http://schemas.microsoft.com/office/drawing/2014/main" id="{0DDF9F15-1061-0C3A-995C-C5E3F0A45141}"/>
                  </a:ext>
                </a:extLst>
              </p:cNvPr>
              <p:cNvCxnSpPr>
                <a:cxnSpLocks/>
                <a:stCxn id="14" idx="2"/>
                <a:endCxn id="20" idx="0"/>
              </p:cNvCxnSpPr>
              <p:nvPr/>
            </p:nvCxnSpPr>
            <p:spPr>
              <a:xfrm flipH="1">
                <a:off x="7761308" y="4762303"/>
                <a:ext cx="480885" cy="244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Rectangle: Rounded Corners 16">
                <a:extLst>
                  <a:ext uri="{FF2B5EF4-FFF2-40B4-BE49-F238E27FC236}">
                    <a16:creationId xmlns:a16="http://schemas.microsoft.com/office/drawing/2014/main" id="{EDF3B6D6-FF06-3506-2F19-62CB901B9EFF}"/>
                  </a:ext>
                </a:extLst>
              </p:cNvPr>
              <p:cNvSpPr/>
              <p:nvPr/>
            </p:nvSpPr>
            <p:spPr>
              <a:xfrm>
                <a:off x="7607556" y="386073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AP</a:t>
                </a:r>
              </a:p>
            </p:txBody>
          </p:sp>
          <p:cxnSp>
            <p:nvCxnSpPr>
              <p:cNvPr id="18" name="Straight Arrow Connector 17">
                <a:extLst>
                  <a:ext uri="{FF2B5EF4-FFF2-40B4-BE49-F238E27FC236}">
                    <a16:creationId xmlns:a16="http://schemas.microsoft.com/office/drawing/2014/main" id="{5D7F64A5-1CC4-F4BC-7FEC-F86F7E39990C}"/>
                  </a:ext>
                </a:extLst>
              </p:cNvPr>
              <p:cNvCxnSpPr>
                <a:cxnSpLocks/>
                <a:stCxn id="17" idx="2"/>
                <a:endCxn id="14" idx="0"/>
              </p:cNvCxnSpPr>
              <p:nvPr/>
            </p:nvCxnSpPr>
            <p:spPr>
              <a:xfrm>
                <a:off x="7851647" y="4239269"/>
                <a:ext cx="390546"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AC17FC9-0053-CEC7-45C3-27FF127CAF77}"/>
                  </a:ext>
                </a:extLst>
              </p:cNvPr>
              <p:cNvCxnSpPr>
                <a:cxnSpLocks/>
                <a:stCxn id="17" idx="2"/>
                <a:endCxn id="27" idx="0"/>
              </p:cNvCxnSpPr>
              <p:nvPr/>
            </p:nvCxnSpPr>
            <p:spPr>
              <a:xfrm flipH="1">
                <a:off x="7515558" y="4239269"/>
                <a:ext cx="336089" cy="1444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Rounded Corners 19">
                <a:extLst>
                  <a:ext uri="{FF2B5EF4-FFF2-40B4-BE49-F238E27FC236}">
                    <a16:creationId xmlns:a16="http://schemas.microsoft.com/office/drawing/2014/main" id="{493D6EA3-FF48-ED32-35E2-E7B69909D92B}"/>
                  </a:ext>
                </a:extLst>
              </p:cNvPr>
              <p:cNvSpPr/>
              <p:nvPr/>
            </p:nvSpPr>
            <p:spPr>
              <a:xfrm>
                <a:off x="7419580" y="5006882"/>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a</a:t>
                </a:r>
              </a:p>
            </p:txBody>
          </p:sp>
          <p:sp>
            <p:nvSpPr>
              <p:cNvPr id="27" name="Oval 26">
                <a:extLst>
                  <a:ext uri="{FF2B5EF4-FFF2-40B4-BE49-F238E27FC236}">
                    <a16:creationId xmlns:a16="http://schemas.microsoft.com/office/drawing/2014/main" id="{3F939E01-1B02-8452-FEB1-B1A0A0D5BBAD}"/>
                  </a:ext>
                </a:extLst>
              </p:cNvPr>
              <p:cNvSpPr/>
              <p:nvPr/>
            </p:nvSpPr>
            <p:spPr>
              <a:xfrm>
                <a:off x="7369103" y="4383768"/>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6" name="Group 5">
            <a:extLst>
              <a:ext uri="{FF2B5EF4-FFF2-40B4-BE49-F238E27FC236}">
                <a16:creationId xmlns:a16="http://schemas.microsoft.com/office/drawing/2014/main" id="{1A5BCFC3-54D2-44A1-C1D7-F35BE0E182EA}"/>
              </a:ext>
            </a:extLst>
          </p:cNvPr>
          <p:cNvGrpSpPr/>
          <p:nvPr/>
        </p:nvGrpSpPr>
        <p:grpSpPr>
          <a:xfrm>
            <a:off x="7088588" y="4731823"/>
            <a:ext cx="1427489" cy="1524682"/>
            <a:chOff x="7088588" y="4731823"/>
            <a:chExt cx="1427489" cy="1524682"/>
          </a:xfrm>
        </p:grpSpPr>
        <p:sp>
          <p:nvSpPr>
            <p:cNvPr id="11" name="Rectangle: Rounded Corners 10">
              <a:extLst>
                <a:ext uri="{FF2B5EF4-FFF2-40B4-BE49-F238E27FC236}">
                  <a16:creationId xmlns:a16="http://schemas.microsoft.com/office/drawing/2014/main" id="{D3903CCD-B79F-3D09-6CAA-60760AE92750}"/>
                </a:ext>
              </a:extLst>
            </p:cNvPr>
            <p:cNvSpPr/>
            <p:nvPr/>
          </p:nvSpPr>
          <p:spPr>
            <a:xfrm>
              <a:off x="7792245" y="549943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sp>
          <p:nvSpPr>
            <p:cNvPr id="12" name="Rectangle: Rounded Corners 11">
              <a:extLst>
                <a:ext uri="{FF2B5EF4-FFF2-40B4-BE49-F238E27FC236}">
                  <a16:creationId xmlns:a16="http://schemas.microsoft.com/office/drawing/2014/main" id="{7328C5E6-9C6B-1C54-449B-03C1919192DB}"/>
                </a:ext>
              </a:extLst>
            </p:cNvPr>
            <p:cNvSpPr/>
            <p:nvPr/>
          </p:nvSpPr>
          <p:spPr>
            <a:xfrm>
              <a:off x="7304566" y="6029384"/>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job</a:t>
              </a:r>
            </a:p>
          </p:txBody>
        </p:sp>
        <p:sp>
          <p:nvSpPr>
            <p:cNvPr id="13" name="Rectangle: Rounded Corners 12">
              <a:extLst>
                <a:ext uri="{FF2B5EF4-FFF2-40B4-BE49-F238E27FC236}">
                  <a16:creationId xmlns:a16="http://schemas.microsoft.com/office/drawing/2014/main" id="{5240A4BD-2400-6EFF-02D3-4A356C5CBB25}"/>
                </a:ext>
              </a:extLst>
            </p:cNvPr>
            <p:cNvSpPr/>
            <p:nvPr/>
          </p:nvSpPr>
          <p:spPr>
            <a:xfrm>
              <a:off x="7312841" y="497640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5" name="Straight Arrow Connector 14">
              <a:extLst>
                <a:ext uri="{FF2B5EF4-FFF2-40B4-BE49-F238E27FC236}">
                  <a16:creationId xmlns:a16="http://schemas.microsoft.com/office/drawing/2014/main" id="{61920D92-1F28-A89C-65F5-2433F1016715}"/>
                </a:ext>
              </a:extLst>
            </p:cNvPr>
            <p:cNvCxnSpPr>
              <a:cxnSpLocks/>
              <a:stCxn id="14" idx="2"/>
              <a:endCxn id="13" idx="0"/>
            </p:cNvCxnSpPr>
            <p:nvPr/>
          </p:nvCxnSpPr>
          <p:spPr>
            <a:xfrm>
              <a:off x="7104273" y="4731823"/>
              <a:ext cx="452659" cy="2445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EF07841-9024-965B-E501-65787D47DC3C}"/>
                </a:ext>
              </a:extLst>
            </p:cNvPr>
            <p:cNvCxnSpPr>
              <a:stCxn id="13" idx="2"/>
              <a:endCxn id="11" idx="0"/>
            </p:cNvCxnSpPr>
            <p:nvPr/>
          </p:nvCxnSpPr>
          <p:spPr>
            <a:xfrm>
              <a:off x="7556932" y="5354937"/>
              <a:ext cx="479404"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0CDC7D8-AF66-B378-7EFD-421119F0AA75}"/>
                </a:ext>
              </a:extLst>
            </p:cNvPr>
            <p:cNvCxnSpPr>
              <a:cxnSpLocks/>
              <a:stCxn id="11" idx="2"/>
              <a:endCxn id="24" idx="0"/>
            </p:cNvCxnSpPr>
            <p:nvPr/>
          </p:nvCxnSpPr>
          <p:spPr>
            <a:xfrm>
              <a:off x="8036336" y="5877971"/>
              <a:ext cx="333287" cy="1514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C7AD6C9-A1D0-48D2-3F98-80415A97527D}"/>
                </a:ext>
              </a:extLst>
            </p:cNvPr>
            <p:cNvSpPr/>
            <p:nvPr/>
          </p:nvSpPr>
          <p:spPr>
            <a:xfrm>
              <a:off x="8223168" y="6029384"/>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9FEFE190-1515-45E0-5DE8-91AB19A852FC}"/>
                </a:ext>
              </a:extLst>
            </p:cNvPr>
            <p:cNvCxnSpPr>
              <a:cxnSpLocks/>
              <a:stCxn id="11" idx="2"/>
              <a:endCxn id="12" idx="0"/>
            </p:cNvCxnSpPr>
            <p:nvPr/>
          </p:nvCxnSpPr>
          <p:spPr>
            <a:xfrm flipH="1">
              <a:off x="7646294" y="5877971"/>
              <a:ext cx="390042"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6B36120F-FE2D-191F-D413-9410609B754E}"/>
                </a:ext>
              </a:extLst>
            </p:cNvPr>
            <p:cNvCxnSpPr>
              <a:cxnSpLocks/>
              <a:stCxn id="13" idx="2"/>
              <a:endCxn id="54" idx="0"/>
            </p:cNvCxnSpPr>
            <p:nvPr/>
          </p:nvCxnSpPr>
          <p:spPr>
            <a:xfrm flipH="1">
              <a:off x="7235043" y="5354937"/>
              <a:ext cx="321889"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2ED2AA13-CB9F-A503-8B48-76D997B4AA48}"/>
                </a:ext>
              </a:extLst>
            </p:cNvPr>
            <p:cNvSpPr/>
            <p:nvPr/>
          </p:nvSpPr>
          <p:spPr>
            <a:xfrm>
              <a:off x="7088588" y="5499436"/>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 name="Rectangle: Rounded Corners 3">
            <a:extLst>
              <a:ext uri="{FF2B5EF4-FFF2-40B4-BE49-F238E27FC236}">
                <a16:creationId xmlns:a16="http://schemas.microsoft.com/office/drawing/2014/main" id="{700817E9-694F-84E2-47E8-6824CFFE2229}"/>
              </a:ext>
            </a:extLst>
          </p:cNvPr>
          <p:cNvSpPr/>
          <p:nvPr/>
        </p:nvSpPr>
        <p:spPr>
          <a:xfrm>
            <a:off x="8365842" y="542572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last</a:t>
            </a:r>
          </a:p>
        </p:txBody>
      </p:sp>
      <p:sp>
        <p:nvSpPr>
          <p:cNvPr id="22" name="Rectangle: Rounded Corners 21">
            <a:extLst>
              <a:ext uri="{FF2B5EF4-FFF2-40B4-BE49-F238E27FC236}">
                <a16:creationId xmlns:a16="http://schemas.microsoft.com/office/drawing/2014/main" id="{B6CF605D-AE78-240B-5242-A2EEF611B3A0}"/>
              </a:ext>
            </a:extLst>
          </p:cNvPr>
          <p:cNvSpPr/>
          <p:nvPr/>
        </p:nvSpPr>
        <p:spPr>
          <a:xfrm>
            <a:off x="8924148" y="4886673"/>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28" name="Straight Arrow Connector 27">
            <a:extLst>
              <a:ext uri="{FF2B5EF4-FFF2-40B4-BE49-F238E27FC236}">
                <a16:creationId xmlns:a16="http://schemas.microsoft.com/office/drawing/2014/main" id="{E59FC138-6B26-A09C-1A8F-141CD2C59451}"/>
              </a:ext>
            </a:extLst>
          </p:cNvPr>
          <p:cNvCxnSpPr>
            <a:cxnSpLocks/>
            <a:stCxn id="22" idx="2"/>
            <a:endCxn id="41" idx="0"/>
          </p:cNvCxnSpPr>
          <p:nvPr/>
        </p:nvCxnSpPr>
        <p:spPr>
          <a:xfrm>
            <a:off x="9168239" y="5265208"/>
            <a:ext cx="337353" cy="16051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5926ED4-8941-DBB8-AF4D-88D16D66CE41}"/>
              </a:ext>
            </a:extLst>
          </p:cNvPr>
          <p:cNvCxnSpPr>
            <a:cxnSpLocks/>
            <a:stCxn id="22" idx="2"/>
            <a:endCxn id="4" idx="0"/>
          </p:cNvCxnSpPr>
          <p:nvPr/>
        </p:nvCxnSpPr>
        <p:spPr>
          <a:xfrm flipH="1">
            <a:off x="8707570" y="5265208"/>
            <a:ext cx="460669" cy="1605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ctangle: Rounded Corners 29">
            <a:extLst>
              <a:ext uri="{FF2B5EF4-FFF2-40B4-BE49-F238E27FC236}">
                <a16:creationId xmlns:a16="http://schemas.microsoft.com/office/drawing/2014/main" id="{50DF2455-2F9E-FFD3-7427-A373FD5DA8F9}"/>
              </a:ext>
            </a:extLst>
          </p:cNvPr>
          <p:cNvSpPr/>
          <p:nvPr/>
        </p:nvSpPr>
        <p:spPr>
          <a:xfrm>
            <a:off x="8533602" y="434237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1" name="Straight Arrow Connector 30">
            <a:extLst>
              <a:ext uri="{FF2B5EF4-FFF2-40B4-BE49-F238E27FC236}">
                <a16:creationId xmlns:a16="http://schemas.microsoft.com/office/drawing/2014/main" id="{D1AE956F-0B93-3E78-DDCD-DE30373060D8}"/>
              </a:ext>
            </a:extLst>
          </p:cNvPr>
          <p:cNvCxnSpPr>
            <a:cxnSpLocks/>
            <a:stCxn id="30" idx="2"/>
            <a:endCxn id="22" idx="0"/>
          </p:cNvCxnSpPr>
          <p:nvPr/>
        </p:nvCxnSpPr>
        <p:spPr>
          <a:xfrm>
            <a:off x="8777693" y="4720905"/>
            <a:ext cx="390546"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989BE5B-A168-D87C-8EE7-9FB08B8B2F2C}"/>
              </a:ext>
            </a:extLst>
          </p:cNvPr>
          <p:cNvCxnSpPr>
            <a:cxnSpLocks/>
            <a:stCxn id="30" idx="2"/>
            <a:endCxn id="42" idx="0"/>
          </p:cNvCxnSpPr>
          <p:nvPr/>
        </p:nvCxnSpPr>
        <p:spPr>
          <a:xfrm flipH="1">
            <a:off x="8411557" y="4720905"/>
            <a:ext cx="366137"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Rounded Corners 32">
            <a:extLst>
              <a:ext uri="{FF2B5EF4-FFF2-40B4-BE49-F238E27FC236}">
                <a16:creationId xmlns:a16="http://schemas.microsoft.com/office/drawing/2014/main" id="{3659610E-4646-6738-DF1E-7BE12DFCA200}"/>
              </a:ext>
            </a:extLst>
          </p:cNvPr>
          <p:cNvSpPr/>
          <p:nvPr/>
        </p:nvSpPr>
        <p:spPr>
          <a:xfrm>
            <a:off x="10104534" y="432801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34" name="Straight Arrow Connector 33">
            <a:extLst>
              <a:ext uri="{FF2B5EF4-FFF2-40B4-BE49-F238E27FC236}">
                <a16:creationId xmlns:a16="http://schemas.microsoft.com/office/drawing/2014/main" id="{719FE2C8-4E4A-7B90-F2BC-D9FB83A9D725}"/>
              </a:ext>
            </a:extLst>
          </p:cNvPr>
          <p:cNvCxnSpPr>
            <a:cxnSpLocks/>
            <a:stCxn id="33" idx="2"/>
            <a:endCxn id="40" idx="0"/>
          </p:cNvCxnSpPr>
          <p:nvPr/>
        </p:nvCxnSpPr>
        <p:spPr>
          <a:xfrm>
            <a:off x="10348625" y="4706551"/>
            <a:ext cx="381798"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311216C-D4BF-1418-FF53-FE5293127039}"/>
              </a:ext>
            </a:extLst>
          </p:cNvPr>
          <p:cNvCxnSpPr>
            <a:cxnSpLocks/>
            <a:stCxn id="33" idx="2"/>
            <a:endCxn id="36" idx="0"/>
          </p:cNvCxnSpPr>
          <p:nvPr/>
        </p:nvCxnSpPr>
        <p:spPr>
          <a:xfrm flipH="1">
            <a:off x="9949331" y="4706551"/>
            <a:ext cx="399294"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Rounded Corners 35">
            <a:extLst>
              <a:ext uri="{FF2B5EF4-FFF2-40B4-BE49-F238E27FC236}">
                <a16:creationId xmlns:a16="http://schemas.microsoft.com/office/drawing/2014/main" id="{254EF2F6-08AA-3C5A-9302-6E898100151E}"/>
              </a:ext>
            </a:extLst>
          </p:cNvPr>
          <p:cNvSpPr/>
          <p:nvPr/>
        </p:nvSpPr>
        <p:spPr>
          <a:xfrm>
            <a:off x="9558785" y="4872319"/>
            <a:ext cx="781092"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Friday</a:t>
            </a:r>
          </a:p>
        </p:txBody>
      </p:sp>
      <p:sp>
        <p:nvSpPr>
          <p:cNvPr id="37" name="Rectangle: Rounded Corners 36">
            <a:extLst>
              <a:ext uri="{FF2B5EF4-FFF2-40B4-BE49-F238E27FC236}">
                <a16:creationId xmlns:a16="http://schemas.microsoft.com/office/drawing/2014/main" id="{ADAC7E06-8031-8891-BF21-3441B4F28D49}"/>
              </a:ext>
            </a:extLst>
          </p:cNvPr>
          <p:cNvSpPr/>
          <p:nvPr/>
        </p:nvSpPr>
        <p:spPr>
          <a:xfrm>
            <a:off x="9314694" y="383025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8" name="Straight Arrow Connector 37">
            <a:extLst>
              <a:ext uri="{FF2B5EF4-FFF2-40B4-BE49-F238E27FC236}">
                <a16:creationId xmlns:a16="http://schemas.microsoft.com/office/drawing/2014/main" id="{3A0C9F73-D1A7-A809-53F2-3F8067BDD2E9}"/>
              </a:ext>
            </a:extLst>
          </p:cNvPr>
          <p:cNvCxnSpPr>
            <a:cxnSpLocks/>
            <a:stCxn id="37" idx="2"/>
            <a:endCxn id="33" idx="0"/>
          </p:cNvCxnSpPr>
          <p:nvPr/>
        </p:nvCxnSpPr>
        <p:spPr>
          <a:xfrm>
            <a:off x="9558785" y="4208789"/>
            <a:ext cx="789840" cy="11922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3C628299-C3E3-F8E6-11BD-A0FF2DE630FA}"/>
              </a:ext>
            </a:extLst>
          </p:cNvPr>
          <p:cNvCxnSpPr>
            <a:cxnSpLocks/>
            <a:stCxn id="37" idx="2"/>
            <a:endCxn id="30" idx="0"/>
          </p:cNvCxnSpPr>
          <p:nvPr/>
        </p:nvCxnSpPr>
        <p:spPr>
          <a:xfrm flipH="1">
            <a:off x="8777693" y="4208789"/>
            <a:ext cx="781092" cy="1335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2DF396B3-C163-A1F3-DE33-7D4615493B53}"/>
              </a:ext>
            </a:extLst>
          </p:cNvPr>
          <p:cNvSpPr/>
          <p:nvPr/>
        </p:nvSpPr>
        <p:spPr>
          <a:xfrm>
            <a:off x="10583969" y="487231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1859108-0079-4EF5-B14A-065F74CF06CB}"/>
              </a:ext>
            </a:extLst>
          </p:cNvPr>
          <p:cNvSpPr/>
          <p:nvPr/>
        </p:nvSpPr>
        <p:spPr>
          <a:xfrm>
            <a:off x="9359138" y="5425725"/>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3E76DB4-B764-0C07-3DFE-0315355640F0}"/>
              </a:ext>
            </a:extLst>
          </p:cNvPr>
          <p:cNvSpPr/>
          <p:nvPr/>
        </p:nvSpPr>
        <p:spPr>
          <a:xfrm>
            <a:off x="8265102" y="4886673"/>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76610D5C-7E9D-7C1F-9878-1CCA931559FF}"/>
              </a:ext>
            </a:extLst>
          </p:cNvPr>
          <p:cNvCxnSpPr>
            <a:cxnSpLocks/>
            <a:stCxn id="3" idx="2"/>
            <a:endCxn id="37" idx="0"/>
          </p:cNvCxnSpPr>
          <p:nvPr/>
        </p:nvCxnSpPr>
        <p:spPr>
          <a:xfrm>
            <a:off x="8253006" y="3612601"/>
            <a:ext cx="1305779" cy="2176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88367A2-323B-CF55-50C5-57E22D48FA23}"/>
              </a:ext>
            </a:extLst>
          </p:cNvPr>
          <p:cNvSpPr txBox="1"/>
          <p:nvPr/>
        </p:nvSpPr>
        <p:spPr>
          <a:xfrm>
            <a:off x="3800626" y="456723"/>
            <a:ext cx="4686904" cy="646331"/>
          </a:xfrm>
          <a:prstGeom prst="rect">
            <a:avLst/>
          </a:prstGeom>
          <a:noFill/>
        </p:spPr>
        <p:txBody>
          <a:bodyPr wrap="square">
            <a:spAutoFit/>
          </a:bodyPr>
          <a:lstStyle/>
          <a:p>
            <a:pPr algn="ctr"/>
            <a:r>
              <a:rPr lang="en-US" sz="1800" b="1" dirty="0">
                <a:solidFill>
                  <a:schemeClr val="accent6"/>
                </a:solidFill>
                <a:latin typeface="Palatino Linotype" panose="02040502050505030304" pitchFamily="18" charset="0"/>
              </a:rPr>
              <a:t>Current Task:</a:t>
            </a:r>
          </a:p>
          <a:p>
            <a:pPr algn="ctr"/>
            <a:r>
              <a:rPr lang="en-US" i="1" dirty="0">
                <a:solidFill>
                  <a:schemeClr val="accent6"/>
                </a:solidFill>
                <a:latin typeface="Palatino Linotype" panose="02040502050505030304" pitchFamily="18" charset="0"/>
              </a:rPr>
              <a:t>Strip Lexical Items</a:t>
            </a:r>
            <a:endParaRPr lang="en-US" sz="1800" i="1" dirty="0">
              <a:solidFill>
                <a:schemeClr val="accent6"/>
              </a:solidFill>
              <a:latin typeface="Palatino Linotype" panose="02040502050505030304" pitchFamily="18" charset="0"/>
            </a:endParaRPr>
          </a:p>
        </p:txBody>
      </p:sp>
      <p:sp>
        <p:nvSpPr>
          <p:cNvPr id="43" name="TextBox 42">
            <a:extLst>
              <a:ext uri="{FF2B5EF4-FFF2-40B4-BE49-F238E27FC236}">
                <a16:creationId xmlns:a16="http://schemas.microsoft.com/office/drawing/2014/main" id="{DE30B517-F3ED-27D3-B51D-FF4646B9342C}"/>
              </a:ext>
            </a:extLst>
          </p:cNvPr>
          <p:cNvSpPr txBox="1"/>
          <p:nvPr/>
        </p:nvSpPr>
        <p:spPr>
          <a:xfrm>
            <a:off x="884806" y="4238261"/>
            <a:ext cx="4569967" cy="646331"/>
          </a:xfrm>
          <a:prstGeom prst="rect">
            <a:avLst/>
          </a:prstGeom>
          <a:noFill/>
        </p:spPr>
        <p:txBody>
          <a:bodyPr wrap="square">
            <a:spAutoFit/>
          </a:bodyPr>
          <a:lstStyle/>
          <a:p>
            <a:r>
              <a:rPr lang="en-US" dirty="0">
                <a:solidFill>
                  <a:srgbClr val="FF0000"/>
                </a:solidFill>
                <a:latin typeface="Palatino Linotype" panose="02040502050505030304" pitchFamily="18" charset="0"/>
              </a:rPr>
              <a:t>In this tree, articles like “a” and “the” do not have equivalents in Japanese</a:t>
            </a:r>
            <a:endParaRPr lang="en-US" sz="1800" dirty="0">
              <a:solidFill>
                <a:srgbClr val="FF0000"/>
              </a:solidFill>
              <a:latin typeface="Palatino Linotype" panose="02040502050505030304" pitchFamily="18" charset="0"/>
            </a:endParaRPr>
          </a:p>
        </p:txBody>
      </p:sp>
      <p:sp>
        <p:nvSpPr>
          <p:cNvPr id="47" name="TextBox 46">
            <a:extLst>
              <a:ext uri="{FF2B5EF4-FFF2-40B4-BE49-F238E27FC236}">
                <a16:creationId xmlns:a16="http://schemas.microsoft.com/office/drawing/2014/main" id="{54BB0786-2D46-F67F-7986-BEDB8E3E5B93}"/>
              </a:ext>
            </a:extLst>
          </p:cNvPr>
          <p:cNvSpPr txBox="1"/>
          <p:nvPr/>
        </p:nvSpPr>
        <p:spPr>
          <a:xfrm>
            <a:off x="928130" y="5499436"/>
            <a:ext cx="4569967" cy="646331"/>
          </a:xfrm>
          <a:prstGeom prst="rect">
            <a:avLst/>
          </a:prstGeom>
          <a:noFill/>
        </p:spPr>
        <p:txBody>
          <a:bodyPr wrap="square">
            <a:spAutoFit/>
          </a:bodyPr>
          <a:lstStyle/>
          <a:p>
            <a:r>
              <a:rPr lang="en-US" dirty="0">
                <a:solidFill>
                  <a:srgbClr val="00B050"/>
                </a:solidFill>
                <a:latin typeface="Palatino Linotype" panose="02040502050505030304" pitchFamily="18" charset="0"/>
              </a:rPr>
              <a:t>So we need to connect its child to the AP’s parent which is the adjunct node</a:t>
            </a:r>
            <a:endParaRPr lang="en-US" sz="1800"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177569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26" presetClass="emph" presetSubtype="0" fill="hold" nodeType="withEffect">
                                  <p:stCondLst>
                                    <p:cond delay="0"/>
                                  </p:stCondLst>
                                  <p:childTnLst>
                                    <p:animEffect transition="out" filter="fade">
                                      <p:cBhvr>
                                        <p:cTn id="8" dur="500" tmFilter="0, 0; .2, .5; .8, .5; 1, 0"/>
                                        <p:tgtEl>
                                          <p:spTgt spid="10"/>
                                        </p:tgtEl>
                                      </p:cBhvr>
                                    </p:animEffect>
                                    <p:animScale>
                                      <p:cBhvr>
                                        <p:cTn id="9" dur="250" autoRev="1" fill="hold"/>
                                        <p:tgtEl>
                                          <p:spTgt spid="10"/>
                                        </p:tgtEl>
                                      </p:cBhvr>
                                      <p:by x="105000" y="105000"/>
                                    </p:animScale>
                                  </p:childTnLst>
                                </p:cTn>
                              </p:par>
                              <p:par>
                                <p:cTn id="10" presetID="1"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7"/>
                                        </p:tgtEl>
                                        <p:attrNameLst>
                                          <p:attrName>style.visibility</p:attrName>
                                        </p:attrNameLst>
                                      </p:cBhvr>
                                      <p:to>
                                        <p:strVal val="visible"/>
                                      </p:to>
                                    </p:set>
                                  </p:childTnLst>
                                </p:cTn>
                              </p:par>
                              <p:par>
                                <p:cTn id="16" presetID="26" presetClass="emph" presetSubtype="0" fill="hold" nodeType="withEffect">
                                  <p:stCondLst>
                                    <p:cond delay="0"/>
                                  </p:stCondLst>
                                  <p:childTnLst>
                                    <p:animEffect transition="out" filter="fade">
                                      <p:cBhvr>
                                        <p:cTn id="17" dur="500" tmFilter="0, 0; .2, .5; .8, .5; 1, 0"/>
                                        <p:tgtEl>
                                          <p:spTgt spid="6"/>
                                        </p:tgtEl>
                                      </p:cBhvr>
                                    </p:animEffect>
                                    <p:animScale>
                                      <p:cBhvr>
                                        <p:cTn id="18" dur="250" autoRev="1" fill="hold"/>
                                        <p:tgtEl>
                                          <p:spTgt spid="6"/>
                                        </p:tgtEl>
                                      </p:cBhvr>
                                      <p:by x="105000" y="105000"/>
                                    </p:animScale>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5" grpId="0" animBg="1"/>
      <p:bldP spid="43"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Shape 44">
            <a:extLst>
              <a:ext uri="{FF2B5EF4-FFF2-40B4-BE49-F238E27FC236}">
                <a16:creationId xmlns:a16="http://schemas.microsoft.com/office/drawing/2014/main" id="{BD391FF9-9CB4-BFD5-5C68-D10F60BCFA78}"/>
              </a:ext>
            </a:extLst>
          </p:cNvPr>
          <p:cNvSpPr/>
          <p:nvPr/>
        </p:nvSpPr>
        <p:spPr>
          <a:xfrm>
            <a:off x="6910086" y="4363656"/>
            <a:ext cx="1724628" cy="2037144"/>
          </a:xfrm>
          <a:custGeom>
            <a:avLst/>
            <a:gdLst>
              <a:gd name="connsiteX0" fmla="*/ 324091 w 1724628"/>
              <a:gd name="connsiteY0" fmla="*/ 1979271 h 2037144"/>
              <a:gd name="connsiteX1" fmla="*/ 1724628 w 1724628"/>
              <a:gd name="connsiteY1" fmla="*/ 1944547 h 2037144"/>
              <a:gd name="connsiteX2" fmla="*/ 1713053 w 1724628"/>
              <a:gd name="connsiteY2" fmla="*/ 1666754 h 2037144"/>
              <a:gd name="connsiteX3" fmla="*/ 1400537 w 1724628"/>
              <a:gd name="connsiteY3" fmla="*/ 1446835 h 2037144"/>
              <a:gd name="connsiteX4" fmla="*/ 1377387 w 1724628"/>
              <a:gd name="connsiteY4" fmla="*/ 1030147 h 2037144"/>
              <a:gd name="connsiteX5" fmla="*/ 555585 w 1724628"/>
              <a:gd name="connsiteY5" fmla="*/ 104172 h 2037144"/>
              <a:gd name="connsiteX6" fmla="*/ 254643 w 1724628"/>
              <a:gd name="connsiteY6" fmla="*/ 0 h 2037144"/>
              <a:gd name="connsiteX7" fmla="*/ 0 w 1724628"/>
              <a:gd name="connsiteY7" fmla="*/ 150471 h 2037144"/>
              <a:gd name="connsiteX8" fmla="*/ 11575 w 1724628"/>
              <a:gd name="connsiteY8" fmla="*/ 1180617 h 2037144"/>
              <a:gd name="connsiteX9" fmla="*/ 324091 w 1724628"/>
              <a:gd name="connsiteY9" fmla="*/ 2037144 h 2037144"/>
              <a:gd name="connsiteX10" fmla="*/ 324091 w 1724628"/>
              <a:gd name="connsiteY10" fmla="*/ 1979271 h 203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4628" h="2037144">
                <a:moveTo>
                  <a:pt x="324091" y="1979271"/>
                </a:moveTo>
                <a:lnTo>
                  <a:pt x="1724628" y="1944547"/>
                </a:lnTo>
                <a:lnTo>
                  <a:pt x="1713053" y="1666754"/>
                </a:lnTo>
                <a:lnTo>
                  <a:pt x="1400537" y="1446835"/>
                </a:lnTo>
                <a:lnTo>
                  <a:pt x="1377387" y="1030147"/>
                </a:lnTo>
                <a:lnTo>
                  <a:pt x="555585" y="104172"/>
                </a:lnTo>
                <a:lnTo>
                  <a:pt x="254643" y="0"/>
                </a:lnTo>
                <a:lnTo>
                  <a:pt x="0" y="150471"/>
                </a:lnTo>
                <a:lnTo>
                  <a:pt x="11575" y="1180617"/>
                </a:lnTo>
                <a:lnTo>
                  <a:pt x="324091" y="2037144"/>
                </a:lnTo>
                <a:lnTo>
                  <a:pt x="324091" y="1979271"/>
                </a:lnTo>
                <a:close/>
              </a:path>
            </a:pathLst>
          </a:custGeom>
          <a:solidFill>
            <a:schemeClr val="accent3">
              <a:lumMod val="20000"/>
              <a:lumOff val="80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64B0DC0-EBA1-F515-7375-B91F4C6533DC}"/>
              </a:ext>
            </a:extLst>
          </p:cNvPr>
          <p:cNvSpPr/>
          <p:nvPr/>
        </p:nvSpPr>
        <p:spPr>
          <a:xfrm>
            <a:off x="4572000" y="3379808"/>
            <a:ext cx="1643605" cy="2095017"/>
          </a:xfrm>
          <a:custGeom>
            <a:avLst/>
            <a:gdLst>
              <a:gd name="connsiteX0" fmla="*/ 138896 w 1643605"/>
              <a:gd name="connsiteY0" fmla="*/ 2095017 h 2095017"/>
              <a:gd name="connsiteX1" fmla="*/ 1643605 w 1643605"/>
              <a:gd name="connsiteY1" fmla="*/ 2071868 h 2095017"/>
              <a:gd name="connsiteX2" fmla="*/ 1643605 w 1643605"/>
              <a:gd name="connsiteY2" fmla="*/ 1747777 h 2095017"/>
              <a:gd name="connsiteX3" fmla="*/ 1284790 w 1643605"/>
              <a:gd name="connsiteY3" fmla="*/ 1041721 h 2095017"/>
              <a:gd name="connsiteX4" fmla="*/ 1296365 w 1643605"/>
              <a:gd name="connsiteY4" fmla="*/ 289367 h 2095017"/>
              <a:gd name="connsiteX5" fmla="*/ 1111170 w 1643605"/>
              <a:gd name="connsiteY5" fmla="*/ 0 h 2095017"/>
              <a:gd name="connsiteX6" fmla="*/ 625033 w 1643605"/>
              <a:gd name="connsiteY6" fmla="*/ 34724 h 2095017"/>
              <a:gd name="connsiteX7" fmla="*/ 127322 w 1643605"/>
              <a:gd name="connsiteY7" fmla="*/ 868101 h 2095017"/>
              <a:gd name="connsiteX8" fmla="*/ 0 w 1643605"/>
              <a:gd name="connsiteY8" fmla="*/ 1574157 h 2095017"/>
              <a:gd name="connsiteX9" fmla="*/ 138896 w 1643605"/>
              <a:gd name="connsiteY9" fmla="*/ 2095017 h 2095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3605" h="2095017">
                <a:moveTo>
                  <a:pt x="138896" y="2095017"/>
                </a:moveTo>
                <a:lnTo>
                  <a:pt x="1643605" y="2071868"/>
                </a:lnTo>
                <a:lnTo>
                  <a:pt x="1643605" y="1747777"/>
                </a:lnTo>
                <a:lnTo>
                  <a:pt x="1284790" y="1041721"/>
                </a:lnTo>
                <a:lnTo>
                  <a:pt x="1296365" y="289367"/>
                </a:lnTo>
                <a:lnTo>
                  <a:pt x="1111170" y="0"/>
                </a:lnTo>
                <a:lnTo>
                  <a:pt x="625033" y="34724"/>
                </a:lnTo>
                <a:lnTo>
                  <a:pt x="127322" y="868101"/>
                </a:lnTo>
                <a:lnTo>
                  <a:pt x="0" y="1574157"/>
                </a:lnTo>
                <a:lnTo>
                  <a:pt x="138896" y="2095017"/>
                </a:lnTo>
                <a:close/>
              </a:path>
            </a:pathLst>
          </a:custGeom>
          <a:solidFill>
            <a:schemeClr val="accent4">
              <a:lumMod val="20000"/>
              <a:lumOff val="8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40007"/>
            <a:ext cx="10515600" cy="469991"/>
          </a:xfrm>
        </p:spPr>
        <p:txBody>
          <a:bodyPr>
            <a:normAutofit fontScale="90000"/>
          </a:bodyPr>
          <a:lstStyle/>
          <a:p>
            <a:pPr algn="ctr"/>
            <a:r>
              <a:rPr lang="en-US" dirty="0"/>
              <a:t>Node Manipulations</a:t>
            </a:r>
          </a:p>
        </p:txBody>
      </p:sp>
      <p:sp>
        <p:nvSpPr>
          <p:cNvPr id="170" name="Rectangle: Rounded Corners 169">
            <a:extLst>
              <a:ext uri="{FF2B5EF4-FFF2-40B4-BE49-F238E27FC236}">
                <a16:creationId xmlns:a16="http://schemas.microsoft.com/office/drawing/2014/main" id="{A677C50E-FBFD-712B-4430-1A1B9FCBAEC2}"/>
              </a:ext>
            </a:extLst>
          </p:cNvPr>
          <p:cNvSpPr/>
          <p:nvPr/>
        </p:nvSpPr>
        <p:spPr>
          <a:xfrm>
            <a:off x="6926571" y="325688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found</a:t>
            </a:r>
          </a:p>
        </p:txBody>
      </p:sp>
      <p:sp>
        <p:nvSpPr>
          <p:cNvPr id="171" name="Rectangle: Rounded Corners 170">
            <a:extLst>
              <a:ext uri="{FF2B5EF4-FFF2-40B4-BE49-F238E27FC236}">
                <a16:creationId xmlns:a16="http://schemas.microsoft.com/office/drawing/2014/main" id="{45B34B8F-71AD-5942-B2E4-D957FFB1DE86}"/>
              </a:ext>
            </a:extLst>
          </p:cNvPr>
          <p:cNvSpPr/>
          <p:nvPr/>
        </p:nvSpPr>
        <p:spPr>
          <a:xfrm>
            <a:off x="7171941" y="219275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172" name="Straight Arrow Connector 171">
            <a:extLst>
              <a:ext uri="{FF2B5EF4-FFF2-40B4-BE49-F238E27FC236}">
                <a16:creationId xmlns:a16="http://schemas.microsoft.com/office/drawing/2014/main" id="{405FCA66-F4E3-02FC-8A3D-53C47BDB911E}"/>
              </a:ext>
            </a:extLst>
          </p:cNvPr>
          <p:cNvCxnSpPr>
            <a:cxnSpLocks/>
            <a:stCxn id="171" idx="2"/>
            <a:endCxn id="174" idx="0"/>
          </p:cNvCxnSpPr>
          <p:nvPr/>
        </p:nvCxnSpPr>
        <p:spPr>
          <a:xfrm>
            <a:off x="7416032" y="2571294"/>
            <a:ext cx="364671" cy="1498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568D137B-33DA-1DFD-B08F-BA95BE6A98A9}"/>
              </a:ext>
            </a:extLst>
          </p:cNvPr>
          <p:cNvCxnSpPr>
            <a:cxnSpLocks/>
            <a:stCxn id="171" idx="2"/>
            <a:endCxn id="195" idx="0"/>
          </p:cNvCxnSpPr>
          <p:nvPr/>
        </p:nvCxnSpPr>
        <p:spPr>
          <a:xfrm flipH="1">
            <a:off x="7067207" y="2571294"/>
            <a:ext cx="348825" cy="1516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4" name="Rectangle: Rounded Corners 173">
            <a:extLst>
              <a:ext uri="{FF2B5EF4-FFF2-40B4-BE49-F238E27FC236}">
                <a16:creationId xmlns:a16="http://schemas.microsoft.com/office/drawing/2014/main" id="{3DD9AAA2-0B9B-F752-5179-FAACEC7DFF80}"/>
              </a:ext>
            </a:extLst>
          </p:cNvPr>
          <p:cNvSpPr/>
          <p:nvPr/>
        </p:nvSpPr>
        <p:spPr>
          <a:xfrm>
            <a:off x="7536612" y="272114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cxnSp>
        <p:nvCxnSpPr>
          <p:cNvPr id="175" name="Straight Arrow Connector 174">
            <a:extLst>
              <a:ext uri="{FF2B5EF4-FFF2-40B4-BE49-F238E27FC236}">
                <a16:creationId xmlns:a16="http://schemas.microsoft.com/office/drawing/2014/main" id="{AF7B1619-CCCA-BA46-9C39-765EB32AB41A}"/>
              </a:ext>
            </a:extLst>
          </p:cNvPr>
          <p:cNvCxnSpPr>
            <a:cxnSpLocks/>
            <a:stCxn id="174" idx="2"/>
            <a:endCxn id="170" idx="0"/>
          </p:cNvCxnSpPr>
          <p:nvPr/>
        </p:nvCxnSpPr>
        <p:spPr>
          <a:xfrm flipH="1">
            <a:off x="7268299" y="3099684"/>
            <a:ext cx="512404" cy="1572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6" name="Rectangle: Rounded Corners 175">
            <a:extLst>
              <a:ext uri="{FF2B5EF4-FFF2-40B4-BE49-F238E27FC236}">
                <a16:creationId xmlns:a16="http://schemas.microsoft.com/office/drawing/2014/main" id="{64744997-AA9B-FC75-2869-94564B31E1C1}"/>
              </a:ext>
            </a:extLst>
          </p:cNvPr>
          <p:cNvSpPr/>
          <p:nvPr/>
        </p:nvSpPr>
        <p:spPr>
          <a:xfrm>
            <a:off x="6743633" y="166180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177" name="Straight Arrow Connector 176">
            <a:extLst>
              <a:ext uri="{FF2B5EF4-FFF2-40B4-BE49-F238E27FC236}">
                <a16:creationId xmlns:a16="http://schemas.microsoft.com/office/drawing/2014/main" id="{D1F28624-4B12-315B-14AA-C359F2AF8C87}"/>
              </a:ext>
            </a:extLst>
          </p:cNvPr>
          <p:cNvCxnSpPr>
            <a:cxnSpLocks/>
            <a:stCxn id="176" idx="2"/>
            <a:endCxn id="171" idx="0"/>
          </p:cNvCxnSpPr>
          <p:nvPr/>
        </p:nvCxnSpPr>
        <p:spPr>
          <a:xfrm>
            <a:off x="6987724" y="2040341"/>
            <a:ext cx="428308" cy="15241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6C9D0D4A-978C-DC65-419C-DFAB1453FFF8}"/>
              </a:ext>
            </a:extLst>
          </p:cNvPr>
          <p:cNvCxnSpPr>
            <a:cxnSpLocks/>
            <a:stCxn id="176" idx="2"/>
            <a:endCxn id="206" idx="0"/>
          </p:cNvCxnSpPr>
          <p:nvPr/>
        </p:nvCxnSpPr>
        <p:spPr>
          <a:xfrm flipH="1">
            <a:off x="6631062" y="2040341"/>
            <a:ext cx="356662" cy="1557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9" name="Rectangle: Rounded Corners 178">
            <a:extLst>
              <a:ext uri="{FF2B5EF4-FFF2-40B4-BE49-F238E27FC236}">
                <a16:creationId xmlns:a16="http://schemas.microsoft.com/office/drawing/2014/main" id="{03DFF022-B780-37C3-689A-A3492ED4D462}"/>
              </a:ext>
            </a:extLst>
          </p:cNvPr>
          <p:cNvSpPr/>
          <p:nvPr/>
        </p:nvSpPr>
        <p:spPr>
          <a:xfrm>
            <a:off x="5819928" y="110450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180" name="Straight Arrow Connector 179">
            <a:extLst>
              <a:ext uri="{FF2B5EF4-FFF2-40B4-BE49-F238E27FC236}">
                <a16:creationId xmlns:a16="http://schemas.microsoft.com/office/drawing/2014/main" id="{5006EAD2-58CF-5619-D3C2-5CFE792FAA4D}"/>
              </a:ext>
            </a:extLst>
          </p:cNvPr>
          <p:cNvCxnSpPr>
            <a:cxnSpLocks/>
            <a:stCxn id="179" idx="2"/>
            <a:endCxn id="176" idx="0"/>
          </p:cNvCxnSpPr>
          <p:nvPr/>
        </p:nvCxnSpPr>
        <p:spPr>
          <a:xfrm>
            <a:off x="6064019" y="1483043"/>
            <a:ext cx="923705"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5F53327D-BC3E-0B83-EBFE-754F54EE945E}"/>
              </a:ext>
            </a:extLst>
          </p:cNvPr>
          <p:cNvCxnSpPr>
            <a:cxnSpLocks/>
            <a:stCxn id="179" idx="2"/>
            <a:endCxn id="185" idx="0"/>
          </p:cNvCxnSpPr>
          <p:nvPr/>
        </p:nvCxnSpPr>
        <p:spPr>
          <a:xfrm flipH="1">
            <a:off x="5140314" y="148304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Rectangle: Rounded Corners 181">
            <a:extLst>
              <a:ext uri="{FF2B5EF4-FFF2-40B4-BE49-F238E27FC236}">
                <a16:creationId xmlns:a16="http://schemas.microsoft.com/office/drawing/2014/main" id="{00FA7C0F-5860-02E7-8599-F1502990EBD3}"/>
              </a:ext>
            </a:extLst>
          </p:cNvPr>
          <p:cNvSpPr/>
          <p:nvPr/>
        </p:nvSpPr>
        <p:spPr>
          <a:xfrm>
            <a:off x="5278021" y="218964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83" name="Straight Arrow Connector 182">
            <a:extLst>
              <a:ext uri="{FF2B5EF4-FFF2-40B4-BE49-F238E27FC236}">
                <a16:creationId xmlns:a16="http://schemas.microsoft.com/office/drawing/2014/main" id="{B755B4BA-F0F7-715E-A558-A9B50E96623C}"/>
              </a:ext>
            </a:extLst>
          </p:cNvPr>
          <p:cNvCxnSpPr>
            <a:cxnSpLocks/>
            <a:stCxn id="182" idx="2"/>
            <a:endCxn id="194" idx="0"/>
          </p:cNvCxnSpPr>
          <p:nvPr/>
        </p:nvCxnSpPr>
        <p:spPr>
          <a:xfrm>
            <a:off x="5522112" y="256817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43798C9D-BD6D-B840-A392-45712BAACF72}"/>
              </a:ext>
            </a:extLst>
          </p:cNvPr>
          <p:cNvCxnSpPr>
            <a:cxnSpLocks/>
            <a:stCxn id="182" idx="2"/>
            <a:endCxn id="188" idx="0"/>
          </p:cNvCxnSpPr>
          <p:nvPr/>
        </p:nvCxnSpPr>
        <p:spPr>
          <a:xfrm flipH="1">
            <a:off x="5157441" y="2568176"/>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 name="Rectangle: Rounded Corners 184">
            <a:extLst>
              <a:ext uri="{FF2B5EF4-FFF2-40B4-BE49-F238E27FC236}">
                <a16:creationId xmlns:a16="http://schemas.microsoft.com/office/drawing/2014/main" id="{C6DC0879-69B0-AE7A-0069-9756FD069C95}"/>
              </a:ext>
            </a:extLst>
          </p:cNvPr>
          <p:cNvSpPr/>
          <p:nvPr/>
        </p:nvSpPr>
        <p:spPr>
          <a:xfrm>
            <a:off x="4896223" y="165969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86" name="Straight Arrow Connector 185">
            <a:extLst>
              <a:ext uri="{FF2B5EF4-FFF2-40B4-BE49-F238E27FC236}">
                <a16:creationId xmlns:a16="http://schemas.microsoft.com/office/drawing/2014/main" id="{4897A7DE-0BC7-05D0-C089-7C30A1707EFE}"/>
              </a:ext>
            </a:extLst>
          </p:cNvPr>
          <p:cNvCxnSpPr>
            <a:cxnSpLocks/>
            <a:stCxn id="185" idx="2"/>
            <a:endCxn id="182" idx="0"/>
          </p:cNvCxnSpPr>
          <p:nvPr/>
        </p:nvCxnSpPr>
        <p:spPr>
          <a:xfrm>
            <a:off x="5140314" y="203822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0B1E991C-B7B9-E0C3-5CC6-030D7C297199}"/>
              </a:ext>
            </a:extLst>
          </p:cNvPr>
          <p:cNvCxnSpPr>
            <a:cxnSpLocks/>
            <a:stCxn id="185" idx="2"/>
            <a:endCxn id="189" idx="0"/>
          </p:cNvCxnSpPr>
          <p:nvPr/>
        </p:nvCxnSpPr>
        <p:spPr>
          <a:xfrm flipH="1">
            <a:off x="4790722" y="203822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Rounded Corners 187">
            <a:extLst>
              <a:ext uri="{FF2B5EF4-FFF2-40B4-BE49-F238E27FC236}">
                <a16:creationId xmlns:a16="http://schemas.microsoft.com/office/drawing/2014/main" id="{C3E41E69-1B81-426C-ED2F-751BF6F16F41}"/>
              </a:ext>
            </a:extLst>
          </p:cNvPr>
          <p:cNvSpPr/>
          <p:nvPr/>
        </p:nvSpPr>
        <p:spPr>
          <a:xfrm>
            <a:off x="4815713" y="271959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89" name="Oval 188">
            <a:extLst>
              <a:ext uri="{FF2B5EF4-FFF2-40B4-BE49-F238E27FC236}">
                <a16:creationId xmlns:a16="http://schemas.microsoft.com/office/drawing/2014/main" id="{12635CBB-D994-2C8B-8C35-CCBAD3E8F67E}"/>
              </a:ext>
            </a:extLst>
          </p:cNvPr>
          <p:cNvSpPr/>
          <p:nvPr/>
        </p:nvSpPr>
        <p:spPr>
          <a:xfrm>
            <a:off x="4644267" y="218964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C4BA46F-72EE-4F30-F615-B86525337E05}"/>
              </a:ext>
            </a:extLst>
          </p:cNvPr>
          <p:cNvSpPr/>
          <p:nvPr/>
        </p:nvSpPr>
        <p:spPr>
          <a:xfrm>
            <a:off x="5718607" y="271959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98EF1E18-E5AF-BC4D-9D86-FF6223C7E02A}"/>
              </a:ext>
            </a:extLst>
          </p:cNvPr>
          <p:cNvSpPr/>
          <p:nvPr/>
        </p:nvSpPr>
        <p:spPr>
          <a:xfrm>
            <a:off x="6920752" y="272296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Rectangle: Rounded Corners 205">
            <a:extLst>
              <a:ext uri="{FF2B5EF4-FFF2-40B4-BE49-F238E27FC236}">
                <a16:creationId xmlns:a16="http://schemas.microsoft.com/office/drawing/2014/main" id="{3D243604-063A-4A94-D278-24B48F84EB4E}"/>
              </a:ext>
            </a:extLst>
          </p:cNvPr>
          <p:cNvSpPr/>
          <p:nvPr/>
        </p:nvSpPr>
        <p:spPr>
          <a:xfrm>
            <a:off x="6386971" y="219604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sp>
        <p:nvSpPr>
          <p:cNvPr id="3" name="Rectangle: Rounded Corners 2">
            <a:extLst>
              <a:ext uri="{FF2B5EF4-FFF2-40B4-BE49-F238E27FC236}">
                <a16:creationId xmlns:a16="http://schemas.microsoft.com/office/drawing/2014/main" id="{178AD2F6-8166-F7E6-2653-998AB5778299}"/>
              </a:ext>
            </a:extLst>
          </p:cNvPr>
          <p:cNvSpPr/>
          <p:nvPr/>
        </p:nvSpPr>
        <p:spPr>
          <a:xfrm>
            <a:off x="7897556" y="3223906"/>
            <a:ext cx="629619"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5" name="Straight Arrow Connector 4">
            <a:extLst>
              <a:ext uri="{FF2B5EF4-FFF2-40B4-BE49-F238E27FC236}">
                <a16:creationId xmlns:a16="http://schemas.microsoft.com/office/drawing/2014/main" id="{42BD1C48-F5B7-6BAE-F2CB-8E0DD6E7E022}"/>
              </a:ext>
            </a:extLst>
          </p:cNvPr>
          <p:cNvCxnSpPr>
            <a:endCxn id="3" idx="0"/>
          </p:cNvCxnSpPr>
          <p:nvPr/>
        </p:nvCxnSpPr>
        <p:spPr>
          <a:xfrm>
            <a:off x="7780703" y="3101243"/>
            <a:ext cx="431663" cy="1226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D3903CCD-B79F-3D09-6CAA-60760AE92750}"/>
              </a:ext>
            </a:extLst>
          </p:cNvPr>
          <p:cNvSpPr/>
          <p:nvPr/>
        </p:nvSpPr>
        <p:spPr>
          <a:xfrm>
            <a:off x="7751605" y="548927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sp>
        <p:nvSpPr>
          <p:cNvPr id="12" name="Rectangle: Rounded Corners 11">
            <a:extLst>
              <a:ext uri="{FF2B5EF4-FFF2-40B4-BE49-F238E27FC236}">
                <a16:creationId xmlns:a16="http://schemas.microsoft.com/office/drawing/2014/main" id="{7328C5E6-9C6B-1C54-449B-03C1919192DB}"/>
              </a:ext>
            </a:extLst>
          </p:cNvPr>
          <p:cNvSpPr/>
          <p:nvPr/>
        </p:nvSpPr>
        <p:spPr>
          <a:xfrm>
            <a:off x="7263926" y="6019224"/>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job</a:t>
            </a:r>
          </a:p>
        </p:txBody>
      </p:sp>
      <p:sp>
        <p:nvSpPr>
          <p:cNvPr id="13" name="Rectangle: Rounded Corners 12">
            <a:extLst>
              <a:ext uri="{FF2B5EF4-FFF2-40B4-BE49-F238E27FC236}">
                <a16:creationId xmlns:a16="http://schemas.microsoft.com/office/drawing/2014/main" id="{5240A4BD-2400-6EFF-02D3-4A356C5CBB25}"/>
              </a:ext>
            </a:extLst>
          </p:cNvPr>
          <p:cNvSpPr/>
          <p:nvPr/>
        </p:nvSpPr>
        <p:spPr>
          <a:xfrm>
            <a:off x="7272201" y="496624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21" name="Straight Arrow Connector 20">
            <a:extLst>
              <a:ext uri="{FF2B5EF4-FFF2-40B4-BE49-F238E27FC236}">
                <a16:creationId xmlns:a16="http://schemas.microsoft.com/office/drawing/2014/main" id="{BEF07841-9024-965B-E501-65787D47DC3C}"/>
              </a:ext>
            </a:extLst>
          </p:cNvPr>
          <p:cNvCxnSpPr>
            <a:stCxn id="13" idx="2"/>
            <a:endCxn id="11" idx="0"/>
          </p:cNvCxnSpPr>
          <p:nvPr/>
        </p:nvCxnSpPr>
        <p:spPr>
          <a:xfrm>
            <a:off x="7516292" y="5344777"/>
            <a:ext cx="479404"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0CDC7D8-AF66-B378-7EFD-421119F0AA75}"/>
              </a:ext>
            </a:extLst>
          </p:cNvPr>
          <p:cNvCxnSpPr>
            <a:cxnSpLocks/>
            <a:stCxn id="11" idx="2"/>
            <a:endCxn id="24" idx="0"/>
          </p:cNvCxnSpPr>
          <p:nvPr/>
        </p:nvCxnSpPr>
        <p:spPr>
          <a:xfrm>
            <a:off x="7995696" y="5867811"/>
            <a:ext cx="333287" cy="1514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C7AD6C9-A1D0-48D2-3F98-80415A97527D}"/>
              </a:ext>
            </a:extLst>
          </p:cNvPr>
          <p:cNvSpPr/>
          <p:nvPr/>
        </p:nvSpPr>
        <p:spPr>
          <a:xfrm>
            <a:off x="8182528" y="6019224"/>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9FEFE190-1515-45E0-5DE8-91AB19A852FC}"/>
              </a:ext>
            </a:extLst>
          </p:cNvPr>
          <p:cNvCxnSpPr>
            <a:cxnSpLocks/>
            <a:stCxn id="11" idx="2"/>
            <a:endCxn id="12" idx="0"/>
          </p:cNvCxnSpPr>
          <p:nvPr/>
        </p:nvCxnSpPr>
        <p:spPr>
          <a:xfrm flipH="1">
            <a:off x="7605654" y="5867811"/>
            <a:ext cx="390042"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6B36120F-FE2D-191F-D413-9410609B754E}"/>
              </a:ext>
            </a:extLst>
          </p:cNvPr>
          <p:cNvCxnSpPr>
            <a:cxnSpLocks/>
            <a:stCxn id="13" idx="2"/>
            <a:endCxn id="54" idx="0"/>
          </p:cNvCxnSpPr>
          <p:nvPr/>
        </p:nvCxnSpPr>
        <p:spPr>
          <a:xfrm flipH="1">
            <a:off x="7194403" y="5344777"/>
            <a:ext cx="321889"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2ED2AA13-CB9F-A503-8B48-76D997B4AA48}"/>
              </a:ext>
            </a:extLst>
          </p:cNvPr>
          <p:cNvSpPr/>
          <p:nvPr/>
        </p:nvSpPr>
        <p:spPr>
          <a:xfrm>
            <a:off x="7047948" y="5489276"/>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700817E9-694F-84E2-47E8-6824CFFE2229}"/>
              </a:ext>
            </a:extLst>
          </p:cNvPr>
          <p:cNvSpPr/>
          <p:nvPr/>
        </p:nvSpPr>
        <p:spPr>
          <a:xfrm>
            <a:off x="8325202" y="541556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last</a:t>
            </a:r>
          </a:p>
        </p:txBody>
      </p:sp>
      <p:sp>
        <p:nvSpPr>
          <p:cNvPr id="22" name="Rectangle: Rounded Corners 21">
            <a:extLst>
              <a:ext uri="{FF2B5EF4-FFF2-40B4-BE49-F238E27FC236}">
                <a16:creationId xmlns:a16="http://schemas.microsoft.com/office/drawing/2014/main" id="{B6CF605D-AE78-240B-5242-A2EEF611B3A0}"/>
              </a:ext>
            </a:extLst>
          </p:cNvPr>
          <p:cNvSpPr/>
          <p:nvPr/>
        </p:nvSpPr>
        <p:spPr>
          <a:xfrm>
            <a:off x="8883508" y="4876513"/>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28" name="Straight Arrow Connector 27">
            <a:extLst>
              <a:ext uri="{FF2B5EF4-FFF2-40B4-BE49-F238E27FC236}">
                <a16:creationId xmlns:a16="http://schemas.microsoft.com/office/drawing/2014/main" id="{E59FC138-6B26-A09C-1A8F-141CD2C59451}"/>
              </a:ext>
            </a:extLst>
          </p:cNvPr>
          <p:cNvCxnSpPr>
            <a:cxnSpLocks/>
            <a:stCxn id="22" idx="2"/>
            <a:endCxn id="41" idx="0"/>
          </p:cNvCxnSpPr>
          <p:nvPr/>
        </p:nvCxnSpPr>
        <p:spPr>
          <a:xfrm>
            <a:off x="9127599" y="5255048"/>
            <a:ext cx="337353" cy="16051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5926ED4-8941-DBB8-AF4D-88D16D66CE41}"/>
              </a:ext>
            </a:extLst>
          </p:cNvPr>
          <p:cNvCxnSpPr>
            <a:cxnSpLocks/>
            <a:stCxn id="22" idx="2"/>
            <a:endCxn id="4" idx="0"/>
          </p:cNvCxnSpPr>
          <p:nvPr/>
        </p:nvCxnSpPr>
        <p:spPr>
          <a:xfrm flipH="1">
            <a:off x="8666930" y="5255048"/>
            <a:ext cx="460669" cy="1605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ctangle: Rounded Corners 29">
            <a:extLst>
              <a:ext uri="{FF2B5EF4-FFF2-40B4-BE49-F238E27FC236}">
                <a16:creationId xmlns:a16="http://schemas.microsoft.com/office/drawing/2014/main" id="{50DF2455-2F9E-FFD3-7427-A373FD5DA8F9}"/>
              </a:ext>
            </a:extLst>
          </p:cNvPr>
          <p:cNvSpPr/>
          <p:nvPr/>
        </p:nvSpPr>
        <p:spPr>
          <a:xfrm>
            <a:off x="8492962" y="433221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1" name="Straight Arrow Connector 30">
            <a:extLst>
              <a:ext uri="{FF2B5EF4-FFF2-40B4-BE49-F238E27FC236}">
                <a16:creationId xmlns:a16="http://schemas.microsoft.com/office/drawing/2014/main" id="{D1AE956F-0B93-3E78-DDCD-DE30373060D8}"/>
              </a:ext>
            </a:extLst>
          </p:cNvPr>
          <p:cNvCxnSpPr>
            <a:cxnSpLocks/>
            <a:stCxn id="30" idx="2"/>
            <a:endCxn id="22" idx="0"/>
          </p:cNvCxnSpPr>
          <p:nvPr/>
        </p:nvCxnSpPr>
        <p:spPr>
          <a:xfrm>
            <a:off x="8737053" y="4710745"/>
            <a:ext cx="390546"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989BE5B-A168-D87C-8EE7-9FB08B8B2F2C}"/>
              </a:ext>
            </a:extLst>
          </p:cNvPr>
          <p:cNvCxnSpPr>
            <a:cxnSpLocks/>
            <a:stCxn id="30" idx="2"/>
            <a:endCxn id="42" idx="0"/>
          </p:cNvCxnSpPr>
          <p:nvPr/>
        </p:nvCxnSpPr>
        <p:spPr>
          <a:xfrm flipH="1">
            <a:off x="8370917" y="4710745"/>
            <a:ext cx="366137"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Rounded Corners 32">
            <a:extLst>
              <a:ext uri="{FF2B5EF4-FFF2-40B4-BE49-F238E27FC236}">
                <a16:creationId xmlns:a16="http://schemas.microsoft.com/office/drawing/2014/main" id="{3659610E-4646-6738-DF1E-7BE12DFCA200}"/>
              </a:ext>
            </a:extLst>
          </p:cNvPr>
          <p:cNvSpPr/>
          <p:nvPr/>
        </p:nvSpPr>
        <p:spPr>
          <a:xfrm>
            <a:off x="10063894" y="431785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34" name="Straight Arrow Connector 33">
            <a:extLst>
              <a:ext uri="{FF2B5EF4-FFF2-40B4-BE49-F238E27FC236}">
                <a16:creationId xmlns:a16="http://schemas.microsoft.com/office/drawing/2014/main" id="{719FE2C8-4E4A-7B90-F2BC-D9FB83A9D725}"/>
              </a:ext>
            </a:extLst>
          </p:cNvPr>
          <p:cNvCxnSpPr>
            <a:cxnSpLocks/>
            <a:stCxn id="33" idx="2"/>
            <a:endCxn id="40" idx="0"/>
          </p:cNvCxnSpPr>
          <p:nvPr/>
        </p:nvCxnSpPr>
        <p:spPr>
          <a:xfrm>
            <a:off x="10307985" y="4696391"/>
            <a:ext cx="381798"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311216C-D4BF-1418-FF53-FE5293127039}"/>
              </a:ext>
            </a:extLst>
          </p:cNvPr>
          <p:cNvCxnSpPr>
            <a:cxnSpLocks/>
            <a:stCxn id="33" idx="2"/>
            <a:endCxn id="36" idx="0"/>
          </p:cNvCxnSpPr>
          <p:nvPr/>
        </p:nvCxnSpPr>
        <p:spPr>
          <a:xfrm flipH="1">
            <a:off x="9908691" y="4696391"/>
            <a:ext cx="399294"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Rounded Corners 35">
            <a:extLst>
              <a:ext uri="{FF2B5EF4-FFF2-40B4-BE49-F238E27FC236}">
                <a16:creationId xmlns:a16="http://schemas.microsoft.com/office/drawing/2014/main" id="{254EF2F6-08AA-3C5A-9302-6E898100151E}"/>
              </a:ext>
            </a:extLst>
          </p:cNvPr>
          <p:cNvSpPr/>
          <p:nvPr/>
        </p:nvSpPr>
        <p:spPr>
          <a:xfrm>
            <a:off x="9518145" y="4862159"/>
            <a:ext cx="781092"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Friday</a:t>
            </a:r>
          </a:p>
        </p:txBody>
      </p:sp>
      <p:sp>
        <p:nvSpPr>
          <p:cNvPr id="37" name="Rectangle: Rounded Corners 36">
            <a:extLst>
              <a:ext uri="{FF2B5EF4-FFF2-40B4-BE49-F238E27FC236}">
                <a16:creationId xmlns:a16="http://schemas.microsoft.com/office/drawing/2014/main" id="{ADAC7E06-8031-8891-BF21-3441B4F28D49}"/>
              </a:ext>
            </a:extLst>
          </p:cNvPr>
          <p:cNvSpPr/>
          <p:nvPr/>
        </p:nvSpPr>
        <p:spPr>
          <a:xfrm>
            <a:off x="9274054" y="382009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8" name="Straight Arrow Connector 37">
            <a:extLst>
              <a:ext uri="{FF2B5EF4-FFF2-40B4-BE49-F238E27FC236}">
                <a16:creationId xmlns:a16="http://schemas.microsoft.com/office/drawing/2014/main" id="{3A0C9F73-D1A7-A809-53F2-3F8067BDD2E9}"/>
              </a:ext>
            </a:extLst>
          </p:cNvPr>
          <p:cNvCxnSpPr>
            <a:cxnSpLocks/>
            <a:stCxn id="37" idx="2"/>
            <a:endCxn id="33" idx="0"/>
          </p:cNvCxnSpPr>
          <p:nvPr/>
        </p:nvCxnSpPr>
        <p:spPr>
          <a:xfrm>
            <a:off x="9518145" y="4198629"/>
            <a:ext cx="789840" cy="1192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3C628299-C3E3-F8E6-11BD-A0FF2DE630FA}"/>
              </a:ext>
            </a:extLst>
          </p:cNvPr>
          <p:cNvCxnSpPr>
            <a:cxnSpLocks/>
            <a:stCxn id="37" idx="2"/>
            <a:endCxn id="30" idx="0"/>
          </p:cNvCxnSpPr>
          <p:nvPr/>
        </p:nvCxnSpPr>
        <p:spPr>
          <a:xfrm flipH="1">
            <a:off x="8737053" y="4198629"/>
            <a:ext cx="781092" cy="133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2DF396B3-C163-A1F3-DE33-7D4615493B53}"/>
              </a:ext>
            </a:extLst>
          </p:cNvPr>
          <p:cNvSpPr/>
          <p:nvPr/>
        </p:nvSpPr>
        <p:spPr>
          <a:xfrm>
            <a:off x="10543329" y="486215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1859108-0079-4EF5-B14A-065F74CF06CB}"/>
              </a:ext>
            </a:extLst>
          </p:cNvPr>
          <p:cNvSpPr/>
          <p:nvPr/>
        </p:nvSpPr>
        <p:spPr>
          <a:xfrm>
            <a:off x="9318498" y="5415565"/>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3E76DB4-B764-0C07-3DFE-0315355640F0}"/>
              </a:ext>
            </a:extLst>
          </p:cNvPr>
          <p:cNvSpPr/>
          <p:nvPr/>
        </p:nvSpPr>
        <p:spPr>
          <a:xfrm>
            <a:off x="8224462" y="4876513"/>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76610D5C-7E9D-7C1F-9878-1CCA931559FF}"/>
              </a:ext>
            </a:extLst>
          </p:cNvPr>
          <p:cNvCxnSpPr>
            <a:cxnSpLocks/>
            <a:stCxn id="3" idx="2"/>
            <a:endCxn id="37" idx="0"/>
          </p:cNvCxnSpPr>
          <p:nvPr/>
        </p:nvCxnSpPr>
        <p:spPr>
          <a:xfrm>
            <a:off x="8212366" y="3602441"/>
            <a:ext cx="1305779" cy="2176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B46165E5-E28D-217E-EB63-E029CEFF568B}"/>
              </a:ext>
            </a:extLst>
          </p:cNvPr>
          <p:cNvGrpSpPr/>
          <p:nvPr/>
        </p:nvGrpSpPr>
        <p:grpSpPr>
          <a:xfrm>
            <a:off x="7027345" y="3602441"/>
            <a:ext cx="1185021" cy="495574"/>
            <a:chOff x="8175425" y="3602441"/>
            <a:chExt cx="1185021" cy="495574"/>
          </a:xfrm>
        </p:grpSpPr>
        <p:cxnSp>
          <p:nvCxnSpPr>
            <p:cNvPr id="26" name="Straight Arrow Connector 25">
              <a:extLst>
                <a:ext uri="{FF2B5EF4-FFF2-40B4-BE49-F238E27FC236}">
                  <a16:creationId xmlns:a16="http://schemas.microsoft.com/office/drawing/2014/main" id="{D54CC71D-97BE-F884-8ED8-0A5C1548306E}"/>
                </a:ext>
              </a:extLst>
            </p:cNvPr>
            <p:cNvCxnSpPr>
              <a:cxnSpLocks/>
              <a:stCxn id="3" idx="2"/>
              <a:endCxn id="43" idx="0"/>
            </p:cNvCxnSpPr>
            <p:nvPr/>
          </p:nvCxnSpPr>
          <p:spPr>
            <a:xfrm flipH="1">
              <a:off x="8321880" y="3602441"/>
              <a:ext cx="1038566" cy="2684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8EC58C04-71D6-3188-56E2-3AD578135CD8}"/>
                </a:ext>
              </a:extLst>
            </p:cNvPr>
            <p:cNvSpPr/>
            <p:nvPr/>
          </p:nvSpPr>
          <p:spPr>
            <a:xfrm>
              <a:off x="8175425" y="3870894"/>
              <a:ext cx="292909" cy="227121"/>
            </a:xfrm>
            <a:prstGeom prst="ellipse">
              <a:avLst/>
            </a:prstGeom>
            <a:solidFill>
              <a:schemeClr val="accent4"/>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3B690E46-67D8-8081-8B90-3437158493E8}"/>
              </a:ext>
            </a:extLst>
          </p:cNvPr>
          <p:cNvGrpSpPr/>
          <p:nvPr/>
        </p:nvGrpSpPr>
        <p:grpSpPr>
          <a:xfrm>
            <a:off x="7027345" y="4463602"/>
            <a:ext cx="488947" cy="492480"/>
            <a:chOff x="8175425" y="4514402"/>
            <a:chExt cx="488947" cy="492480"/>
          </a:xfrm>
        </p:grpSpPr>
        <p:sp>
          <p:nvSpPr>
            <p:cNvPr id="48" name="Oval 47">
              <a:extLst>
                <a:ext uri="{FF2B5EF4-FFF2-40B4-BE49-F238E27FC236}">
                  <a16:creationId xmlns:a16="http://schemas.microsoft.com/office/drawing/2014/main" id="{881901E7-C72F-C49E-CFAB-DDC2037FE1CC}"/>
                </a:ext>
              </a:extLst>
            </p:cNvPr>
            <p:cNvSpPr/>
            <p:nvPr/>
          </p:nvSpPr>
          <p:spPr>
            <a:xfrm>
              <a:off x="8175425" y="4514402"/>
              <a:ext cx="292909" cy="227121"/>
            </a:xfrm>
            <a:prstGeom prst="ellipse">
              <a:avLst/>
            </a:prstGeom>
            <a:solidFill>
              <a:schemeClr val="accent4"/>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FB26CE6B-64B8-D649-39FA-1560496AE2AC}"/>
                </a:ext>
              </a:extLst>
            </p:cNvPr>
            <p:cNvCxnSpPr>
              <a:cxnSpLocks/>
              <a:stCxn id="48" idx="5"/>
              <a:endCxn id="13" idx="0"/>
            </p:cNvCxnSpPr>
            <p:nvPr/>
          </p:nvCxnSpPr>
          <p:spPr>
            <a:xfrm>
              <a:off x="8425438" y="4708262"/>
              <a:ext cx="238934" cy="29862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C9F15CE4-CF92-DF5A-145D-96F68B36E380}"/>
              </a:ext>
            </a:extLst>
          </p:cNvPr>
          <p:cNvGrpSpPr/>
          <p:nvPr/>
        </p:nvGrpSpPr>
        <p:grpSpPr>
          <a:xfrm>
            <a:off x="4720775" y="3596369"/>
            <a:ext cx="1401343" cy="1780391"/>
            <a:chOff x="5868855" y="3647169"/>
            <a:chExt cx="1401343" cy="1780391"/>
          </a:xfrm>
        </p:grpSpPr>
        <p:sp>
          <p:nvSpPr>
            <p:cNvPr id="14" name="Rectangle: Rounded Corners 13">
              <a:extLst>
                <a:ext uri="{FF2B5EF4-FFF2-40B4-BE49-F238E27FC236}">
                  <a16:creationId xmlns:a16="http://schemas.microsoft.com/office/drawing/2014/main" id="{7ED0A0E6-A771-A59E-A726-70A8622BE194}"/>
                </a:ext>
              </a:extLst>
            </p:cNvPr>
            <p:cNvSpPr/>
            <p:nvPr/>
          </p:nvSpPr>
          <p:spPr>
            <a:xfrm>
              <a:off x="6497854" y="457384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15" name="Straight Arrow Connector 14">
              <a:extLst>
                <a:ext uri="{FF2B5EF4-FFF2-40B4-BE49-F238E27FC236}">
                  <a16:creationId xmlns:a16="http://schemas.microsoft.com/office/drawing/2014/main" id="{61920D92-1F28-A89C-65F5-2433F1016715}"/>
                </a:ext>
              </a:extLst>
            </p:cNvPr>
            <p:cNvCxnSpPr>
              <a:cxnSpLocks/>
              <a:stCxn id="14" idx="2"/>
              <a:endCxn id="59" idx="0"/>
            </p:cNvCxnSpPr>
            <p:nvPr/>
          </p:nvCxnSpPr>
          <p:spPr>
            <a:xfrm>
              <a:off x="6741945" y="4952383"/>
              <a:ext cx="381799" cy="24805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DDF9F15-1061-0C3A-995C-C5E3F0A45141}"/>
                </a:ext>
              </a:extLst>
            </p:cNvPr>
            <p:cNvCxnSpPr>
              <a:cxnSpLocks/>
              <a:stCxn id="14" idx="2"/>
              <a:endCxn id="20" idx="0"/>
            </p:cNvCxnSpPr>
            <p:nvPr/>
          </p:nvCxnSpPr>
          <p:spPr>
            <a:xfrm flipH="1">
              <a:off x="6261060" y="4952383"/>
              <a:ext cx="480885" cy="244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Rectangle: Rounded Corners 16">
              <a:extLst>
                <a:ext uri="{FF2B5EF4-FFF2-40B4-BE49-F238E27FC236}">
                  <a16:creationId xmlns:a16="http://schemas.microsoft.com/office/drawing/2014/main" id="{EDF3B6D6-FF06-3506-2F19-62CB901B9EFF}"/>
                </a:ext>
              </a:extLst>
            </p:cNvPr>
            <p:cNvSpPr/>
            <p:nvPr/>
          </p:nvSpPr>
          <p:spPr>
            <a:xfrm>
              <a:off x="6107308" y="405081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AP</a:t>
              </a:r>
            </a:p>
          </p:txBody>
        </p:sp>
        <p:cxnSp>
          <p:nvCxnSpPr>
            <p:cNvPr id="18" name="Straight Arrow Connector 17">
              <a:extLst>
                <a:ext uri="{FF2B5EF4-FFF2-40B4-BE49-F238E27FC236}">
                  <a16:creationId xmlns:a16="http://schemas.microsoft.com/office/drawing/2014/main" id="{5D7F64A5-1CC4-F4BC-7FEC-F86F7E39990C}"/>
                </a:ext>
              </a:extLst>
            </p:cNvPr>
            <p:cNvCxnSpPr>
              <a:cxnSpLocks/>
              <a:stCxn id="17" idx="2"/>
              <a:endCxn id="14" idx="0"/>
            </p:cNvCxnSpPr>
            <p:nvPr/>
          </p:nvCxnSpPr>
          <p:spPr>
            <a:xfrm>
              <a:off x="6351399" y="4429349"/>
              <a:ext cx="390546"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AC17FC9-0053-CEC7-45C3-27FF127CAF77}"/>
                </a:ext>
              </a:extLst>
            </p:cNvPr>
            <p:cNvCxnSpPr>
              <a:cxnSpLocks/>
              <a:stCxn id="17" idx="2"/>
              <a:endCxn id="27" idx="0"/>
            </p:cNvCxnSpPr>
            <p:nvPr/>
          </p:nvCxnSpPr>
          <p:spPr>
            <a:xfrm flipH="1">
              <a:off x="6015310" y="4429349"/>
              <a:ext cx="336089" cy="1444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Rounded Corners 19">
              <a:extLst>
                <a:ext uri="{FF2B5EF4-FFF2-40B4-BE49-F238E27FC236}">
                  <a16:creationId xmlns:a16="http://schemas.microsoft.com/office/drawing/2014/main" id="{493D6EA3-FF48-ED32-35E2-E7B69909D92B}"/>
                </a:ext>
              </a:extLst>
            </p:cNvPr>
            <p:cNvSpPr/>
            <p:nvPr/>
          </p:nvSpPr>
          <p:spPr>
            <a:xfrm>
              <a:off x="5919332" y="5196962"/>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a</a:t>
              </a:r>
            </a:p>
          </p:txBody>
        </p:sp>
        <p:sp>
          <p:nvSpPr>
            <p:cNvPr id="27" name="Oval 26">
              <a:extLst>
                <a:ext uri="{FF2B5EF4-FFF2-40B4-BE49-F238E27FC236}">
                  <a16:creationId xmlns:a16="http://schemas.microsoft.com/office/drawing/2014/main" id="{3F939E01-1B02-8452-FEB1-B1A0A0D5BBAD}"/>
                </a:ext>
              </a:extLst>
            </p:cNvPr>
            <p:cNvSpPr/>
            <p:nvPr/>
          </p:nvSpPr>
          <p:spPr>
            <a:xfrm>
              <a:off x="5868855" y="4573848"/>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075646B-5DF3-3F07-9F7D-FEFA24DF0A54}"/>
                </a:ext>
              </a:extLst>
            </p:cNvPr>
            <p:cNvSpPr/>
            <p:nvPr/>
          </p:nvSpPr>
          <p:spPr>
            <a:xfrm>
              <a:off x="6497854" y="3647169"/>
              <a:ext cx="292909" cy="227121"/>
            </a:xfrm>
            <a:prstGeom prst="ellipse">
              <a:avLst/>
            </a:prstGeom>
            <a:solidFill>
              <a:schemeClr val="accent4"/>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EB131B46-39B4-0FBC-318A-31F7E8AC080C}"/>
                </a:ext>
              </a:extLst>
            </p:cNvPr>
            <p:cNvCxnSpPr>
              <a:cxnSpLocks/>
              <a:stCxn id="53" idx="4"/>
              <a:endCxn id="17" idx="0"/>
            </p:cNvCxnSpPr>
            <p:nvPr/>
          </p:nvCxnSpPr>
          <p:spPr>
            <a:xfrm flipH="1">
              <a:off x="6351399" y="3874290"/>
              <a:ext cx="292910" cy="17652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9" name="Oval 58">
              <a:extLst>
                <a:ext uri="{FF2B5EF4-FFF2-40B4-BE49-F238E27FC236}">
                  <a16:creationId xmlns:a16="http://schemas.microsoft.com/office/drawing/2014/main" id="{1430FDB4-0AC9-1725-FA10-CBD18AB31F7F}"/>
                </a:ext>
              </a:extLst>
            </p:cNvPr>
            <p:cNvSpPr/>
            <p:nvPr/>
          </p:nvSpPr>
          <p:spPr>
            <a:xfrm>
              <a:off x="6977289" y="5200439"/>
              <a:ext cx="292909" cy="227121"/>
            </a:xfrm>
            <a:prstGeom prst="ellipse">
              <a:avLst/>
            </a:prstGeom>
            <a:solidFill>
              <a:schemeClr val="accent4"/>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grpSp>
      <p:sp>
        <p:nvSpPr>
          <p:cNvPr id="128" name="TextBox 127">
            <a:extLst>
              <a:ext uri="{FF2B5EF4-FFF2-40B4-BE49-F238E27FC236}">
                <a16:creationId xmlns:a16="http://schemas.microsoft.com/office/drawing/2014/main" id="{0FFCAEB4-068F-CBCE-9D0B-03240E7E4461}"/>
              </a:ext>
            </a:extLst>
          </p:cNvPr>
          <p:cNvSpPr txBox="1"/>
          <p:nvPr/>
        </p:nvSpPr>
        <p:spPr>
          <a:xfrm>
            <a:off x="1320799" y="3988937"/>
            <a:ext cx="3338163" cy="338554"/>
          </a:xfrm>
          <a:prstGeom prst="rect">
            <a:avLst/>
          </a:prstGeom>
          <a:noFill/>
        </p:spPr>
        <p:txBody>
          <a:bodyPr wrap="square">
            <a:spAutoFit/>
          </a:bodyPr>
          <a:lstStyle/>
          <a:p>
            <a:pPr algn="r"/>
            <a:r>
              <a:rPr lang="en-US" sz="1600" dirty="0">
                <a:solidFill>
                  <a:srgbClr val="FF0000"/>
                </a:solidFill>
                <a:latin typeface="Palatino Linotype" panose="02040502050505030304" pitchFamily="18" charset="0"/>
              </a:rPr>
              <a:t>Removal of the Article Phrase (AP)</a:t>
            </a:r>
          </a:p>
        </p:txBody>
      </p:sp>
      <p:sp>
        <p:nvSpPr>
          <p:cNvPr id="44" name="TextBox 43">
            <a:extLst>
              <a:ext uri="{FF2B5EF4-FFF2-40B4-BE49-F238E27FC236}">
                <a16:creationId xmlns:a16="http://schemas.microsoft.com/office/drawing/2014/main" id="{268E8E43-46BC-0904-7C24-ADA3A305296A}"/>
              </a:ext>
            </a:extLst>
          </p:cNvPr>
          <p:cNvSpPr txBox="1"/>
          <p:nvPr/>
        </p:nvSpPr>
        <p:spPr>
          <a:xfrm>
            <a:off x="6025849" y="4080773"/>
            <a:ext cx="2165455" cy="338554"/>
          </a:xfrm>
          <a:prstGeom prst="rect">
            <a:avLst/>
          </a:prstGeom>
          <a:noFill/>
        </p:spPr>
        <p:txBody>
          <a:bodyPr wrap="square">
            <a:spAutoFit/>
          </a:bodyPr>
          <a:lstStyle/>
          <a:p>
            <a:pPr algn="r"/>
            <a:r>
              <a:rPr lang="en-US" sz="1600" dirty="0">
                <a:solidFill>
                  <a:srgbClr val="FF0000"/>
                </a:solidFill>
                <a:latin typeface="Palatino Linotype" panose="02040502050505030304" pitchFamily="18" charset="0"/>
              </a:rPr>
              <a:t>Severed Connections</a:t>
            </a:r>
          </a:p>
        </p:txBody>
      </p:sp>
      <p:sp>
        <p:nvSpPr>
          <p:cNvPr id="47" name="TextBox 46">
            <a:extLst>
              <a:ext uri="{FF2B5EF4-FFF2-40B4-BE49-F238E27FC236}">
                <a16:creationId xmlns:a16="http://schemas.microsoft.com/office/drawing/2014/main" id="{B79B6068-97E3-41DA-38B5-8B2E3A6FC1E1}"/>
              </a:ext>
            </a:extLst>
          </p:cNvPr>
          <p:cNvSpPr txBox="1"/>
          <p:nvPr/>
        </p:nvSpPr>
        <p:spPr>
          <a:xfrm>
            <a:off x="3800626" y="456723"/>
            <a:ext cx="4686904" cy="646331"/>
          </a:xfrm>
          <a:prstGeom prst="rect">
            <a:avLst/>
          </a:prstGeom>
          <a:noFill/>
        </p:spPr>
        <p:txBody>
          <a:bodyPr wrap="square">
            <a:spAutoFit/>
          </a:bodyPr>
          <a:lstStyle/>
          <a:p>
            <a:pPr algn="ctr"/>
            <a:r>
              <a:rPr lang="en-US" sz="1800" b="1" dirty="0">
                <a:solidFill>
                  <a:schemeClr val="accent6"/>
                </a:solidFill>
                <a:latin typeface="Palatino Linotype" panose="02040502050505030304" pitchFamily="18" charset="0"/>
              </a:rPr>
              <a:t>Current Task:</a:t>
            </a:r>
          </a:p>
          <a:p>
            <a:pPr algn="ctr"/>
            <a:r>
              <a:rPr lang="en-US" i="1" dirty="0">
                <a:solidFill>
                  <a:schemeClr val="accent6"/>
                </a:solidFill>
                <a:latin typeface="Palatino Linotype" panose="02040502050505030304" pitchFamily="18" charset="0"/>
              </a:rPr>
              <a:t>Strip Lexical Items</a:t>
            </a:r>
            <a:endParaRPr lang="en-US" sz="1800" i="1" dirty="0">
              <a:solidFill>
                <a:schemeClr val="accent6"/>
              </a:solidFill>
              <a:latin typeface="Palatino Linotype" panose="02040502050505030304" pitchFamily="18" charset="0"/>
            </a:endParaRPr>
          </a:p>
        </p:txBody>
      </p:sp>
    </p:spTree>
    <p:extLst>
      <p:ext uri="{BB962C8B-B14F-4D97-AF65-F5344CB8AC3E}">
        <p14:creationId xmlns:p14="http://schemas.microsoft.com/office/powerpoint/2010/main" val="13969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par>
                                <p:cTn id="7" presetID="26" presetClass="emph" presetSubtype="0" fill="hold" nodeType="withEffect">
                                  <p:stCondLst>
                                    <p:cond delay="0"/>
                                  </p:stCondLst>
                                  <p:childTnLst>
                                    <p:animEffect transition="out" filter="fade">
                                      <p:cBhvr>
                                        <p:cTn id="8" dur="500" tmFilter="0, 0; .2, .5; .8, .5; 1, 0"/>
                                        <p:tgtEl>
                                          <p:spTgt spid="8"/>
                                        </p:tgtEl>
                                      </p:cBhvr>
                                    </p:animEffect>
                                    <p:animScale>
                                      <p:cBhvr>
                                        <p:cTn id="9" dur="250" autoRev="1" fill="hold"/>
                                        <p:tgtEl>
                                          <p:spTgt spid="8"/>
                                        </p:tgtEl>
                                      </p:cBhvr>
                                      <p:by x="105000" y="105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childTnLst>
                                </p:cTn>
                              </p:par>
                              <p:par>
                                <p:cTn id="14" presetID="26" presetClass="emph" presetSubtype="0" fill="hold" nodeType="withEffect">
                                  <p:stCondLst>
                                    <p:cond delay="0"/>
                                  </p:stCondLst>
                                  <p:childTnLst>
                                    <p:animEffect transition="out" filter="fade">
                                      <p:cBhvr>
                                        <p:cTn id="15" dur="500" tmFilter="0, 0; .2, .5; .8, .5; 1, 0"/>
                                        <p:tgtEl>
                                          <p:spTgt spid="9"/>
                                        </p:tgtEl>
                                      </p:cBhvr>
                                    </p:animEffect>
                                    <p:animScale>
                                      <p:cBhvr>
                                        <p:cTn id="16" dur="250" autoRev="1" fill="hold"/>
                                        <p:tgtEl>
                                          <p:spTgt spid="9"/>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10"/>
                                        </p:tgtEl>
                                      </p:cBhvr>
                                    </p:animEffect>
                                    <p:animScale>
                                      <p:cBhvr>
                                        <p:cTn id="19"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834389A5-C328-F6ED-639B-A94A96E4E258}"/>
              </a:ext>
            </a:extLst>
          </p:cNvPr>
          <p:cNvSpPr/>
          <p:nvPr/>
        </p:nvSpPr>
        <p:spPr>
          <a:xfrm>
            <a:off x="6493397" y="3819646"/>
            <a:ext cx="1643606" cy="1620455"/>
          </a:xfrm>
          <a:custGeom>
            <a:avLst/>
            <a:gdLst>
              <a:gd name="connsiteX0" fmla="*/ 1620456 w 1643606"/>
              <a:gd name="connsiteY0" fmla="*/ 1469984 h 1620455"/>
              <a:gd name="connsiteX1" fmla="*/ 1643606 w 1643606"/>
              <a:gd name="connsiteY1" fmla="*/ 1076445 h 1620455"/>
              <a:gd name="connsiteX2" fmla="*/ 1412112 w 1643606"/>
              <a:gd name="connsiteY2" fmla="*/ 555584 h 1620455"/>
              <a:gd name="connsiteX3" fmla="*/ 1169044 w 1643606"/>
              <a:gd name="connsiteY3" fmla="*/ 462987 h 1620455"/>
              <a:gd name="connsiteX4" fmla="*/ 937550 w 1643606"/>
              <a:gd name="connsiteY4" fmla="*/ 11574 h 1620455"/>
              <a:gd name="connsiteX5" fmla="*/ 324092 w 1643606"/>
              <a:gd name="connsiteY5" fmla="*/ 0 h 1620455"/>
              <a:gd name="connsiteX6" fmla="*/ 0 w 1643606"/>
              <a:gd name="connsiteY6" fmla="*/ 544010 h 1620455"/>
              <a:gd name="connsiteX7" fmla="*/ 243069 w 1643606"/>
              <a:gd name="connsiteY7" fmla="*/ 1423686 h 1620455"/>
              <a:gd name="connsiteX8" fmla="*/ 659757 w 1643606"/>
              <a:gd name="connsiteY8" fmla="*/ 1620455 h 1620455"/>
              <a:gd name="connsiteX9" fmla="*/ 1620456 w 1643606"/>
              <a:gd name="connsiteY9" fmla="*/ 1469984 h 1620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3606" h="1620455">
                <a:moveTo>
                  <a:pt x="1620456" y="1469984"/>
                </a:moveTo>
                <a:lnTo>
                  <a:pt x="1643606" y="1076445"/>
                </a:lnTo>
                <a:lnTo>
                  <a:pt x="1412112" y="555584"/>
                </a:lnTo>
                <a:lnTo>
                  <a:pt x="1169044" y="462987"/>
                </a:lnTo>
                <a:lnTo>
                  <a:pt x="937550" y="11574"/>
                </a:lnTo>
                <a:lnTo>
                  <a:pt x="324092" y="0"/>
                </a:lnTo>
                <a:lnTo>
                  <a:pt x="0" y="544010"/>
                </a:lnTo>
                <a:lnTo>
                  <a:pt x="243069" y="1423686"/>
                </a:lnTo>
                <a:lnTo>
                  <a:pt x="659757" y="1620455"/>
                </a:lnTo>
                <a:lnTo>
                  <a:pt x="1620456" y="1469984"/>
                </a:lnTo>
                <a:close/>
              </a:path>
            </a:pathLst>
          </a:custGeom>
          <a:solidFill>
            <a:schemeClr val="accent3">
              <a:lumMod val="20000"/>
              <a:lumOff val="80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40007"/>
            <a:ext cx="10515600" cy="469991"/>
          </a:xfrm>
        </p:spPr>
        <p:txBody>
          <a:bodyPr>
            <a:normAutofit fontScale="90000"/>
          </a:bodyPr>
          <a:lstStyle/>
          <a:p>
            <a:pPr algn="ctr"/>
            <a:r>
              <a:rPr lang="en-US" dirty="0"/>
              <a:t>Node Manipulations</a:t>
            </a:r>
          </a:p>
        </p:txBody>
      </p:sp>
      <p:sp>
        <p:nvSpPr>
          <p:cNvPr id="170" name="Rectangle: Rounded Corners 169">
            <a:extLst>
              <a:ext uri="{FF2B5EF4-FFF2-40B4-BE49-F238E27FC236}">
                <a16:creationId xmlns:a16="http://schemas.microsoft.com/office/drawing/2014/main" id="{A677C50E-FBFD-712B-4430-1A1B9FCBAEC2}"/>
              </a:ext>
            </a:extLst>
          </p:cNvPr>
          <p:cNvSpPr/>
          <p:nvPr/>
        </p:nvSpPr>
        <p:spPr>
          <a:xfrm>
            <a:off x="6906251" y="337880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found</a:t>
            </a:r>
          </a:p>
        </p:txBody>
      </p:sp>
      <p:sp>
        <p:nvSpPr>
          <p:cNvPr id="171" name="Rectangle: Rounded Corners 170">
            <a:extLst>
              <a:ext uri="{FF2B5EF4-FFF2-40B4-BE49-F238E27FC236}">
                <a16:creationId xmlns:a16="http://schemas.microsoft.com/office/drawing/2014/main" id="{45B34B8F-71AD-5942-B2E4-D957FFB1DE86}"/>
              </a:ext>
            </a:extLst>
          </p:cNvPr>
          <p:cNvSpPr/>
          <p:nvPr/>
        </p:nvSpPr>
        <p:spPr>
          <a:xfrm>
            <a:off x="7151621" y="231467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172" name="Straight Arrow Connector 171">
            <a:extLst>
              <a:ext uri="{FF2B5EF4-FFF2-40B4-BE49-F238E27FC236}">
                <a16:creationId xmlns:a16="http://schemas.microsoft.com/office/drawing/2014/main" id="{405FCA66-F4E3-02FC-8A3D-53C47BDB911E}"/>
              </a:ext>
            </a:extLst>
          </p:cNvPr>
          <p:cNvCxnSpPr>
            <a:cxnSpLocks/>
            <a:stCxn id="171" idx="2"/>
            <a:endCxn id="174" idx="0"/>
          </p:cNvCxnSpPr>
          <p:nvPr/>
        </p:nvCxnSpPr>
        <p:spPr>
          <a:xfrm>
            <a:off x="7395712" y="2693214"/>
            <a:ext cx="364671" cy="1498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568D137B-33DA-1DFD-B08F-BA95BE6A98A9}"/>
              </a:ext>
            </a:extLst>
          </p:cNvPr>
          <p:cNvCxnSpPr>
            <a:cxnSpLocks/>
            <a:stCxn id="171" idx="2"/>
            <a:endCxn id="195" idx="0"/>
          </p:cNvCxnSpPr>
          <p:nvPr/>
        </p:nvCxnSpPr>
        <p:spPr>
          <a:xfrm flipH="1">
            <a:off x="7046887" y="2693214"/>
            <a:ext cx="348825" cy="1516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4" name="Rectangle: Rounded Corners 173">
            <a:extLst>
              <a:ext uri="{FF2B5EF4-FFF2-40B4-BE49-F238E27FC236}">
                <a16:creationId xmlns:a16="http://schemas.microsoft.com/office/drawing/2014/main" id="{3DD9AAA2-0B9B-F752-5179-FAACEC7DFF80}"/>
              </a:ext>
            </a:extLst>
          </p:cNvPr>
          <p:cNvSpPr/>
          <p:nvPr/>
        </p:nvSpPr>
        <p:spPr>
          <a:xfrm>
            <a:off x="7516292" y="284306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cxnSp>
        <p:nvCxnSpPr>
          <p:cNvPr id="175" name="Straight Arrow Connector 174">
            <a:extLst>
              <a:ext uri="{FF2B5EF4-FFF2-40B4-BE49-F238E27FC236}">
                <a16:creationId xmlns:a16="http://schemas.microsoft.com/office/drawing/2014/main" id="{AF7B1619-CCCA-BA46-9C39-765EB32AB41A}"/>
              </a:ext>
            </a:extLst>
          </p:cNvPr>
          <p:cNvCxnSpPr>
            <a:cxnSpLocks/>
            <a:stCxn id="174" idx="2"/>
            <a:endCxn id="170" idx="0"/>
          </p:cNvCxnSpPr>
          <p:nvPr/>
        </p:nvCxnSpPr>
        <p:spPr>
          <a:xfrm flipH="1">
            <a:off x="7247979" y="3221604"/>
            <a:ext cx="512404" cy="1572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6" name="Rectangle: Rounded Corners 175">
            <a:extLst>
              <a:ext uri="{FF2B5EF4-FFF2-40B4-BE49-F238E27FC236}">
                <a16:creationId xmlns:a16="http://schemas.microsoft.com/office/drawing/2014/main" id="{64744997-AA9B-FC75-2869-94564B31E1C1}"/>
              </a:ext>
            </a:extLst>
          </p:cNvPr>
          <p:cNvSpPr/>
          <p:nvPr/>
        </p:nvSpPr>
        <p:spPr>
          <a:xfrm>
            <a:off x="6723313" y="178372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177" name="Straight Arrow Connector 176">
            <a:extLst>
              <a:ext uri="{FF2B5EF4-FFF2-40B4-BE49-F238E27FC236}">
                <a16:creationId xmlns:a16="http://schemas.microsoft.com/office/drawing/2014/main" id="{D1F28624-4B12-315B-14AA-C359F2AF8C87}"/>
              </a:ext>
            </a:extLst>
          </p:cNvPr>
          <p:cNvCxnSpPr>
            <a:cxnSpLocks/>
            <a:stCxn id="176" idx="2"/>
            <a:endCxn id="171" idx="0"/>
          </p:cNvCxnSpPr>
          <p:nvPr/>
        </p:nvCxnSpPr>
        <p:spPr>
          <a:xfrm>
            <a:off x="6967404" y="2162261"/>
            <a:ext cx="428308" cy="15241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6C9D0D4A-978C-DC65-419C-DFAB1453FFF8}"/>
              </a:ext>
            </a:extLst>
          </p:cNvPr>
          <p:cNvCxnSpPr>
            <a:cxnSpLocks/>
            <a:stCxn id="176" idx="2"/>
            <a:endCxn id="206" idx="0"/>
          </p:cNvCxnSpPr>
          <p:nvPr/>
        </p:nvCxnSpPr>
        <p:spPr>
          <a:xfrm flipH="1">
            <a:off x="6610742" y="2162261"/>
            <a:ext cx="356662" cy="1557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9" name="Rectangle: Rounded Corners 178">
            <a:extLst>
              <a:ext uri="{FF2B5EF4-FFF2-40B4-BE49-F238E27FC236}">
                <a16:creationId xmlns:a16="http://schemas.microsoft.com/office/drawing/2014/main" id="{03DFF022-B780-37C3-689A-A3492ED4D462}"/>
              </a:ext>
            </a:extLst>
          </p:cNvPr>
          <p:cNvSpPr/>
          <p:nvPr/>
        </p:nvSpPr>
        <p:spPr>
          <a:xfrm>
            <a:off x="5799608" y="122642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180" name="Straight Arrow Connector 179">
            <a:extLst>
              <a:ext uri="{FF2B5EF4-FFF2-40B4-BE49-F238E27FC236}">
                <a16:creationId xmlns:a16="http://schemas.microsoft.com/office/drawing/2014/main" id="{5006EAD2-58CF-5619-D3C2-5CFE792FAA4D}"/>
              </a:ext>
            </a:extLst>
          </p:cNvPr>
          <p:cNvCxnSpPr>
            <a:cxnSpLocks/>
            <a:stCxn id="179" idx="2"/>
            <a:endCxn id="176" idx="0"/>
          </p:cNvCxnSpPr>
          <p:nvPr/>
        </p:nvCxnSpPr>
        <p:spPr>
          <a:xfrm>
            <a:off x="6043699" y="1604963"/>
            <a:ext cx="923705"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5F53327D-BC3E-0B83-EBFE-754F54EE945E}"/>
              </a:ext>
            </a:extLst>
          </p:cNvPr>
          <p:cNvCxnSpPr>
            <a:cxnSpLocks/>
            <a:stCxn id="179" idx="2"/>
            <a:endCxn id="185" idx="0"/>
          </p:cNvCxnSpPr>
          <p:nvPr/>
        </p:nvCxnSpPr>
        <p:spPr>
          <a:xfrm flipH="1">
            <a:off x="5119994" y="160496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Rectangle: Rounded Corners 181">
            <a:extLst>
              <a:ext uri="{FF2B5EF4-FFF2-40B4-BE49-F238E27FC236}">
                <a16:creationId xmlns:a16="http://schemas.microsoft.com/office/drawing/2014/main" id="{00FA7C0F-5860-02E7-8599-F1502990EBD3}"/>
              </a:ext>
            </a:extLst>
          </p:cNvPr>
          <p:cNvSpPr/>
          <p:nvPr/>
        </p:nvSpPr>
        <p:spPr>
          <a:xfrm>
            <a:off x="5257701" y="231156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83" name="Straight Arrow Connector 182">
            <a:extLst>
              <a:ext uri="{FF2B5EF4-FFF2-40B4-BE49-F238E27FC236}">
                <a16:creationId xmlns:a16="http://schemas.microsoft.com/office/drawing/2014/main" id="{B755B4BA-F0F7-715E-A558-A9B50E96623C}"/>
              </a:ext>
            </a:extLst>
          </p:cNvPr>
          <p:cNvCxnSpPr>
            <a:cxnSpLocks/>
            <a:stCxn id="182" idx="2"/>
            <a:endCxn id="194" idx="0"/>
          </p:cNvCxnSpPr>
          <p:nvPr/>
        </p:nvCxnSpPr>
        <p:spPr>
          <a:xfrm>
            <a:off x="5501792" y="269009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43798C9D-BD6D-B840-A392-45712BAACF72}"/>
              </a:ext>
            </a:extLst>
          </p:cNvPr>
          <p:cNvCxnSpPr>
            <a:cxnSpLocks/>
            <a:stCxn id="182" idx="2"/>
            <a:endCxn id="188" idx="0"/>
          </p:cNvCxnSpPr>
          <p:nvPr/>
        </p:nvCxnSpPr>
        <p:spPr>
          <a:xfrm flipH="1">
            <a:off x="5137121" y="2690096"/>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 name="Rectangle: Rounded Corners 184">
            <a:extLst>
              <a:ext uri="{FF2B5EF4-FFF2-40B4-BE49-F238E27FC236}">
                <a16:creationId xmlns:a16="http://schemas.microsoft.com/office/drawing/2014/main" id="{C6DC0879-69B0-AE7A-0069-9756FD069C95}"/>
              </a:ext>
            </a:extLst>
          </p:cNvPr>
          <p:cNvSpPr/>
          <p:nvPr/>
        </p:nvSpPr>
        <p:spPr>
          <a:xfrm>
            <a:off x="4875903" y="178161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86" name="Straight Arrow Connector 185">
            <a:extLst>
              <a:ext uri="{FF2B5EF4-FFF2-40B4-BE49-F238E27FC236}">
                <a16:creationId xmlns:a16="http://schemas.microsoft.com/office/drawing/2014/main" id="{4897A7DE-0BC7-05D0-C089-7C30A1707EFE}"/>
              </a:ext>
            </a:extLst>
          </p:cNvPr>
          <p:cNvCxnSpPr>
            <a:cxnSpLocks/>
            <a:stCxn id="185" idx="2"/>
            <a:endCxn id="182" idx="0"/>
          </p:cNvCxnSpPr>
          <p:nvPr/>
        </p:nvCxnSpPr>
        <p:spPr>
          <a:xfrm>
            <a:off x="5119994" y="216014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0B1E991C-B7B9-E0C3-5CC6-030D7C297199}"/>
              </a:ext>
            </a:extLst>
          </p:cNvPr>
          <p:cNvCxnSpPr>
            <a:cxnSpLocks/>
            <a:stCxn id="185" idx="2"/>
            <a:endCxn id="189" idx="0"/>
          </p:cNvCxnSpPr>
          <p:nvPr/>
        </p:nvCxnSpPr>
        <p:spPr>
          <a:xfrm flipH="1">
            <a:off x="4770402" y="216014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Rounded Corners 187">
            <a:extLst>
              <a:ext uri="{FF2B5EF4-FFF2-40B4-BE49-F238E27FC236}">
                <a16:creationId xmlns:a16="http://schemas.microsoft.com/office/drawing/2014/main" id="{C3E41E69-1B81-426C-ED2F-751BF6F16F41}"/>
              </a:ext>
            </a:extLst>
          </p:cNvPr>
          <p:cNvSpPr/>
          <p:nvPr/>
        </p:nvSpPr>
        <p:spPr>
          <a:xfrm>
            <a:off x="4795393" y="284151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89" name="Oval 188">
            <a:extLst>
              <a:ext uri="{FF2B5EF4-FFF2-40B4-BE49-F238E27FC236}">
                <a16:creationId xmlns:a16="http://schemas.microsoft.com/office/drawing/2014/main" id="{12635CBB-D994-2C8B-8C35-CCBAD3E8F67E}"/>
              </a:ext>
            </a:extLst>
          </p:cNvPr>
          <p:cNvSpPr/>
          <p:nvPr/>
        </p:nvSpPr>
        <p:spPr>
          <a:xfrm>
            <a:off x="4623947" y="231156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C4BA46F-72EE-4F30-F615-B86525337E05}"/>
              </a:ext>
            </a:extLst>
          </p:cNvPr>
          <p:cNvSpPr/>
          <p:nvPr/>
        </p:nvSpPr>
        <p:spPr>
          <a:xfrm>
            <a:off x="5698287" y="284151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98EF1E18-E5AF-BC4D-9D86-FF6223C7E02A}"/>
              </a:ext>
            </a:extLst>
          </p:cNvPr>
          <p:cNvSpPr/>
          <p:nvPr/>
        </p:nvSpPr>
        <p:spPr>
          <a:xfrm>
            <a:off x="6900432" y="284488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Rectangle: Rounded Corners 205">
            <a:extLst>
              <a:ext uri="{FF2B5EF4-FFF2-40B4-BE49-F238E27FC236}">
                <a16:creationId xmlns:a16="http://schemas.microsoft.com/office/drawing/2014/main" id="{3D243604-063A-4A94-D278-24B48F84EB4E}"/>
              </a:ext>
            </a:extLst>
          </p:cNvPr>
          <p:cNvSpPr/>
          <p:nvPr/>
        </p:nvSpPr>
        <p:spPr>
          <a:xfrm>
            <a:off x="6366651" y="231796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sp>
        <p:nvSpPr>
          <p:cNvPr id="3" name="Rectangle: Rounded Corners 2">
            <a:extLst>
              <a:ext uri="{FF2B5EF4-FFF2-40B4-BE49-F238E27FC236}">
                <a16:creationId xmlns:a16="http://schemas.microsoft.com/office/drawing/2014/main" id="{178AD2F6-8166-F7E6-2653-998AB5778299}"/>
              </a:ext>
            </a:extLst>
          </p:cNvPr>
          <p:cNvSpPr/>
          <p:nvPr/>
        </p:nvSpPr>
        <p:spPr>
          <a:xfrm>
            <a:off x="7877236" y="3345826"/>
            <a:ext cx="629619"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5" name="Straight Arrow Connector 4">
            <a:extLst>
              <a:ext uri="{FF2B5EF4-FFF2-40B4-BE49-F238E27FC236}">
                <a16:creationId xmlns:a16="http://schemas.microsoft.com/office/drawing/2014/main" id="{42BD1C48-F5B7-6BAE-F2CB-8E0DD6E7E022}"/>
              </a:ext>
            </a:extLst>
          </p:cNvPr>
          <p:cNvCxnSpPr>
            <a:endCxn id="3" idx="0"/>
          </p:cNvCxnSpPr>
          <p:nvPr/>
        </p:nvCxnSpPr>
        <p:spPr>
          <a:xfrm>
            <a:off x="7760383" y="3223163"/>
            <a:ext cx="431663" cy="1226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8096BB5E-DFB5-BAC8-91F5-FF8CA1189728}"/>
              </a:ext>
            </a:extLst>
          </p:cNvPr>
          <p:cNvGrpSpPr/>
          <p:nvPr/>
        </p:nvGrpSpPr>
        <p:grpSpPr>
          <a:xfrm>
            <a:off x="6651543" y="3724361"/>
            <a:ext cx="1550663" cy="1506315"/>
            <a:chOff x="7819943" y="4232361"/>
            <a:chExt cx="1550663" cy="1506315"/>
          </a:xfrm>
        </p:grpSpPr>
        <p:sp>
          <p:nvSpPr>
            <p:cNvPr id="11" name="Rectangle: Rounded Corners 10">
              <a:extLst>
                <a:ext uri="{FF2B5EF4-FFF2-40B4-BE49-F238E27FC236}">
                  <a16:creationId xmlns:a16="http://schemas.microsoft.com/office/drawing/2014/main" id="{D3903CCD-B79F-3D09-6CAA-60760AE92750}"/>
                </a:ext>
              </a:extLst>
            </p:cNvPr>
            <p:cNvSpPr/>
            <p:nvPr/>
          </p:nvSpPr>
          <p:spPr>
            <a:xfrm>
              <a:off x="8523600" y="4981607"/>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sp>
          <p:nvSpPr>
            <p:cNvPr id="12" name="Rectangle: Rounded Corners 11">
              <a:extLst>
                <a:ext uri="{FF2B5EF4-FFF2-40B4-BE49-F238E27FC236}">
                  <a16:creationId xmlns:a16="http://schemas.microsoft.com/office/drawing/2014/main" id="{7328C5E6-9C6B-1C54-449B-03C1919192DB}"/>
                </a:ext>
              </a:extLst>
            </p:cNvPr>
            <p:cNvSpPr/>
            <p:nvPr/>
          </p:nvSpPr>
          <p:spPr>
            <a:xfrm>
              <a:off x="8035921" y="551155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job</a:t>
              </a:r>
            </a:p>
          </p:txBody>
        </p:sp>
        <p:sp>
          <p:nvSpPr>
            <p:cNvPr id="13" name="Rectangle: Rounded Corners 12">
              <a:extLst>
                <a:ext uri="{FF2B5EF4-FFF2-40B4-BE49-F238E27FC236}">
                  <a16:creationId xmlns:a16="http://schemas.microsoft.com/office/drawing/2014/main" id="{5240A4BD-2400-6EFF-02D3-4A356C5CBB25}"/>
                </a:ext>
              </a:extLst>
            </p:cNvPr>
            <p:cNvSpPr/>
            <p:nvPr/>
          </p:nvSpPr>
          <p:spPr>
            <a:xfrm>
              <a:off x="8044196" y="4458573"/>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21" name="Straight Arrow Connector 20">
              <a:extLst>
                <a:ext uri="{FF2B5EF4-FFF2-40B4-BE49-F238E27FC236}">
                  <a16:creationId xmlns:a16="http://schemas.microsoft.com/office/drawing/2014/main" id="{BEF07841-9024-965B-E501-65787D47DC3C}"/>
                </a:ext>
              </a:extLst>
            </p:cNvPr>
            <p:cNvCxnSpPr>
              <a:stCxn id="13" idx="2"/>
              <a:endCxn id="11" idx="0"/>
            </p:cNvCxnSpPr>
            <p:nvPr/>
          </p:nvCxnSpPr>
          <p:spPr>
            <a:xfrm>
              <a:off x="8288287" y="4837108"/>
              <a:ext cx="479404"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0CDC7D8-AF66-B378-7EFD-421119F0AA75}"/>
                </a:ext>
              </a:extLst>
            </p:cNvPr>
            <p:cNvCxnSpPr>
              <a:cxnSpLocks/>
              <a:stCxn id="11" idx="2"/>
              <a:endCxn id="24" idx="0"/>
            </p:cNvCxnSpPr>
            <p:nvPr/>
          </p:nvCxnSpPr>
          <p:spPr>
            <a:xfrm>
              <a:off x="8767691" y="5360142"/>
              <a:ext cx="333287" cy="1514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C7AD6C9-A1D0-48D2-3F98-80415A97527D}"/>
                </a:ext>
              </a:extLst>
            </p:cNvPr>
            <p:cNvSpPr/>
            <p:nvPr/>
          </p:nvSpPr>
          <p:spPr>
            <a:xfrm>
              <a:off x="8954523" y="5511555"/>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9FEFE190-1515-45E0-5DE8-91AB19A852FC}"/>
                </a:ext>
              </a:extLst>
            </p:cNvPr>
            <p:cNvCxnSpPr>
              <a:cxnSpLocks/>
              <a:stCxn id="11" idx="2"/>
              <a:endCxn id="12" idx="0"/>
            </p:cNvCxnSpPr>
            <p:nvPr/>
          </p:nvCxnSpPr>
          <p:spPr>
            <a:xfrm flipH="1">
              <a:off x="8377649" y="5360142"/>
              <a:ext cx="390042"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4CC71D-97BE-F884-8ED8-0A5C1548306E}"/>
                </a:ext>
              </a:extLst>
            </p:cNvPr>
            <p:cNvCxnSpPr>
              <a:cxnSpLocks/>
              <a:stCxn id="3" idx="2"/>
              <a:endCxn id="13" idx="0"/>
            </p:cNvCxnSpPr>
            <p:nvPr/>
          </p:nvCxnSpPr>
          <p:spPr>
            <a:xfrm flipH="1">
              <a:off x="8288287" y="4232361"/>
              <a:ext cx="1082319" cy="2262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6B36120F-FE2D-191F-D413-9410609B754E}"/>
                </a:ext>
              </a:extLst>
            </p:cNvPr>
            <p:cNvCxnSpPr>
              <a:cxnSpLocks/>
              <a:stCxn id="13" idx="2"/>
              <a:endCxn id="54" idx="0"/>
            </p:cNvCxnSpPr>
            <p:nvPr/>
          </p:nvCxnSpPr>
          <p:spPr>
            <a:xfrm flipH="1">
              <a:off x="7966398" y="4837108"/>
              <a:ext cx="321889"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2ED2AA13-CB9F-A503-8B48-76D997B4AA48}"/>
                </a:ext>
              </a:extLst>
            </p:cNvPr>
            <p:cNvSpPr/>
            <p:nvPr/>
          </p:nvSpPr>
          <p:spPr>
            <a:xfrm>
              <a:off x="7819943" y="4981607"/>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 name="Rectangle: Rounded Corners 3">
            <a:extLst>
              <a:ext uri="{FF2B5EF4-FFF2-40B4-BE49-F238E27FC236}">
                <a16:creationId xmlns:a16="http://schemas.microsoft.com/office/drawing/2014/main" id="{700817E9-694F-84E2-47E8-6824CFFE2229}"/>
              </a:ext>
            </a:extLst>
          </p:cNvPr>
          <p:cNvSpPr/>
          <p:nvPr/>
        </p:nvSpPr>
        <p:spPr>
          <a:xfrm>
            <a:off x="8304882" y="553748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last</a:t>
            </a:r>
          </a:p>
        </p:txBody>
      </p:sp>
      <p:sp>
        <p:nvSpPr>
          <p:cNvPr id="22" name="Rectangle: Rounded Corners 21">
            <a:extLst>
              <a:ext uri="{FF2B5EF4-FFF2-40B4-BE49-F238E27FC236}">
                <a16:creationId xmlns:a16="http://schemas.microsoft.com/office/drawing/2014/main" id="{B6CF605D-AE78-240B-5242-A2EEF611B3A0}"/>
              </a:ext>
            </a:extLst>
          </p:cNvPr>
          <p:cNvSpPr/>
          <p:nvPr/>
        </p:nvSpPr>
        <p:spPr>
          <a:xfrm>
            <a:off x="8863188" y="4998433"/>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28" name="Straight Arrow Connector 27">
            <a:extLst>
              <a:ext uri="{FF2B5EF4-FFF2-40B4-BE49-F238E27FC236}">
                <a16:creationId xmlns:a16="http://schemas.microsoft.com/office/drawing/2014/main" id="{E59FC138-6B26-A09C-1A8F-141CD2C59451}"/>
              </a:ext>
            </a:extLst>
          </p:cNvPr>
          <p:cNvCxnSpPr>
            <a:cxnSpLocks/>
            <a:stCxn id="22" idx="2"/>
            <a:endCxn id="41" idx="0"/>
          </p:cNvCxnSpPr>
          <p:nvPr/>
        </p:nvCxnSpPr>
        <p:spPr>
          <a:xfrm>
            <a:off x="9107279" y="5376968"/>
            <a:ext cx="337353" cy="16051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5926ED4-8941-DBB8-AF4D-88D16D66CE41}"/>
              </a:ext>
            </a:extLst>
          </p:cNvPr>
          <p:cNvCxnSpPr>
            <a:cxnSpLocks/>
            <a:stCxn id="22" idx="2"/>
            <a:endCxn id="4" idx="0"/>
          </p:cNvCxnSpPr>
          <p:nvPr/>
        </p:nvCxnSpPr>
        <p:spPr>
          <a:xfrm flipH="1">
            <a:off x="8646610" y="5376968"/>
            <a:ext cx="460669" cy="1605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ctangle: Rounded Corners 29">
            <a:extLst>
              <a:ext uri="{FF2B5EF4-FFF2-40B4-BE49-F238E27FC236}">
                <a16:creationId xmlns:a16="http://schemas.microsoft.com/office/drawing/2014/main" id="{50DF2455-2F9E-FFD3-7427-A373FD5DA8F9}"/>
              </a:ext>
            </a:extLst>
          </p:cNvPr>
          <p:cNvSpPr/>
          <p:nvPr/>
        </p:nvSpPr>
        <p:spPr>
          <a:xfrm>
            <a:off x="8472642" y="445413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1" name="Straight Arrow Connector 30">
            <a:extLst>
              <a:ext uri="{FF2B5EF4-FFF2-40B4-BE49-F238E27FC236}">
                <a16:creationId xmlns:a16="http://schemas.microsoft.com/office/drawing/2014/main" id="{D1AE956F-0B93-3E78-DDCD-DE30373060D8}"/>
              </a:ext>
            </a:extLst>
          </p:cNvPr>
          <p:cNvCxnSpPr>
            <a:cxnSpLocks/>
            <a:stCxn id="30" idx="2"/>
            <a:endCxn id="22" idx="0"/>
          </p:cNvCxnSpPr>
          <p:nvPr/>
        </p:nvCxnSpPr>
        <p:spPr>
          <a:xfrm>
            <a:off x="8716733" y="4832665"/>
            <a:ext cx="390546"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989BE5B-A168-D87C-8EE7-9FB08B8B2F2C}"/>
              </a:ext>
            </a:extLst>
          </p:cNvPr>
          <p:cNvCxnSpPr>
            <a:cxnSpLocks/>
            <a:stCxn id="30" idx="2"/>
            <a:endCxn id="42" idx="0"/>
          </p:cNvCxnSpPr>
          <p:nvPr/>
        </p:nvCxnSpPr>
        <p:spPr>
          <a:xfrm flipH="1">
            <a:off x="8350597" y="4832665"/>
            <a:ext cx="366137"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Rounded Corners 32">
            <a:extLst>
              <a:ext uri="{FF2B5EF4-FFF2-40B4-BE49-F238E27FC236}">
                <a16:creationId xmlns:a16="http://schemas.microsoft.com/office/drawing/2014/main" id="{3659610E-4646-6738-DF1E-7BE12DFCA200}"/>
              </a:ext>
            </a:extLst>
          </p:cNvPr>
          <p:cNvSpPr/>
          <p:nvPr/>
        </p:nvSpPr>
        <p:spPr>
          <a:xfrm>
            <a:off x="10043574" y="443977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34" name="Straight Arrow Connector 33">
            <a:extLst>
              <a:ext uri="{FF2B5EF4-FFF2-40B4-BE49-F238E27FC236}">
                <a16:creationId xmlns:a16="http://schemas.microsoft.com/office/drawing/2014/main" id="{719FE2C8-4E4A-7B90-F2BC-D9FB83A9D725}"/>
              </a:ext>
            </a:extLst>
          </p:cNvPr>
          <p:cNvCxnSpPr>
            <a:cxnSpLocks/>
            <a:stCxn id="33" idx="2"/>
            <a:endCxn id="40" idx="0"/>
          </p:cNvCxnSpPr>
          <p:nvPr/>
        </p:nvCxnSpPr>
        <p:spPr>
          <a:xfrm>
            <a:off x="10287665" y="4818311"/>
            <a:ext cx="381798"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311216C-D4BF-1418-FF53-FE5293127039}"/>
              </a:ext>
            </a:extLst>
          </p:cNvPr>
          <p:cNvCxnSpPr>
            <a:cxnSpLocks/>
            <a:stCxn id="33" idx="2"/>
            <a:endCxn id="36" idx="0"/>
          </p:cNvCxnSpPr>
          <p:nvPr/>
        </p:nvCxnSpPr>
        <p:spPr>
          <a:xfrm flipH="1">
            <a:off x="9888371" y="4818311"/>
            <a:ext cx="399294"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Rounded Corners 35">
            <a:extLst>
              <a:ext uri="{FF2B5EF4-FFF2-40B4-BE49-F238E27FC236}">
                <a16:creationId xmlns:a16="http://schemas.microsoft.com/office/drawing/2014/main" id="{254EF2F6-08AA-3C5A-9302-6E898100151E}"/>
              </a:ext>
            </a:extLst>
          </p:cNvPr>
          <p:cNvSpPr/>
          <p:nvPr/>
        </p:nvSpPr>
        <p:spPr>
          <a:xfrm>
            <a:off x="9497825" y="4984079"/>
            <a:ext cx="781092"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Friday</a:t>
            </a:r>
          </a:p>
        </p:txBody>
      </p:sp>
      <p:sp>
        <p:nvSpPr>
          <p:cNvPr id="37" name="Rectangle: Rounded Corners 36">
            <a:extLst>
              <a:ext uri="{FF2B5EF4-FFF2-40B4-BE49-F238E27FC236}">
                <a16:creationId xmlns:a16="http://schemas.microsoft.com/office/drawing/2014/main" id="{ADAC7E06-8031-8891-BF21-3441B4F28D49}"/>
              </a:ext>
            </a:extLst>
          </p:cNvPr>
          <p:cNvSpPr/>
          <p:nvPr/>
        </p:nvSpPr>
        <p:spPr>
          <a:xfrm>
            <a:off x="9253734" y="394201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8" name="Straight Arrow Connector 37">
            <a:extLst>
              <a:ext uri="{FF2B5EF4-FFF2-40B4-BE49-F238E27FC236}">
                <a16:creationId xmlns:a16="http://schemas.microsoft.com/office/drawing/2014/main" id="{3A0C9F73-D1A7-A809-53F2-3F8067BDD2E9}"/>
              </a:ext>
            </a:extLst>
          </p:cNvPr>
          <p:cNvCxnSpPr>
            <a:cxnSpLocks/>
            <a:stCxn id="37" idx="2"/>
            <a:endCxn id="33" idx="0"/>
          </p:cNvCxnSpPr>
          <p:nvPr/>
        </p:nvCxnSpPr>
        <p:spPr>
          <a:xfrm>
            <a:off x="9497825" y="4320549"/>
            <a:ext cx="789840" cy="1192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3C628299-C3E3-F8E6-11BD-A0FF2DE630FA}"/>
              </a:ext>
            </a:extLst>
          </p:cNvPr>
          <p:cNvCxnSpPr>
            <a:cxnSpLocks/>
            <a:stCxn id="37" idx="2"/>
            <a:endCxn id="30" idx="0"/>
          </p:cNvCxnSpPr>
          <p:nvPr/>
        </p:nvCxnSpPr>
        <p:spPr>
          <a:xfrm flipH="1">
            <a:off x="8716733" y="4320549"/>
            <a:ext cx="781092" cy="133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2DF396B3-C163-A1F3-DE33-7D4615493B53}"/>
              </a:ext>
            </a:extLst>
          </p:cNvPr>
          <p:cNvSpPr/>
          <p:nvPr/>
        </p:nvSpPr>
        <p:spPr>
          <a:xfrm>
            <a:off x="10523009" y="498407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1859108-0079-4EF5-B14A-065F74CF06CB}"/>
              </a:ext>
            </a:extLst>
          </p:cNvPr>
          <p:cNvSpPr/>
          <p:nvPr/>
        </p:nvSpPr>
        <p:spPr>
          <a:xfrm>
            <a:off x="9298178" y="5537485"/>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3E76DB4-B764-0C07-3DFE-0315355640F0}"/>
              </a:ext>
            </a:extLst>
          </p:cNvPr>
          <p:cNvSpPr/>
          <p:nvPr/>
        </p:nvSpPr>
        <p:spPr>
          <a:xfrm>
            <a:off x="8204142" y="4998433"/>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76610D5C-7E9D-7C1F-9878-1CCA931559FF}"/>
              </a:ext>
            </a:extLst>
          </p:cNvPr>
          <p:cNvCxnSpPr>
            <a:cxnSpLocks/>
            <a:stCxn id="3" idx="2"/>
            <a:endCxn id="37" idx="0"/>
          </p:cNvCxnSpPr>
          <p:nvPr/>
        </p:nvCxnSpPr>
        <p:spPr>
          <a:xfrm>
            <a:off x="8192046" y="3724361"/>
            <a:ext cx="1305779" cy="2176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FFCAEB4-068F-CBCE-9D0B-03240E7E4461}"/>
              </a:ext>
            </a:extLst>
          </p:cNvPr>
          <p:cNvSpPr txBox="1"/>
          <p:nvPr/>
        </p:nvSpPr>
        <p:spPr>
          <a:xfrm>
            <a:off x="2113931" y="3817784"/>
            <a:ext cx="4544416" cy="584775"/>
          </a:xfrm>
          <a:prstGeom prst="rect">
            <a:avLst/>
          </a:prstGeom>
          <a:noFill/>
        </p:spPr>
        <p:txBody>
          <a:bodyPr wrap="square">
            <a:spAutoFit/>
          </a:bodyPr>
          <a:lstStyle/>
          <a:p>
            <a:pPr algn="ctr"/>
            <a:r>
              <a:rPr lang="en-US" sz="1600" dirty="0">
                <a:solidFill>
                  <a:srgbClr val="FF0000"/>
                </a:solidFill>
                <a:latin typeface="Palatino Linotype" panose="02040502050505030304" pitchFamily="18" charset="0"/>
              </a:rPr>
              <a:t>Rejoining of the Article Phrase’s complement to the Article Phrase’s former parent</a:t>
            </a:r>
          </a:p>
        </p:txBody>
      </p:sp>
      <p:sp>
        <p:nvSpPr>
          <p:cNvPr id="9" name="TextBox 8">
            <a:extLst>
              <a:ext uri="{FF2B5EF4-FFF2-40B4-BE49-F238E27FC236}">
                <a16:creationId xmlns:a16="http://schemas.microsoft.com/office/drawing/2014/main" id="{71C41455-7707-965D-8067-5B9B77D5909B}"/>
              </a:ext>
            </a:extLst>
          </p:cNvPr>
          <p:cNvSpPr txBox="1"/>
          <p:nvPr/>
        </p:nvSpPr>
        <p:spPr>
          <a:xfrm>
            <a:off x="3800626" y="456723"/>
            <a:ext cx="4686904" cy="646331"/>
          </a:xfrm>
          <a:prstGeom prst="rect">
            <a:avLst/>
          </a:prstGeom>
          <a:noFill/>
        </p:spPr>
        <p:txBody>
          <a:bodyPr wrap="square">
            <a:spAutoFit/>
          </a:bodyPr>
          <a:lstStyle/>
          <a:p>
            <a:pPr algn="ctr"/>
            <a:r>
              <a:rPr lang="en-US" sz="1800" b="1" dirty="0">
                <a:solidFill>
                  <a:schemeClr val="accent6"/>
                </a:solidFill>
                <a:latin typeface="Palatino Linotype" panose="02040502050505030304" pitchFamily="18" charset="0"/>
              </a:rPr>
              <a:t>Current Task:</a:t>
            </a:r>
          </a:p>
          <a:p>
            <a:pPr algn="ctr"/>
            <a:r>
              <a:rPr lang="en-US" i="1" dirty="0">
                <a:solidFill>
                  <a:schemeClr val="accent6"/>
                </a:solidFill>
                <a:latin typeface="Palatino Linotype" panose="02040502050505030304" pitchFamily="18" charset="0"/>
              </a:rPr>
              <a:t>Strip Lexical Items</a:t>
            </a:r>
            <a:endParaRPr lang="en-US" sz="1800" i="1" dirty="0">
              <a:solidFill>
                <a:schemeClr val="accent6"/>
              </a:solidFill>
              <a:latin typeface="Palatino Linotype" panose="02040502050505030304" pitchFamily="18" charset="0"/>
            </a:endParaRPr>
          </a:p>
        </p:txBody>
      </p:sp>
    </p:spTree>
    <p:extLst>
      <p:ext uri="{BB962C8B-B14F-4D97-AF65-F5344CB8AC3E}">
        <p14:creationId xmlns:p14="http://schemas.microsoft.com/office/powerpoint/2010/main" val="247267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par>
                                <p:cTn id="7" presetID="26" presetClass="emph" presetSubtype="0" fill="hold" nodeType="withEffect">
                                  <p:stCondLst>
                                    <p:cond delay="0"/>
                                  </p:stCondLst>
                                  <p:childTnLst>
                                    <p:animEffect transition="out" filter="fade">
                                      <p:cBhvr>
                                        <p:cTn id="8" dur="500" tmFilter="0, 0; .2, .5; .8, .5; 1, 0"/>
                                        <p:tgtEl>
                                          <p:spTgt spid="7"/>
                                        </p:tgtEl>
                                      </p:cBhvr>
                                    </p:animEffect>
                                    <p:animScale>
                                      <p:cBhvr>
                                        <p:cTn id="9"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40007"/>
            <a:ext cx="10515600" cy="469991"/>
          </a:xfrm>
        </p:spPr>
        <p:txBody>
          <a:bodyPr>
            <a:normAutofit fontScale="90000"/>
          </a:bodyPr>
          <a:lstStyle/>
          <a:p>
            <a:pPr algn="ctr"/>
            <a:r>
              <a:rPr lang="en-US" dirty="0"/>
              <a:t>Node Manipulations</a:t>
            </a:r>
          </a:p>
        </p:txBody>
      </p:sp>
      <p:sp>
        <p:nvSpPr>
          <p:cNvPr id="170" name="Rectangle: Rounded Corners 169">
            <a:extLst>
              <a:ext uri="{FF2B5EF4-FFF2-40B4-BE49-F238E27FC236}">
                <a16:creationId xmlns:a16="http://schemas.microsoft.com/office/drawing/2014/main" id="{A677C50E-FBFD-712B-4430-1A1B9FCBAEC2}"/>
              </a:ext>
            </a:extLst>
          </p:cNvPr>
          <p:cNvSpPr/>
          <p:nvPr/>
        </p:nvSpPr>
        <p:spPr>
          <a:xfrm>
            <a:off x="6946891" y="327720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found</a:t>
            </a:r>
          </a:p>
        </p:txBody>
      </p:sp>
      <p:sp>
        <p:nvSpPr>
          <p:cNvPr id="171" name="Rectangle: Rounded Corners 170">
            <a:extLst>
              <a:ext uri="{FF2B5EF4-FFF2-40B4-BE49-F238E27FC236}">
                <a16:creationId xmlns:a16="http://schemas.microsoft.com/office/drawing/2014/main" id="{45B34B8F-71AD-5942-B2E4-D957FFB1DE86}"/>
              </a:ext>
            </a:extLst>
          </p:cNvPr>
          <p:cNvSpPr/>
          <p:nvPr/>
        </p:nvSpPr>
        <p:spPr>
          <a:xfrm>
            <a:off x="7192261" y="221307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172" name="Straight Arrow Connector 171">
            <a:extLst>
              <a:ext uri="{FF2B5EF4-FFF2-40B4-BE49-F238E27FC236}">
                <a16:creationId xmlns:a16="http://schemas.microsoft.com/office/drawing/2014/main" id="{405FCA66-F4E3-02FC-8A3D-53C47BDB911E}"/>
              </a:ext>
            </a:extLst>
          </p:cNvPr>
          <p:cNvCxnSpPr>
            <a:cxnSpLocks/>
            <a:stCxn id="171" idx="2"/>
            <a:endCxn id="174" idx="0"/>
          </p:cNvCxnSpPr>
          <p:nvPr/>
        </p:nvCxnSpPr>
        <p:spPr>
          <a:xfrm>
            <a:off x="7436352" y="2591614"/>
            <a:ext cx="364671" cy="1498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568D137B-33DA-1DFD-B08F-BA95BE6A98A9}"/>
              </a:ext>
            </a:extLst>
          </p:cNvPr>
          <p:cNvCxnSpPr>
            <a:cxnSpLocks/>
            <a:stCxn id="171" idx="2"/>
            <a:endCxn id="195" idx="0"/>
          </p:cNvCxnSpPr>
          <p:nvPr/>
        </p:nvCxnSpPr>
        <p:spPr>
          <a:xfrm flipH="1">
            <a:off x="7087527" y="2591614"/>
            <a:ext cx="348825" cy="1516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4" name="Rectangle: Rounded Corners 173">
            <a:extLst>
              <a:ext uri="{FF2B5EF4-FFF2-40B4-BE49-F238E27FC236}">
                <a16:creationId xmlns:a16="http://schemas.microsoft.com/office/drawing/2014/main" id="{3DD9AAA2-0B9B-F752-5179-FAACEC7DFF80}"/>
              </a:ext>
            </a:extLst>
          </p:cNvPr>
          <p:cNvSpPr/>
          <p:nvPr/>
        </p:nvSpPr>
        <p:spPr>
          <a:xfrm>
            <a:off x="7556932" y="274146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cxnSp>
        <p:nvCxnSpPr>
          <p:cNvPr id="175" name="Straight Arrow Connector 174">
            <a:extLst>
              <a:ext uri="{FF2B5EF4-FFF2-40B4-BE49-F238E27FC236}">
                <a16:creationId xmlns:a16="http://schemas.microsoft.com/office/drawing/2014/main" id="{AF7B1619-CCCA-BA46-9C39-765EB32AB41A}"/>
              </a:ext>
            </a:extLst>
          </p:cNvPr>
          <p:cNvCxnSpPr>
            <a:cxnSpLocks/>
            <a:stCxn id="174" idx="2"/>
            <a:endCxn id="170" idx="0"/>
          </p:cNvCxnSpPr>
          <p:nvPr/>
        </p:nvCxnSpPr>
        <p:spPr>
          <a:xfrm flipH="1">
            <a:off x="7288619" y="3120004"/>
            <a:ext cx="512404" cy="1572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6" name="Rectangle: Rounded Corners 175">
            <a:extLst>
              <a:ext uri="{FF2B5EF4-FFF2-40B4-BE49-F238E27FC236}">
                <a16:creationId xmlns:a16="http://schemas.microsoft.com/office/drawing/2014/main" id="{64744997-AA9B-FC75-2869-94564B31E1C1}"/>
              </a:ext>
            </a:extLst>
          </p:cNvPr>
          <p:cNvSpPr/>
          <p:nvPr/>
        </p:nvSpPr>
        <p:spPr>
          <a:xfrm>
            <a:off x="6763953" y="168212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177" name="Straight Arrow Connector 176">
            <a:extLst>
              <a:ext uri="{FF2B5EF4-FFF2-40B4-BE49-F238E27FC236}">
                <a16:creationId xmlns:a16="http://schemas.microsoft.com/office/drawing/2014/main" id="{D1F28624-4B12-315B-14AA-C359F2AF8C87}"/>
              </a:ext>
            </a:extLst>
          </p:cNvPr>
          <p:cNvCxnSpPr>
            <a:cxnSpLocks/>
            <a:stCxn id="176" idx="2"/>
            <a:endCxn id="171" idx="0"/>
          </p:cNvCxnSpPr>
          <p:nvPr/>
        </p:nvCxnSpPr>
        <p:spPr>
          <a:xfrm>
            <a:off x="7008044" y="2060661"/>
            <a:ext cx="428308" cy="15241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6C9D0D4A-978C-DC65-419C-DFAB1453FFF8}"/>
              </a:ext>
            </a:extLst>
          </p:cNvPr>
          <p:cNvCxnSpPr>
            <a:cxnSpLocks/>
            <a:stCxn id="176" idx="2"/>
            <a:endCxn id="206" idx="0"/>
          </p:cNvCxnSpPr>
          <p:nvPr/>
        </p:nvCxnSpPr>
        <p:spPr>
          <a:xfrm flipH="1">
            <a:off x="6651382" y="2060661"/>
            <a:ext cx="356662" cy="1557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9" name="Rectangle: Rounded Corners 178">
            <a:extLst>
              <a:ext uri="{FF2B5EF4-FFF2-40B4-BE49-F238E27FC236}">
                <a16:creationId xmlns:a16="http://schemas.microsoft.com/office/drawing/2014/main" id="{03DFF022-B780-37C3-689A-A3492ED4D462}"/>
              </a:ext>
            </a:extLst>
          </p:cNvPr>
          <p:cNvSpPr/>
          <p:nvPr/>
        </p:nvSpPr>
        <p:spPr>
          <a:xfrm>
            <a:off x="5840248" y="112482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180" name="Straight Arrow Connector 179">
            <a:extLst>
              <a:ext uri="{FF2B5EF4-FFF2-40B4-BE49-F238E27FC236}">
                <a16:creationId xmlns:a16="http://schemas.microsoft.com/office/drawing/2014/main" id="{5006EAD2-58CF-5619-D3C2-5CFE792FAA4D}"/>
              </a:ext>
            </a:extLst>
          </p:cNvPr>
          <p:cNvCxnSpPr>
            <a:cxnSpLocks/>
            <a:stCxn id="179" idx="2"/>
            <a:endCxn id="176" idx="0"/>
          </p:cNvCxnSpPr>
          <p:nvPr/>
        </p:nvCxnSpPr>
        <p:spPr>
          <a:xfrm>
            <a:off x="6084339" y="1503363"/>
            <a:ext cx="923705"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5F53327D-BC3E-0B83-EBFE-754F54EE945E}"/>
              </a:ext>
            </a:extLst>
          </p:cNvPr>
          <p:cNvCxnSpPr>
            <a:cxnSpLocks/>
            <a:stCxn id="179" idx="2"/>
            <a:endCxn id="185" idx="0"/>
          </p:cNvCxnSpPr>
          <p:nvPr/>
        </p:nvCxnSpPr>
        <p:spPr>
          <a:xfrm flipH="1">
            <a:off x="5160634" y="150336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Rectangle: Rounded Corners 181">
            <a:extLst>
              <a:ext uri="{FF2B5EF4-FFF2-40B4-BE49-F238E27FC236}">
                <a16:creationId xmlns:a16="http://schemas.microsoft.com/office/drawing/2014/main" id="{00FA7C0F-5860-02E7-8599-F1502990EBD3}"/>
              </a:ext>
            </a:extLst>
          </p:cNvPr>
          <p:cNvSpPr/>
          <p:nvPr/>
        </p:nvSpPr>
        <p:spPr>
          <a:xfrm>
            <a:off x="5298341" y="220996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83" name="Straight Arrow Connector 182">
            <a:extLst>
              <a:ext uri="{FF2B5EF4-FFF2-40B4-BE49-F238E27FC236}">
                <a16:creationId xmlns:a16="http://schemas.microsoft.com/office/drawing/2014/main" id="{B755B4BA-F0F7-715E-A558-A9B50E96623C}"/>
              </a:ext>
            </a:extLst>
          </p:cNvPr>
          <p:cNvCxnSpPr>
            <a:cxnSpLocks/>
            <a:stCxn id="182" idx="2"/>
            <a:endCxn id="194" idx="0"/>
          </p:cNvCxnSpPr>
          <p:nvPr/>
        </p:nvCxnSpPr>
        <p:spPr>
          <a:xfrm>
            <a:off x="5542432" y="258849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43798C9D-BD6D-B840-A392-45712BAACF72}"/>
              </a:ext>
            </a:extLst>
          </p:cNvPr>
          <p:cNvCxnSpPr>
            <a:cxnSpLocks/>
            <a:stCxn id="182" idx="2"/>
            <a:endCxn id="188" idx="0"/>
          </p:cNvCxnSpPr>
          <p:nvPr/>
        </p:nvCxnSpPr>
        <p:spPr>
          <a:xfrm flipH="1">
            <a:off x="5177761" y="2588496"/>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 name="Rectangle: Rounded Corners 184">
            <a:extLst>
              <a:ext uri="{FF2B5EF4-FFF2-40B4-BE49-F238E27FC236}">
                <a16:creationId xmlns:a16="http://schemas.microsoft.com/office/drawing/2014/main" id="{C6DC0879-69B0-AE7A-0069-9756FD069C95}"/>
              </a:ext>
            </a:extLst>
          </p:cNvPr>
          <p:cNvSpPr/>
          <p:nvPr/>
        </p:nvSpPr>
        <p:spPr>
          <a:xfrm>
            <a:off x="4916543" y="168001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86" name="Straight Arrow Connector 185">
            <a:extLst>
              <a:ext uri="{FF2B5EF4-FFF2-40B4-BE49-F238E27FC236}">
                <a16:creationId xmlns:a16="http://schemas.microsoft.com/office/drawing/2014/main" id="{4897A7DE-0BC7-05D0-C089-7C30A1707EFE}"/>
              </a:ext>
            </a:extLst>
          </p:cNvPr>
          <p:cNvCxnSpPr>
            <a:cxnSpLocks/>
            <a:stCxn id="185" idx="2"/>
            <a:endCxn id="182" idx="0"/>
          </p:cNvCxnSpPr>
          <p:nvPr/>
        </p:nvCxnSpPr>
        <p:spPr>
          <a:xfrm>
            <a:off x="5160634" y="205854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0B1E991C-B7B9-E0C3-5CC6-030D7C297199}"/>
              </a:ext>
            </a:extLst>
          </p:cNvPr>
          <p:cNvCxnSpPr>
            <a:cxnSpLocks/>
            <a:stCxn id="185" idx="2"/>
            <a:endCxn id="189" idx="0"/>
          </p:cNvCxnSpPr>
          <p:nvPr/>
        </p:nvCxnSpPr>
        <p:spPr>
          <a:xfrm flipH="1">
            <a:off x="4811042" y="205854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Rounded Corners 187">
            <a:extLst>
              <a:ext uri="{FF2B5EF4-FFF2-40B4-BE49-F238E27FC236}">
                <a16:creationId xmlns:a16="http://schemas.microsoft.com/office/drawing/2014/main" id="{C3E41E69-1B81-426C-ED2F-751BF6F16F41}"/>
              </a:ext>
            </a:extLst>
          </p:cNvPr>
          <p:cNvSpPr/>
          <p:nvPr/>
        </p:nvSpPr>
        <p:spPr>
          <a:xfrm>
            <a:off x="4836033" y="273991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89" name="Oval 188">
            <a:extLst>
              <a:ext uri="{FF2B5EF4-FFF2-40B4-BE49-F238E27FC236}">
                <a16:creationId xmlns:a16="http://schemas.microsoft.com/office/drawing/2014/main" id="{12635CBB-D994-2C8B-8C35-CCBAD3E8F67E}"/>
              </a:ext>
            </a:extLst>
          </p:cNvPr>
          <p:cNvSpPr/>
          <p:nvPr/>
        </p:nvSpPr>
        <p:spPr>
          <a:xfrm>
            <a:off x="4664587" y="220996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C4BA46F-72EE-4F30-F615-B86525337E05}"/>
              </a:ext>
            </a:extLst>
          </p:cNvPr>
          <p:cNvSpPr/>
          <p:nvPr/>
        </p:nvSpPr>
        <p:spPr>
          <a:xfrm>
            <a:off x="5738927" y="273991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98EF1E18-E5AF-BC4D-9D86-FF6223C7E02A}"/>
              </a:ext>
            </a:extLst>
          </p:cNvPr>
          <p:cNvSpPr/>
          <p:nvPr/>
        </p:nvSpPr>
        <p:spPr>
          <a:xfrm>
            <a:off x="6941072" y="274328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Rectangle: Rounded Corners 205">
            <a:extLst>
              <a:ext uri="{FF2B5EF4-FFF2-40B4-BE49-F238E27FC236}">
                <a16:creationId xmlns:a16="http://schemas.microsoft.com/office/drawing/2014/main" id="{3D243604-063A-4A94-D278-24B48F84EB4E}"/>
              </a:ext>
            </a:extLst>
          </p:cNvPr>
          <p:cNvSpPr/>
          <p:nvPr/>
        </p:nvSpPr>
        <p:spPr>
          <a:xfrm>
            <a:off x="6407291" y="221636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sp>
        <p:nvSpPr>
          <p:cNvPr id="3" name="Rectangle: Rounded Corners 2">
            <a:extLst>
              <a:ext uri="{FF2B5EF4-FFF2-40B4-BE49-F238E27FC236}">
                <a16:creationId xmlns:a16="http://schemas.microsoft.com/office/drawing/2014/main" id="{178AD2F6-8166-F7E6-2653-998AB5778299}"/>
              </a:ext>
            </a:extLst>
          </p:cNvPr>
          <p:cNvSpPr/>
          <p:nvPr/>
        </p:nvSpPr>
        <p:spPr>
          <a:xfrm>
            <a:off x="7917876" y="3244226"/>
            <a:ext cx="629619"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5" name="Straight Arrow Connector 4">
            <a:extLst>
              <a:ext uri="{FF2B5EF4-FFF2-40B4-BE49-F238E27FC236}">
                <a16:creationId xmlns:a16="http://schemas.microsoft.com/office/drawing/2014/main" id="{42BD1C48-F5B7-6BAE-F2CB-8E0DD6E7E022}"/>
              </a:ext>
            </a:extLst>
          </p:cNvPr>
          <p:cNvCxnSpPr>
            <a:endCxn id="3" idx="0"/>
          </p:cNvCxnSpPr>
          <p:nvPr/>
        </p:nvCxnSpPr>
        <p:spPr>
          <a:xfrm>
            <a:off x="7801023" y="3121563"/>
            <a:ext cx="431663" cy="1226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D3903CCD-B79F-3D09-6CAA-60760AE92750}"/>
              </a:ext>
            </a:extLst>
          </p:cNvPr>
          <p:cNvSpPr/>
          <p:nvPr/>
        </p:nvSpPr>
        <p:spPr>
          <a:xfrm>
            <a:off x="7395840" y="4372007"/>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sp>
        <p:nvSpPr>
          <p:cNvPr id="12" name="Rectangle: Rounded Corners 11">
            <a:extLst>
              <a:ext uri="{FF2B5EF4-FFF2-40B4-BE49-F238E27FC236}">
                <a16:creationId xmlns:a16="http://schemas.microsoft.com/office/drawing/2014/main" id="{7328C5E6-9C6B-1C54-449B-03C1919192DB}"/>
              </a:ext>
            </a:extLst>
          </p:cNvPr>
          <p:cNvSpPr/>
          <p:nvPr/>
        </p:nvSpPr>
        <p:spPr>
          <a:xfrm>
            <a:off x="6908161" y="490195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job</a:t>
            </a:r>
          </a:p>
        </p:txBody>
      </p:sp>
      <p:sp>
        <p:nvSpPr>
          <p:cNvPr id="13" name="Rectangle: Rounded Corners 12">
            <a:extLst>
              <a:ext uri="{FF2B5EF4-FFF2-40B4-BE49-F238E27FC236}">
                <a16:creationId xmlns:a16="http://schemas.microsoft.com/office/drawing/2014/main" id="{5240A4BD-2400-6EFF-02D3-4A356C5CBB25}"/>
              </a:ext>
            </a:extLst>
          </p:cNvPr>
          <p:cNvSpPr/>
          <p:nvPr/>
        </p:nvSpPr>
        <p:spPr>
          <a:xfrm>
            <a:off x="6916436" y="3848973"/>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21" name="Straight Arrow Connector 20">
            <a:extLst>
              <a:ext uri="{FF2B5EF4-FFF2-40B4-BE49-F238E27FC236}">
                <a16:creationId xmlns:a16="http://schemas.microsoft.com/office/drawing/2014/main" id="{BEF07841-9024-965B-E501-65787D47DC3C}"/>
              </a:ext>
            </a:extLst>
          </p:cNvPr>
          <p:cNvCxnSpPr>
            <a:stCxn id="13" idx="2"/>
            <a:endCxn id="11" idx="0"/>
          </p:cNvCxnSpPr>
          <p:nvPr/>
        </p:nvCxnSpPr>
        <p:spPr>
          <a:xfrm>
            <a:off x="7160527" y="4227508"/>
            <a:ext cx="479404"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0CDC7D8-AF66-B378-7EFD-421119F0AA75}"/>
              </a:ext>
            </a:extLst>
          </p:cNvPr>
          <p:cNvCxnSpPr>
            <a:cxnSpLocks/>
            <a:stCxn id="11" idx="2"/>
            <a:endCxn id="24" idx="0"/>
          </p:cNvCxnSpPr>
          <p:nvPr/>
        </p:nvCxnSpPr>
        <p:spPr>
          <a:xfrm>
            <a:off x="7639931" y="4750542"/>
            <a:ext cx="333287" cy="1514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C7AD6C9-A1D0-48D2-3F98-80415A97527D}"/>
              </a:ext>
            </a:extLst>
          </p:cNvPr>
          <p:cNvSpPr/>
          <p:nvPr/>
        </p:nvSpPr>
        <p:spPr>
          <a:xfrm>
            <a:off x="7826763" y="4901955"/>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9FEFE190-1515-45E0-5DE8-91AB19A852FC}"/>
              </a:ext>
            </a:extLst>
          </p:cNvPr>
          <p:cNvCxnSpPr>
            <a:cxnSpLocks/>
            <a:stCxn id="11" idx="2"/>
            <a:endCxn id="12" idx="0"/>
          </p:cNvCxnSpPr>
          <p:nvPr/>
        </p:nvCxnSpPr>
        <p:spPr>
          <a:xfrm flipH="1">
            <a:off x="7249889" y="4750542"/>
            <a:ext cx="390042"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4CC71D-97BE-F884-8ED8-0A5C1548306E}"/>
              </a:ext>
            </a:extLst>
          </p:cNvPr>
          <p:cNvCxnSpPr>
            <a:cxnSpLocks/>
            <a:stCxn id="3" idx="2"/>
            <a:endCxn id="13" idx="0"/>
          </p:cNvCxnSpPr>
          <p:nvPr/>
        </p:nvCxnSpPr>
        <p:spPr>
          <a:xfrm flipH="1">
            <a:off x="7160527" y="3622761"/>
            <a:ext cx="1072159" cy="2262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6B36120F-FE2D-191F-D413-9410609B754E}"/>
              </a:ext>
            </a:extLst>
          </p:cNvPr>
          <p:cNvCxnSpPr>
            <a:cxnSpLocks/>
            <a:stCxn id="13" idx="2"/>
            <a:endCxn id="54" idx="0"/>
          </p:cNvCxnSpPr>
          <p:nvPr/>
        </p:nvCxnSpPr>
        <p:spPr>
          <a:xfrm flipH="1">
            <a:off x="6838638" y="4227508"/>
            <a:ext cx="321889"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2ED2AA13-CB9F-A503-8B48-76D997B4AA48}"/>
              </a:ext>
            </a:extLst>
          </p:cNvPr>
          <p:cNvSpPr/>
          <p:nvPr/>
        </p:nvSpPr>
        <p:spPr>
          <a:xfrm>
            <a:off x="6692183" y="4372007"/>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700817E9-694F-84E2-47E8-6824CFFE2229}"/>
              </a:ext>
            </a:extLst>
          </p:cNvPr>
          <p:cNvSpPr/>
          <p:nvPr/>
        </p:nvSpPr>
        <p:spPr>
          <a:xfrm>
            <a:off x="8345522" y="543588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last</a:t>
            </a:r>
          </a:p>
        </p:txBody>
      </p:sp>
      <p:sp>
        <p:nvSpPr>
          <p:cNvPr id="22" name="Rectangle: Rounded Corners 21">
            <a:extLst>
              <a:ext uri="{FF2B5EF4-FFF2-40B4-BE49-F238E27FC236}">
                <a16:creationId xmlns:a16="http://schemas.microsoft.com/office/drawing/2014/main" id="{B6CF605D-AE78-240B-5242-A2EEF611B3A0}"/>
              </a:ext>
            </a:extLst>
          </p:cNvPr>
          <p:cNvSpPr/>
          <p:nvPr/>
        </p:nvSpPr>
        <p:spPr>
          <a:xfrm>
            <a:off x="8903828" y="4896833"/>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28" name="Straight Arrow Connector 27">
            <a:extLst>
              <a:ext uri="{FF2B5EF4-FFF2-40B4-BE49-F238E27FC236}">
                <a16:creationId xmlns:a16="http://schemas.microsoft.com/office/drawing/2014/main" id="{E59FC138-6B26-A09C-1A8F-141CD2C59451}"/>
              </a:ext>
            </a:extLst>
          </p:cNvPr>
          <p:cNvCxnSpPr>
            <a:cxnSpLocks/>
            <a:stCxn id="22" idx="2"/>
            <a:endCxn id="41" idx="0"/>
          </p:cNvCxnSpPr>
          <p:nvPr/>
        </p:nvCxnSpPr>
        <p:spPr>
          <a:xfrm>
            <a:off x="9147919" y="5275368"/>
            <a:ext cx="337353" cy="16051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5926ED4-8941-DBB8-AF4D-88D16D66CE41}"/>
              </a:ext>
            </a:extLst>
          </p:cNvPr>
          <p:cNvCxnSpPr>
            <a:cxnSpLocks/>
            <a:stCxn id="22" idx="2"/>
            <a:endCxn id="4" idx="0"/>
          </p:cNvCxnSpPr>
          <p:nvPr/>
        </p:nvCxnSpPr>
        <p:spPr>
          <a:xfrm flipH="1">
            <a:off x="8687250" y="5275368"/>
            <a:ext cx="460669" cy="1605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ctangle: Rounded Corners 29">
            <a:extLst>
              <a:ext uri="{FF2B5EF4-FFF2-40B4-BE49-F238E27FC236}">
                <a16:creationId xmlns:a16="http://schemas.microsoft.com/office/drawing/2014/main" id="{50DF2455-2F9E-FFD3-7427-A373FD5DA8F9}"/>
              </a:ext>
            </a:extLst>
          </p:cNvPr>
          <p:cNvSpPr/>
          <p:nvPr/>
        </p:nvSpPr>
        <p:spPr>
          <a:xfrm>
            <a:off x="8513282" y="435253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1" name="Straight Arrow Connector 30">
            <a:extLst>
              <a:ext uri="{FF2B5EF4-FFF2-40B4-BE49-F238E27FC236}">
                <a16:creationId xmlns:a16="http://schemas.microsoft.com/office/drawing/2014/main" id="{D1AE956F-0B93-3E78-DDCD-DE30373060D8}"/>
              </a:ext>
            </a:extLst>
          </p:cNvPr>
          <p:cNvCxnSpPr>
            <a:cxnSpLocks/>
            <a:stCxn id="30" idx="2"/>
            <a:endCxn id="22" idx="0"/>
          </p:cNvCxnSpPr>
          <p:nvPr/>
        </p:nvCxnSpPr>
        <p:spPr>
          <a:xfrm>
            <a:off x="8757373" y="4731065"/>
            <a:ext cx="390546"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989BE5B-A168-D87C-8EE7-9FB08B8B2F2C}"/>
              </a:ext>
            </a:extLst>
          </p:cNvPr>
          <p:cNvCxnSpPr>
            <a:cxnSpLocks/>
            <a:stCxn id="30" idx="2"/>
            <a:endCxn id="42" idx="0"/>
          </p:cNvCxnSpPr>
          <p:nvPr/>
        </p:nvCxnSpPr>
        <p:spPr>
          <a:xfrm flipH="1">
            <a:off x="8391237" y="4731065"/>
            <a:ext cx="366137"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Rounded Corners 32">
            <a:extLst>
              <a:ext uri="{FF2B5EF4-FFF2-40B4-BE49-F238E27FC236}">
                <a16:creationId xmlns:a16="http://schemas.microsoft.com/office/drawing/2014/main" id="{3659610E-4646-6738-DF1E-7BE12DFCA200}"/>
              </a:ext>
            </a:extLst>
          </p:cNvPr>
          <p:cNvSpPr/>
          <p:nvPr/>
        </p:nvSpPr>
        <p:spPr>
          <a:xfrm>
            <a:off x="10084214" y="433817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34" name="Straight Arrow Connector 33">
            <a:extLst>
              <a:ext uri="{FF2B5EF4-FFF2-40B4-BE49-F238E27FC236}">
                <a16:creationId xmlns:a16="http://schemas.microsoft.com/office/drawing/2014/main" id="{719FE2C8-4E4A-7B90-F2BC-D9FB83A9D725}"/>
              </a:ext>
            </a:extLst>
          </p:cNvPr>
          <p:cNvCxnSpPr>
            <a:cxnSpLocks/>
            <a:stCxn id="33" idx="2"/>
            <a:endCxn id="40" idx="0"/>
          </p:cNvCxnSpPr>
          <p:nvPr/>
        </p:nvCxnSpPr>
        <p:spPr>
          <a:xfrm>
            <a:off x="10328305" y="4716711"/>
            <a:ext cx="381798"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311216C-D4BF-1418-FF53-FE5293127039}"/>
              </a:ext>
            </a:extLst>
          </p:cNvPr>
          <p:cNvCxnSpPr>
            <a:cxnSpLocks/>
            <a:stCxn id="33" idx="2"/>
            <a:endCxn id="36" idx="0"/>
          </p:cNvCxnSpPr>
          <p:nvPr/>
        </p:nvCxnSpPr>
        <p:spPr>
          <a:xfrm flipH="1">
            <a:off x="9929011" y="4716711"/>
            <a:ext cx="399294"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Rounded Corners 35">
            <a:extLst>
              <a:ext uri="{FF2B5EF4-FFF2-40B4-BE49-F238E27FC236}">
                <a16:creationId xmlns:a16="http://schemas.microsoft.com/office/drawing/2014/main" id="{254EF2F6-08AA-3C5A-9302-6E898100151E}"/>
              </a:ext>
            </a:extLst>
          </p:cNvPr>
          <p:cNvSpPr/>
          <p:nvPr/>
        </p:nvSpPr>
        <p:spPr>
          <a:xfrm>
            <a:off x="9538465" y="4882479"/>
            <a:ext cx="781092"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Friday</a:t>
            </a:r>
          </a:p>
        </p:txBody>
      </p:sp>
      <p:sp>
        <p:nvSpPr>
          <p:cNvPr id="37" name="Rectangle: Rounded Corners 36">
            <a:extLst>
              <a:ext uri="{FF2B5EF4-FFF2-40B4-BE49-F238E27FC236}">
                <a16:creationId xmlns:a16="http://schemas.microsoft.com/office/drawing/2014/main" id="{ADAC7E06-8031-8891-BF21-3441B4F28D49}"/>
              </a:ext>
            </a:extLst>
          </p:cNvPr>
          <p:cNvSpPr/>
          <p:nvPr/>
        </p:nvSpPr>
        <p:spPr>
          <a:xfrm>
            <a:off x="9294374" y="384041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8" name="Straight Arrow Connector 37">
            <a:extLst>
              <a:ext uri="{FF2B5EF4-FFF2-40B4-BE49-F238E27FC236}">
                <a16:creationId xmlns:a16="http://schemas.microsoft.com/office/drawing/2014/main" id="{3A0C9F73-D1A7-A809-53F2-3F8067BDD2E9}"/>
              </a:ext>
            </a:extLst>
          </p:cNvPr>
          <p:cNvCxnSpPr>
            <a:cxnSpLocks/>
            <a:stCxn id="37" idx="2"/>
            <a:endCxn id="33" idx="0"/>
          </p:cNvCxnSpPr>
          <p:nvPr/>
        </p:nvCxnSpPr>
        <p:spPr>
          <a:xfrm>
            <a:off x="9538465" y="4218949"/>
            <a:ext cx="789840" cy="1192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3C628299-C3E3-F8E6-11BD-A0FF2DE630FA}"/>
              </a:ext>
            </a:extLst>
          </p:cNvPr>
          <p:cNvCxnSpPr>
            <a:cxnSpLocks/>
            <a:stCxn id="37" idx="2"/>
            <a:endCxn id="30" idx="0"/>
          </p:cNvCxnSpPr>
          <p:nvPr/>
        </p:nvCxnSpPr>
        <p:spPr>
          <a:xfrm flipH="1">
            <a:off x="8757373" y="4218949"/>
            <a:ext cx="781092" cy="133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2DF396B3-C163-A1F3-DE33-7D4615493B53}"/>
              </a:ext>
            </a:extLst>
          </p:cNvPr>
          <p:cNvSpPr/>
          <p:nvPr/>
        </p:nvSpPr>
        <p:spPr>
          <a:xfrm>
            <a:off x="10563649" y="488247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1859108-0079-4EF5-B14A-065F74CF06CB}"/>
              </a:ext>
            </a:extLst>
          </p:cNvPr>
          <p:cNvSpPr/>
          <p:nvPr/>
        </p:nvSpPr>
        <p:spPr>
          <a:xfrm>
            <a:off x="9338818" y="5435885"/>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3E76DB4-B764-0C07-3DFE-0315355640F0}"/>
              </a:ext>
            </a:extLst>
          </p:cNvPr>
          <p:cNvSpPr/>
          <p:nvPr/>
        </p:nvSpPr>
        <p:spPr>
          <a:xfrm>
            <a:off x="8244782" y="4896833"/>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76610D5C-7E9D-7C1F-9878-1CCA931559FF}"/>
              </a:ext>
            </a:extLst>
          </p:cNvPr>
          <p:cNvCxnSpPr>
            <a:cxnSpLocks/>
            <a:stCxn id="3" idx="2"/>
            <a:endCxn id="37" idx="0"/>
          </p:cNvCxnSpPr>
          <p:nvPr/>
        </p:nvCxnSpPr>
        <p:spPr>
          <a:xfrm>
            <a:off x="8232686" y="3622761"/>
            <a:ext cx="1305779" cy="2176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FFCAEB4-068F-CBCE-9D0B-03240E7E4461}"/>
              </a:ext>
            </a:extLst>
          </p:cNvPr>
          <p:cNvSpPr txBox="1"/>
          <p:nvPr/>
        </p:nvSpPr>
        <p:spPr>
          <a:xfrm>
            <a:off x="3352800" y="452687"/>
            <a:ext cx="5486400" cy="338554"/>
          </a:xfrm>
          <a:prstGeom prst="rect">
            <a:avLst/>
          </a:prstGeom>
          <a:noFill/>
        </p:spPr>
        <p:txBody>
          <a:bodyPr wrap="square">
            <a:spAutoFit/>
          </a:bodyPr>
          <a:lstStyle/>
          <a:p>
            <a:pPr algn="ctr"/>
            <a:r>
              <a:rPr lang="en-US" sz="1600" dirty="0">
                <a:solidFill>
                  <a:schemeClr val="accent6"/>
                </a:solidFill>
                <a:latin typeface="Palatino Linotype" panose="02040502050505030304" pitchFamily="18" charset="0"/>
              </a:rPr>
              <a:t>The next step is reordering particular node’s children</a:t>
            </a:r>
          </a:p>
        </p:txBody>
      </p:sp>
      <p:sp>
        <p:nvSpPr>
          <p:cNvPr id="7" name="TextBox 6">
            <a:extLst>
              <a:ext uri="{FF2B5EF4-FFF2-40B4-BE49-F238E27FC236}">
                <a16:creationId xmlns:a16="http://schemas.microsoft.com/office/drawing/2014/main" id="{8095550A-A3CA-B146-7996-6487DF6230F4}"/>
              </a:ext>
            </a:extLst>
          </p:cNvPr>
          <p:cNvSpPr txBox="1"/>
          <p:nvPr/>
        </p:nvSpPr>
        <p:spPr>
          <a:xfrm>
            <a:off x="0" y="1645408"/>
            <a:ext cx="4481707" cy="584775"/>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English uses SVO, whereas Japanese uses SOV word order</a:t>
            </a:r>
          </a:p>
        </p:txBody>
      </p:sp>
      <p:sp>
        <p:nvSpPr>
          <p:cNvPr id="8" name="TextBox 7">
            <a:extLst>
              <a:ext uri="{FF2B5EF4-FFF2-40B4-BE49-F238E27FC236}">
                <a16:creationId xmlns:a16="http://schemas.microsoft.com/office/drawing/2014/main" id="{68FDE65C-9F21-D124-C4E8-343D9A0C8E7E}"/>
              </a:ext>
            </a:extLst>
          </p:cNvPr>
          <p:cNvSpPr txBox="1"/>
          <p:nvPr/>
        </p:nvSpPr>
        <p:spPr>
          <a:xfrm>
            <a:off x="0" y="2161716"/>
            <a:ext cx="4481707" cy="830997"/>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By visiting each node we can make context-dependent decisions to reorder node’s children</a:t>
            </a:r>
          </a:p>
        </p:txBody>
      </p:sp>
    </p:spTree>
    <p:extLst>
      <p:ext uri="{BB962C8B-B14F-4D97-AF65-F5344CB8AC3E}">
        <p14:creationId xmlns:p14="http://schemas.microsoft.com/office/powerpoint/2010/main" val="292568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a:extLst>
              <a:ext uri="{FF2B5EF4-FFF2-40B4-BE49-F238E27FC236}">
                <a16:creationId xmlns:a16="http://schemas.microsoft.com/office/drawing/2014/main" id="{BBB5AD25-8CD1-D4CD-8F59-3083ED01858B}"/>
              </a:ext>
            </a:extLst>
          </p:cNvPr>
          <p:cNvSpPr/>
          <p:nvPr/>
        </p:nvSpPr>
        <p:spPr>
          <a:xfrm>
            <a:off x="6132487" y="1275490"/>
            <a:ext cx="1828800" cy="1371600"/>
          </a:xfrm>
          <a:prstGeom prst="triangle">
            <a:avLst/>
          </a:prstGeom>
          <a:solidFill>
            <a:schemeClr val="accent4">
              <a:lumMod val="20000"/>
              <a:lumOff val="8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40007"/>
            <a:ext cx="10515600" cy="469991"/>
          </a:xfrm>
        </p:spPr>
        <p:txBody>
          <a:bodyPr>
            <a:normAutofit fontScale="90000"/>
          </a:bodyPr>
          <a:lstStyle/>
          <a:p>
            <a:pPr algn="ctr"/>
            <a:r>
              <a:rPr lang="en-US" dirty="0"/>
              <a:t>Node Manipulations</a:t>
            </a:r>
          </a:p>
        </p:txBody>
      </p:sp>
      <p:sp>
        <p:nvSpPr>
          <p:cNvPr id="170" name="Rectangle: Rounded Corners 169">
            <a:extLst>
              <a:ext uri="{FF2B5EF4-FFF2-40B4-BE49-F238E27FC236}">
                <a16:creationId xmlns:a16="http://schemas.microsoft.com/office/drawing/2014/main" id="{A677C50E-FBFD-712B-4430-1A1B9FCBAEC2}"/>
              </a:ext>
            </a:extLst>
          </p:cNvPr>
          <p:cNvSpPr/>
          <p:nvPr/>
        </p:nvSpPr>
        <p:spPr>
          <a:xfrm>
            <a:off x="6946891" y="327720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found</a:t>
            </a:r>
          </a:p>
        </p:txBody>
      </p:sp>
      <p:sp>
        <p:nvSpPr>
          <p:cNvPr id="171" name="Rectangle: Rounded Corners 170">
            <a:extLst>
              <a:ext uri="{FF2B5EF4-FFF2-40B4-BE49-F238E27FC236}">
                <a16:creationId xmlns:a16="http://schemas.microsoft.com/office/drawing/2014/main" id="{45B34B8F-71AD-5942-B2E4-D957FFB1DE86}"/>
              </a:ext>
            </a:extLst>
          </p:cNvPr>
          <p:cNvSpPr/>
          <p:nvPr/>
        </p:nvSpPr>
        <p:spPr>
          <a:xfrm>
            <a:off x="7192261" y="221307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172" name="Straight Arrow Connector 171">
            <a:extLst>
              <a:ext uri="{FF2B5EF4-FFF2-40B4-BE49-F238E27FC236}">
                <a16:creationId xmlns:a16="http://schemas.microsoft.com/office/drawing/2014/main" id="{405FCA66-F4E3-02FC-8A3D-53C47BDB911E}"/>
              </a:ext>
            </a:extLst>
          </p:cNvPr>
          <p:cNvCxnSpPr>
            <a:cxnSpLocks/>
            <a:stCxn id="171" idx="2"/>
            <a:endCxn id="174" idx="0"/>
          </p:cNvCxnSpPr>
          <p:nvPr/>
        </p:nvCxnSpPr>
        <p:spPr>
          <a:xfrm>
            <a:off x="7436352" y="2591614"/>
            <a:ext cx="364671" cy="1498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568D137B-33DA-1DFD-B08F-BA95BE6A98A9}"/>
              </a:ext>
            </a:extLst>
          </p:cNvPr>
          <p:cNvCxnSpPr>
            <a:cxnSpLocks/>
            <a:stCxn id="171" idx="2"/>
            <a:endCxn id="195" idx="0"/>
          </p:cNvCxnSpPr>
          <p:nvPr/>
        </p:nvCxnSpPr>
        <p:spPr>
          <a:xfrm flipH="1">
            <a:off x="7087527" y="2591614"/>
            <a:ext cx="348825" cy="1516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4" name="Rectangle: Rounded Corners 173">
            <a:extLst>
              <a:ext uri="{FF2B5EF4-FFF2-40B4-BE49-F238E27FC236}">
                <a16:creationId xmlns:a16="http://schemas.microsoft.com/office/drawing/2014/main" id="{3DD9AAA2-0B9B-F752-5179-FAACEC7DFF80}"/>
              </a:ext>
            </a:extLst>
          </p:cNvPr>
          <p:cNvSpPr/>
          <p:nvPr/>
        </p:nvSpPr>
        <p:spPr>
          <a:xfrm>
            <a:off x="7556932" y="274146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cxnSp>
        <p:nvCxnSpPr>
          <p:cNvPr id="175" name="Straight Arrow Connector 174">
            <a:extLst>
              <a:ext uri="{FF2B5EF4-FFF2-40B4-BE49-F238E27FC236}">
                <a16:creationId xmlns:a16="http://schemas.microsoft.com/office/drawing/2014/main" id="{AF7B1619-CCCA-BA46-9C39-765EB32AB41A}"/>
              </a:ext>
            </a:extLst>
          </p:cNvPr>
          <p:cNvCxnSpPr>
            <a:cxnSpLocks/>
            <a:stCxn id="174" idx="2"/>
            <a:endCxn id="170" idx="0"/>
          </p:cNvCxnSpPr>
          <p:nvPr/>
        </p:nvCxnSpPr>
        <p:spPr>
          <a:xfrm flipH="1">
            <a:off x="7288619" y="3120004"/>
            <a:ext cx="512404" cy="1572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6" name="Rectangle: Rounded Corners 175">
            <a:extLst>
              <a:ext uri="{FF2B5EF4-FFF2-40B4-BE49-F238E27FC236}">
                <a16:creationId xmlns:a16="http://schemas.microsoft.com/office/drawing/2014/main" id="{64744997-AA9B-FC75-2869-94564B31E1C1}"/>
              </a:ext>
            </a:extLst>
          </p:cNvPr>
          <p:cNvSpPr/>
          <p:nvPr/>
        </p:nvSpPr>
        <p:spPr>
          <a:xfrm>
            <a:off x="6763953" y="168212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177" name="Straight Arrow Connector 176">
            <a:extLst>
              <a:ext uri="{FF2B5EF4-FFF2-40B4-BE49-F238E27FC236}">
                <a16:creationId xmlns:a16="http://schemas.microsoft.com/office/drawing/2014/main" id="{D1F28624-4B12-315B-14AA-C359F2AF8C87}"/>
              </a:ext>
            </a:extLst>
          </p:cNvPr>
          <p:cNvCxnSpPr>
            <a:cxnSpLocks/>
            <a:stCxn id="176" idx="2"/>
            <a:endCxn id="171" idx="0"/>
          </p:cNvCxnSpPr>
          <p:nvPr/>
        </p:nvCxnSpPr>
        <p:spPr>
          <a:xfrm>
            <a:off x="7008044" y="2060661"/>
            <a:ext cx="428308" cy="15241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6C9D0D4A-978C-DC65-419C-DFAB1453FFF8}"/>
              </a:ext>
            </a:extLst>
          </p:cNvPr>
          <p:cNvCxnSpPr>
            <a:cxnSpLocks/>
            <a:stCxn id="176" idx="2"/>
            <a:endCxn id="206" idx="0"/>
          </p:cNvCxnSpPr>
          <p:nvPr/>
        </p:nvCxnSpPr>
        <p:spPr>
          <a:xfrm flipH="1">
            <a:off x="6651382" y="2060661"/>
            <a:ext cx="356662" cy="1557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9" name="Rectangle: Rounded Corners 178">
            <a:extLst>
              <a:ext uri="{FF2B5EF4-FFF2-40B4-BE49-F238E27FC236}">
                <a16:creationId xmlns:a16="http://schemas.microsoft.com/office/drawing/2014/main" id="{03DFF022-B780-37C3-689A-A3492ED4D462}"/>
              </a:ext>
            </a:extLst>
          </p:cNvPr>
          <p:cNvSpPr/>
          <p:nvPr/>
        </p:nvSpPr>
        <p:spPr>
          <a:xfrm>
            <a:off x="5840248" y="112482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180" name="Straight Arrow Connector 179">
            <a:extLst>
              <a:ext uri="{FF2B5EF4-FFF2-40B4-BE49-F238E27FC236}">
                <a16:creationId xmlns:a16="http://schemas.microsoft.com/office/drawing/2014/main" id="{5006EAD2-58CF-5619-D3C2-5CFE792FAA4D}"/>
              </a:ext>
            </a:extLst>
          </p:cNvPr>
          <p:cNvCxnSpPr>
            <a:cxnSpLocks/>
            <a:stCxn id="179" idx="2"/>
            <a:endCxn id="176" idx="0"/>
          </p:cNvCxnSpPr>
          <p:nvPr/>
        </p:nvCxnSpPr>
        <p:spPr>
          <a:xfrm>
            <a:off x="6084339" y="1503363"/>
            <a:ext cx="923705"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5F53327D-BC3E-0B83-EBFE-754F54EE945E}"/>
              </a:ext>
            </a:extLst>
          </p:cNvPr>
          <p:cNvCxnSpPr>
            <a:cxnSpLocks/>
            <a:stCxn id="179" idx="2"/>
            <a:endCxn id="185" idx="0"/>
          </p:cNvCxnSpPr>
          <p:nvPr/>
        </p:nvCxnSpPr>
        <p:spPr>
          <a:xfrm flipH="1">
            <a:off x="5160634" y="150336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Rectangle: Rounded Corners 181">
            <a:extLst>
              <a:ext uri="{FF2B5EF4-FFF2-40B4-BE49-F238E27FC236}">
                <a16:creationId xmlns:a16="http://schemas.microsoft.com/office/drawing/2014/main" id="{00FA7C0F-5860-02E7-8599-F1502990EBD3}"/>
              </a:ext>
            </a:extLst>
          </p:cNvPr>
          <p:cNvSpPr/>
          <p:nvPr/>
        </p:nvSpPr>
        <p:spPr>
          <a:xfrm>
            <a:off x="5298341" y="220996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83" name="Straight Arrow Connector 182">
            <a:extLst>
              <a:ext uri="{FF2B5EF4-FFF2-40B4-BE49-F238E27FC236}">
                <a16:creationId xmlns:a16="http://schemas.microsoft.com/office/drawing/2014/main" id="{B755B4BA-F0F7-715E-A558-A9B50E96623C}"/>
              </a:ext>
            </a:extLst>
          </p:cNvPr>
          <p:cNvCxnSpPr>
            <a:cxnSpLocks/>
            <a:stCxn id="182" idx="2"/>
            <a:endCxn id="194" idx="0"/>
          </p:cNvCxnSpPr>
          <p:nvPr/>
        </p:nvCxnSpPr>
        <p:spPr>
          <a:xfrm>
            <a:off x="5542432" y="258849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43798C9D-BD6D-B840-A392-45712BAACF72}"/>
              </a:ext>
            </a:extLst>
          </p:cNvPr>
          <p:cNvCxnSpPr>
            <a:cxnSpLocks/>
            <a:stCxn id="182" idx="2"/>
            <a:endCxn id="188" idx="0"/>
          </p:cNvCxnSpPr>
          <p:nvPr/>
        </p:nvCxnSpPr>
        <p:spPr>
          <a:xfrm flipH="1">
            <a:off x="5177761" y="2588496"/>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 name="Rectangle: Rounded Corners 184">
            <a:extLst>
              <a:ext uri="{FF2B5EF4-FFF2-40B4-BE49-F238E27FC236}">
                <a16:creationId xmlns:a16="http://schemas.microsoft.com/office/drawing/2014/main" id="{C6DC0879-69B0-AE7A-0069-9756FD069C95}"/>
              </a:ext>
            </a:extLst>
          </p:cNvPr>
          <p:cNvSpPr/>
          <p:nvPr/>
        </p:nvSpPr>
        <p:spPr>
          <a:xfrm>
            <a:off x="4916543" y="168001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86" name="Straight Arrow Connector 185">
            <a:extLst>
              <a:ext uri="{FF2B5EF4-FFF2-40B4-BE49-F238E27FC236}">
                <a16:creationId xmlns:a16="http://schemas.microsoft.com/office/drawing/2014/main" id="{4897A7DE-0BC7-05D0-C089-7C30A1707EFE}"/>
              </a:ext>
            </a:extLst>
          </p:cNvPr>
          <p:cNvCxnSpPr>
            <a:cxnSpLocks/>
            <a:stCxn id="185" idx="2"/>
            <a:endCxn id="182" idx="0"/>
          </p:cNvCxnSpPr>
          <p:nvPr/>
        </p:nvCxnSpPr>
        <p:spPr>
          <a:xfrm>
            <a:off x="5160634" y="205854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0B1E991C-B7B9-E0C3-5CC6-030D7C297199}"/>
              </a:ext>
            </a:extLst>
          </p:cNvPr>
          <p:cNvCxnSpPr>
            <a:cxnSpLocks/>
            <a:stCxn id="185" idx="2"/>
            <a:endCxn id="189" idx="0"/>
          </p:cNvCxnSpPr>
          <p:nvPr/>
        </p:nvCxnSpPr>
        <p:spPr>
          <a:xfrm flipH="1">
            <a:off x="4811042" y="205854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Rounded Corners 187">
            <a:extLst>
              <a:ext uri="{FF2B5EF4-FFF2-40B4-BE49-F238E27FC236}">
                <a16:creationId xmlns:a16="http://schemas.microsoft.com/office/drawing/2014/main" id="{C3E41E69-1B81-426C-ED2F-751BF6F16F41}"/>
              </a:ext>
            </a:extLst>
          </p:cNvPr>
          <p:cNvSpPr/>
          <p:nvPr/>
        </p:nvSpPr>
        <p:spPr>
          <a:xfrm>
            <a:off x="4836033" y="273991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89" name="Oval 188">
            <a:extLst>
              <a:ext uri="{FF2B5EF4-FFF2-40B4-BE49-F238E27FC236}">
                <a16:creationId xmlns:a16="http://schemas.microsoft.com/office/drawing/2014/main" id="{12635CBB-D994-2C8B-8C35-CCBAD3E8F67E}"/>
              </a:ext>
            </a:extLst>
          </p:cNvPr>
          <p:cNvSpPr/>
          <p:nvPr/>
        </p:nvSpPr>
        <p:spPr>
          <a:xfrm>
            <a:off x="4664587" y="220996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C4BA46F-72EE-4F30-F615-B86525337E05}"/>
              </a:ext>
            </a:extLst>
          </p:cNvPr>
          <p:cNvSpPr/>
          <p:nvPr/>
        </p:nvSpPr>
        <p:spPr>
          <a:xfrm>
            <a:off x="5738927" y="273991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98EF1E18-E5AF-BC4D-9D86-FF6223C7E02A}"/>
              </a:ext>
            </a:extLst>
          </p:cNvPr>
          <p:cNvSpPr/>
          <p:nvPr/>
        </p:nvSpPr>
        <p:spPr>
          <a:xfrm>
            <a:off x="6941072" y="274328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Rectangle: Rounded Corners 205">
            <a:extLst>
              <a:ext uri="{FF2B5EF4-FFF2-40B4-BE49-F238E27FC236}">
                <a16:creationId xmlns:a16="http://schemas.microsoft.com/office/drawing/2014/main" id="{3D243604-063A-4A94-D278-24B48F84EB4E}"/>
              </a:ext>
            </a:extLst>
          </p:cNvPr>
          <p:cNvSpPr/>
          <p:nvPr/>
        </p:nvSpPr>
        <p:spPr>
          <a:xfrm>
            <a:off x="6407291" y="221636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sp>
        <p:nvSpPr>
          <p:cNvPr id="3" name="Rectangle: Rounded Corners 2">
            <a:extLst>
              <a:ext uri="{FF2B5EF4-FFF2-40B4-BE49-F238E27FC236}">
                <a16:creationId xmlns:a16="http://schemas.microsoft.com/office/drawing/2014/main" id="{178AD2F6-8166-F7E6-2653-998AB5778299}"/>
              </a:ext>
            </a:extLst>
          </p:cNvPr>
          <p:cNvSpPr/>
          <p:nvPr/>
        </p:nvSpPr>
        <p:spPr>
          <a:xfrm>
            <a:off x="7917876" y="3244226"/>
            <a:ext cx="629619"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5" name="Straight Arrow Connector 4">
            <a:extLst>
              <a:ext uri="{FF2B5EF4-FFF2-40B4-BE49-F238E27FC236}">
                <a16:creationId xmlns:a16="http://schemas.microsoft.com/office/drawing/2014/main" id="{42BD1C48-F5B7-6BAE-F2CB-8E0DD6E7E022}"/>
              </a:ext>
            </a:extLst>
          </p:cNvPr>
          <p:cNvCxnSpPr>
            <a:endCxn id="3" idx="0"/>
          </p:cNvCxnSpPr>
          <p:nvPr/>
        </p:nvCxnSpPr>
        <p:spPr>
          <a:xfrm>
            <a:off x="7801023" y="3121563"/>
            <a:ext cx="431663" cy="1226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D3903CCD-B79F-3D09-6CAA-60760AE92750}"/>
              </a:ext>
            </a:extLst>
          </p:cNvPr>
          <p:cNvSpPr/>
          <p:nvPr/>
        </p:nvSpPr>
        <p:spPr>
          <a:xfrm>
            <a:off x="7395840" y="4372007"/>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sp>
        <p:nvSpPr>
          <p:cNvPr id="12" name="Rectangle: Rounded Corners 11">
            <a:extLst>
              <a:ext uri="{FF2B5EF4-FFF2-40B4-BE49-F238E27FC236}">
                <a16:creationId xmlns:a16="http://schemas.microsoft.com/office/drawing/2014/main" id="{7328C5E6-9C6B-1C54-449B-03C1919192DB}"/>
              </a:ext>
            </a:extLst>
          </p:cNvPr>
          <p:cNvSpPr/>
          <p:nvPr/>
        </p:nvSpPr>
        <p:spPr>
          <a:xfrm>
            <a:off x="6908161" y="490195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job</a:t>
            </a:r>
          </a:p>
        </p:txBody>
      </p:sp>
      <p:sp>
        <p:nvSpPr>
          <p:cNvPr id="13" name="Rectangle: Rounded Corners 12">
            <a:extLst>
              <a:ext uri="{FF2B5EF4-FFF2-40B4-BE49-F238E27FC236}">
                <a16:creationId xmlns:a16="http://schemas.microsoft.com/office/drawing/2014/main" id="{5240A4BD-2400-6EFF-02D3-4A356C5CBB25}"/>
              </a:ext>
            </a:extLst>
          </p:cNvPr>
          <p:cNvSpPr/>
          <p:nvPr/>
        </p:nvSpPr>
        <p:spPr>
          <a:xfrm>
            <a:off x="6916436" y="3848973"/>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21" name="Straight Arrow Connector 20">
            <a:extLst>
              <a:ext uri="{FF2B5EF4-FFF2-40B4-BE49-F238E27FC236}">
                <a16:creationId xmlns:a16="http://schemas.microsoft.com/office/drawing/2014/main" id="{BEF07841-9024-965B-E501-65787D47DC3C}"/>
              </a:ext>
            </a:extLst>
          </p:cNvPr>
          <p:cNvCxnSpPr>
            <a:stCxn id="13" idx="2"/>
            <a:endCxn id="11" idx="0"/>
          </p:cNvCxnSpPr>
          <p:nvPr/>
        </p:nvCxnSpPr>
        <p:spPr>
          <a:xfrm>
            <a:off x="7160527" y="4227508"/>
            <a:ext cx="479404"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0CDC7D8-AF66-B378-7EFD-421119F0AA75}"/>
              </a:ext>
            </a:extLst>
          </p:cNvPr>
          <p:cNvCxnSpPr>
            <a:cxnSpLocks/>
            <a:stCxn id="11" idx="2"/>
            <a:endCxn id="24" idx="0"/>
          </p:cNvCxnSpPr>
          <p:nvPr/>
        </p:nvCxnSpPr>
        <p:spPr>
          <a:xfrm>
            <a:off x="7639931" y="4750542"/>
            <a:ext cx="333287" cy="1514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C7AD6C9-A1D0-48D2-3F98-80415A97527D}"/>
              </a:ext>
            </a:extLst>
          </p:cNvPr>
          <p:cNvSpPr/>
          <p:nvPr/>
        </p:nvSpPr>
        <p:spPr>
          <a:xfrm>
            <a:off x="7826763" y="4901955"/>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9FEFE190-1515-45E0-5DE8-91AB19A852FC}"/>
              </a:ext>
            </a:extLst>
          </p:cNvPr>
          <p:cNvCxnSpPr>
            <a:cxnSpLocks/>
            <a:stCxn id="11" idx="2"/>
            <a:endCxn id="12" idx="0"/>
          </p:cNvCxnSpPr>
          <p:nvPr/>
        </p:nvCxnSpPr>
        <p:spPr>
          <a:xfrm flipH="1">
            <a:off x="7249889" y="4750542"/>
            <a:ext cx="390042"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4CC71D-97BE-F884-8ED8-0A5C1548306E}"/>
              </a:ext>
            </a:extLst>
          </p:cNvPr>
          <p:cNvCxnSpPr>
            <a:cxnSpLocks/>
            <a:stCxn id="3" idx="2"/>
            <a:endCxn id="13" idx="0"/>
          </p:cNvCxnSpPr>
          <p:nvPr/>
        </p:nvCxnSpPr>
        <p:spPr>
          <a:xfrm flipH="1">
            <a:off x="7160527" y="3622761"/>
            <a:ext cx="1072159" cy="2262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6B36120F-FE2D-191F-D413-9410609B754E}"/>
              </a:ext>
            </a:extLst>
          </p:cNvPr>
          <p:cNvCxnSpPr>
            <a:cxnSpLocks/>
            <a:stCxn id="13" idx="2"/>
            <a:endCxn id="54" idx="0"/>
          </p:cNvCxnSpPr>
          <p:nvPr/>
        </p:nvCxnSpPr>
        <p:spPr>
          <a:xfrm flipH="1">
            <a:off x="6838638" y="4227508"/>
            <a:ext cx="321889"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2ED2AA13-CB9F-A503-8B48-76D997B4AA48}"/>
              </a:ext>
            </a:extLst>
          </p:cNvPr>
          <p:cNvSpPr/>
          <p:nvPr/>
        </p:nvSpPr>
        <p:spPr>
          <a:xfrm>
            <a:off x="6692183" y="4372007"/>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700817E9-694F-84E2-47E8-6824CFFE2229}"/>
              </a:ext>
            </a:extLst>
          </p:cNvPr>
          <p:cNvSpPr/>
          <p:nvPr/>
        </p:nvSpPr>
        <p:spPr>
          <a:xfrm>
            <a:off x="8345522" y="543588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last</a:t>
            </a:r>
          </a:p>
        </p:txBody>
      </p:sp>
      <p:sp>
        <p:nvSpPr>
          <p:cNvPr id="22" name="Rectangle: Rounded Corners 21">
            <a:extLst>
              <a:ext uri="{FF2B5EF4-FFF2-40B4-BE49-F238E27FC236}">
                <a16:creationId xmlns:a16="http://schemas.microsoft.com/office/drawing/2014/main" id="{B6CF605D-AE78-240B-5242-A2EEF611B3A0}"/>
              </a:ext>
            </a:extLst>
          </p:cNvPr>
          <p:cNvSpPr/>
          <p:nvPr/>
        </p:nvSpPr>
        <p:spPr>
          <a:xfrm>
            <a:off x="8903828" y="4896833"/>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28" name="Straight Arrow Connector 27">
            <a:extLst>
              <a:ext uri="{FF2B5EF4-FFF2-40B4-BE49-F238E27FC236}">
                <a16:creationId xmlns:a16="http://schemas.microsoft.com/office/drawing/2014/main" id="{E59FC138-6B26-A09C-1A8F-141CD2C59451}"/>
              </a:ext>
            </a:extLst>
          </p:cNvPr>
          <p:cNvCxnSpPr>
            <a:cxnSpLocks/>
            <a:stCxn id="22" idx="2"/>
            <a:endCxn id="41" idx="0"/>
          </p:cNvCxnSpPr>
          <p:nvPr/>
        </p:nvCxnSpPr>
        <p:spPr>
          <a:xfrm>
            <a:off x="9147919" y="5275368"/>
            <a:ext cx="337353" cy="16051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5926ED4-8941-DBB8-AF4D-88D16D66CE41}"/>
              </a:ext>
            </a:extLst>
          </p:cNvPr>
          <p:cNvCxnSpPr>
            <a:cxnSpLocks/>
            <a:stCxn id="22" idx="2"/>
            <a:endCxn id="4" idx="0"/>
          </p:cNvCxnSpPr>
          <p:nvPr/>
        </p:nvCxnSpPr>
        <p:spPr>
          <a:xfrm flipH="1">
            <a:off x="8687250" y="5275368"/>
            <a:ext cx="460669" cy="1605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ctangle: Rounded Corners 29">
            <a:extLst>
              <a:ext uri="{FF2B5EF4-FFF2-40B4-BE49-F238E27FC236}">
                <a16:creationId xmlns:a16="http://schemas.microsoft.com/office/drawing/2014/main" id="{50DF2455-2F9E-FFD3-7427-A373FD5DA8F9}"/>
              </a:ext>
            </a:extLst>
          </p:cNvPr>
          <p:cNvSpPr/>
          <p:nvPr/>
        </p:nvSpPr>
        <p:spPr>
          <a:xfrm>
            <a:off x="8513282" y="435253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1" name="Straight Arrow Connector 30">
            <a:extLst>
              <a:ext uri="{FF2B5EF4-FFF2-40B4-BE49-F238E27FC236}">
                <a16:creationId xmlns:a16="http://schemas.microsoft.com/office/drawing/2014/main" id="{D1AE956F-0B93-3E78-DDCD-DE30373060D8}"/>
              </a:ext>
            </a:extLst>
          </p:cNvPr>
          <p:cNvCxnSpPr>
            <a:cxnSpLocks/>
            <a:stCxn id="30" idx="2"/>
            <a:endCxn id="22" idx="0"/>
          </p:cNvCxnSpPr>
          <p:nvPr/>
        </p:nvCxnSpPr>
        <p:spPr>
          <a:xfrm>
            <a:off x="8757373" y="4731065"/>
            <a:ext cx="390546"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989BE5B-A168-D87C-8EE7-9FB08B8B2F2C}"/>
              </a:ext>
            </a:extLst>
          </p:cNvPr>
          <p:cNvCxnSpPr>
            <a:cxnSpLocks/>
            <a:stCxn id="30" idx="2"/>
            <a:endCxn id="42" idx="0"/>
          </p:cNvCxnSpPr>
          <p:nvPr/>
        </p:nvCxnSpPr>
        <p:spPr>
          <a:xfrm flipH="1">
            <a:off x="8391237" y="4731065"/>
            <a:ext cx="366137"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Rounded Corners 32">
            <a:extLst>
              <a:ext uri="{FF2B5EF4-FFF2-40B4-BE49-F238E27FC236}">
                <a16:creationId xmlns:a16="http://schemas.microsoft.com/office/drawing/2014/main" id="{3659610E-4646-6738-DF1E-7BE12DFCA200}"/>
              </a:ext>
            </a:extLst>
          </p:cNvPr>
          <p:cNvSpPr/>
          <p:nvPr/>
        </p:nvSpPr>
        <p:spPr>
          <a:xfrm>
            <a:off x="10084214" y="433817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34" name="Straight Arrow Connector 33">
            <a:extLst>
              <a:ext uri="{FF2B5EF4-FFF2-40B4-BE49-F238E27FC236}">
                <a16:creationId xmlns:a16="http://schemas.microsoft.com/office/drawing/2014/main" id="{719FE2C8-4E4A-7B90-F2BC-D9FB83A9D725}"/>
              </a:ext>
            </a:extLst>
          </p:cNvPr>
          <p:cNvCxnSpPr>
            <a:cxnSpLocks/>
            <a:stCxn id="33" idx="2"/>
            <a:endCxn id="40" idx="0"/>
          </p:cNvCxnSpPr>
          <p:nvPr/>
        </p:nvCxnSpPr>
        <p:spPr>
          <a:xfrm>
            <a:off x="10328305" y="4716711"/>
            <a:ext cx="381798"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311216C-D4BF-1418-FF53-FE5293127039}"/>
              </a:ext>
            </a:extLst>
          </p:cNvPr>
          <p:cNvCxnSpPr>
            <a:cxnSpLocks/>
            <a:stCxn id="33" idx="2"/>
            <a:endCxn id="36" idx="0"/>
          </p:cNvCxnSpPr>
          <p:nvPr/>
        </p:nvCxnSpPr>
        <p:spPr>
          <a:xfrm flipH="1">
            <a:off x="9929011" y="4716711"/>
            <a:ext cx="399294"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Rounded Corners 35">
            <a:extLst>
              <a:ext uri="{FF2B5EF4-FFF2-40B4-BE49-F238E27FC236}">
                <a16:creationId xmlns:a16="http://schemas.microsoft.com/office/drawing/2014/main" id="{254EF2F6-08AA-3C5A-9302-6E898100151E}"/>
              </a:ext>
            </a:extLst>
          </p:cNvPr>
          <p:cNvSpPr/>
          <p:nvPr/>
        </p:nvSpPr>
        <p:spPr>
          <a:xfrm>
            <a:off x="9538465" y="4882479"/>
            <a:ext cx="781092"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Friday</a:t>
            </a:r>
          </a:p>
        </p:txBody>
      </p:sp>
      <p:sp>
        <p:nvSpPr>
          <p:cNvPr id="37" name="Rectangle: Rounded Corners 36">
            <a:extLst>
              <a:ext uri="{FF2B5EF4-FFF2-40B4-BE49-F238E27FC236}">
                <a16:creationId xmlns:a16="http://schemas.microsoft.com/office/drawing/2014/main" id="{ADAC7E06-8031-8891-BF21-3441B4F28D49}"/>
              </a:ext>
            </a:extLst>
          </p:cNvPr>
          <p:cNvSpPr/>
          <p:nvPr/>
        </p:nvSpPr>
        <p:spPr>
          <a:xfrm>
            <a:off x="9294374" y="384041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8" name="Straight Arrow Connector 37">
            <a:extLst>
              <a:ext uri="{FF2B5EF4-FFF2-40B4-BE49-F238E27FC236}">
                <a16:creationId xmlns:a16="http://schemas.microsoft.com/office/drawing/2014/main" id="{3A0C9F73-D1A7-A809-53F2-3F8067BDD2E9}"/>
              </a:ext>
            </a:extLst>
          </p:cNvPr>
          <p:cNvCxnSpPr>
            <a:cxnSpLocks/>
            <a:stCxn id="37" idx="2"/>
            <a:endCxn id="33" idx="0"/>
          </p:cNvCxnSpPr>
          <p:nvPr/>
        </p:nvCxnSpPr>
        <p:spPr>
          <a:xfrm>
            <a:off x="9538465" y="4218949"/>
            <a:ext cx="789840" cy="1192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3C628299-C3E3-F8E6-11BD-A0FF2DE630FA}"/>
              </a:ext>
            </a:extLst>
          </p:cNvPr>
          <p:cNvCxnSpPr>
            <a:cxnSpLocks/>
            <a:stCxn id="37" idx="2"/>
            <a:endCxn id="30" idx="0"/>
          </p:cNvCxnSpPr>
          <p:nvPr/>
        </p:nvCxnSpPr>
        <p:spPr>
          <a:xfrm flipH="1">
            <a:off x="8757373" y="4218949"/>
            <a:ext cx="781092" cy="133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2DF396B3-C163-A1F3-DE33-7D4615493B53}"/>
              </a:ext>
            </a:extLst>
          </p:cNvPr>
          <p:cNvSpPr/>
          <p:nvPr/>
        </p:nvSpPr>
        <p:spPr>
          <a:xfrm>
            <a:off x="10563649" y="488247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1859108-0079-4EF5-B14A-065F74CF06CB}"/>
              </a:ext>
            </a:extLst>
          </p:cNvPr>
          <p:cNvSpPr/>
          <p:nvPr/>
        </p:nvSpPr>
        <p:spPr>
          <a:xfrm>
            <a:off x="9338818" y="5435885"/>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3E76DB4-B764-0C07-3DFE-0315355640F0}"/>
              </a:ext>
            </a:extLst>
          </p:cNvPr>
          <p:cNvSpPr/>
          <p:nvPr/>
        </p:nvSpPr>
        <p:spPr>
          <a:xfrm>
            <a:off x="8244782" y="4896833"/>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76610D5C-7E9D-7C1F-9878-1CCA931559FF}"/>
              </a:ext>
            </a:extLst>
          </p:cNvPr>
          <p:cNvCxnSpPr>
            <a:cxnSpLocks/>
            <a:stCxn id="3" idx="2"/>
            <a:endCxn id="37" idx="0"/>
          </p:cNvCxnSpPr>
          <p:nvPr/>
        </p:nvCxnSpPr>
        <p:spPr>
          <a:xfrm>
            <a:off x="8232686" y="3622761"/>
            <a:ext cx="1305779" cy="2176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095550A-A3CA-B146-7996-6487DF6230F4}"/>
              </a:ext>
            </a:extLst>
          </p:cNvPr>
          <p:cNvSpPr txBox="1"/>
          <p:nvPr/>
        </p:nvSpPr>
        <p:spPr>
          <a:xfrm>
            <a:off x="8123891" y="1553740"/>
            <a:ext cx="4068109" cy="584775"/>
          </a:xfrm>
          <a:prstGeom prst="rect">
            <a:avLst/>
          </a:prstGeom>
          <a:noFill/>
        </p:spPr>
        <p:txBody>
          <a:bodyPr wrap="square">
            <a:spAutoFit/>
          </a:bodyPr>
          <a:lstStyle/>
          <a:p>
            <a:r>
              <a:rPr lang="en-US" sz="1600" dirty="0">
                <a:solidFill>
                  <a:srgbClr val="FF0000"/>
                </a:solidFill>
                <a:latin typeface="Palatino Linotype" panose="02040502050505030304" pitchFamily="18" charset="0"/>
              </a:rPr>
              <a:t>TP needs to be reorder so tense information comes last</a:t>
            </a:r>
          </a:p>
        </p:txBody>
      </p:sp>
      <p:sp>
        <p:nvSpPr>
          <p:cNvPr id="8" name="TextBox 7">
            <a:extLst>
              <a:ext uri="{FF2B5EF4-FFF2-40B4-BE49-F238E27FC236}">
                <a16:creationId xmlns:a16="http://schemas.microsoft.com/office/drawing/2014/main" id="{4D41EF6C-E922-6523-62B9-416304DC5073}"/>
              </a:ext>
            </a:extLst>
          </p:cNvPr>
          <p:cNvSpPr txBox="1"/>
          <p:nvPr/>
        </p:nvSpPr>
        <p:spPr>
          <a:xfrm>
            <a:off x="3800626" y="456723"/>
            <a:ext cx="4686904" cy="646331"/>
          </a:xfrm>
          <a:prstGeom prst="rect">
            <a:avLst/>
          </a:prstGeom>
          <a:noFill/>
        </p:spPr>
        <p:txBody>
          <a:bodyPr wrap="square">
            <a:spAutoFit/>
          </a:bodyPr>
          <a:lstStyle/>
          <a:p>
            <a:pPr algn="ctr"/>
            <a:r>
              <a:rPr lang="en-US" sz="1800" b="1" dirty="0">
                <a:solidFill>
                  <a:schemeClr val="accent6"/>
                </a:solidFill>
                <a:latin typeface="Palatino Linotype" panose="02040502050505030304" pitchFamily="18" charset="0"/>
              </a:rPr>
              <a:t>Current Task:</a:t>
            </a:r>
          </a:p>
          <a:p>
            <a:pPr algn="ctr"/>
            <a:r>
              <a:rPr lang="en-US" sz="1800" i="1" dirty="0">
                <a:solidFill>
                  <a:schemeClr val="accent6"/>
                </a:solidFill>
                <a:latin typeface="Palatino Linotype" panose="02040502050505030304" pitchFamily="18" charset="0"/>
              </a:rPr>
              <a:t>Reorder Nodes</a:t>
            </a:r>
          </a:p>
        </p:txBody>
      </p:sp>
    </p:spTree>
    <p:extLst>
      <p:ext uri="{BB962C8B-B14F-4D97-AF65-F5344CB8AC3E}">
        <p14:creationId xmlns:p14="http://schemas.microsoft.com/office/powerpoint/2010/main" val="518418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sosceles Triangle 9">
            <a:extLst>
              <a:ext uri="{FF2B5EF4-FFF2-40B4-BE49-F238E27FC236}">
                <a16:creationId xmlns:a16="http://schemas.microsoft.com/office/drawing/2014/main" id="{6FBB16AC-000B-0DCE-6DA7-E1A64782F62D}"/>
              </a:ext>
            </a:extLst>
          </p:cNvPr>
          <p:cNvSpPr/>
          <p:nvPr/>
        </p:nvSpPr>
        <p:spPr>
          <a:xfrm>
            <a:off x="5819774" y="1853859"/>
            <a:ext cx="1828800" cy="1371600"/>
          </a:xfrm>
          <a:prstGeom prst="triangle">
            <a:avLst/>
          </a:prstGeom>
          <a:solidFill>
            <a:schemeClr val="accent4">
              <a:lumMod val="20000"/>
              <a:lumOff val="8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50167"/>
            <a:ext cx="10515600" cy="469991"/>
          </a:xfrm>
        </p:spPr>
        <p:txBody>
          <a:bodyPr>
            <a:normAutofit fontScale="90000"/>
          </a:bodyPr>
          <a:lstStyle/>
          <a:p>
            <a:pPr algn="ctr"/>
            <a:r>
              <a:rPr lang="en-US" dirty="0"/>
              <a:t>Node Manipulations</a:t>
            </a:r>
          </a:p>
        </p:txBody>
      </p:sp>
      <p:sp>
        <p:nvSpPr>
          <p:cNvPr id="170" name="Rectangle: Rounded Corners 169">
            <a:extLst>
              <a:ext uri="{FF2B5EF4-FFF2-40B4-BE49-F238E27FC236}">
                <a16:creationId xmlns:a16="http://schemas.microsoft.com/office/drawing/2014/main" id="{A677C50E-FBFD-712B-4430-1A1B9FCBAEC2}"/>
              </a:ext>
            </a:extLst>
          </p:cNvPr>
          <p:cNvSpPr/>
          <p:nvPr/>
        </p:nvSpPr>
        <p:spPr>
          <a:xfrm>
            <a:off x="6114531" y="3284246"/>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found</a:t>
            </a:r>
          </a:p>
        </p:txBody>
      </p:sp>
      <p:sp>
        <p:nvSpPr>
          <p:cNvPr id="171" name="Rectangle: Rounded Corners 170">
            <a:extLst>
              <a:ext uri="{FF2B5EF4-FFF2-40B4-BE49-F238E27FC236}">
                <a16:creationId xmlns:a16="http://schemas.microsoft.com/office/drawing/2014/main" id="{45B34B8F-71AD-5942-B2E4-D957FFB1DE86}"/>
              </a:ext>
            </a:extLst>
          </p:cNvPr>
          <p:cNvSpPr/>
          <p:nvPr/>
        </p:nvSpPr>
        <p:spPr>
          <a:xfrm>
            <a:off x="6420861" y="222012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172" name="Straight Arrow Connector 171">
            <a:extLst>
              <a:ext uri="{FF2B5EF4-FFF2-40B4-BE49-F238E27FC236}">
                <a16:creationId xmlns:a16="http://schemas.microsoft.com/office/drawing/2014/main" id="{405FCA66-F4E3-02FC-8A3D-53C47BDB911E}"/>
              </a:ext>
            </a:extLst>
          </p:cNvPr>
          <p:cNvCxnSpPr>
            <a:cxnSpLocks/>
            <a:stCxn id="171" idx="2"/>
            <a:endCxn id="174" idx="0"/>
          </p:cNvCxnSpPr>
          <p:nvPr/>
        </p:nvCxnSpPr>
        <p:spPr>
          <a:xfrm>
            <a:off x="6664952" y="2598655"/>
            <a:ext cx="364671" cy="1498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568D137B-33DA-1DFD-B08F-BA95BE6A98A9}"/>
              </a:ext>
            </a:extLst>
          </p:cNvPr>
          <p:cNvCxnSpPr>
            <a:cxnSpLocks/>
            <a:stCxn id="171" idx="2"/>
            <a:endCxn id="195" idx="0"/>
          </p:cNvCxnSpPr>
          <p:nvPr/>
        </p:nvCxnSpPr>
        <p:spPr>
          <a:xfrm flipH="1">
            <a:off x="6316127" y="2598655"/>
            <a:ext cx="348825" cy="1516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4" name="Rectangle: Rounded Corners 173">
            <a:extLst>
              <a:ext uri="{FF2B5EF4-FFF2-40B4-BE49-F238E27FC236}">
                <a16:creationId xmlns:a16="http://schemas.microsoft.com/office/drawing/2014/main" id="{3DD9AAA2-0B9B-F752-5179-FAACEC7DFF80}"/>
              </a:ext>
            </a:extLst>
          </p:cNvPr>
          <p:cNvSpPr/>
          <p:nvPr/>
        </p:nvSpPr>
        <p:spPr>
          <a:xfrm>
            <a:off x="6785532" y="274851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cxnSp>
        <p:nvCxnSpPr>
          <p:cNvPr id="175" name="Straight Arrow Connector 174">
            <a:extLst>
              <a:ext uri="{FF2B5EF4-FFF2-40B4-BE49-F238E27FC236}">
                <a16:creationId xmlns:a16="http://schemas.microsoft.com/office/drawing/2014/main" id="{AF7B1619-CCCA-BA46-9C39-765EB32AB41A}"/>
              </a:ext>
            </a:extLst>
          </p:cNvPr>
          <p:cNvCxnSpPr>
            <a:cxnSpLocks/>
            <a:stCxn id="174" idx="2"/>
          </p:cNvCxnSpPr>
          <p:nvPr/>
        </p:nvCxnSpPr>
        <p:spPr>
          <a:xfrm flipH="1">
            <a:off x="6517219" y="3127045"/>
            <a:ext cx="512404" cy="1572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6" name="Rectangle: Rounded Corners 175">
            <a:extLst>
              <a:ext uri="{FF2B5EF4-FFF2-40B4-BE49-F238E27FC236}">
                <a16:creationId xmlns:a16="http://schemas.microsoft.com/office/drawing/2014/main" id="{64744997-AA9B-FC75-2869-94564B31E1C1}"/>
              </a:ext>
            </a:extLst>
          </p:cNvPr>
          <p:cNvSpPr/>
          <p:nvPr/>
        </p:nvSpPr>
        <p:spPr>
          <a:xfrm>
            <a:off x="6833157" y="169228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177" name="Straight Arrow Connector 176">
            <a:extLst>
              <a:ext uri="{FF2B5EF4-FFF2-40B4-BE49-F238E27FC236}">
                <a16:creationId xmlns:a16="http://schemas.microsoft.com/office/drawing/2014/main" id="{D1F28624-4B12-315B-14AA-C359F2AF8C87}"/>
              </a:ext>
            </a:extLst>
          </p:cNvPr>
          <p:cNvCxnSpPr>
            <a:cxnSpLocks/>
            <a:stCxn id="176" idx="2"/>
            <a:endCxn id="171" idx="0"/>
          </p:cNvCxnSpPr>
          <p:nvPr/>
        </p:nvCxnSpPr>
        <p:spPr>
          <a:xfrm flipH="1">
            <a:off x="6664952" y="2070821"/>
            <a:ext cx="412296" cy="1492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6C9D0D4A-978C-DC65-419C-DFAB1453FFF8}"/>
              </a:ext>
            </a:extLst>
          </p:cNvPr>
          <p:cNvCxnSpPr>
            <a:cxnSpLocks/>
            <a:stCxn id="176" idx="2"/>
            <a:endCxn id="206" idx="0"/>
          </p:cNvCxnSpPr>
          <p:nvPr/>
        </p:nvCxnSpPr>
        <p:spPr>
          <a:xfrm>
            <a:off x="7077248" y="2070821"/>
            <a:ext cx="412297" cy="1342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9" name="Rectangle: Rounded Corners 178">
            <a:extLst>
              <a:ext uri="{FF2B5EF4-FFF2-40B4-BE49-F238E27FC236}">
                <a16:creationId xmlns:a16="http://schemas.microsoft.com/office/drawing/2014/main" id="{03DFF022-B780-37C3-689A-A3492ED4D462}"/>
              </a:ext>
            </a:extLst>
          </p:cNvPr>
          <p:cNvSpPr/>
          <p:nvPr/>
        </p:nvSpPr>
        <p:spPr>
          <a:xfrm>
            <a:off x="5891048" y="113498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180" name="Straight Arrow Connector 179">
            <a:extLst>
              <a:ext uri="{FF2B5EF4-FFF2-40B4-BE49-F238E27FC236}">
                <a16:creationId xmlns:a16="http://schemas.microsoft.com/office/drawing/2014/main" id="{5006EAD2-58CF-5619-D3C2-5CFE792FAA4D}"/>
              </a:ext>
            </a:extLst>
          </p:cNvPr>
          <p:cNvCxnSpPr>
            <a:cxnSpLocks/>
            <a:stCxn id="179" idx="2"/>
            <a:endCxn id="176" idx="0"/>
          </p:cNvCxnSpPr>
          <p:nvPr/>
        </p:nvCxnSpPr>
        <p:spPr>
          <a:xfrm>
            <a:off x="6135139" y="1513523"/>
            <a:ext cx="942109"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5F53327D-BC3E-0B83-EBFE-754F54EE945E}"/>
              </a:ext>
            </a:extLst>
          </p:cNvPr>
          <p:cNvCxnSpPr>
            <a:cxnSpLocks/>
            <a:stCxn id="179" idx="2"/>
            <a:endCxn id="185" idx="0"/>
          </p:cNvCxnSpPr>
          <p:nvPr/>
        </p:nvCxnSpPr>
        <p:spPr>
          <a:xfrm flipH="1">
            <a:off x="5211434" y="151352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Rectangle: Rounded Corners 181">
            <a:extLst>
              <a:ext uri="{FF2B5EF4-FFF2-40B4-BE49-F238E27FC236}">
                <a16:creationId xmlns:a16="http://schemas.microsoft.com/office/drawing/2014/main" id="{00FA7C0F-5860-02E7-8599-F1502990EBD3}"/>
              </a:ext>
            </a:extLst>
          </p:cNvPr>
          <p:cNvSpPr/>
          <p:nvPr/>
        </p:nvSpPr>
        <p:spPr>
          <a:xfrm>
            <a:off x="5349141" y="222012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83" name="Straight Arrow Connector 182">
            <a:extLst>
              <a:ext uri="{FF2B5EF4-FFF2-40B4-BE49-F238E27FC236}">
                <a16:creationId xmlns:a16="http://schemas.microsoft.com/office/drawing/2014/main" id="{B755B4BA-F0F7-715E-A558-A9B50E96623C}"/>
              </a:ext>
            </a:extLst>
          </p:cNvPr>
          <p:cNvCxnSpPr>
            <a:cxnSpLocks/>
            <a:stCxn id="182" idx="2"/>
            <a:endCxn id="194" idx="0"/>
          </p:cNvCxnSpPr>
          <p:nvPr/>
        </p:nvCxnSpPr>
        <p:spPr>
          <a:xfrm>
            <a:off x="5593232" y="259865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43798C9D-BD6D-B840-A392-45712BAACF72}"/>
              </a:ext>
            </a:extLst>
          </p:cNvPr>
          <p:cNvCxnSpPr>
            <a:cxnSpLocks/>
            <a:stCxn id="182" idx="2"/>
            <a:endCxn id="188" idx="0"/>
          </p:cNvCxnSpPr>
          <p:nvPr/>
        </p:nvCxnSpPr>
        <p:spPr>
          <a:xfrm flipH="1">
            <a:off x="5228561" y="2598656"/>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 name="Rectangle: Rounded Corners 184">
            <a:extLst>
              <a:ext uri="{FF2B5EF4-FFF2-40B4-BE49-F238E27FC236}">
                <a16:creationId xmlns:a16="http://schemas.microsoft.com/office/drawing/2014/main" id="{C6DC0879-69B0-AE7A-0069-9756FD069C95}"/>
              </a:ext>
            </a:extLst>
          </p:cNvPr>
          <p:cNvSpPr/>
          <p:nvPr/>
        </p:nvSpPr>
        <p:spPr>
          <a:xfrm>
            <a:off x="4967343" y="169017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86" name="Straight Arrow Connector 185">
            <a:extLst>
              <a:ext uri="{FF2B5EF4-FFF2-40B4-BE49-F238E27FC236}">
                <a16:creationId xmlns:a16="http://schemas.microsoft.com/office/drawing/2014/main" id="{4897A7DE-0BC7-05D0-C089-7C30A1707EFE}"/>
              </a:ext>
            </a:extLst>
          </p:cNvPr>
          <p:cNvCxnSpPr>
            <a:cxnSpLocks/>
            <a:stCxn id="185" idx="2"/>
            <a:endCxn id="182" idx="0"/>
          </p:cNvCxnSpPr>
          <p:nvPr/>
        </p:nvCxnSpPr>
        <p:spPr>
          <a:xfrm>
            <a:off x="5211434" y="206870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0B1E991C-B7B9-E0C3-5CC6-030D7C297199}"/>
              </a:ext>
            </a:extLst>
          </p:cNvPr>
          <p:cNvCxnSpPr>
            <a:cxnSpLocks/>
            <a:stCxn id="185" idx="2"/>
            <a:endCxn id="189" idx="0"/>
          </p:cNvCxnSpPr>
          <p:nvPr/>
        </p:nvCxnSpPr>
        <p:spPr>
          <a:xfrm flipH="1">
            <a:off x="4861842" y="206870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Rounded Corners 187">
            <a:extLst>
              <a:ext uri="{FF2B5EF4-FFF2-40B4-BE49-F238E27FC236}">
                <a16:creationId xmlns:a16="http://schemas.microsoft.com/office/drawing/2014/main" id="{C3E41E69-1B81-426C-ED2F-751BF6F16F41}"/>
              </a:ext>
            </a:extLst>
          </p:cNvPr>
          <p:cNvSpPr/>
          <p:nvPr/>
        </p:nvSpPr>
        <p:spPr>
          <a:xfrm>
            <a:off x="4886833" y="275007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89" name="Oval 188">
            <a:extLst>
              <a:ext uri="{FF2B5EF4-FFF2-40B4-BE49-F238E27FC236}">
                <a16:creationId xmlns:a16="http://schemas.microsoft.com/office/drawing/2014/main" id="{12635CBB-D994-2C8B-8C35-CCBAD3E8F67E}"/>
              </a:ext>
            </a:extLst>
          </p:cNvPr>
          <p:cNvSpPr/>
          <p:nvPr/>
        </p:nvSpPr>
        <p:spPr>
          <a:xfrm>
            <a:off x="4715387" y="222012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C4BA46F-72EE-4F30-F615-B86525337E05}"/>
              </a:ext>
            </a:extLst>
          </p:cNvPr>
          <p:cNvSpPr/>
          <p:nvPr/>
        </p:nvSpPr>
        <p:spPr>
          <a:xfrm>
            <a:off x="5789727" y="275007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98EF1E18-E5AF-BC4D-9D86-FF6223C7E02A}"/>
              </a:ext>
            </a:extLst>
          </p:cNvPr>
          <p:cNvSpPr/>
          <p:nvPr/>
        </p:nvSpPr>
        <p:spPr>
          <a:xfrm>
            <a:off x="6169672" y="275033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Rectangle: Rounded Corners 205">
            <a:extLst>
              <a:ext uri="{FF2B5EF4-FFF2-40B4-BE49-F238E27FC236}">
                <a16:creationId xmlns:a16="http://schemas.microsoft.com/office/drawing/2014/main" id="{3D243604-063A-4A94-D278-24B48F84EB4E}"/>
              </a:ext>
            </a:extLst>
          </p:cNvPr>
          <p:cNvSpPr/>
          <p:nvPr/>
        </p:nvSpPr>
        <p:spPr>
          <a:xfrm>
            <a:off x="7245454" y="220511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sp>
        <p:nvSpPr>
          <p:cNvPr id="3" name="Rectangle: Rounded Corners 2">
            <a:extLst>
              <a:ext uri="{FF2B5EF4-FFF2-40B4-BE49-F238E27FC236}">
                <a16:creationId xmlns:a16="http://schemas.microsoft.com/office/drawing/2014/main" id="{178AD2F6-8166-F7E6-2653-998AB5778299}"/>
              </a:ext>
            </a:extLst>
          </p:cNvPr>
          <p:cNvSpPr/>
          <p:nvPr/>
        </p:nvSpPr>
        <p:spPr>
          <a:xfrm>
            <a:off x="7146476" y="3251267"/>
            <a:ext cx="629619"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5" name="Straight Arrow Connector 4">
            <a:extLst>
              <a:ext uri="{FF2B5EF4-FFF2-40B4-BE49-F238E27FC236}">
                <a16:creationId xmlns:a16="http://schemas.microsoft.com/office/drawing/2014/main" id="{42BD1C48-F5B7-6BAE-F2CB-8E0DD6E7E022}"/>
              </a:ext>
            </a:extLst>
          </p:cNvPr>
          <p:cNvCxnSpPr>
            <a:endCxn id="3" idx="0"/>
          </p:cNvCxnSpPr>
          <p:nvPr/>
        </p:nvCxnSpPr>
        <p:spPr>
          <a:xfrm>
            <a:off x="7029623" y="3128604"/>
            <a:ext cx="431663" cy="1226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D3903CCD-B79F-3D09-6CAA-60760AE92750}"/>
              </a:ext>
            </a:extLst>
          </p:cNvPr>
          <p:cNvSpPr/>
          <p:nvPr/>
        </p:nvSpPr>
        <p:spPr>
          <a:xfrm>
            <a:off x="6624440" y="437904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sp>
        <p:nvSpPr>
          <p:cNvPr id="12" name="Rectangle: Rounded Corners 11">
            <a:extLst>
              <a:ext uri="{FF2B5EF4-FFF2-40B4-BE49-F238E27FC236}">
                <a16:creationId xmlns:a16="http://schemas.microsoft.com/office/drawing/2014/main" id="{7328C5E6-9C6B-1C54-449B-03C1919192DB}"/>
              </a:ext>
            </a:extLst>
          </p:cNvPr>
          <p:cNvSpPr/>
          <p:nvPr/>
        </p:nvSpPr>
        <p:spPr>
          <a:xfrm>
            <a:off x="6075801" y="4908996"/>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job</a:t>
            </a:r>
          </a:p>
        </p:txBody>
      </p:sp>
      <p:sp>
        <p:nvSpPr>
          <p:cNvPr id="13" name="Rectangle: Rounded Corners 12">
            <a:extLst>
              <a:ext uri="{FF2B5EF4-FFF2-40B4-BE49-F238E27FC236}">
                <a16:creationId xmlns:a16="http://schemas.microsoft.com/office/drawing/2014/main" id="{5240A4BD-2400-6EFF-02D3-4A356C5CBB25}"/>
              </a:ext>
            </a:extLst>
          </p:cNvPr>
          <p:cNvSpPr/>
          <p:nvPr/>
        </p:nvSpPr>
        <p:spPr>
          <a:xfrm>
            <a:off x="6084076" y="385601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21" name="Straight Arrow Connector 20">
            <a:extLst>
              <a:ext uri="{FF2B5EF4-FFF2-40B4-BE49-F238E27FC236}">
                <a16:creationId xmlns:a16="http://schemas.microsoft.com/office/drawing/2014/main" id="{BEF07841-9024-965B-E501-65787D47DC3C}"/>
              </a:ext>
            </a:extLst>
          </p:cNvPr>
          <p:cNvCxnSpPr>
            <a:cxnSpLocks/>
            <a:endCxn id="11" idx="0"/>
          </p:cNvCxnSpPr>
          <p:nvPr/>
        </p:nvCxnSpPr>
        <p:spPr>
          <a:xfrm>
            <a:off x="6389127" y="4234549"/>
            <a:ext cx="479404"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0CDC7D8-AF66-B378-7EFD-421119F0AA75}"/>
              </a:ext>
            </a:extLst>
          </p:cNvPr>
          <p:cNvCxnSpPr>
            <a:cxnSpLocks/>
            <a:stCxn id="11" idx="2"/>
            <a:endCxn id="24" idx="0"/>
          </p:cNvCxnSpPr>
          <p:nvPr/>
        </p:nvCxnSpPr>
        <p:spPr>
          <a:xfrm>
            <a:off x="6868531" y="4757583"/>
            <a:ext cx="333287" cy="1514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C7AD6C9-A1D0-48D2-3F98-80415A97527D}"/>
              </a:ext>
            </a:extLst>
          </p:cNvPr>
          <p:cNvSpPr/>
          <p:nvPr/>
        </p:nvSpPr>
        <p:spPr>
          <a:xfrm>
            <a:off x="7055363" y="4908996"/>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9FEFE190-1515-45E0-5DE8-91AB19A852FC}"/>
              </a:ext>
            </a:extLst>
          </p:cNvPr>
          <p:cNvCxnSpPr>
            <a:cxnSpLocks/>
            <a:stCxn id="11" idx="2"/>
          </p:cNvCxnSpPr>
          <p:nvPr/>
        </p:nvCxnSpPr>
        <p:spPr>
          <a:xfrm flipH="1">
            <a:off x="6478489" y="4757583"/>
            <a:ext cx="390042"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4CC71D-97BE-F884-8ED8-0A5C1548306E}"/>
              </a:ext>
            </a:extLst>
          </p:cNvPr>
          <p:cNvCxnSpPr>
            <a:cxnSpLocks/>
            <a:stCxn id="3" idx="2"/>
          </p:cNvCxnSpPr>
          <p:nvPr/>
        </p:nvCxnSpPr>
        <p:spPr>
          <a:xfrm flipH="1">
            <a:off x="6389127" y="3629802"/>
            <a:ext cx="1072159" cy="2262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6B36120F-FE2D-191F-D413-9410609B754E}"/>
              </a:ext>
            </a:extLst>
          </p:cNvPr>
          <p:cNvCxnSpPr>
            <a:cxnSpLocks/>
            <a:stCxn id="13" idx="2"/>
            <a:endCxn id="54" idx="0"/>
          </p:cNvCxnSpPr>
          <p:nvPr/>
        </p:nvCxnSpPr>
        <p:spPr>
          <a:xfrm flipH="1">
            <a:off x="6006278" y="4234549"/>
            <a:ext cx="321889"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2ED2AA13-CB9F-A503-8B48-76D997B4AA48}"/>
              </a:ext>
            </a:extLst>
          </p:cNvPr>
          <p:cNvSpPr/>
          <p:nvPr/>
        </p:nvSpPr>
        <p:spPr>
          <a:xfrm>
            <a:off x="5859823" y="4379048"/>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700817E9-694F-84E2-47E8-6824CFFE2229}"/>
              </a:ext>
            </a:extLst>
          </p:cNvPr>
          <p:cNvSpPr/>
          <p:nvPr/>
        </p:nvSpPr>
        <p:spPr>
          <a:xfrm>
            <a:off x="7574122" y="5442926"/>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last</a:t>
            </a:r>
          </a:p>
        </p:txBody>
      </p:sp>
      <p:sp>
        <p:nvSpPr>
          <p:cNvPr id="22" name="Rectangle: Rounded Corners 21">
            <a:extLst>
              <a:ext uri="{FF2B5EF4-FFF2-40B4-BE49-F238E27FC236}">
                <a16:creationId xmlns:a16="http://schemas.microsoft.com/office/drawing/2014/main" id="{B6CF605D-AE78-240B-5242-A2EEF611B3A0}"/>
              </a:ext>
            </a:extLst>
          </p:cNvPr>
          <p:cNvSpPr/>
          <p:nvPr/>
        </p:nvSpPr>
        <p:spPr>
          <a:xfrm>
            <a:off x="8132428" y="490387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28" name="Straight Arrow Connector 27">
            <a:extLst>
              <a:ext uri="{FF2B5EF4-FFF2-40B4-BE49-F238E27FC236}">
                <a16:creationId xmlns:a16="http://schemas.microsoft.com/office/drawing/2014/main" id="{E59FC138-6B26-A09C-1A8F-141CD2C59451}"/>
              </a:ext>
            </a:extLst>
          </p:cNvPr>
          <p:cNvCxnSpPr>
            <a:cxnSpLocks/>
            <a:stCxn id="22" idx="2"/>
            <a:endCxn id="41" idx="0"/>
          </p:cNvCxnSpPr>
          <p:nvPr/>
        </p:nvCxnSpPr>
        <p:spPr>
          <a:xfrm>
            <a:off x="8376519" y="5282409"/>
            <a:ext cx="337353" cy="16051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5926ED4-8941-DBB8-AF4D-88D16D66CE41}"/>
              </a:ext>
            </a:extLst>
          </p:cNvPr>
          <p:cNvCxnSpPr>
            <a:cxnSpLocks/>
            <a:stCxn id="22" idx="2"/>
            <a:endCxn id="4" idx="0"/>
          </p:cNvCxnSpPr>
          <p:nvPr/>
        </p:nvCxnSpPr>
        <p:spPr>
          <a:xfrm flipH="1">
            <a:off x="7915850" y="5282409"/>
            <a:ext cx="460669" cy="1605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ctangle: Rounded Corners 29">
            <a:extLst>
              <a:ext uri="{FF2B5EF4-FFF2-40B4-BE49-F238E27FC236}">
                <a16:creationId xmlns:a16="http://schemas.microsoft.com/office/drawing/2014/main" id="{50DF2455-2F9E-FFD3-7427-A373FD5DA8F9}"/>
              </a:ext>
            </a:extLst>
          </p:cNvPr>
          <p:cNvSpPr/>
          <p:nvPr/>
        </p:nvSpPr>
        <p:spPr>
          <a:xfrm>
            <a:off x="7741882" y="435957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1" name="Straight Arrow Connector 30">
            <a:extLst>
              <a:ext uri="{FF2B5EF4-FFF2-40B4-BE49-F238E27FC236}">
                <a16:creationId xmlns:a16="http://schemas.microsoft.com/office/drawing/2014/main" id="{D1AE956F-0B93-3E78-DDCD-DE30373060D8}"/>
              </a:ext>
            </a:extLst>
          </p:cNvPr>
          <p:cNvCxnSpPr>
            <a:cxnSpLocks/>
            <a:stCxn id="30" idx="2"/>
            <a:endCxn id="22" idx="0"/>
          </p:cNvCxnSpPr>
          <p:nvPr/>
        </p:nvCxnSpPr>
        <p:spPr>
          <a:xfrm>
            <a:off x="7985973" y="4738106"/>
            <a:ext cx="390546"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989BE5B-A168-D87C-8EE7-9FB08B8B2F2C}"/>
              </a:ext>
            </a:extLst>
          </p:cNvPr>
          <p:cNvCxnSpPr>
            <a:cxnSpLocks/>
            <a:stCxn id="30" idx="2"/>
            <a:endCxn id="42" idx="0"/>
          </p:cNvCxnSpPr>
          <p:nvPr/>
        </p:nvCxnSpPr>
        <p:spPr>
          <a:xfrm flipH="1">
            <a:off x="7619837" y="4738106"/>
            <a:ext cx="366137"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Rounded Corners 32">
            <a:extLst>
              <a:ext uri="{FF2B5EF4-FFF2-40B4-BE49-F238E27FC236}">
                <a16:creationId xmlns:a16="http://schemas.microsoft.com/office/drawing/2014/main" id="{3659610E-4646-6738-DF1E-7BE12DFCA200}"/>
              </a:ext>
            </a:extLst>
          </p:cNvPr>
          <p:cNvSpPr/>
          <p:nvPr/>
        </p:nvSpPr>
        <p:spPr>
          <a:xfrm>
            <a:off x="9312814" y="4345217"/>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34" name="Straight Arrow Connector 33">
            <a:extLst>
              <a:ext uri="{FF2B5EF4-FFF2-40B4-BE49-F238E27FC236}">
                <a16:creationId xmlns:a16="http://schemas.microsoft.com/office/drawing/2014/main" id="{719FE2C8-4E4A-7B90-F2BC-D9FB83A9D725}"/>
              </a:ext>
            </a:extLst>
          </p:cNvPr>
          <p:cNvCxnSpPr>
            <a:cxnSpLocks/>
            <a:stCxn id="33" idx="2"/>
            <a:endCxn id="40" idx="0"/>
          </p:cNvCxnSpPr>
          <p:nvPr/>
        </p:nvCxnSpPr>
        <p:spPr>
          <a:xfrm>
            <a:off x="9556905" y="4723752"/>
            <a:ext cx="381798"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311216C-D4BF-1418-FF53-FE5293127039}"/>
              </a:ext>
            </a:extLst>
          </p:cNvPr>
          <p:cNvCxnSpPr>
            <a:cxnSpLocks/>
            <a:stCxn id="33" idx="2"/>
            <a:endCxn id="36" idx="0"/>
          </p:cNvCxnSpPr>
          <p:nvPr/>
        </p:nvCxnSpPr>
        <p:spPr>
          <a:xfrm flipH="1">
            <a:off x="9157611" y="4723752"/>
            <a:ext cx="399294"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Rounded Corners 35">
            <a:extLst>
              <a:ext uri="{FF2B5EF4-FFF2-40B4-BE49-F238E27FC236}">
                <a16:creationId xmlns:a16="http://schemas.microsoft.com/office/drawing/2014/main" id="{254EF2F6-08AA-3C5A-9302-6E898100151E}"/>
              </a:ext>
            </a:extLst>
          </p:cNvPr>
          <p:cNvSpPr/>
          <p:nvPr/>
        </p:nvSpPr>
        <p:spPr>
          <a:xfrm>
            <a:off x="8767065" y="4889520"/>
            <a:ext cx="781092"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Friday</a:t>
            </a:r>
          </a:p>
        </p:txBody>
      </p:sp>
      <p:sp>
        <p:nvSpPr>
          <p:cNvPr id="37" name="Rectangle: Rounded Corners 36">
            <a:extLst>
              <a:ext uri="{FF2B5EF4-FFF2-40B4-BE49-F238E27FC236}">
                <a16:creationId xmlns:a16="http://schemas.microsoft.com/office/drawing/2014/main" id="{ADAC7E06-8031-8891-BF21-3441B4F28D49}"/>
              </a:ext>
            </a:extLst>
          </p:cNvPr>
          <p:cNvSpPr/>
          <p:nvPr/>
        </p:nvSpPr>
        <p:spPr>
          <a:xfrm>
            <a:off x="8522974" y="3847455"/>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8" name="Straight Arrow Connector 37">
            <a:extLst>
              <a:ext uri="{FF2B5EF4-FFF2-40B4-BE49-F238E27FC236}">
                <a16:creationId xmlns:a16="http://schemas.microsoft.com/office/drawing/2014/main" id="{3A0C9F73-D1A7-A809-53F2-3F8067BDD2E9}"/>
              </a:ext>
            </a:extLst>
          </p:cNvPr>
          <p:cNvCxnSpPr>
            <a:cxnSpLocks/>
            <a:stCxn id="37" idx="2"/>
            <a:endCxn id="33" idx="0"/>
          </p:cNvCxnSpPr>
          <p:nvPr/>
        </p:nvCxnSpPr>
        <p:spPr>
          <a:xfrm>
            <a:off x="8767065" y="4225990"/>
            <a:ext cx="789840" cy="1192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3C628299-C3E3-F8E6-11BD-A0FF2DE630FA}"/>
              </a:ext>
            </a:extLst>
          </p:cNvPr>
          <p:cNvCxnSpPr>
            <a:cxnSpLocks/>
            <a:stCxn id="37" idx="2"/>
            <a:endCxn id="30" idx="0"/>
          </p:cNvCxnSpPr>
          <p:nvPr/>
        </p:nvCxnSpPr>
        <p:spPr>
          <a:xfrm flipH="1">
            <a:off x="7985973" y="4225990"/>
            <a:ext cx="781092" cy="133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2DF396B3-C163-A1F3-DE33-7D4615493B53}"/>
              </a:ext>
            </a:extLst>
          </p:cNvPr>
          <p:cNvSpPr/>
          <p:nvPr/>
        </p:nvSpPr>
        <p:spPr>
          <a:xfrm>
            <a:off x="9792249" y="488952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1859108-0079-4EF5-B14A-065F74CF06CB}"/>
              </a:ext>
            </a:extLst>
          </p:cNvPr>
          <p:cNvSpPr/>
          <p:nvPr/>
        </p:nvSpPr>
        <p:spPr>
          <a:xfrm>
            <a:off x="8567418" y="5442926"/>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3E76DB4-B764-0C07-3DFE-0315355640F0}"/>
              </a:ext>
            </a:extLst>
          </p:cNvPr>
          <p:cNvSpPr/>
          <p:nvPr/>
        </p:nvSpPr>
        <p:spPr>
          <a:xfrm>
            <a:off x="7473382" y="4903874"/>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76610D5C-7E9D-7C1F-9878-1CCA931559FF}"/>
              </a:ext>
            </a:extLst>
          </p:cNvPr>
          <p:cNvCxnSpPr>
            <a:cxnSpLocks/>
            <a:stCxn id="3" idx="2"/>
            <a:endCxn id="37" idx="0"/>
          </p:cNvCxnSpPr>
          <p:nvPr/>
        </p:nvCxnSpPr>
        <p:spPr>
          <a:xfrm>
            <a:off x="7461286" y="3629802"/>
            <a:ext cx="1305779" cy="2176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8B4D2EE8-0CA6-A448-8FBD-91D4C3F014EA}"/>
              </a:ext>
            </a:extLst>
          </p:cNvPr>
          <p:cNvSpPr txBox="1"/>
          <p:nvPr/>
        </p:nvSpPr>
        <p:spPr>
          <a:xfrm>
            <a:off x="7878850" y="2109775"/>
            <a:ext cx="4068109" cy="584775"/>
          </a:xfrm>
          <a:prstGeom prst="rect">
            <a:avLst/>
          </a:prstGeom>
          <a:noFill/>
        </p:spPr>
        <p:txBody>
          <a:bodyPr wrap="square">
            <a:spAutoFit/>
          </a:bodyPr>
          <a:lstStyle/>
          <a:p>
            <a:r>
              <a:rPr lang="en-US" sz="1600" dirty="0">
                <a:solidFill>
                  <a:srgbClr val="FF0000"/>
                </a:solidFill>
                <a:latin typeface="Palatino Linotype" panose="02040502050505030304" pitchFamily="18" charset="0"/>
              </a:rPr>
              <a:t>VP needs to be reordered so that the verb comes last</a:t>
            </a:r>
          </a:p>
        </p:txBody>
      </p:sp>
      <p:sp>
        <p:nvSpPr>
          <p:cNvPr id="8" name="TextBox 7">
            <a:extLst>
              <a:ext uri="{FF2B5EF4-FFF2-40B4-BE49-F238E27FC236}">
                <a16:creationId xmlns:a16="http://schemas.microsoft.com/office/drawing/2014/main" id="{78AA6C9E-4307-C6AC-6A96-A3D26565AA68}"/>
              </a:ext>
            </a:extLst>
          </p:cNvPr>
          <p:cNvSpPr txBox="1"/>
          <p:nvPr/>
        </p:nvSpPr>
        <p:spPr>
          <a:xfrm>
            <a:off x="3800626" y="456723"/>
            <a:ext cx="4686904" cy="646331"/>
          </a:xfrm>
          <a:prstGeom prst="rect">
            <a:avLst/>
          </a:prstGeom>
          <a:noFill/>
        </p:spPr>
        <p:txBody>
          <a:bodyPr wrap="square">
            <a:spAutoFit/>
          </a:bodyPr>
          <a:lstStyle/>
          <a:p>
            <a:pPr algn="ctr"/>
            <a:r>
              <a:rPr lang="en-US" sz="1800" b="1" dirty="0">
                <a:solidFill>
                  <a:schemeClr val="accent6"/>
                </a:solidFill>
                <a:latin typeface="Palatino Linotype" panose="02040502050505030304" pitchFamily="18" charset="0"/>
              </a:rPr>
              <a:t>Current Task:</a:t>
            </a:r>
          </a:p>
          <a:p>
            <a:pPr algn="ctr"/>
            <a:r>
              <a:rPr lang="en-US" sz="1800" i="1" dirty="0">
                <a:solidFill>
                  <a:schemeClr val="accent6"/>
                </a:solidFill>
                <a:latin typeface="Palatino Linotype" panose="02040502050505030304" pitchFamily="18" charset="0"/>
              </a:rPr>
              <a:t>Reorder Nodes</a:t>
            </a:r>
          </a:p>
        </p:txBody>
      </p:sp>
    </p:spTree>
    <p:extLst>
      <p:ext uri="{BB962C8B-B14F-4D97-AF65-F5344CB8AC3E}">
        <p14:creationId xmlns:p14="http://schemas.microsoft.com/office/powerpoint/2010/main" val="2678208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sosceles Triangle 9">
            <a:extLst>
              <a:ext uri="{FF2B5EF4-FFF2-40B4-BE49-F238E27FC236}">
                <a16:creationId xmlns:a16="http://schemas.microsoft.com/office/drawing/2014/main" id="{7F6D3C65-A4B5-0983-D14A-5E4D0D4E2634}"/>
              </a:ext>
            </a:extLst>
          </p:cNvPr>
          <p:cNvSpPr/>
          <p:nvPr/>
        </p:nvSpPr>
        <p:spPr>
          <a:xfrm>
            <a:off x="5569054" y="2362960"/>
            <a:ext cx="1828800" cy="1371600"/>
          </a:xfrm>
          <a:prstGeom prst="triangle">
            <a:avLst/>
          </a:prstGeom>
          <a:solidFill>
            <a:schemeClr val="accent4">
              <a:lumMod val="20000"/>
              <a:lumOff val="8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7C81157-6023-DF57-1574-232F95D91319}"/>
              </a:ext>
            </a:extLst>
          </p:cNvPr>
          <p:cNvSpPr txBox="1"/>
          <p:nvPr/>
        </p:nvSpPr>
        <p:spPr>
          <a:xfrm>
            <a:off x="7285691" y="2868297"/>
            <a:ext cx="4068109" cy="338554"/>
          </a:xfrm>
          <a:prstGeom prst="rect">
            <a:avLst/>
          </a:prstGeom>
          <a:noFill/>
        </p:spPr>
        <p:txBody>
          <a:bodyPr wrap="square">
            <a:spAutoFit/>
          </a:bodyPr>
          <a:lstStyle/>
          <a:p>
            <a:r>
              <a:rPr lang="en-US" sz="1600" dirty="0">
                <a:solidFill>
                  <a:srgbClr val="FF0000"/>
                </a:solidFill>
                <a:latin typeface="Palatino Linotype" panose="02040502050505030304" pitchFamily="18" charset="0"/>
              </a:rPr>
              <a:t>For the same reason V’ gets reordered</a:t>
            </a:r>
          </a:p>
        </p:txBody>
      </p:sp>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50167"/>
            <a:ext cx="10515600" cy="469991"/>
          </a:xfrm>
        </p:spPr>
        <p:txBody>
          <a:bodyPr>
            <a:normAutofit fontScale="90000"/>
          </a:bodyPr>
          <a:lstStyle/>
          <a:p>
            <a:pPr algn="ctr"/>
            <a:r>
              <a:rPr lang="en-US" dirty="0"/>
              <a:t>Node Manipulations</a:t>
            </a:r>
          </a:p>
        </p:txBody>
      </p:sp>
      <p:sp>
        <p:nvSpPr>
          <p:cNvPr id="170" name="Rectangle: Rounded Corners 169">
            <a:extLst>
              <a:ext uri="{FF2B5EF4-FFF2-40B4-BE49-F238E27FC236}">
                <a16:creationId xmlns:a16="http://schemas.microsoft.com/office/drawing/2014/main" id="{A677C50E-FBFD-712B-4430-1A1B9FCBAEC2}"/>
              </a:ext>
            </a:extLst>
          </p:cNvPr>
          <p:cNvSpPr/>
          <p:nvPr/>
        </p:nvSpPr>
        <p:spPr>
          <a:xfrm>
            <a:off x="5850957" y="3255451"/>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found</a:t>
            </a:r>
          </a:p>
        </p:txBody>
      </p:sp>
      <p:sp>
        <p:nvSpPr>
          <p:cNvPr id="171" name="Rectangle: Rounded Corners 170">
            <a:extLst>
              <a:ext uri="{FF2B5EF4-FFF2-40B4-BE49-F238E27FC236}">
                <a16:creationId xmlns:a16="http://schemas.microsoft.com/office/drawing/2014/main" id="{45B34B8F-71AD-5942-B2E4-D957FFB1DE86}"/>
              </a:ext>
            </a:extLst>
          </p:cNvPr>
          <p:cNvSpPr/>
          <p:nvPr/>
        </p:nvSpPr>
        <p:spPr>
          <a:xfrm>
            <a:off x="6573261" y="222012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172" name="Straight Arrow Connector 171">
            <a:extLst>
              <a:ext uri="{FF2B5EF4-FFF2-40B4-BE49-F238E27FC236}">
                <a16:creationId xmlns:a16="http://schemas.microsoft.com/office/drawing/2014/main" id="{405FCA66-F4E3-02FC-8A3D-53C47BDB911E}"/>
              </a:ext>
            </a:extLst>
          </p:cNvPr>
          <p:cNvCxnSpPr>
            <a:cxnSpLocks/>
            <a:stCxn id="171" idx="2"/>
            <a:endCxn id="174" idx="0"/>
          </p:cNvCxnSpPr>
          <p:nvPr/>
        </p:nvCxnSpPr>
        <p:spPr>
          <a:xfrm flipH="1">
            <a:off x="6491453" y="2598655"/>
            <a:ext cx="325899" cy="1498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568D137B-33DA-1DFD-B08F-BA95BE6A98A9}"/>
              </a:ext>
            </a:extLst>
          </p:cNvPr>
          <p:cNvCxnSpPr>
            <a:cxnSpLocks/>
            <a:stCxn id="171" idx="2"/>
            <a:endCxn id="195" idx="0"/>
          </p:cNvCxnSpPr>
          <p:nvPr/>
        </p:nvCxnSpPr>
        <p:spPr>
          <a:xfrm>
            <a:off x="6817352" y="2598655"/>
            <a:ext cx="239906" cy="14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4" name="Rectangle: Rounded Corners 173">
            <a:extLst>
              <a:ext uri="{FF2B5EF4-FFF2-40B4-BE49-F238E27FC236}">
                <a16:creationId xmlns:a16="http://schemas.microsoft.com/office/drawing/2014/main" id="{3DD9AAA2-0B9B-F752-5179-FAACEC7DFF80}"/>
              </a:ext>
            </a:extLst>
          </p:cNvPr>
          <p:cNvSpPr/>
          <p:nvPr/>
        </p:nvSpPr>
        <p:spPr>
          <a:xfrm>
            <a:off x="6247362" y="274851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cxnSp>
        <p:nvCxnSpPr>
          <p:cNvPr id="175" name="Straight Arrow Connector 174">
            <a:extLst>
              <a:ext uri="{FF2B5EF4-FFF2-40B4-BE49-F238E27FC236}">
                <a16:creationId xmlns:a16="http://schemas.microsoft.com/office/drawing/2014/main" id="{AF7B1619-CCCA-BA46-9C39-765EB32AB41A}"/>
              </a:ext>
            </a:extLst>
          </p:cNvPr>
          <p:cNvCxnSpPr>
            <a:cxnSpLocks/>
            <a:stCxn id="174" idx="2"/>
            <a:endCxn id="170" idx="0"/>
          </p:cNvCxnSpPr>
          <p:nvPr/>
        </p:nvCxnSpPr>
        <p:spPr>
          <a:xfrm flipH="1">
            <a:off x="6192685" y="3127045"/>
            <a:ext cx="298768" cy="1284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6" name="Rectangle: Rounded Corners 175">
            <a:extLst>
              <a:ext uri="{FF2B5EF4-FFF2-40B4-BE49-F238E27FC236}">
                <a16:creationId xmlns:a16="http://schemas.microsoft.com/office/drawing/2014/main" id="{64744997-AA9B-FC75-2869-94564B31E1C1}"/>
              </a:ext>
            </a:extLst>
          </p:cNvPr>
          <p:cNvSpPr/>
          <p:nvPr/>
        </p:nvSpPr>
        <p:spPr>
          <a:xfrm>
            <a:off x="6985557" y="169228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177" name="Straight Arrow Connector 176">
            <a:extLst>
              <a:ext uri="{FF2B5EF4-FFF2-40B4-BE49-F238E27FC236}">
                <a16:creationId xmlns:a16="http://schemas.microsoft.com/office/drawing/2014/main" id="{D1F28624-4B12-315B-14AA-C359F2AF8C87}"/>
              </a:ext>
            </a:extLst>
          </p:cNvPr>
          <p:cNvCxnSpPr>
            <a:cxnSpLocks/>
            <a:stCxn id="176" idx="2"/>
            <a:endCxn id="171" idx="0"/>
          </p:cNvCxnSpPr>
          <p:nvPr/>
        </p:nvCxnSpPr>
        <p:spPr>
          <a:xfrm flipH="1">
            <a:off x="6817352" y="2070821"/>
            <a:ext cx="412296" cy="1492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6C9D0D4A-978C-DC65-419C-DFAB1453FFF8}"/>
              </a:ext>
            </a:extLst>
          </p:cNvPr>
          <p:cNvCxnSpPr>
            <a:cxnSpLocks/>
            <a:stCxn id="176" idx="2"/>
            <a:endCxn id="206" idx="0"/>
          </p:cNvCxnSpPr>
          <p:nvPr/>
        </p:nvCxnSpPr>
        <p:spPr>
          <a:xfrm>
            <a:off x="7229648" y="2070821"/>
            <a:ext cx="412297" cy="1342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9" name="Rectangle: Rounded Corners 178">
            <a:extLst>
              <a:ext uri="{FF2B5EF4-FFF2-40B4-BE49-F238E27FC236}">
                <a16:creationId xmlns:a16="http://schemas.microsoft.com/office/drawing/2014/main" id="{03DFF022-B780-37C3-689A-A3492ED4D462}"/>
              </a:ext>
            </a:extLst>
          </p:cNvPr>
          <p:cNvSpPr/>
          <p:nvPr/>
        </p:nvSpPr>
        <p:spPr>
          <a:xfrm>
            <a:off x="5891048" y="113498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180" name="Straight Arrow Connector 179">
            <a:extLst>
              <a:ext uri="{FF2B5EF4-FFF2-40B4-BE49-F238E27FC236}">
                <a16:creationId xmlns:a16="http://schemas.microsoft.com/office/drawing/2014/main" id="{5006EAD2-58CF-5619-D3C2-5CFE792FAA4D}"/>
              </a:ext>
            </a:extLst>
          </p:cNvPr>
          <p:cNvCxnSpPr>
            <a:cxnSpLocks/>
            <a:stCxn id="179" idx="2"/>
            <a:endCxn id="176" idx="0"/>
          </p:cNvCxnSpPr>
          <p:nvPr/>
        </p:nvCxnSpPr>
        <p:spPr>
          <a:xfrm>
            <a:off x="6135139" y="1513523"/>
            <a:ext cx="1094509"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5F53327D-BC3E-0B83-EBFE-754F54EE945E}"/>
              </a:ext>
            </a:extLst>
          </p:cNvPr>
          <p:cNvCxnSpPr>
            <a:cxnSpLocks/>
            <a:stCxn id="179" idx="2"/>
            <a:endCxn id="185" idx="0"/>
          </p:cNvCxnSpPr>
          <p:nvPr/>
        </p:nvCxnSpPr>
        <p:spPr>
          <a:xfrm flipH="1">
            <a:off x="5211434" y="151352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Rectangle: Rounded Corners 181">
            <a:extLst>
              <a:ext uri="{FF2B5EF4-FFF2-40B4-BE49-F238E27FC236}">
                <a16:creationId xmlns:a16="http://schemas.microsoft.com/office/drawing/2014/main" id="{00FA7C0F-5860-02E7-8599-F1502990EBD3}"/>
              </a:ext>
            </a:extLst>
          </p:cNvPr>
          <p:cNvSpPr/>
          <p:nvPr/>
        </p:nvSpPr>
        <p:spPr>
          <a:xfrm>
            <a:off x="5349141" y="222012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83" name="Straight Arrow Connector 182">
            <a:extLst>
              <a:ext uri="{FF2B5EF4-FFF2-40B4-BE49-F238E27FC236}">
                <a16:creationId xmlns:a16="http://schemas.microsoft.com/office/drawing/2014/main" id="{B755B4BA-F0F7-715E-A558-A9B50E96623C}"/>
              </a:ext>
            </a:extLst>
          </p:cNvPr>
          <p:cNvCxnSpPr>
            <a:cxnSpLocks/>
            <a:stCxn id="182" idx="2"/>
            <a:endCxn id="194" idx="0"/>
          </p:cNvCxnSpPr>
          <p:nvPr/>
        </p:nvCxnSpPr>
        <p:spPr>
          <a:xfrm>
            <a:off x="5593232" y="259865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43798C9D-BD6D-B840-A392-45712BAACF72}"/>
              </a:ext>
            </a:extLst>
          </p:cNvPr>
          <p:cNvCxnSpPr>
            <a:cxnSpLocks/>
            <a:stCxn id="182" idx="2"/>
            <a:endCxn id="188" idx="0"/>
          </p:cNvCxnSpPr>
          <p:nvPr/>
        </p:nvCxnSpPr>
        <p:spPr>
          <a:xfrm flipH="1">
            <a:off x="5228561" y="2598656"/>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 name="Rectangle: Rounded Corners 184">
            <a:extLst>
              <a:ext uri="{FF2B5EF4-FFF2-40B4-BE49-F238E27FC236}">
                <a16:creationId xmlns:a16="http://schemas.microsoft.com/office/drawing/2014/main" id="{C6DC0879-69B0-AE7A-0069-9756FD069C95}"/>
              </a:ext>
            </a:extLst>
          </p:cNvPr>
          <p:cNvSpPr/>
          <p:nvPr/>
        </p:nvSpPr>
        <p:spPr>
          <a:xfrm>
            <a:off x="4967343" y="169017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86" name="Straight Arrow Connector 185">
            <a:extLst>
              <a:ext uri="{FF2B5EF4-FFF2-40B4-BE49-F238E27FC236}">
                <a16:creationId xmlns:a16="http://schemas.microsoft.com/office/drawing/2014/main" id="{4897A7DE-0BC7-05D0-C089-7C30A1707EFE}"/>
              </a:ext>
            </a:extLst>
          </p:cNvPr>
          <p:cNvCxnSpPr>
            <a:cxnSpLocks/>
            <a:stCxn id="185" idx="2"/>
            <a:endCxn id="182" idx="0"/>
          </p:cNvCxnSpPr>
          <p:nvPr/>
        </p:nvCxnSpPr>
        <p:spPr>
          <a:xfrm>
            <a:off x="5211434" y="206870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0B1E991C-B7B9-E0C3-5CC6-030D7C297199}"/>
              </a:ext>
            </a:extLst>
          </p:cNvPr>
          <p:cNvCxnSpPr>
            <a:cxnSpLocks/>
            <a:stCxn id="185" idx="2"/>
            <a:endCxn id="189" idx="0"/>
          </p:cNvCxnSpPr>
          <p:nvPr/>
        </p:nvCxnSpPr>
        <p:spPr>
          <a:xfrm flipH="1">
            <a:off x="4861842" y="206870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Rounded Corners 187">
            <a:extLst>
              <a:ext uri="{FF2B5EF4-FFF2-40B4-BE49-F238E27FC236}">
                <a16:creationId xmlns:a16="http://schemas.microsoft.com/office/drawing/2014/main" id="{C3E41E69-1B81-426C-ED2F-751BF6F16F41}"/>
              </a:ext>
            </a:extLst>
          </p:cNvPr>
          <p:cNvSpPr/>
          <p:nvPr/>
        </p:nvSpPr>
        <p:spPr>
          <a:xfrm>
            <a:off x="4886833" y="275007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89" name="Oval 188">
            <a:extLst>
              <a:ext uri="{FF2B5EF4-FFF2-40B4-BE49-F238E27FC236}">
                <a16:creationId xmlns:a16="http://schemas.microsoft.com/office/drawing/2014/main" id="{12635CBB-D994-2C8B-8C35-CCBAD3E8F67E}"/>
              </a:ext>
            </a:extLst>
          </p:cNvPr>
          <p:cNvSpPr/>
          <p:nvPr/>
        </p:nvSpPr>
        <p:spPr>
          <a:xfrm>
            <a:off x="4715387" y="222012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C4BA46F-72EE-4F30-F615-B86525337E05}"/>
              </a:ext>
            </a:extLst>
          </p:cNvPr>
          <p:cNvSpPr/>
          <p:nvPr/>
        </p:nvSpPr>
        <p:spPr>
          <a:xfrm>
            <a:off x="5789727" y="275007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98EF1E18-E5AF-BC4D-9D86-FF6223C7E02A}"/>
              </a:ext>
            </a:extLst>
          </p:cNvPr>
          <p:cNvSpPr/>
          <p:nvPr/>
        </p:nvSpPr>
        <p:spPr>
          <a:xfrm>
            <a:off x="6910803" y="274851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Rectangle: Rounded Corners 205">
            <a:extLst>
              <a:ext uri="{FF2B5EF4-FFF2-40B4-BE49-F238E27FC236}">
                <a16:creationId xmlns:a16="http://schemas.microsoft.com/office/drawing/2014/main" id="{3D243604-063A-4A94-D278-24B48F84EB4E}"/>
              </a:ext>
            </a:extLst>
          </p:cNvPr>
          <p:cNvSpPr/>
          <p:nvPr/>
        </p:nvSpPr>
        <p:spPr>
          <a:xfrm>
            <a:off x="7397854" y="220511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sp>
        <p:nvSpPr>
          <p:cNvPr id="3" name="Rectangle: Rounded Corners 2">
            <a:extLst>
              <a:ext uri="{FF2B5EF4-FFF2-40B4-BE49-F238E27FC236}">
                <a16:creationId xmlns:a16="http://schemas.microsoft.com/office/drawing/2014/main" id="{178AD2F6-8166-F7E6-2653-998AB5778299}"/>
              </a:ext>
            </a:extLst>
          </p:cNvPr>
          <p:cNvSpPr/>
          <p:nvPr/>
        </p:nvSpPr>
        <p:spPr>
          <a:xfrm>
            <a:off x="6608306" y="3251267"/>
            <a:ext cx="629619"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5" name="Straight Arrow Connector 4">
            <a:extLst>
              <a:ext uri="{FF2B5EF4-FFF2-40B4-BE49-F238E27FC236}">
                <a16:creationId xmlns:a16="http://schemas.microsoft.com/office/drawing/2014/main" id="{42BD1C48-F5B7-6BAE-F2CB-8E0DD6E7E022}"/>
              </a:ext>
            </a:extLst>
          </p:cNvPr>
          <p:cNvCxnSpPr>
            <a:endCxn id="3" idx="0"/>
          </p:cNvCxnSpPr>
          <p:nvPr/>
        </p:nvCxnSpPr>
        <p:spPr>
          <a:xfrm>
            <a:off x="6491453" y="3128604"/>
            <a:ext cx="431663" cy="1226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D3903CCD-B79F-3D09-6CAA-60760AE92750}"/>
              </a:ext>
            </a:extLst>
          </p:cNvPr>
          <p:cNvSpPr/>
          <p:nvPr/>
        </p:nvSpPr>
        <p:spPr>
          <a:xfrm>
            <a:off x="6086270" y="437904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sp>
        <p:nvSpPr>
          <p:cNvPr id="12" name="Rectangle: Rounded Corners 11">
            <a:extLst>
              <a:ext uri="{FF2B5EF4-FFF2-40B4-BE49-F238E27FC236}">
                <a16:creationId xmlns:a16="http://schemas.microsoft.com/office/drawing/2014/main" id="{7328C5E6-9C6B-1C54-449B-03C1919192DB}"/>
              </a:ext>
            </a:extLst>
          </p:cNvPr>
          <p:cNvSpPr/>
          <p:nvPr/>
        </p:nvSpPr>
        <p:spPr>
          <a:xfrm>
            <a:off x="5537631" y="4908996"/>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job</a:t>
            </a:r>
          </a:p>
        </p:txBody>
      </p:sp>
      <p:sp>
        <p:nvSpPr>
          <p:cNvPr id="13" name="Rectangle: Rounded Corners 12">
            <a:extLst>
              <a:ext uri="{FF2B5EF4-FFF2-40B4-BE49-F238E27FC236}">
                <a16:creationId xmlns:a16="http://schemas.microsoft.com/office/drawing/2014/main" id="{5240A4BD-2400-6EFF-02D3-4A356C5CBB25}"/>
              </a:ext>
            </a:extLst>
          </p:cNvPr>
          <p:cNvSpPr/>
          <p:nvPr/>
        </p:nvSpPr>
        <p:spPr>
          <a:xfrm>
            <a:off x="5545906" y="385601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21" name="Straight Arrow Connector 20">
            <a:extLst>
              <a:ext uri="{FF2B5EF4-FFF2-40B4-BE49-F238E27FC236}">
                <a16:creationId xmlns:a16="http://schemas.microsoft.com/office/drawing/2014/main" id="{BEF07841-9024-965B-E501-65787D47DC3C}"/>
              </a:ext>
            </a:extLst>
          </p:cNvPr>
          <p:cNvCxnSpPr>
            <a:cxnSpLocks/>
            <a:endCxn id="11" idx="0"/>
          </p:cNvCxnSpPr>
          <p:nvPr/>
        </p:nvCxnSpPr>
        <p:spPr>
          <a:xfrm>
            <a:off x="5850957" y="4234549"/>
            <a:ext cx="479404"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0CDC7D8-AF66-B378-7EFD-421119F0AA75}"/>
              </a:ext>
            </a:extLst>
          </p:cNvPr>
          <p:cNvCxnSpPr>
            <a:cxnSpLocks/>
            <a:stCxn id="11" idx="2"/>
            <a:endCxn id="24" idx="0"/>
          </p:cNvCxnSpPr>
          <p:nvPr/>
        </p:nvCxnSpPr>
        <p:spPr>
          <a:xfrm>
            <a:off x="6330361" y="4757583"/>
            <a:ext cx="333287" cy="1514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C7AD6C9-A1D0-48D2-3F98-80415A97527D}"/>
              </a:ext>
            </a:extLst>
          </p:cNvPr>
          <p:cNvSpPr/>
          <p:nvPr/>
        </p:nvSpPr>
        <p:spPr>
          <a:xfrm>
            <a:off x="6517193" y="4908996"/>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9FEFE190-1515-45E0-5DE8-91AB19A852FC}"/>
              </a:ext>
            </a:extLst>
          </p:cNvPr>
          <p:cNvCxnSpPr>
            <a:cxnSpLocks/>
            <a:stCxn id="11" idx="2"/>
          </p:cNvCxnSpPr>
          <p:nvPr/>
        </p:nvCxnSpPr>
        <p:spPr>
          <a:xfrm flipH="1">
            <a:off x="5940319" y="4757583"/>
            <a:ext cx="390042"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4CC71D-97BE-F884-8ED8-0A5C1548306E}"/>
              </a:ext>
            </a:extLst>
          </p:cNvPr>
          <p:cNvCxnSpPr>
            <a:cxnSpLocks/>
            <a:stCxn id="3" idx="2"/>
          </p:cNvCxnSpPr>
          <p:nvPr/>
        </p:nvCxnSpPr>
        <p:spPr>
          <a:xfrm flipH="1">
            <a:off x="5850957" y="3629802"/>
            <a:ext cx="1072159" cy="2262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6B36120F-FE2D-191F-D413-9410609B754E}"/>
              </a:ext>
            </a:extLst>
          </p:cNvPr>
          <p:cNvCxnSpPr>
            <a:cxnSpLocks/>
            <a:stCxn id="13" idx="2"/>
            <a:endCxn id="54" idx="0"/>
          </p:cNvCxnSpPr>
          <p:nvPr/>
        </p:nvCxnSpPr>
        <p:spPr>
          <a:xfrm flipH="1">
            <a:off x="5468108" y="4234549"/>
            <a:ext cx="321889"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2ED2AA13-CB9F-A503-8B48-76D997B4AA48}"/>
              </a:ext>
            </a:extLst>
          </p:cNvPr>
          <p:cNvSpPr/>
          <p:nvPr/>
        </p:nvSpPr>
        <p:spPr>
          <a:xfrm>
            <a:off x="5321653" y="4379048"/>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700817E9-694F-84E2-47E8-6824CFFE2229}"/>
              </a:ext>
            </a:extLst>
          </p:cNvPr>
          <p:cNvSpPr/>
          <p:nvPr/>
        </p:nvSpPr>
        <p:spPr>
          <a:xfrm>
            <a:off x="7035952" y="5442926"/>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last</a:t>
            </a:r>
          </a:p>
        </p:txBody>
      </p:sp>
      <p:sp>
        <p:nvSpPr>
          <p:cNvPr id="22" name="Rectangle: Rounded Corners 21">
            <a:extLst>
              <a:ext uri="{FF2B5EF4-FFF2-40B4-BE49-F238E27FC236}">
                <a16:creationId xmlns:a16="http://schemas.microsoft.com/office/drawing/2014/main" id="{B6CF605D-AE78-240B-5242-A2EEF611B3A0}"/>
              </a:ext>
            </a:extLst>
          </p:cNvPr>
          <p:cNvSpPr/>
          <p:nvPr/>
        </p:nvSpPr>
        <p:spPr>
          <a:xfrm>
            <a:off x="7594258" y="490387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28" name="Straight Arrow Connector 27">
            <a:extLst>
              <a:ext uri="{FF2B5EF4-FFF2-40B4-BE49-F238E27FC236}">
                <a16:creationId xmlns:a16="http://schemas.microsoft.com/office/drawing/2014/main" id="{E59FC138-6B26-A09C-1A8F-141CD2C59451}"/>
              </a:ext>
            </a:extLst>
          </p:cNvPr>
          <p:cNvCxnSpPr>
            <a:cxnSpLocks/>
            <a:stCxn id="22" idx="2"/>
            <a:endCxn id="41" idx="0"/>
          </p:cNvCxnSpPr>
          <p:nvPr/>
        </p:nvCxnSpPr>
        <p:spPr>
          <a:xfrm>
            <a:off x="7838349" y="5282409"/>
            <a:ext cx="337353" cy="16051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5926ED4-8941-DBB8-AF4D-88D16D66CE41}"/>
              </a:ext>
            </a:extLst>
          </p:cNvPr>
          <p:cNvCxnSpPr>
            <a:cxnSpLocks/>
            <a:stCxn id="22" idx="2"/>
            <a:endCxn id="4" idx="0"/>
          </p:cNvCxnSpPr>
          <p:nvPr/>
        </p:nvCxnSpPr>
        <p:spPr>
          <a:xfrm flipH="1">
            <a:off x="7377680" y="5282409"/>
            <a:ext cx="460669" cy="1605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ctangle: Rounded Corners 29">
            <a:extLst>
              <a:ext uri="{FF2B5EF4-FFF2-40B4-BE49-F238E27FC236}">
                <a16:creationId xmlns:a16="http://schemas.microsoft.com/office/drawing/2014/main" id="{50DF2455-2F9E-FFD3-7427-A373FD5DA8F9}"/>
              </a:ext>
            </a:extLst>
          </p:cNvPr>
          <p:cNvSpPr/>
          <p:nvPr/>
        </p:nvSpPr>
        <p:spPr>
          <a:xfrm>
            <a:off x="7203712" y="435957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1" name="Straight Arrow Connector 30">
            <a:extLst>
              <a:ext uri="{FF2B5EF4-FFF2-40B4-BE49-F238E27FC236}">
                <a16:creationId xmlns:a16="http://schemas.microsoft.com/office/drawing/2014/main" id="{D1AE956F-0B93-3E78-DDCD-DE30373060D8}"/>
              </a:ext>
            </a:extLst>
          </p:cNvPr>
          <p:cNvCxnSpPr>
            <a:cxnSpLocks/>
            <a:stCxn id="30" idx="2"/>
            <a:endCxn id="22" idx="0"/>
          </p:cNvCxnSpPr>
          <p:nvPr/>
        </p:nvCxnSpPr>
        <p:spPr>
          <a:xfrm>
            <a:off x="7447803" y="4738106"/>
            <a:ext cx="390546"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989BE5B-A168-D87C-8EE7-9FB08B8B2F2C}"/>
              </a:ext>
            </a:extLst>
          </p:cNvPr>
          <p:cNvCxnSpPr>
            <a:cxnSpLocks/>
            <a:stCxn id="30" idx="2"/>
            <a:endCxn id="42" idx="0"/>
          </p:cNvCxnSpPr>
          <p:nvPr/>
        </p:nvCxnSpPr>
        <p:spPr>
          <a:xfrm flipH="1">
            <a:off x="7081667" y="4738106"/>
            <a:ext cx="366137"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Rounded Corners 32">
            <a:extLst>
              <a:ext uri="{FF2B5EF4-FFF2-40B4-BE49-F238E27FC236}">
                <a16:creationId xmlns:a16="http://schemas.microsoft.com/office/drawing/2014/main" id="{3659610E-4646-6738-DF1E-7BE12DFCA200}"/>
              </a:ext>
            </a:extLst>
          </p:cNvPr>
          <p:cNvSpPr/>
          <p:nvPr/>
        </p:nvSpPr>
        <p:spPr>
          <a:xfrm>
            <a:off x="8774644" y="4345217"/>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34" name="Straight Arrow Connector 33">
            <a:extLst>
              <a:ext uri="{FF2B5EF4-FFF2-40B4-BE49-F238E27FC236}">
                <a16:creationId xmlns:a16="http://schemas.microsoft.com/office/drawing/2014/main" id="{719FE2C8-4E4A-7B90-F2BC-D9FB83A9D725}"/>
              </a:ext>
            </a:extLst>
          </p:cNvPr>
          <p:cNvCxnSpPr>
            <a:cxnSpLocks/>
            <a:stCxn id="33" idx="2"/>
            <a:endCxn id="40" idx="0"/>
          </p:cNvCxnSpPr>
          <p:nvPr/>
        </p:nvCxnSpPr>
        <p:spPr>
          <a:xfrm>
            <a:off x="9018735" y="4723752"/>
            <a:ext cx="381798"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311216C-D4BF-1418-FF53-FE5293127039}"/>
              </a:ext>
            </a:extLst>
          </p:cNvPr>
          <p:cNvCxnSpPr>
            <a:cxnSpLocks/>
            <a:stCxn id="33" idx="2"/>
            <a:endCxn id="36" idx="0"/>
          </p:cNvCxnSpPr>
          <p:nvPr/>
        </p:nvCxnSpPr>
        <p:spPr>
          <a:xfrm flipH="1">
            <a:off x="8619441" y="4723752"/>
            <a:ext cx="399294"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Rounded Corners 35">
            <a:extLst>
              <a:ext uri="{FF2B5EF4-FFF2-40B4-BE49-F238E27FC236}">
                <a16:creationId xmlns:a16="http://schemas.microsoft.com/office/drawing/2014/main" id="{254EF2F6-08AA-3C5A-9302-6E898100151E}"/>
              </a:ext>
            </a:extLst>
          </p:cNvPr>
          <p:cNvSpPr/>
          <p:nvPr/>
        </p:nvSpPr>
        <p:spPr>
          <a:xfrm>
            <a:off x="8228895" y="4889520"/>
            <a:ext cx="781092"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Friday</a:t>
            </a:r>
          </a:p>
        </p:txBody>
      </p:sp>
      <p:sp>
        <p:nvSpPr>
          <p:cNvPr id="37" name="Rectangle: Rounded Corners 36">
            <a:extLst>
              <a:ext uri="{FF2B5EF4-FFF2-40B4-BE49-F238E27FC236}">
                <a16:creationId xmlns:a16="http://schemas.microsoft.com/office/drawing/2014/main" id="{ADAC7E06-8031-8891-BF21-3441B4F28D49}"/>
              </a:ext>
            </a:extLst>
          </p:cNvPr>
          <p:cNvSpPr/>
          <p:nvPr/>
        </p:nvSpPr>
        <p:spPr>
          <a:xfrm>
            <a:off x="7984804" y="3847455"/>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8" name="Straight Arrow Connector 37">
            <a:extLst>
              <a:ext uri="{FF2B5EF4-FFF2-40B4-BE49-F238E27FC236}">
                <a16:creationId xmlns:a16="http://schemas.microsoft.com/office/drawing/2014/main" id="{3A0C9F73-D1A7-A809-53F2-3F8067BDD2E9}"/>
              </a:ext>
            </a:extLst>
          </p:cNvPr>
          <p:cNvCxnSpPr>
            <a:cxnSpLocks/>
            <a:stCxn id="37" idx="2"/>
            <a:endCxn id="33" idx="0"/>
          </p:cNvCxnSpPr>
          <p:nvPr/>
        </p:nvCxnSpPr>
        <p:spPr>
          <a:xfrm>
            <a:off x="8228895" y="4225990"/>
            <a:ext cx="789840" cy="1192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3C628299-C3E3-F8E6-11BD-A0FF2DE630FA}"/>
              </a:ext>
            </a:extLst>
          </p:cNvPr>
          <p:cNvCxnSpPr>
            <a:cxnSpLocks/>
            <a:stCxn id="37" idx="2"/>
            <a:endCxn id="30" idx="0"/>
          </p:cNvCxnSpPr>
          <p:nvPr/>
        </p:nvCxnSpPr>
        <p:spPr>
          <a:xfrm flipH="1">
            <a:off x="7447803" y="4225990"/>
            <a:ext cx="781092" cy="133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2DF396B3-C163-A1F3-DE33-7D4615493B53}"/>
              </a:ext>
            </a:extLst>
          </p:cNvPr>
          <p:cNvSpPr/>
          <p:nvPr/>
        </p:nvSpPr>
        <p:spPr>
          <a:xfrm>
            <a:off x="9254079" y="488952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1859108-0079-4EF5-B14A-065F74CF06CB}"/>
              </a:ext>
            </a:extLst>
          </p:cNvPr>
          <p:cNvSpPr/>
          <p:nvPr/>
        </p:nvSpPr>
        <p:spPr>
          <a:xfrm>
            <a:off x="8029248" y="5442926"/>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3E76DB4-B764-0C07-3DFE-0315355640F0}"/>
              </a:ext>
            </a:extLst>
          </p:cNvPr>
          <p:cNvSpPr/>
          <p:nvPr/>
        </p:nvSpPr>
        <p:spPr>
          <a:xfrm>
            <a:off x="6935212" y="4903874"/>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76610D5C-7E9D-7C1F-9878-1CCA931559FF}"/>
              </a:ext>
            </a:extLst>
          </p:cNvPr>
          <p:cNvCxnSpPr>
            <a:cxnSpLocks/>
            <a:stCxn id="3" idx="2"/>
            <a:endCxn id="37" idx="0"/>
          </p:cNvCxnSpPr>
          <p:nvPr/>
        </p:nvCxnSpPr>
        <p:spPr>
          <a:xfrm>
            <a:off x="6923116" y="3629802"/>
            <a:ext cx="1305779" cy="2176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55110CF-A4A0-7AF3-03A2-6003395FD6FB}"/>
              </a:ext>
            </a:extLst>
          </p:cNvPr>
          <p:cNvSpPr txBox="1"/>
          <p:nvPr/>
        </p:nvSpPr>
        <p:spPr>
          <a:xfrm>
            <a:off x="3800626" y="456723"/>
            <a:ext cx="4686904" cy="646331"/>
          </a:xfrm>
          <a:prstGeom prst="rect">
            <a:avLst/>
          </a:prstGeom>
          <a:noFill/>
        </p:spPr>
        <p:txBody>
          <a:bodyPr wrap="square">
            <a:spAutoFit/>
          </a:bodyPr>
          <a:lstStyle/>
          <a:p>
            <a:pPr algn="ctr"/>
            <a:r>
              <a:rPr lang="en-US" sz="1800" b="1" dirty="0">
                <a:solidFill>
                  <a:schemeClr val="accent6"/>
                </a:solidFill>
                <a:latin typeface="Palatino Linotype" panose="02040502050505030304" pitchFamily="18" charset="0"/>
              </a:rPr>
              <a:t>Current Task:</a:t>
            </a:r>
          </a:p>
          <a:p>
            <a:pPr algn="ctr"/>
            <a:r>
              <a:rPr lang="en-US" sz="1800" i="1" dirty="0">
                <a:solidFill>
                  <a:schemeClr val="accent6"/>
                </a:solidFill>
                <a:latin typeface="Palatino Linotype" panose="02040502050505030304" pitchFamily="18" charset="0"/>
              </a:rPr>
              <a:t>Reorder Nodes</a:t>
            </a:r>
          </a:p>
        </p:txBody>
      </p:sp>
    </p:spTree>
    <p:extLst>
      <p:ext uri="{BB962C8B-B14F-4D97-AF65-F5344CB8AC3E}">
        <p14:creationId xmlns:p14="http://schemas.microsoft.com/office/powerpoint/2010/main" val="425299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9527"/>
            <a:ext cx="10515600" cy="671193"/>
          </a:xfrm>
        </p:spPr>
        <p:txBody>
          <a:bodyPr>
            <a:normAutofit fontScale="90000"/>
          </a:bodyPr>
          <a:lstStyle/>
          <a:p>
            <a:pPr algn="ctr"/>
            <a:r>
              <a:rPr lang="en-US" dirty="0"/>
              <a:t>Syntax Trees</a:t>
            </a:r>
          </a:p>
        </p:txBody>
      </p:sp>
      <p:sp>
        <p:nvSpPr>
          <p:cNvPr id="3" name="TextBox 2">
            <a:extLst>
              <a:ext uri="{FF2B5EF4-FFF2-40B4-BE49-F238E27FC236}">
                <a16:creationId xmlns:a16="http://schemas.microsoft.com/office/drawing/2014/main" id="{5F3D1E36-AF09-2EF7-CC78-55566C4F7D46}"/>
              </a:ext>
            </a:extLst>
          </p:cNvPr>
          <p:cNvSpPr txBox="1"/>
          <p:nvPr/>
        </p:nvSpPr>
        <p:spPr>
          <a:xfrm>
            <a:off x="1524000" y="583156"/>
            <a:ext cx="9144000" cy="1015663"/>
          </a:xfrm>
          <a:prstGeom prst="rect">
            <a:avLst/>
          </a:prstGeom>
          <a:noFill/>
        </p:spPr>
        <p:txBody>
          <a:bodyPr wrap="square">
            <a:spAutoFit/>
          </a:bodyPr>
          <a:lstStyle/>
          <a:p>
            <a:pPr algn="ctr"/>
            <a:r>
              <a:rPr lang="en-US" sz="2000" dirty="0">
                <a:solidFill>
                  <a:schemeClr val="bg2">
                    <a:lumMod val="10000"/>
                  </a:schemeClr>
                </a:solidFill>
                <a:latin typeface="Palatino Linotype" panose="02040502050505030304" pitchFamily="18" charset="0"/>
              </a:rPr>
              <a:t>In Linguistics, syntax trees are hierarchical structures that represent language structure and grammar in a visual tree. Their structure is formed by phrase rules in a </a:t>
            </a:r>
            <a:r>
              <a:rPr lang="en-US" sz="2000" i="1" dirty="0">
                <a:solidFill>
                  <a:schemeClr val="bg2">
                    <a:lumMod val="10000"/>
                  </a:schemeClr>
                </a:solidFill>
                <a:latin typeface="Palatino Linotype" panose="02040502050505030304" pitchFamily="18" charset="0"/>
              </a:rPr>
              <a:t>generative grammar</a:t>
            </a:r>
          </a:p>
        </p:txBody>
      </p:sp>
      <p:sp>
        <p:nvSpPr>
          <p:cNvPr id="6" name="Rectangle: Rounded Corners 5">
            <a:extLst>
              <a:ext uri="{FF2B5EF4-FFF2-40B4-BE49-F238E27FC236}">
                <a16:creationId xmlns:a16="http://schemas.microsoft.com/office/drawing/2014/main" id="{32243C9D-3072-B8F1-C3BF-986D7463DBD2}"/>
              </a:ext>
            </a:extLst>
          </p:cNvPr>
          <p:cNvSpPr/>
          <p:nvPr/>
        </p:nvSpPr>
        <p:spPr>
          <a:xfrm>
            <a:off x="6502401" y="1942199"/>
            <a:ext cx="1828800" cy="457200"/>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latin typeface="Courier New" panose="02070309020205020404" pitchFamily="49" charset="0"/>
                <a:cs typeface="Courier New" panose="02070309020205020404" pitchFamily="49" charset="0"/>
              </a:rPr>
              <a:t>Verb Phrase</a:t>
            </a:r>
          </a:p>
        </p:txBody>
      </p:sp>
      <p:grpSp>
        <p:nvGrpSpPr>
          <p:cNvPr id="47" name="Group 46">
            <a:extLst>
              <a:ext uri="{FF2B5EF4-FFF2-40B4-BE49-F238E27FC236}">
                <a16:creationId xmlns:a16="http://schemas.microsoft.com/office/drawing/2014/main" id="{5D3886D5-DA5E-A409-959C-8C921D7889D3}"/>
              </a:ext>
            </a:extLst>
          </p:cNvPr>
          <p:cNvGrpSpPr/>
          <p:nvPr/>
        </p:nvGrpSpPr>
        <p:grpSpPr>
          <a:xfrm>
            <a:off x="5100322" y="2399399"/>
            <a:ext cx="2316479" cy="2144741"/>
            <a:chOff x="5100322" y="2399399"/>
            <a:chExt cx="2316479" cy="2144741"/>
          </a:xfrm>
        </p:grpSpPr>
        <p:grpSp>
          <p:nvGrpSpPr>
            <p:cNvPr id="45" name="Group 44">
              <a:extLst>
                <a:ext uri="{FF2B5EF4-FFF2-40B4-BE49-F238E27FC236}">
                  <a16:creationId xmlns:a16="http://schemas.microsoft.com/office/drawing/2014/main" id="{368ACD74-A94C-A732-A508-DAFBD2A85800}"/>
                </a:ext>
              </a:extLst>
            </p:cNvPr>
            <p:cNvGrpSpPr/>
            <p:nvPr/>
          </p:nvGrpSpPr>
          <p:grpSpPr>
            <a:xfrm>
              <a:off x="5100322" y="2399399"/>
              <a:ext cx="2316479" cy="2144741"/>
              <a:chOff x="5100322" y="2399399"/>
              <a:chExt cx="2316479" cy="2144741"/>
            </a:xfrm>
          </p:grpSpPr>
          <p:grpSp>
            <p:nvGrpSpPr>
              <p:cNvPr id="41" name="Group 40">
                <a:extLst>
                  <a:ext uri="{FF2B5EF4-FFF2-40B4-BE49-F238E27FC236}">
                    <a16:creationId xmlns:a16="http://schemas.microsoft.com/office/drawing/2014/main" id="{891C74CA-2465-30EC-DC7F-37BA6FCA7C03}"/>
                  </a:ext>
                </a:extLst>
              </p:cNvPr>
              <p:cNvGrpSpPr/>
              <p:nvPr/>
            </p:nvGrpSpPr>
            <p:grpSpPr>
              <a:xfrm>
                <a:off x="5100322" y="2780167"/>
                <a:ext cx="1828800" cy="1763973"/>
                <a:chOff x="5100322" y="2780167"/>
                <a:chExt cx="1828800" cy="1763973"/>
              </a:xfrm>
            </p:grpSpPr>
            <p:sp>
              <p:nvSpPr>
                <p:cNvPr id="8" name="Rectangle: Rounded Corners 7">
                  <a:extLst>
                    <a:ext uri="{FF2B5EF4-FFF2-40B4-BE49-F238E27FC236}">
                      <a16:creationId xmlns:a16="http://schemas.microsoft.com/office/drawing/2014/main" id="{08D6731B-D62D-C647-04B9-1F803D302E98}"/>
                    </a:ext>
                  </a:extLst>
                </p:cNvPr>
                <p:cNvSpPr/>
                <p:nvPr/>
              </p:nvSpPr>
              <p:spPr>
                <a:xfrm>
                  <a:off x="5100322" y="2780167"/>
                  <a:ext cx="1828800" cy="457200"/>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latin typeface="Courier New" panose="02070309020205020404" pitchFamily="49" charset="0"/>
                      <a:cs typeface="Courier New" panose="02070309020205020404" pitchFamily="49" charset="0"/>
                    </a:rPr>
                    <a:t>Noun Phrase</a:t>
                  </a:r>
                </a:p>
              </p:txBody>
            </p:sp>
            <p:sp>
              <p:nvSpPr>
                <p:cNvPr id="12" name="Rectangle: Rounded Corners 11">
                  <a:extLst>
                    <a:ext uri="{FF2B5EF4-FFF2-40B4-BE49-F238E27FC236}">
                      <a16:creationId xmlns:a16="http://schemas.microsoft.com/office/drawing/2014/main" id="{A2BD26D4-1D15-B8EF-D297-D276A79A329F}"/>
                    </a:ext>
                  </a:extLst>
                </p:cNvPr>
                <p:cNvSpPr/>
                <p:nvPr/>
              </p:nvSpPr>
              <p:spPr>
                <a:xfrm>
                  <a:off x="5557522" y="3705745"/>
                  <a:ext cx="914400" cy="457200"/>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latin typeface="Courier New" panose="02070309020205020404" pitchFamily="49" charset="0"/>
                      <a:cs typeface="Courier New" panose="02070309020205020404" pitchFamily="49" charset="0"/>
                    </a:rPr>
                    <a:t>Noun</a:t>
                  </a:r>
                </a:p>
              </p:txBody>
            </p:sp>
            <p:sp>
              <p:nvSpPr>
                <p:cNvPr id="13" name="TextBox 12">
                  <a:extLst>
                    <a:ext uri="{FF2B5EF4-FFF2-40B4-BE49-F238E27FC236}">
                      <a16:creationId xmlns:a16="http://schemas.microsoft.com/office/drawing/2014/main" id="{2F8DAB77-F094-AF35-AD4E-223B607AB905}"/>
                    </a:ext>
                  </a:extLst>
                </p:cNvPr>
                <p:cNvSpPr txBox="1"/>
                <p:nvPr/>
              </p:nvSpPr>
              <p:spPr>
                <a:xfrm>
                  <a:off x="5875100" y="4174808"/>
                  <a:ext cx="263214" cy="369332"/>
                </a:xfrm>
                <a:prstGeom prst="rect">
                  <a:avLst/>
                </a:prstGeom>
                <a:noFill/>
              </p:spPr>
              <p:txBody>
                <a:bodyPr wrap="none" rtlCol="0">
                  <a:spAutoFit/>
                </a:bodyPr>
                <a:lstStyle/>
                <a:p>
                  <a:r>
                    <a:rPr lang="en-US" dirty="0">
                      <a:solidFill>
                        <a:schemeClr val="bg2">
                          <a:lumMod val="10000"/>
                        </a:schemeClr>
                      </a:solidFill>
                      <a:latin typeface="Palatino Linotype" panose="02040502050505030304" pitchFamily="18" charset="0"/>
                    </a:rPr>
                    <a:t>I</a:t>
                  </a:r>
                </a:p>
              </p:txBody>
            </p:sp>
          </p:grpSp>
          <p:cxnSp>
            <p:nvCxnSpPr>
              <p:cNvPr id="17" name="Straight Arrow Connector 16">
                <a:extLst>
                  <a:ext uri="{FF2B5EF4-FFF2-40B4-BE49-F238E27FC236}">
                    <a16:creationId xmlns:a16="http://schemas.microsoft.com/office/drawing/2014/main" id="{6BC630A9-ACBE-FD34-ABBE-81E866859B66}"/>
                  </a:ext>
                </a:extLst>
              </p:cNvPr>
              <p:cNvCxnSpPr>
                <a:cxnSpLocks/>
                <a:stCxn id="6" idx="2"/>
                <a:endCxn id="8" idx="0"/>
              </p:cNvCxnSpPr>
              <p:nvPr/>
            </p:nvCxnSpPr>
            <p:spPr>
              <a:xfrm flipH="1">
                <a:off x="6014722" y="2399399"/>
                <a:ext cx="1402079" cy="380768"/>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id="{5E569490-B42F-3FDA-A838-A8C326A04FD2}"/>
                </a:ext>
              </a:extLst>
            </p:cNvPr>
            <p:cNvCxnSpPr>
              <a:cxnSpLocks/>
              <a:stCxn id="8" idx="2"/>
              <a:endCxn id="12" idx="0"/>
            </p:cNvCxnSpPr>
            <p:nvPr/>
          </p:nvCxnSpPr>
          <p:spPr>
            <a:xfrm>
              <a:off x="6014722" y="3237367"/>
              <a:ext cx="0" cy="468378"/>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A2AEF96C-3174-28EE-CA59-0739655FBAFA}"/>
              </a:ext>
            </a:extLst>
          </p:cNvPr>
          <p:cNvGrpSpPr/>
          <p:nvPr/>
        </p:nvGrpSpPr>
        <p:grpSpPr>
          <a:xfrm>
            <a:off x="8818881" y="3237367"/>
            <a:ext cx="1828800" cy="1306773"/>
            <a:chOff x="8818881" y="3237367"/>
            <a:chExt cx="1828800" cy="1306773"/>
          </a:xfrm>
        </p:grpSpPr>
        <p:sp>
          <p:nvSpPr>
            <p:cNvPr id="11" name="Rectangle: Rounded Corners 10">
              <a:extLst>
                <a:ext uri="{FF2B5EF4-FFF2-40B4-BE49-F238E27FC236}">
                  <a16:creationId xmlns:a16="http://schemas.microsoft.com/office/drawing/2014/main" id="{C545D3B4-4ACF-FFD8-99F9-1C92E7367794}"/>
                </a:ext>
              </a:extLst>
            </p:cNvPr>
            <p:cNvSpPr/>
            <p:nvPr/>
          </p:nvSpPr>
          <p:spPr>
            <a:xfrm>
              <a:off x="9276081" y="3705745"/>
              <a:ext cx="1371600" cy="457200"/>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latin typeface="Courier New" panose="02070309020205020404" pitchFamily="49" charset="0"/>
                  <a:cs typeface="Courier New" panose="02070309020205020404" pitchFamily="49" charset="0"/>
                </a:rPr>
                <a:t>Adjective</a:t>
              </a:r>
            </a:p>
          </p:txBody>
        </p:sp>
        <p:sp>
          <p:nvSpPr>
            <p:cNvPr id="15" name="TextBox 14">
              <a:extLst>
                <a:ext uri="{FF2B5EF4-FFF2-40B4-BE49-F238E27FC236}">
                  <a16:creationId xmlns:a16="http://schemas.microsoft.com/office/drawing/2014/main" id="{5991804C-0F53-9586-E743-F9F8F4038261}"/>
                </a:ext>
              </a:extLst>
            </p:cNvPr>
            <p:cNvSpPr txBox="1"/>
            <p:nvPr/>
          </p:nvSpPr>
          <p:spPr>
            <a:xfrm>
              <a:off x="9540932" y="4174808"/>
              <a:ext cx="841897" cy="369332"/>
            </a:xfrm>
            <a:prstGeom prst="rect">
              <a:avLst/>
            </a:prstGeom>
            <a:noFill/>
          </p:spPr>
          <p:txBody>
            <a:bodyPr wrap="none" rtlCol="0">
              <a:spAutoFit/>
            </a:bodyPr>
            <a:lstStyle/>
            <a:p>
              <a:r>
                <a:rPr lang="en-US" dirty="0">
                  <a:solidFill>
                    <a:schemeClr val="bg2">
                      <a:lumMod val="10000"/>
                    </a:schemeClr>
                  </a:solidFill>
                  <a:latin typeface="Palatino Linotype" panose="02040502050505030304" pitchFamily="18" charset="0"/>
                </a:rPr>
                <a:t>happy</a:t>
              </a:r>
            </a:p>
          </p:txBody>
        </p:sp>
        <p:cxnSp>
          <p:nvCxnSpPr>
            <p:cNvPr id="21" name="Straight Arrow Connector 20">
              <a:extLst>
                <a:ext uri="{FF2B5EF4-FFF2-40B4-BE49-F238E27FC236}">
                  <a16:creationId xmlns:a16="http://schemas.microsoft.com/office/drawing/2014/main" id="{5C0A0CDC-383A-65D8-2EE2-F75283707D42}"/>
                </a:ext>
              </a:extLst>
            </p:cNvPr>
            <p:cNvCxnSpPr>
              <a:cxnSpLocks/>
              <a:stCxn id="7" idx="2"/>
              <a:endCxn id="11" idx="0"/>
            </p:cNvCxnSpPr>
            <p:nvPr/>
          </p:nvCxnSpPr>
          <p:spPr>
            <a:xfrm>
              <a:off x="8818881" y="3237367"/>
              <a:ext cx="1143000" cy="468378"/>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BA68B34A-BCE2-1969-ECE2-84A8250BDE73}"/>
              </a:ext>
            </a:extLst>
          </p:cNvPr>
          <p:cNvGrpSpPr/>
          <p:nvPr/>
        </p:nvGrpSpPr>
        <p:grpSpPr>
          <a:xfrm>
            <a:off x="7416801" y="2399399"/>
            <a:ext cx="2316480" cy="2144741"/>
            <a:chOff x="7416801" y="2399399"/>
            <a:chExt cx="2316480" cy="2144741"/>
          </a:xfrm>
        </p:grpSpPr>
        <p:cxnSp>
          <p:nvCxnSpPr>
            <p:cNvPr id="20" name="Straight Arrow Connector 19">
              <a:extLst>
                <a:ext uri="{FF2B5EF4-FFF2-40B4-BE49-F238E27FC236}">
                  <a16:creationId xmlns:a16="http://schemas.microsoft.com/office/drawing/2014/main" id="{ECCEB269-15EE-8A1D-7E15-ADA28E943E91}"/>
                </a:ext>
              </a:extLst>
            </p:cNvPr>
            <p:cNvCxnSpPr>
              <a:cxnSpLocks/>
              <a:stCxn id="6" idx="2"/>
              <a:endCxn id="7" idx="0"/>
            </p:cNvCxnSpPr>
            <p:nvPr/>
          </p:nvCxnSpPr>
          <p:spPr>
            <a:xfrm>
              <a:off x="7416801" y="2399399"/>
              <a:ext cx="1402080" cy="380768"/>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C2B26065-78C9-9BE2-54F1-9A353438BA90}"/>
                </a:ext>
              </a:extLst>
            </p:cNvPr>
            <p:cNvGrpSpPr/>
            <p:nvPr/>
          </p:nvGrpSpPr>
          <p:grpSpPr>
            <a:xfrm>
              <a:off x="7447281" y="2780167"/>
              <a:ext cx="2286000" cy="1763973"/>
              <a:chOff x="7447281" y="2780167"/>
              <a:chExt cx="2286000" cy="1763973"/>
            </a:xfrm>
          </p:grpSpPr>
          <p:sp>
            <p:nvSpPr>
              <p:cNvPr id="14" name="TextBox 13">
                <a:extLst>
                  <a:ext uri="{FF2B5EF4-FFF2-40B4-BE49-F238E27FC236}">
                    <a16:creationId xmlns:a16="http://schemas.microsoft.com/office/drawing/2014/main" id="{E092526C-7004-3F1F-BEE8-226A45B077E1}"/>
                  </a:ext>
                </a:extLst>
              </p:cNvPr>
              <p:cNvSpPr txBox="1"/>
              <p:nvPr/>
            </p:nvSpPr>
            <p:spPr>
              <a:xfrm>
                <a:off x="7661114" y="4174808"/>
                <a:ext cx="503664" cy="369332"/>
              </a:xfrm>
              <a:prstGeom prst="rect">
                <a:avLst/>
              </a:prstGeom>
              <a:noFill/>
            </p:spPr>
            <p:txBody>
              <a:bodyPr wrap="none" rtlCol="0">
                <a:spAutoFit/>
              </a:bodyPr>
              <a:lstStyle/>
              <a:p>
                <a:r>
                  <a:rPr lang="en-US" dirty="0">
                    <a:solidFill>
                      <a:schemeClr val="bg2">
                        <a:lumMod val="10000"/>
                      </a:schemeClr>
                    </a:solidFill>
                    <a:latin typeface="Palatino Linotype" panose="02040502050505030304" pitchFamily="18" charset="0"/>
                  </a:rPr>
                  <a:t>am</a:t>
                </a:r>
              </a:p>
            </p:txBody>
          </p:sp>
          <p:grpSp>
            <p:nvGrpSpPr>
              <p:cNvPr id="42" name="Group 41">
                <a:extLst>
                  <a:ext uri="{FF2B5EF4-FFF2-40B4-BE49-F238E27FC236}">
                    <a16:creationId xmlns:a16="http://schemas.microsoft.com/office/drawing/2014/main" id="{88C9E891-66D2-F0D3-7F66-263BB10D1317}"/>
                  </a:ext>
                </a:extLst>
              </p:cNvPr>
              <p:cNvGrpSpPr/>
              <p:nvPr/>
            </p:nvGrpSpPr>
            <p:grpSpPr>
              <a:xfrm>
                <a:off x="7447281" y="2780167"/>
                <a:ext cx="2286000" cy="1382778"/>
                <a:chOff x="7447281" y="2780167"/>
                <a:chExt cx="2286000" cy="1382778"/>
              </a:xfrm>
            </p:grpSpPr>
            <p:sp>
              <p:nvSpPr>
                <p:cNvPr id="7" name="Rectangle: Rounded Corners 6">
                  <a:extLst>
                    <a:ext uri="{FF2B5EF4-FFF2-40B4-BE49-F238E27FC236}">
                      <a16:creationId xmlns:a16="http://schemas.microsoft.com/office/drawing/2014/main" id="{3A1C3779-24FC-2AB4-5F7B-4DA088639107}"/>
                    </a:ext>
                  </a:extLst>
                </p:cNvPr>
                <p:cNvSpPr/>
                <p:nvPr/>
              </p:nvSpPr>
              <p:spPr>
                <a:xfrm>
                  <a:off x="7904481" y="2780167"/>
                  <a:ext cx="1828800" cy="457200"/>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latin typeface="Courier New" panose="02070309020205020404" pitchFamily="49" charset="0"/>
                      <a:cs typeface="Courier New" panose="02070309020205020404" pitchFamily="49" charset="0"/>
                    </a:rPr>
                    <a:t>Verb Phrase</a:t>
                  </a:r>
                </a:p>
              </p:txBody>
            </p:sp>
            <p:sp>
              <p:nvSpPr>
                <p:cNvPr id="10" name="Rectangle: Rounded Corners 9">
                  <a:extLst>
                    <a:ext uri="{FF2B5EF4-FFF2-40B4-BE49-F238E27FC236}">
                      <a16:creationId xmlns:a16="http://schemas.microsoft.com/office/drawing/2014/main" id="{BFD494AB-FDCA-2DDB-FB7B-CB2ED909461D}"/>
                    </a:ext>
                  </a:extLst>
                </p:cNvPr>
                <p:cNvSpPr/>
                <p:nvPr/>
              </p:nvSpPr>
              <p:spPr>
                <a:xfrm>
                  <a:off x="7447281" y="3705745"/>
                  <a:ext cx="914400" cy="457200"/>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latin typeface="Courier New" panose="02070309020205020404" pitchFamily="49" charset="0"/>
                      <a:cs typeface="Courier New" panose="02070309020205020404" pitchFamily="49" charset="0"/>
                    </a:rPr>
                    <a:t>Verb</a:t>
                  </a:r>
                </a:p>
              </p:txBody>
            </p:sp>
            <p:cxnSp>
              <p:nvCxnSpPr>
                <p:cNvPr id="22" name="Straight Arrow Connector 21">
                  <a:extLst>
                    <a:ext uri="{FF2B5EF4-FFF2-40B4-BE49-F238E27FC236}">
                      <a16:creationId xmlns:a16="http://schemas.microsoft.com/office/drawing/2014/main" id="{013AB4F0-2B9B-5B09-18FB-BA1AD7E439FC}"/>
                    </a:ext>
                  </a:extLst>
                </p:cNvPr>
                <p:cNvCxnSpPr>
                  <a:cxnSpLocks/>
                  <a:stCxn id="7" idx="2"/>
                  <a:endCxn id="10" idx="0"/>
                </p:cNvCxnSpPr>
                <p:nvPr/>
              </p:nvCxnSpPr>
              <p:spPr>
                <a:xfrm flipH="1">
                  <a:off x="7904481" y="3237367"/>
                  <a:ext cx="914400" cy="468378"/>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grpSp>
      <p:graphicFrame>
        <p:nvGraphicFramePr>
          <p:cNvPr id="36" name="Table 35">
            <a:extLst>
              <a:ext uri="{FF2B5EF4-FFF2-40B4-BE49-F238E27FC236}">
                <a16:creationId xmlns:a16="http://schemas.microsoft.com/office/drawing/2014/main" id="{DD3E69A1-46A4-5260-27DA-EDD16E68B5C5}"/>
              </a:ext>
            </a:extLst>
          </p:cNvPr>
          <p:cNvGraphicFramePr>
            <a:graphicFrameLocks noGrp="1"/>
          </p:cNvGraphicFramePr>
          <p:nvPr>
            <p:extLst>
              <p:ext uri="{D42A27DB-BD31-4B8C-83A1-F6EECF244321}">
                <p14:modId xmlns:p14="http://schemas.microsoft.com/office/powerpoint/2010/main" val="4198844350"/>
              </p:ext>
            </p:extLst>
          </p:nvPr>
        </p:nvGraphicFramePr>
        <p:xfrm>
          <a:off x="1416536" y="2177750"/>
          <a:ext cx="2286000" cy="1828800"/>
        </p:xfrm>
        <a:graphic>
          <a:graphicData uri="http://schemas.openxmlformats.org/drawingml/2006/table">
            <a:tbl>
              <a:tblPr firstRow="1" bandRow="1">
                <a:tableStyleId>{F5AB1C69-6EDB-4FF4-983F-18BD219EF322}</a:tableStyleId>
              </a:tblPr>
              <a:tblGrid>
                <a:gridCol w="2286000">
                  <a:extLst>
                    <a:ext uri="{9D8B030D-6E8A-4147-A177-3AD203B41FA5}">
                      <a16:colId xmlns:a16="http://schemas.microsoft.com/office/drawing/2014/main" val="1080281314"/>
                    </a:ext>
                  </a:extLst>
                </a:gridCol>
              </a:tblGrid>
              <a:tr h="457200">
                <a:tc>
                  <a:txBody>
                    <a:bodyPr/>
                    <a:lstStyle/>
                    <a:p>
                      <a:pPr algn="ctr"/>
                      <a:r>
                        <a:rPr lang="en-US" dirty="0">
                          <a:latin typeface="Palatino Linotype" panose="02040502050505030304" pitchFamily="18" charset="0"/>
                        </a:rPr>
                        <a:t>Grammar Rules</a:t>
                      </a:r>
                    </a:p>
                  </a:txBody>
                  <a:tcPr/>
                </a:tc>
                <a:extLst>
                  <a:ext uri="{0D108BD9-81ED-4DB2-BD59-A6C34878D82A}">
                    <a16:rowId xmlns:a16="http://schemas.microsoft.com/office/drawing/2014/main" val="2926656643"/>
                  </a:ext>
                </a:extLst>
              </a:tr>
              <a:tr h="457200">
                <a:tc>
                  <a:txBody>
                    <a:bodyPr/>
                    <a:lstStyle/>
                    <a:p>
                      <a:pPr algn="ctr"/>
                      <a:r>
                        <a:rPr lang="en-US" dirty="0">
                          <a:solidFill>
                            <a:schemeClr val="bg2">
                              <a:lumMod val="10000"/>
                            </a:schemeClr>
                          </a:solidFill>
                          <a:latin typeface="Palatino Linotype" panose="02040502050505030304" pitchFamily="18" charset="0"/>
                        </a:rPr>
                        <a:t>VP </a:t>
                      </a:r>
                      <a:r>
                        <a:rPr lang="en-US" dirty="0">
                          <a:solidFill>
                            <a:schemeClr val="bg2">
                              <a:lumMod val="10000"/>
                            </a:schemeClr>
                          </a:solidFill>
                          <a:latin typeface="Palatino Linotype" panose="02040502050505030304" pitchFamily="18" charset="0"/>
                          <a:sym typeface="Wingdings" panose="05000000000000000000" pitchFamily="2" charset="2"/>
                        </a:rPr>
                        <a:t> NP VP</a:t>
                      </a:r>
                      <a:endParaRPr lang="en-US" dirty="0">
                        <a:solidFill>
                          <a:schemeClr val="bg2">
                            <a:lumMod val="10000"/>
                          </a:schemeClr>
                        </a:solidFill>
                        <a:latin typeface="Palatino Linotype" panose="02040502050505030304" pitchFamily="18" charset="0"/>
                      </a:endParaRPr>
                    </a:p>
                  </a:txBody>
                  <a:tcPr/>
                </a:tc>
                <a:extLst>
                  <a:ext uri="{0D108BD9-81ED-4DB2-BD59-A6C34878D82A}">
                    <a16:rowId xmlns:a16="http://schemas.microsoft.com/office/drawing/2014/main" val="839543762"/>
                  </a:ext>
                </a:extLst>
              </a:tr>
              <a:tr h="457200">
                <a:tc>
                  <a:txBody>
                    <a:bodyPr/>
                    <a:lstStyle/>
                    <a:p>
                      <a:pPr algn="ctr"/>
                      <a:r>
                        <a:rPr lang="en-US" dirty="0">
                          <a:solidFill>
                            <a:schemeClr val="bg2">
                              <a:lumMod val="10000"/>
                            </a:schemeClr>
                          </a:solidFill>
                          <a:latin typeface="Palatino Linotype" panose="02040502050505030304" pitchFamily="18" charset="0"/>
                        </a:rPr>
                        <a:t>VP </a:t>
                      </a:r>
                      <a:r>
                        <a:rPr lang="en-US" dirty="0">
                          <a:solidFill>
                            <a:schemeClr val="bg2">
                              <a:lumMod val="10000"/>
                            </a:schemeClr>
                          </a:solidFill>
                          <a:latin typeface="Palatino Linotype" panose="02040502050505030304" pitchFamily="18" charset="0"/>
                          <a:sym typeface="Wingdings" panose="05000000000000000000" pitchFamily="2" charset="2"/>
                        </a:rPr>
                        <a:t> V Adj</a:t>
                      </a:r>
                      <a:endParaRPr lang="en-US" dirty="0">
                        <a:solidFill>
                          <a:schemeClr val="bg2">
                            <a:lumMod val="10000"/>
                          </a:schemeClr>
                        </a:solidFill>
                        <a:latin typeface="Palatino Linotype" panose="02040502050505030304" pitchFamily="18" charset="0"/>
                      </a:endParaRPr>
                    </a:p>
                  </a:txBody>
                  <a:tcPr/>
                </a:tc>
                <a:extLst>
                  <a:ext uri="{0D108BD9-81ED-4DB2-BD59-A6C34878D82A}">
                    <a16:rowId xmlns:a16="http://schemas.microsoft.com/office/drawing/2014/main" val="1330959963"/>
                  </a:ext>
                </a:extLst>
              </a:tr>
              <a:tr h="457200">
                <a:tc>
                  <a:txBody>
                    <a:bodyPr/>
                    <a:lstStyle/>
                    <a:p>
                      <a:pPr algn="ctr"/>
                      <a:r>
                        <a:rPr lang="en-US" dirty="0">
                          <a:solidFill>
                            <a:schemeClr val="bg2">
                              <a:lumMod val="10000"/>
                            </a:schemeClr>
                          </a:solidFill>
                          <a:latin typeface="Palatino Linotype" panose="02040502050505030304" pitchFamily="18" charset="0"/>
                        </a:rPr>
                        <a:t>NP </a:t>
                      </a:r>
                      <a:r>
                        <a:rPr lang="en-US" dirty="0">
                          <a:solidFill>
                            <a:schemeClr val="bg2">
                              <a:lumMod val="10000"/>
                            </a:schemeClr>
                          </a:solidFill>
                          <a:latin typeface="Palatino Linotype" panose="02040502050505030304" pitchFamily="18" charset="0"/>
                          <a:sym typeface="Wingdings" panose="05000000000000000000" pitchFamily="2" charset="2"/>
                        </a:rPr>
                        <a:t> N</a:t>
                      </a:r>
                      <a:endParaRPr lang="en-US" dirty="0">
                        <a:solidFill>
                          <a:schemeClr val="bg2">
                            <a:lumMod val="10000"/>
                          </a:schemeClr>
                        </a:solidFill>
                        <a:latin typeface="Palatino Linotype" panose="02040502050505030304" pitchFamily="18" charset="0"/>
                      </a:endParaRPr>
                    </a:p>
                  </a:txBody>
                  <a:tcPr/>
                </a:tc>
                <a:extLst>
                  <a:ext uri="{0D108BD9-81ED-4DB2-BD59-A6C34878D82A}">
                    <a16:rowId xmlns:a16="http://schemas.microsoft.com/office/drawing/2014/main" val="1142882977"/>
                  </a:ext>
                </a:extLst>
              </a:tr>
            </a:tbl>
          </a:graphicData>
        </a:graphic>
      </p:graphicFrame>
      <p:sp>
        <p:nvSpPr>
          <p:cNvPr id="40" name="TextBox 39">
            <a:extLst>
              <a:ext uri="{FF2B5EF4-FFF2-40B4-BE49-F238E27FC236}">
                <a16:creationId xmlns:a16="http://schemas.microsoft.com/office/drawing/2014/main" id="{40862271-4F7D-449C-F240-ED8C2B41AD69}"/>
              </a:ext>
            </a:extLst>
          </p:cNvPr>
          <p:cNvSpPr txBox="1"/>
          <p:nvPr/>
        </p:nvSpPr>
        <p:spPr>
          <a:xfrm>
            <a:off x="3271522" y="4775732"/>
            <a:ext cx="5486400" cy="1323439"/>
          </a:xfrm>
          <a:prstGeom prst="rect">
            <a:avLst/>
          </a:prstGeom>
          <a:noFill/>
        </p:spPr>
        <p:txBody>
          <a:bodyPr wrap="square" rtlCol="0">
            <a:spAutoFit/>
          </a:bodyPr>
          <a:lstStyle/>
          <a:p>
            <a:pPr algn="ctr"/>
            <a:r>
              <a:rPr lang="en-US" sz="2000" b="1" dirty="0">
                <a:solidFill>
                  <a:srgbClr val="FF0000"/>
                </a:solidFill>
              </a:rPr>
              <a:t>Disclaimer!</a:t>
            </a:r>
          </a:p>
          <a:p>
            <a:pPr algn="ctr"/>
            <a:r>
              <a:rPr lang="en-US" sz="2000" dirty="0">
                <a:solidFill>
                  <a:srgbClr val="FF0000"/>
                </a:solidFill>
              </a:rPr>
              <a:t>I use a much more complicated generative grammar in this translator</a:t>
            </a:r>
          </a:p>
        </p:txBody>
      </p:sp>
    </p:spTree>
    <p:extLst>
      <p:ext uri="{BB962C8B-B14F-4D97-AF65-F5344CB8AC3E}">
        <p14:creationId xmlns:p14="http://schemas.microsoft.com/office/powerpoint/2010/main" val="138282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Isosceles Triangle 15">
            <a:extLst>
              <a:ext uri="{FF2B5EF4-FFF2-40B4-BE49-F238E27FC236}">
                <a16:creationId xmlns:a16="http://schemas.microsoft.com/office/drawing/2014/main" id="{803EABD2-83D6-8910-3C28-D7A5DB5BBB58}"/>
              </a:ext>
            </a:extLst>
          </p:cNvPr>
          <p:cNvSpPr/>
          <p:nvPr/>
        </p:nvSpPr>
        <p:spPr>
          <a:xfrm>
            <a:off x="4451524" y="2931981"/>
            <a:ext cx="3417506" cy="1371600"/>
          </a:xfrm>
          <a:prstGeom prst="triangle">
            <a:avLst/>
          </a:prstGeom>
          <a:solidFill>
            <a:schemeClr val="accent4">
              <a:lumMod val="20000"/>
              <a:lumOff val="8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50167"/>
            <a:ext cx="10515600" cy="469991"/>
          </a:xfrm>
        </p:spPr>
        <p:txBody>
          <a:bodyPr>
            <a:normAutofit fontScale="90000"/>
          </a:bodyPr>
          <a:lstStyle/>
          <a:p>
            <a:pPr algn="ctr"/>
            <a:r>
              <a:rPr lang="en-US" dirty="0"/>
              <a:t>Node Manipulations</a:t>
            </a:r>
          </a:p>
        </p:txBody>
      </p:sp>
      <p:sp>
        <p:nvSpPr>
          <p:cNvPr id="170" name="Rectangle: Rounded Corners 169">
            <a:extLst>
              <a:ext uri="{FF2B5EF4-FFF2-40B4-BE49-F238E27FC236}">
                <a16:creationId xmlns:a16="http://schemas.microsoft.com/office/drawing/2014/main" id="{A677C50E-FBFD-712B-4430-1A1B9FCBAEC2}"/>
              </a:ext>
            </a:extLst>
          </p:cNvPr>
          <p:cNvSpPr/>
          <p:nvPr/>
        </p:nvSpPr>
        <p:spPr>
          <a:xfrm>
            <a:off x="6664644" y="3275248"/>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found</a:t>
            </a:r>
          </a:p>
        </p:txBody>
      </p:sp>
      <p:sp>
        <p:nvSpPr>
          <p:cNvPr id="171" name="Rectangle: Rounded Corners 170">
            <a:extLst>
              <a:ext uri="{FF2B5EF4-FFF2-40B4-BE49-F238E27FC236}">
                <a16:creationId xmlns:a16="http://schemas.microsoft.com/office/drawing/2014/main" id="{45B34B8F-71AD-5942-B2E4-D957FFB1DE86}"/>
              </a:ext>
            </a:extLst>
          </p:cNvPr>
          <p:cNvSpPr/>
          <p:nvPr/>
        </p:nvSpPr>
        <p:spPr>
          <a:xfrm>
            <a:off x="6420861" y="222012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172" name="Straight Arrow Connector 171">
            <a:extLst>
              <a:ext uri="{FF2B5EF4-FFF2-40B4-BE49-F238E27FC236}">
                <a16:creationId xmlns:a16="http://schemas.microsoft.com/office/drawing/2014/main" id="{405FCA66-F4E3-02FC-8A3D-53C47BDB911E}"/>
              </a:ext>
            </a:extLst>
          </p:cNvPr>
          <p:cNvCxnSpPr>
            <a:cxnSpLocks/>
            <a:stCxn id="171" idx="2"/>
            <a:endCxn id="174" idx="0"/>
          </p:cNvCxnSpPr>
          <p:nvPr/>
        </p:nvCxnSpPr>
        <p:spPr>
          <a:xfrm flipH="1">
            <a:off x="6491453" y="2598655"/>
            <a:ext cx="173499" cy="1498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568D137B-33DA-1DFD-B08F-BA95BE6A98A9}"/>
              </a:ext>
            </a:extLst>
          </p:cNvPr>
          <p:cNvCxnSpPr>
            <a:cxnSpLocks/>
            <a:stCxn id="171" idx="2"/>
            <a:endCxn id="195" idx="0"/>
          </p:cNvCxnSpPr>
          <p:nvPr/>
        </p:nvCxnSpPr>
        <p:spPr>
          <a:xfrm>
            <a:off x="6664952" y="2598655"/>
            <a:ext cx="392306" cy="14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4" name="Rectangle: Rounded Corners 173">
            <a:extLst>
              <a:ext uri="{FF2B5EF4-FFF2-40B4-BE49-F238E27FC236}">
                <a16:creationId xmlns:a16="http://schemas.microsoft.com/office/drawing/2014/main" id="{3DD9AAA2-0B9B-F752-5179-FAACEC7DFF80}"/>
              </a:ext>
            </a:extLst>
          </p:cNvPr>
          <p:cNvSpPr/>
          <p:nvPr/>
        </p:nvSpPr>
        <p:spPr>
          <a:xfrm>
            <a:off x="6247362" y="274851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cxnSp>
        <p:nvCxnSpPr>
          <p:cNvPr id="175" name="Straight Arrow Connector 174">
            <a:extLst>
              <a:ext uri="{FF2B5EF4-FFF2-40B4-BE49-F238E27FC236}">
                <a16:creationId xmlns:a16="http://schemas.microsoft.com/office/drawing/2014/main" id="{AF7B1619-CCCA-BA46-9C39-765EB32AB41A}"/>
              </a:ext>
            </a:extLst>
          </p:cNvPr>
          <p:cNvCxnSpPr>
            <a:cxnSpLocks/>
            <a:stCxn id="174" idx="2"/>
            <a:endCxn id="170" idx="0"/>
          </p:cNvCxnSpPr>
          <p:nvPr/>
        </p:nvCxnSpPr>
        <p:spPr>
          <a:xfrm>
            <a:off x="6491453" y="3127045"/>
            <a:ext cx="514919" cy="1482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6" name="Rectangle: Rounded Corners 175">
            <a:extLst>
              <a:ext uri="{FF2B5EF4-FFF2-40B4-BE49-F238E27FC236}">
                <a16:creationId xmlns:a16="http://schemas.microsoft.com/office/drawing/2014/main" id="{64744997-AA9B-FC75-2869-94564B31E1C1}"/>
              </a:ext>
            </a:extLst>
          </p:cNvPr>
          <p:cNvSpPr/>
          <p:nvPr/>
        </p:nvSpPr>
        <p:spPr>
          <a:xfrm>
            <a:off x="6833157" y="169228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177" name="Straight Arrow Connector 176">
            <a:extLst>
              <a:ext uri="{FF2B5EF4-FFF2-40B4-BE49-F238E27FC236}">
                <a16:creationId xmlns:a16="http://schemas.microsoft.com/office/drawing/2014/main" id="{D1F28624-4B12-315B-14AA-C359F2AF8C87}"/>
              </a:ext>
            </a:extLst>
          </p:cNvPr>
          <p:cNvCxnSpPr>
            <a:cxnSpLocks/>
            <a:stCxn id="176" idx="2"/>
            <a:endCxn id="171" idx="0"/>
          </p:cNvCxnSpPr>
          <p:nvPr/>
        </p:nvCxnSpPr>
        <p:spPr>
          <a:xfrm flipH="1">
            <a:off x="6664952" y="2070821"/>
            <a:ext cx="412296" cy="1492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6C9D0D4A-978C-DC65-419C-DFAB1453FFF8}"/>
              </a:ext>
            </a:extLst>
          </p:cNvPr>
          <p:cNvCxnSpPr>
            <a:cxnSpLocks/>
            <a:stCxn id="176" idx="2"/>
            <a:endCxn id="206" idx="0"/>
          </p:cNvCxnSpPr>
          <p:nvPr/>
        </p:nvCxnSpPr>
        <p:spPr>
          <a:xfrm>
            <a:off x="7077248" y="2070821"/>
            <a:ext cx="412297" cy="1342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9" name="Rectangle: Rounded Corners 178">
            <a:extLst>
              <a:ext uri="{FF2B5EF4-FFF2-40B4-BE49-F238E27FC236}">
                <a16:creationId xmlns:a16="http://schemas.microsoft.com/office/drawing/2014/main" id="{03DFF022-B780-37C3-689A-A3492ED4D462}"/>
              </a:ext>
            </a:extLst>
          </p:cNvPr>
          <p:cNvSpPr/>
          <p:nvPr/>
        </p:nvSpPr>
        <p:spPr>
          <a:xfrm>
            <a:off x="5891048" y="113498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180" name="Straight Arrow Connector 179">
            <a:extLst>
              <a:ext uri="{FF2B5EF4-FFF2-40B4-BE49-F238E27FC236}">
                <a16:creationId xmlns:a16="http://schemas.microsoft.com/office/drawing/2014/main" id="{5006EAD2-58CF-5619-D3C2-5CFE792FAA4D}"/>
              </a:ext>
            </a:extLst>
          </p:cNvPr>
          <p:cNvCxnSpPr>
            <a:cxnSpLocks/>
            <a:stCxn id="179" idx="2"/>
            <a:endCxn id="176" idx="0"/>
          </p:cNvCxnSpPr>
          <p:nvPr/>
        </p:nvCxnSpPr>
        <p:spPr>
          <a:xfrm>
            <a:off x="6135139" y="1513523"/>
            <a:ext cx="942109"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5F53327D-BC3E-0B83-EBFE-754F54EE945E}"/>
              </a:ext>
            </a:extLst>
          </p:cNvPr>
          <p:cNvCxnSpPr>
            <a:cxnSpLocks/>
            <a:stCxn id="179" idx="2"/>
            <a:endCxn id="185" idx="0"/>
          </p:cNvCxnSpPr>
          <p:nvPr/>
        </p:nvCxnSpPr>
        <p:spPr>
          <a:xfrm flipH="1">
            <a:off x="5211434" y="151352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Rectangle: Rounded Corners 181">
            <a:extLst>
              <a:ext uri="{FF2B5EF4-FFF2-40B4-BE49-F238E27FC236}">
                <a16:creationId xmlns:a16="http://schemas.microsoft.com/office/drawing/2014/main" id="{00FA7C0F-5860-02E7-8599-F1502990EBD3}"/>
              </a:ext>
            </a:extLst>
          </p:cNvPr>
          <p:cNvSpPr/>
          <p:nvPr/>
        </p:nvSpPr>
        <p:spPr>
          <a:xfrm>
            <a:off x="5349141" y="222012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83" name="Straight Arrow Connector 182">
            <a:extLst>
              <a:ext uri="{FF2B5EF4-FFF2-40B4-BE49-F238E27FC236}">
                <a16:creationId xmlns:a16="http://schemas.microsoft.com/office/drawing/2014/main" id="{B755B4BA-F0F7-715E-A558-A9B50E96623C}"/>
              </a:ext>
            </a:extLst>
          </p:cNvPr>
          <p:cNvCxnSpPr>
            <a:cxnSpLocks/>
            <a:stCxn id="182" idx="2"/>
            <a:endCxn id="194" idx="0"/>
          </p:cNvCxnSpPr>
          <p:nvPr/>
        </p:nvCxnSpPr>
        <p:spPr>
          <a:xfrm>
            <a:off x="5593232" y="259865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43798C9D-BD6D-B840-A392-45712BAACF72}"/>
              </a:ext>
            </a:extLst>
          </p:cNvPr>
          <p:cNvCxnSpPr>
            <a:cxnSpLocks/>
            <a:stCxn id="182" idx="2"/>
            <a:endCxn id="188" idx="0"/>
          </p:cNvCxnSpPr>
          <p:nvPr/>
        </p:nvCxnSpPr>
        <p:spPr>
          <a:xfrm flipH="1">
            <a:off x="5228561" y="2598656"/>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 name="Rectangle: Rounded Corners 184">
            <a:extLst>
              <a:ext uri="{FF2B5EF4-FFF2-40B4-BE49-F238E27FC236}">
                <a16:creationId xmlns:a16="http://schemas.microsoft.com/office/drawing/2014/main" id="{C6DC0879-69B0-AE7A-0069-9756FD069C95}"/>
              </a:ext>
            </a:extLst>
          </p:cNvPr>
          <p:cNvSpPr/>
          <p:nvPr/>
        </p:nvSpPr>
        <p:spPr>
          <a:xfrm>
            <a:off x="4967343" y="169017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86" name="Straight Arrow Connector 185">
            <a:extLst>
              <a:ext uri="{FF2B5EF4-FFF2-40B4-BE49-F238E27FC236}">
                <a16:creationId xmlns:a16="http://schemas.microsoft.com/office/drawing/2014/main" id="{4897A7DE-0BC7-05D0-C089-7C30A1707EFE}"/>
              </a:ext>
            </a:extLst>
          </p:cNvPr>
          <p:cNvCxnSpPr>
            <a:cxnSpLocks/>
            <a:stCxn id="185" idx="2"/>
            <a:endCxn id="182" idx="0"/>
          </p:cNvCxnSpPr>
          <p:nvPr/>
        </p:nvCxnSpPr>
        <p:spPr>
          <a:xfrm>
            <a:off x="5211434" y="206870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0B1E991C-B7B9-E0C3-5CC6-030D7C297199}"/>
              </a:ext>
            </a:extLst>
          </p:cNvPr>
          <p:cNvCxnSpPr>
            <a:cxnSpLocks/>
            <a:stCxn id="185" idx="2"/>
            <a:endCxn id="189" idx="0"/>
          </p:cNvCxnSpPr>
          <p:nvPr/>
        </p:nvCxnSpPr>
        <p:spPr>
          <a:xfrm flipH="1">
            <a:off x="4861842" y="206870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Rounded Corners 187">
            <a:extLst>
              <a:ext uri="{FF2B5EF4-FFF2-40B4-BE49-F238E27FC236}">
                <a16:creationId xmlns:a16="http://schemas.microsoft.com/office/drawing/2014/main" id="{C3E41E69-1B81-426C-ED2F-751BF6F16F41}"/>
              </a:ext>
            </a:extLst>
          </p:cNvPr>
          <p:cNvSpPr/>
          <p:nvPr/>
        </p:nvSpPr>
        <p:spPr>
          <a:xfrm>
            <a:off x="4886833" y="275007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89" name="Oval 188">
            <a:extLst>
              <a:ext uri="{FF2B5EF4-FFF2-40B4-BE49-F238E27FC236}">
                <a16:creationId xmlns:a16="http://schemas.microsoft.com/office/drawing/2014/main" id="{12635CBB-D994-2C8B-8C35-CCBAD3E8F67E}"/>
              </a:ext>
            </a:extLst>
          </p:cNvPr>
          <p:cNvSpPr/>
          <p:nvPr/>
        </p:nvSpPr>
        <p:spPr>
          <a:xfrm>
            <a:off x="4715387" y="222012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C4BA46F-72EE-4F30-F615-B86525337E05}"/>
              </a:ext>
            </a:extLst>
          </p:cNvPr>
          <p:cNvSpPr/>
          <p:nvPr/>
        </p:nvSpPr>
        <p:spPr>
          <a:xfrm>
            <a:off x="5789727" y="275007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98EF1E18-E5AF-BC4D-9D86-FF6223C7E02A}"/>
              </a:ext>
            </a:extLst>
          </p:cNvPr>
          <p:cNvSpPr/>
          <p:nvPr/>
        </p:nvSpPr>
        <p:spPr>
          <a:xfrm>
            <a:off x="6910803" y="274851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Rectangle: Rounded Corners 205">
            <a:extLst>
              <a:ext uri="{FF2B5EF4-FFF2-40B4-BE49-F238E27FC236}">
                <a16:creationId xmlns:a16="http://schemas.microsoft.com/office/drawing/2014/main" id="{3D243604-063A-4A94-D278-24B48F84EB4E}"/>
              </a:ext>
            </a:extLst>
          </p:cNvPr>
          <p:cNvSpPr/>
          <p:nvPr/>
        </p:nvSpPr>
        <p:spPr>
          <a:xfrm>
            <a:off x="7245454" y="220511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sp>
        <p:nvSpPr>
          <p:cNvPr id="3" name="Rectangle: Rounded Corners 2">
            <a:extLst>
              <a:ext uri="{FF2B5EF4-FFF2-40B4-BE49-F238E27FC236}">
                <a16:creationId xmlns:a16="http://schemas.microsoft.com/office/drawing/2014/main" id="{178AD2F6-8166-F7E6-2653-998AB5778299}"/>
              </a:ext>
            </a:extLst>
          </p:cNvPr>
          <p:cNvSpPr/>
          <p:nvPr/>
        </p:nvSpPr>
        <p:spPr>
          <a:xfrm>
            <a:off x="5825147" y="3272038"/>
            <a:ext cx="629619"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5" name="Straight Arrow Connector 4">
            <a:extLst>
              <a:ext uri="{FF2B5EF4-FFF2-40B4-BE49-F238E27FC236}">
                <a16:creationId xmlns:a16="http://schemas.microsoft.com/office/drawing/2014/main" id="{42BD1C48-F5B7-6BAE-F2CB-8E0DD6E7E022}"/>
              </a:ext>
            </a:extLst>
          </p:cNvPr>
          <p:cNvCxnSpPr>
            <a:cxnSpLocks/>
            <a:stCxn id="174" idx="2"/>
            <a:endCxn id="3" idx="0"/>
          </p:cNvCxnSpPr>
          <p:nvPr/>
        </p:nvCxnSpPr>
        <p:spPr>
          <a:xfrm flipH="1">
            <a:off x="6139957" y="3127045"/>
            <a:ext cx="351496" cy="14499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D3903CCD-B79F-3D09-6CAA-60760AE92750}"/>
              </a:ext>
            </a:extLst>
          </p:cNvPr>
          <p:cNvSpPr/>
          <p:nvPr/>
        </p:nvSpPr>
        <p:spPr>
          <a:xfrm>
            <a:off x="5303111" y="439981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sp>
        <p:nvSpPr>
          <p:cNvPr id="12" name="Rectangle: Rounded Corners 11">
            <a:extLst>
              <a:ext uri="{FF2B5EF4-FFF2-40B4-BE49-F238E27FC236}">
                <a16:creationId xmlns:a16="http://schemas.microsoft.com/office/drawing/2014/main" id="{7328C5E6-9C6B-1C54-449B-03C1919192DB}"/>
              </a:ext>
            </a:extLst>
          </p:cNvPr>
          <p:cNvSpPr/>
          <p:nvPr/>
        </p:nvSpPr>
        <p:spPr>
          <a:xfrm>
            <a:off x="4754472" y="4929767"/>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job</a:t>
            </a:r>
          </a:p>
        </p:txBody>
      </p:sp>
      <p:sp>
        <p:nvSpPr>
          <p:cNvPr id="13" name="Rectangle: Rounded Corners 12">
            <a:extLst>
              <a:ext uri="{FF2B5EF4-FFF2-40B4-BE49-F238E27FC236}">
                <a16:creationId xmlns:a16="http://schemas.microsoft.com/office/drawing/2014/main" id="{5240A4BD-2400-6EFF-02D3-4A356C5CBB25}"/>
              </a:ext>
            </a:extLst>
          </p:cNvPr>
          <p:cNvSpPr/>
          <p:nvPr/>
        </p:nvSpPr>
        <p:spPr>
          <a:xfrm>
            <a:off x="4762747" y="3876785"/>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21" name="Straight Arrow Connector 20">
            <a:extLst>
              <a:ext uri="{FF2B5EF4-FFF2-40B4-BE49-F238E27FC236}">
                <a16:creationId xmlns:a16="http://schemas.microsoft.com/office/drawing/2014/main" id="{BEF07841-9024-965B-E501-65787D47DC3C}"/>
              </a:ext>
            </a:extLst>
          </p:cNvPr>
          <p:cNvCxnSpPr>
            <a:cxnSpLocks/>
            <a:endCxn id="11" idx="0"/>
          </p:cNvCxnSpPr>
          <p:nvPr/>
        </p:nvCxnSpPr>
        <p:spPr>
          <a:xfrm>
            <a:off x="5067798" y="4255320"/>
            <a:ext cx="479404"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0CDC7D8-AF66-B378-7EFD-421119F0AA75}"/>
              </a:ext>
            </a:extLst>
          </p:cNvPr>
          <p:cNvCxnSpPr>
            <a:cxnSpLocks/>
            <a:stCxn id="11" idx="2"/>
            <a:endCxn id="24" idx="0"/>
          </p:cNvCxnSpPr>
          <p:nvPr/>
        </p:nvCxnSpPr>
        <p:spPr>
          <a:xfrm>
            <a:off x="5547202" y="4778354"/>
            <a:ext cx="333287" cy="1514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C7AD6C9-A1D0-48D2-3F98-80415A97527D}"/>
              </a:ext>
            </a:extLst>
          </p:cNvPr>
          <p:cNvSpPr/>
          <p:nvPr/>
        </p:nvSpPr>
        <p:spPr>
          <a:xfrm>
            <a:off x="5734034" y="4929767"/>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9FEFE190-1515-45E0-5DE8-91AB19A852FC}"/>
              </a:ext>
            </a:extLst>
          </p:cNvPr>
          <p:cNvCxnSpPr>
            <a:cxnSpLocks/>
            <a:stCxn id="11" idx="2"/>
          </p:cNvCxnSpPr>
          <p:nvPr/>
        </p:nvCxnSpPr>
        <p:spPr>
          <a:xfrm flipH="1">
            <a:off x="5157160" y="4778354"/>
            <a:ext cx="390042"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4CC71D-97BE-F884-8ED8-0A5C1548306E}"/>
              </a:ext>
            </a:extLst>
          </p:cNvPr>
          <p:cNvCxnSpPr>
            <a:cxnSpLocks/>
            <a:stCxn id="3" idx="2"/>
          </p:cNvCxnSpPr>
          <p:nvPr/>
        </p:nvCxnSpPr>
        <p:spPr>
          <a:xfrm flipH="1">
            <a:off x="5067798" y="3650573"/>
            <a:ext cx="1072159" cy="2262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6B36120F-FE2D-191F-D413-9410609B754E}"/>
              </a:ext>
            </a:extLst>
          </p:cNvPr>
          <p:cNvCxnSpPr>
            <a:cxnSpLocks/>
            <a:stCxn id="13" idx="2"/>
            <a:endCxn id="54" idx="0"/>
          </p:cNvCxnSpPr>
          <p:nvPr/>
        </p:nvCxnSpPr>
        <p:spPr>
          <a:xfrm flipH="1">
            <a:off x="4684949" y="4255320"/>
            <a:ext cx="321889"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2ED2AA13-CB9F-A503-8B48-76D997B4AA48}"/>
              </a:ext>
            </a:extLst>
          </p:cNvPr>
          <p:cNvSpPr/>
          <p:nvPr/>
        </p:nvSpPr>
        <p:spPr>
          <a:xfrm>
            <a:off x="4538494" y="439981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700817E9-694F-84E2-47E8-6824CFFE2229}"/>
              </a:ext>
            </a:extLst>
          </p:cNvPr>
          <p:cNvSpPr/>
          <p:nvPr/>
        </p:nvSpPr>
        <p:spPr>
          <a:xfrm>
            <a:off x="6252793" y="5463697"/>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last</a:t>
            </a:r>
          </a:p>
        </p:txBody>
      </p:sp>
      <p:sp>
        <p:nvSpPr>
          <p:cNvPr id="22" name="Rectangle: Rounded Corners 21">
            <a:extLst>
              <a:ext uri="{FF2B5EF4-FFF2-40B4-BE49-F238E27FC236}">
                <a16:creationId xmlns:a16="http://schemas.microsoft.com/office/drawing/2014/main" id="{B6CF605D-AE78-240B-5242-A2EEF611B3A0}"/>
              </a:ext>
            </a:extLst>
          </p:cNvPr>
          <p:cNvSpPr/>
          <p:nvPr/>
        </p:nvSpPr>
        <p:spPr>
          <a:xfrm>
            <a:off x="6811099" y="4924645"/>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28" name="Straight Arrow Connector 27">
            <a:extLst>
              <a:ext uri="{FF2B5EF4-FFF2-40B4-BE49-F238E27FC236}">
                <a16:creationId xmlns:a16="http://schemas.microsoft.com/office/drawing/2014/main" id="{E59FC138-6B26-A09C-1A8F-141CD2C59451}"/>
              </a:ext>
            </a:extLst>
          </p:cNvPr>
          <p:cNvCxnSpPr>
            <a:cxnSpLocks/>
            <a:stCxn id="22" idx="2"/>
            <a:endCxn id="41" idx="0"/>
          </p:cNvCxnSpPr>
          <p:nvPr/>
        </p:nvCxnSpPr>
        <p:spPr>
          <a:xfrm>
            <a:off x="7055190" y="5303180"/>
            <a:ext cx="337353" cy="16051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5926ED4-8941-DBB8-AF4D-88D16D66CE41}"/>
              </a:ext>
            </a:extLst>
          </p:cNvPr>
          <p:cNvCxnSpPr>
            <a:cxnSpLocks/>
            <a:stCxn id="22" idx="2"/>
            <a:endCxn id="4" idx="0"/>
          </p:cNvCxnSpPr>
          <p:nvPr/>
        </p:nvCxnSpPr>
        <p:spPr>
          <a:xfrm flipH="1">
            <a:off x="6594521" y="5303180"/>
            <a:ext cx="460669" cy="1605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ctangle: Rounded Corners 29">
            <a:extLst>
              <a:ext uri="{FF2B5EF4-FFF2-40B4-BE49-F238E27FC236}">
                <a16:creationId xmlns:a16="http://schemas.microsoft.com/office/drawing/2014/main" id="{50DF2455-2F9E-FFD3-7427-A373FD5DA8F9}"/>
              </a:ext>
            </a:extLst>
          </p:cNvPr>
          <p:cNvSpPr/>
          <p:nvPr/>
        </p:nvSpPr>
        <p:spPr>
          <a:xfrm>
            <a:off x="6420553" y="438034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1" name="Straight Arrow Connector 30">
            <a:extLst>
              <a:ext uri="{FF2B5EF4-FFF2-40B4-BE49-F238E27FC236}">
                <a16:creationId xmlns:a16="http://schemas.microsoft.com/office/drawing/2014/main" id="{D1AE956F-0B93-3E78-DDCD-DE30373060D8}"/>
              </a:ext>
            </a:extLst>
          </p:cNvPr>
          <p:cNvCxnSpPr>
            <a:cxnSpLocks/>
            <a:stCxn id="30" idx="2"/>
            <a:endCxn id="22" idx="0"/>
          </p:cNvCxnSpPr>
          <p:nvPr/>
        </p:nvCxnSpPr>
        <p:spPr>
          <a:xfrm>
            <a:off x="6664644" y="4758877"/>
            <a:ext cx="390546"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989BE5B-A168-D87C-8EE7-9FB08B8B2F2C}"/>
              </a:ext>
            </a:extLst>
          </p:cNvPr>
          <p:cNvCxnSpPr>
            <a:cxnSpLocks/>
            <a:stCxn id="30" idx="2"/>
            <a:endCxn id="42" idx="0"/>
          </p:cNvCxnSpPr>
          <p:nvPr/>
        </p:nvCxnSpPr>
        <p:spPr>
          <a:xfrm flipH="1">
            <a:off x="6298508" y="4758877"/>
            <a:ext cx="366137"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Rounded Corners 32">
            <a:extLst>
              <a:ext uri="{FF2B5EF4-FFF2-40B4-BE49-F238E27FC236}">
                <a16:creationId xmlns:a16="http://schemas.microsoft.com/office/drawing/2014/main" id="{3659610E-4646-6738-DF1E-7BE12DFCA200}"/>
              </a:ext>
            </a:extLst>
          </p:cNvPr>
          <p:cNvSpPr/>
          <p:nvPr/>
        </p:nvSpPr>
        <p:spPr>
          <a:xfrm>
            <a:off x="7991485" y="436598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34" name="Straight Arrow Connector 33">
            <a:extLst>
              <a:ext uri="{FF2B5EF4-FFF2-40B4-BE49-F238E27FC236}">
                <a16:creationId xmlns:a16="http://schemas.microsoft.com/office/drawing/2014/main" id="{719FE2C8-4E4A-7B90-F2BC-D9FB83A9D725}"/>
              </a:ext>
            </a:extLst>
          </p:cNvPr>
          <p:cNvCxnSpPr>
            <a:cxnSpLocks/>
            <a:stCxn id="33" idx="2"/>
            <a:endCxn id="40" idx="0"/>
          </p:cNvCxnSpPr>
          <p:nvPr/>
        </p:nvCxnSpPr>
        <p:spPr>
          <a:xfrm>
            <a:off x="8235576" y="4744523"/>
            <a:ext cx="381798"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311216C-D4BF-1418-FF53-FE5293127039}"/>
              </a:ext>
            </a:extLst>
          </p:cNvPr>
          <p:cNvCxnSpPr>
            <a:cxnSpLocks/>
            <a:stCxn id="33" idx="2"/>
            <a:endCxn id="36" idx="0"/>
          </p:cNvCxnSpPr>
          <p:nvPr/>
        </p:nvCxnSpPr>
        <p:spPr>
          <a:xfrm flipH="1">
            <a:off x="7836282" y="4744523"/>
            <a:ext cx="399294"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Rounded Corners 35">
            <a:extLst>
              <a:ext uri="{FF2B5EF4-FFF2-40B4-BE49-F238E27FC236}">
                <a16:creationId xmlns:a16="http://schemas.microsoft.com/office/drawing/2014/main" id="{254EF2F6-08AA-3C5A-9302-6E898100151E}"/>
              </a:ext>
            </a:extLst>
          </p:cNvPr>
          <p:cNvSpPr/>
          <p:nvPr/>
        </p:nvSpPr>
        <p:spPr>
          <a:xfrm>
            <a:off x="7445736" y="4910291"/>
            <a:ext cx="781092"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Friday</a:t>
            </a:r>
          </a:p>
        </p:txBody>
      </p:sp>
      <p:sp>
        <p:nvSpPr>
          <p:cNvPr id="37" name="Rectangle: Rounded Corners 36">
            <a:extLst>
              <a:ext uri="{FF2B5EF4-FFF2-40B4-BE49-F238E27FC236}">
                <a16:creationId xmlns:a16="http://schemas.microsoft.com/office/drawing/2014/main" id="{ADAC7E06-8031-8891-BF21-3441B4F28D49}"/>
              </a:ext>
            </a:extLst>
          </p:cNvPr>
          <p:cNvSpPr/>
          <p:nvPr/>
        </p:nvSpPr>
        <p:spPr>
          <a:xfrm>
            <a:off x="7201645" y="386822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8" name="Straight Arrow Connector 37">
            <a:extLst>
              <a:ext uri="{FF2B5EF4-FFF2-40B4-BE49-F238E27FC236}">
                <a16:creationId xmlns:a16="http://schemas.microsoft.com/office/drawing/2014/main" id="{3A0C9F73-D1A7-A809-53F2-3F8067BDD2E9}"/>
              </a:ext>
            </a:extLst>
          </p:cNvPr>
          <p:cNvCxnSpPr>
            <a:cxnSpLocks/>
            <a:stCxn id="37" idx="2"/>
            <a:endCxn id="33" idx="0"/>
          </p:cNvCxnSpPr>
          <p:nvPr/>
        </p:nvCxnSpPr>
        <p:spPr>
          <a:xfrm>
            <a:off x="7445736" y="4246761"/>
            <a:ext cx="789840" cy="1192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3C628299-C3E3-F8E6-11BD-A0FF2DE630FA}"/>
              </a:ext>
            </a:extLst>
          </p:cNvPr>
          <p:cNvCxnSpPr>
            <a:cxnSpLocks/>
            <a:stCxn id="37" idx="2"/>
            <a:endCxn id="30" idx="0"/>
          </p:cNvCxnSpPr>
          <p:nvPr/>
        </p:nvCxnSpPr>
        <p:spPr>
          <a:xfrm flipH="1">
            <a:off x="6664644" y="4246761"/>
            <a:ext cx="781092" cy="133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2DF396B3-C163-A1F3-DE33-7D4615493B53}"/>
              </a:ext>
            </a:extLst>
          </p:cNvPr>
          <p:cNvSpPr/>
          <p:nvPr/>
        </p:nvSpPr>
        <p:spPr>
          <a:xfrm>
            <a:off x="8470920" y="491029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1859108-0079-4EF5-B14A-065F74CF06CB}"/>
              </a:ext>
            </a:extLst>
          </p:cNvPr>
          <p:cNvSpPr/>
          <p:nvPr/>
        </p:nvSpPr>
        <p:spPr>
          <a:xfrm>
            <a:off x="7246089" y="5463697"/>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3E76DB4-B764-0C07-3DFE-0315355640F0}"/>
              </a:ext>
            </a:extLst>
          </p:cNvPr>
          <p:cNvSpPr/>
          <p:nvPr/>
        </p:nvSpPr>
        <p:spPr>
          <a:xfrm>
            <a:off x="6152053" y="4924645"/>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76610D5C-7E9D-7C1F-9878-1CCA931559FF}"/>
              </a:ext>
            </a:extLst>
          </p:cNvPr>
          <p:cNvCxnSpPr>
            <a:cxnSpLocks/>
            <a:stCxn id="3" idx="2"/>
            <a:endCxn id="37" idx="0"/>
          </p:cNvCxnSpPr>
          <p:nvPr/>
        </p:nvCxnSpPr>
        <p:spPr>
          <a:xfrm>
            <a:off x="6139957" y="3650573"/>
            <a:ext cx="1305779" cy="2176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831DBAC-B305-F087-634F-FE84E3CDDCBA}"/>
              </a:ext>
            </a:extLst>
          </p:cNvPr>
          <p:cNvSpPr txBox="1"/>
          <p:nvPr/>
        </p:nvSpPr>
        <p:spPr>
          <a:xfrm>
            <a:off x="7737129" y="3383306"/>
            <a:ext cx="4068109" cy="584775"/>
          </a:xfrm>
          <a:prstGeom prst="rect">
            <a:avLst/>
          </a:prstGeom>
          <a:noFill/>
        </p:spPr>
        <p:txBody>
          <a:bodyPr wrap="square">
            <a:spAutoFit/>
          </a:bodyPr>
          <a:lstStyle/>
          <a:p>
            <a:r>
              <a:rPr lang="en-US" sz="1600" dirty="0">
                <a:solidFill>
                  <a:srgbClr val="FF0000"/>
                </a:solidFill>
                <a:latin typeface="Palatino Linotype" panose="02040502050505030304" pitchFamily="18" charset="0"/>
              </a:rPr>
              <a:t>Adjunct gets reordered so that the object “job” is next to the verb “found”</a:t>
            </a:r>
          </a:p>
        </p:txBody>
      </p:sp>
      <p:sp>
        <p:nvSpPr>
          <p:cNvPr id="6" name="TextBox 5">
            <a:extLst>
              <a:ext uri="{FF2B5EF4-FFF2-40B4-BE49-F238E27FC236}">
                <a16:creationId xmlns:a16="http://schemas.microsoft.com/office/drawing/2014/main" id="{49387673-460D-730E-807A-63D2119153C3}"/>
              </a:ext>
            </a:extLst>
          </p:cNvPr>
          <p:cNvSpPr txBox="1"/>
          <p:nvPr/>
        </p:nvSpPr>
        <p:spPr>
          <a:xfrm>
            <a:off x="3800626" y="456723"/>
            <a:ext cx="4686904" cy="646331"/>
          </a:xfrm>
          <a:prstGeom prst="rect">
            <a:avLst/>
          </a:prstGeom>
          <a:noFill/>
        </p:spPr>
        <p:txBody>
          <a:bodyPr wrap="square">
            <a:spAutoFit/>
          </a:bodyPr>
          <a:lstStyle/>
          <a:p>
            <a:pPr algn="ctr"/>
            <a:r>
              <a:rPr lang="en-US" sz="1800" b="1" dirty="0">
                <a:solidFill>
                  <a:schemeClr val="accent6"/>
                </a:solidFill>
                <a:latin typeface="Palatino Linotype" panose="02040502050505030304" pitchFamily="18" charset="0"/>
              </a:rPr>
              <a:t>Current Task:</a:t>
            </a:r>
          </a:p>
          <a:p>
            <a:pPr algn="ctr"/>
            <a:r>
              <a:rPr lang="en-US" sz="1800" i="1" dirty="0">
                <a:solidFill>
                  <a:schemeClr val="accent6"/>
                </a:solidFill>
                <a:latin typeface="Palatino Linotype" panose="02040502050505030304" pitchFamily="18" charset="0"/>
              </a:rPr>
              <a:t>Reorder Nodes</a:t>
            </a:r>
          </a:p>
        </p:txBody>
      </p:sp>
    </p:spTree>
    <p:extLst>
      <p:ext uri="{BB962C8B-B14F-4D97-AF65-F5344CB8AC3E}">
        <p14:creationId xmlns:p14="http://schemas.microsoft.com/office/powerpoint/2010/main" val="2484536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50167"/>
            <a:ext cx="10515600" cy="469991"/>
          </a:xfrm>
        </p:spPr>
        <p:txBody>
          <a:bodyPr>
            <a:normAutofit fontScale="90000"/>
          </a:bodyPr>
          <a:lstStyle/>
          <a:p>
            <a:pPr algn="ctr"/>
            <a:r>
              <a:rPr lang="en-US" dirty="0"/>
              <a:t>The Resulting Tree</a:t>
            </a:r>
          </a:p>
        </p:txBody>
      </p:sp>
      <p:sp>
        <p:nvSpPr>
          <p:cNvPr id="170" name="Rectangle: Rounded Corners 169">
            <a:extLst>
              <a:ext uri="{FF2B5EF4-FFF2-40B4-BE49-F238E27FC236}">
                <a16:creationId xmlns:a16="http://schemas.microsoft.com/office/drawing/2014/main" id="{A677C50E-FBFD-712B-4430-1A1B9FCBAEC2}"/>
              </a:ext>
            </a:extLst>
          </p:cNvPr>
          <p:cNvSpPr/>
          <p:nvPr/>
        </p:nvSpPr>
        <p:spPr>
          <a:xfrm>
            <a:off x="6664644" y="3275248"/>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found</a:t>
            </a:r>
          </a:p>
        </p:txBody>
      </p:sp>
      <p:sp>
        <p:nvSpPr>
          <p:cNvPr id="171" name="Rectangle: Rounded Corners 170">
            <a:extLst>
              <a:ext uri="{FF2B5EF4-FFF2-40B4-BE49-F238E27FC236}">
                <a16:creationId xmlns:a16="http://schemas.microsoft.com/office/drawing/2014/main" id="{45B34B8F-71AD-5942-B2E4-D957FFB1DE86}"/>
              </a:ext>
            </a:extLst>
          </p:cNvPr>
          <p:cNvSpPr/>
          <p:nvPr/>
        </p:nvSpPr>
        <p:spPr>
          <a:xfrm>
            <a:off x="6420861" y="222012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172" name="Straight Arrow Connector 171">
            <a:extLst>
              <a:ext uri="{FF2B5EF4-FFF2-40B4-BE49-F238E27FC236}">
                <a16:creationId xmlns:a16="http://schemas.microsoft.com/office/drawing/2014/main" id="{405FCA66-F4E3-02FC-8A3D-53C47BDB911E}"/>
              </a:ext>
            </a:extLst>
          </p:cNvPr>
          <p:cNvCxnSpPr>
            <a:cxnSpLocks/>
            <a:stCxn id="171" idx="2"/>
            <a:endCxn id="174" idx="0"/>
          </p:cNvCxnSpPr>
          <p:nvPr/>
        </p:nvCxnSpPr>
        <p:spPr>
          <a:xfrm flipH="1">
            <a:off x="6491453" y="2598655"/>
            <a:ext cx="173499" cy="1498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568D137B-33DA-1DFD-B08F-BA95BE6A98A9}"/>
              </a:ext>
            </a:extLst>
          </p:cNvPr>
          <p:cNvCxnSpPr>
            <a:cxnSpLocks/>
            <a:stCxn id="171" idx="2"/>
            <a:endCxn id="195" idx="0"/>
          </p:cNvCxnSpPr>
          <p:nvPr/>
        </p:nvCxnSpPr>
        <p:spPr>
          <a:xfrm>
            <a:off x="6664952" y="2598655"/>
            <a:ext cx="392306" cy="14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4" name="Rectangle: Rounded Corners 173">
            <a:extLst>
              <a:ext uri="{FF2B5EF4-FFF2-40B4-BE49-F238E27FC236}">
                <a16:creationId xmlns:a16="http://schemas.microsoft.com/office/drawing/2014/main" id="{3DD9AAA2-0B9B-F752-5179-FAACEC7DFF80}"/>
              </a:ext>
            </a:extLst>
          </p:cNvPr>
          <p:cNvSpPr/>
          <p:nvPr/>
        </p:nvSpPr>
        <p:spPr>
          <a:xfrm>
            <a:off x="6247362" y="274851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cxnSp>
        <p:nvCxnSpPr>
          <p:cNvPr id="175" name="Straight Arrow Connector 174">
            <a:extLst>
              <a:ext uri="{FF2B5EF4-FFF2-40B4-BE49-F238E27FC236}">
                <a16:creationId xmlns:a16="http://schemas.microsoft.com/office/drawing/2014/main" id="{AF7B1619-CCCA-BA46-9C39-765EB32AB41A}"/>
              </a:ext>
            </a:extLst>
          </p:cNvPr>
          <p:cNvCxnSpPr>
            <a:cxnSpLocks/>
            <a:stCxn id="174" idx="2"/>
            <a:endCxn id="170" idx="0"/>
          </p:cNvCxnSpPr>
          <p:nvPr/>
        </p:nvCxnSpPr>
        <p:spPr>
          <a:xfrm>
            <a:off x="6491453" y="3127045"/>
            <a:ext cx="514919" cy="1482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6" name="Rectangle: Rounded Corners 175">
            <a:extLst>
              <a:ext uri="{FF2B5EF4-FFF2-40B4-BE49-F238E27FC236}">
                <a16:creationId xmlns:a16="http://schemas.microsoft.com/office/drawing/2014/main" id="{64744997-AA9B-FC75-2869-94564B31E1C1}"/>
              </a:ext>
            </a:extLst>
          </p:cNvPr>
          <p:cNvSpPr/>
          <p:nvPr/>
        </p:nvSpPr>
        <p:spPr>
          <a:xfrm>
            <a:off x="6833157" y="169228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177" name="Straight Arrow Connector 176">
            <a:extLst>
              <a:ext uri="{FF2B5EF4-FFF2-40B4-BE49-F238E27FC236}">
                <a16:creationId xmlns:a16="http://schemas.microsoft.com/office/drawing/2014/main" id="{D1F28624-4B12-315B-14AA-C359F2AF8C87}"/>
              </a:ext>
            </a:extLst>
          </p:cNvPr>
          <p:cNvCxnSpPr>
            <a:cxnSpLocks/>
            <a:stCxn id="176" idx="2"/>
            <a:endCxn id="171" idx="0"/>
          </p:cNvCxnSpPr>
          <p:nvPr/>
        </p:nvCxnSpPr>
        <p:spPr>
          <a:xfrm flipH="1">
            <a:off x="6664952" y="2070821"/>
            <a:ext cx="412296" cy="1492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6C9D0D4A-978C-DC65-419C-DFAB1453FFF8}"/>
              </a:ext>
            </a:extLst>
          </p:cNvPr>
          <p:cNvCxnSpPr>
            <a:cxnSpLocks/>
            <a:stCxn id="176" idx="2"/>
            <a:endCxn id="206" idx="0"/>
          </p:cNvCxnSpPr>
          <p:nvPr/>
        </p:nvCxnSpPr>
        <p:spPr>
          <a:xfrm>
            <a:off x="7077248" y="2070821"/>
            <a:ext cx="412297" cy="1342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9" name="Rectangle: Rounded Corners 178">
            <a:extLst>
              <a:ext uri="{FF2B5EF4-FFF2-40B4-BE49-F238E27FC236}">
                <a16:creationId xmlns:a16="http://schemas.microsoft.com/office/drawing/2014/main" id="{03DFF022-B780-37C3-689A-A3492ED4D462}"/>
              </a:ext>
            </a:extLst>
          </p:cNvPr>
          <p:cNvSpPr/>
          <p:nvPr/>
        </p:nvSpPr>
        <p:spPr>
          <a:xfrm>
            <a:off x="5891048" y="113498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180" name="Straight Arrow Connector 179">
            <a:extLst>
              <a:ext uri="{FF2B5EF4-FFF2-40B4-BE49-F238E27FC236}">
                <a16:creationId xmlns:a16="http://schemas.microsoft.com/office/drawing/2014/main" id="{5006EAD2-58CF-5619-D3C2-5CFE792FAA4D}"/>
              </a:ext>
            </a:extLst>
          </p:cNvPr>
          <p:cNvCxnSpPr>
            <a:cxnSpLocks/>
            <a:stCxn id="179" idx="2"/>
            <a:endCxn id="176" idx="0"/>
          </p:cNvCxnSpPr>
          <p:nvPr/>
        </p:nvCxnSpPr>
        <p:spPr>
          <a:xfrm>
            <a:off x="6135139" y="1513523"/>
            <a:ext cx="942109"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5F53327D-BC3E-0B83-EBFE-754F54EE945E}"/>
              </a:ext>
            </a:extLst>
          </p:cNvPr>
          <p:cNvCxnSpPr>
            <a:cxnSpLocks/>
            <a:stCxn id="179" idx="2"/>
            <a:endCxn id="185" idx="0"/>
          </p:cNvCxnSpPr>
          <p:nvPr/>
        </p:nvCxnSpPr>
        <p:spPr>
          <a:xfrm flipH="1">
            <a:off x="5211434" y="151352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Rectangle: Rounded Corners 181">
            <a:extLst>
              <a:ext uri="{FF2B5EF4-FFF2-40B4-BE49-F238E27FC236}">
                <a16:creationId xmlns:a16="http://schemas.microsoft.com/office/drawing/2014/main" id="{00FA7C0F-5860-02E7-8599-F1502990EBD3}"/>
              </a:ext>
            </a:extLst>
          </p:cNvPr>
          <p:cNvSpPr/>
          <p:nvPr/>
        </p:nvSpPr>
        <p:spPr>
          <a:xfrm>
            <a:off x="5349141" y="222012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83" name="Straight Arrow Connector 182">
            <a:extLst>
              <a:ext uri="{FF2B5EF4-FFF2-40B4-BE49-F238E27FC236}">
                <a16:creationId xmlns:a16="http://schemas.microsoft.com/office/drawing/2014/main" id="{B755B4BA-F0F7-715E-A558-A9B50E96623C}"/>
              </a:ext>
            </a:extLst>
          </p:cNvPr>
          <p:cNvCxnSpPr>
            <a:cxnSpLocks/>
            <a:stCxn id="182" idx="2"/>
            <a:endCxn id="194" idx="0"/>
          </p:cNvCxnSpPr>
          <p:nvPr/>
        </p:nvCxnSpPr>
        <p:spPr>
          <a:xfrm>
            <a:off x="5593232" y="259865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43798C9D-BD6D-B840-A392-45712BAACF72}"/>
              </a:ext>
            </a:extLst>
          </p:cNvPr>
          <p:cNvCxnSpPr>
            <a:cxnSpLocks/>
            <a:stCxn id="182" idx="2"/>
            <a:endCxn id="188" idx="0"/>
          </p:cNvCxnSpPr>
          <p:nvPr/>
        </p:nvCxnSpPr>
        <p:spPr>
          <a:xfrm flipH="1">
            <a:off x="5228561" y="2598656"/>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 name="Rectangle: Rounded Corners 184">
            <a:extLst>
              <a:ext uri="{FF2B5EF4-FFF2-40B4-BE49-F238E27FC236}">
                <a16:creationId xmlns:a16="http://schemas.microsoft.com/office/drawing/2014/main" id="{C6DC0879-69B0-AE7A-0069-9756FD069C95}"/>
              </a:ext>
            </a:extLst>
          </p:cNvPr>
          <p:cNvSpPr/>
          <p:nvPr/>
        </p:nvSpPr>
        <p:spPr>
          <a:xfrm>
            <a:off x="4967343" y="169017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86" name="Straight Arrow Connector 185">
            <a:extLst>
              <a:ext uri="{FF2B5EF4-FFF2-40B4-BE49-F238E27FC236}">
                <a16:creationId xmlns:a16="http://schemas.microsoft.com/office/drawing/2014/main" id="{4897A7DE-0BC7-05D0-C089-7C30A1707EFE}"/>
              </a:ext>
            </a:extLst>
          </p:cNvPr>
          <p:cNvCxnSpPr>
            <a:cxnSpLocks/>
            <a:stCxn id="185" idx="2"/>
            <a:endCxn id="182" idx="0"/>
          </p:cNvCxnSpPr>
          <p:nvPr/>
        </p:nvCxnSpPr>
        <p:spPr>
          <a:xfrm>
            <a:off x="5211434" y="206870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0B1E991C-B7B9-E0C3-5CC6-030D7C297199}"/>
              </a:ext>
            </a:extLst>
          </p:cNvPr>
          <p:cNvCxnSpPr>
            <a:cxnSpLocks/>
            <a:stCxn id="185" idx="2"/>
            <a:endCxn id="189" idx="0"/>
          </p:cNvCxnSpPr>
          <p:nvPr/>
        </p:nvCxnSpPr>
        <p:spPr>
          <a:xfrm flipH="1">
            <a:off x="4861842" y="206870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Rounded Corners 187">
            <a:extLst>
              <a:ext uri="{FF2B5EF4-FFF2-40B4-BE49-F238E27FC236}">
                <a16:creationId xmlns:a16="http://schemas.microsoft.com/office/drawing/2014/main" id="{C3E41E69-1B81-426C-ED2F-751BF6F16F41}"/>
              </a:ext>
            </a:extLst>
          </p:cNvPr>
          <p:cNvSpPr/>
          <p:nvPr/>
        </p:nvSpPr>
        <p:spPr>
          <a:xfrm>
            <a:off x="4886833" y="275007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89" name="Oval 188">
            <a:extLst>
              <a:ext uri="{FF2B5EF4-FFF2-40B4-BE49-F238E27FC236}">
                <a16:creationId xmlns:a16="http://schemas.microsoft.com/office/drawing/2014/main" id="{12635CBB-D994-2C8B-8C35-CCBAD3E8F67E}"/>
              </a:ext>
            </a:extLst>
          </p:cNvPr>
          <p:cNvSpPr/>
          <p:nvPr/>
        </p:nvSpPr>
        <p:spPr>
          <a:xfrm>
            <a:off x="4715387" y="222012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C4BA46F-72EE-4F30-F615-B86525337E05}"/>
              </a:ext>
            </a:extLst>
          </p:cNvPr>
          <p:cNvSpPr/>
          <p:nvPr/>
        </p:nvSpPr>
        <p:spPr>
          <a:xfrm>
            <a:off x="5789727" y="275007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98EF1E18-E5AF-BC4D-9D86-FF6223C7E02A}"/>
              </a:ext>
            </a:extLst>
          </p:cNvPr>
          <p:cNvSpPr/>
          <p:nvPr/>
        </p:nvSpPr>
        <p:spPr>
          <a:xfrm>
            <a:off x="6910803" y="274851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Rectangle: Rounded Corners 205">
            <a:extLst>
              <a:ext uri="{FF2B5EF4-FFF2-40B4-BE49-F238E27FC236}">
                <a16:creationId xmlns:a16="http://schemas.microsoft.com/office/drawing/2014/main" id="{3D243604-063A-4A94-D278-24B48F84EB4E}"/>
              </a:ext>
            </a:extLst>
          </p:cNvPr>
          <p:cNvSpPr/>
          <p:nvPr/>
        </p:nvSpPr>
        <p:spPr>
          <a:xfrm>
            <a:off x="7245454" y="220511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sp>
        <p:nvSpPr>
          <p:cNvPr id="3" name="Rectangle: Rounded Corners 2">
            <a:extLst>
              <a:ext uri="{FF2B5EF4-FFF2-40B4-BE49-F238E27FC236}">
                <a16:creationId xmlns:a16="http://schemas.microsoft.com/office/drawing/2014/main" id="{178AD2F6-8166-F7E6-2653-998AB5778299}"/>
              </a:ext>
            </a:extLst>
          </p:cNvPr>
          <p:cNvSpPr/>
          <p:nvPr/>
        </p:nvSpPr>
        <p:spPr>
          <a:xfrm>
            <a:off x="5693067" y="3272038"/>
            <a:ext cx="629619"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5" name="Straight Arrow Connector 4">
            <a:extLst>
              <a:ext uri="{FF2B5EF4-FFF2-40B4-BE49-F238E27FC236}">
                <a16:creationId xmlns:a16="http://schemas.microsoft.com/office/drawing/2014/main" id="{42BD1C48-F5B7-6BAE-F2CB-8E0DD6E7E022}"/>
              </a:ext>
            </a:extLst>
          </p:cNvPr>
          <p:cNvCxnSpPr>
            <a:cxnSpLocks/>
            <a:stCxn id="174" idx="2"/>
            <a:endCxn id="3" idx="0"/>
          </p:cNvCxnSpPr>
          <p:nvPr/>
        </p:nvCxnSpPr>
        <p:spPr>
          <a:xfrm flipH="1">
            <a:off x="6007877" y="3127045"/>
            <a:ext cx="483576" cy="14499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D3903CCD-B79F-3D09-6CAA-60760AE92750}"/>
              </a:ext>
            </a:extLst>
          </p:cNvPr>
          <p:cNvSpPr/>
          <p:nvPr/>
        </p:nvSpPr>
        <p:spPr>
          <a:xfrm>
            <a:off x="7140977" y="437203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sp>
        <p:nvSpPr>
          <p:cNvPr id="12" name="Rectangle: Rounded Corners 11">
            <a:extLst>
              <a:ext uri="{FF2B5EF4-FFF2-40B4-BE49-F238E27FC236}">
                <a16:creationId xmlns:a16="http://schemas.microsoft.com/office/drawing/2014/main" id="{7328C5E6-9C6B-1C54-449B-03C1919192DB}"/>
              </a:ext>
            </a:extLst>
          </p:cNvPr>
          <p:cNvSpPr/>
          <p:nvPr/>
        </p:nvSpPr>
        <p:spPr>
          <a:xfrm>
            <a:off x="6592338" y="4901978"/>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job</a:t>
            </a:r>
          </a:p>
        </p:txBody>
      </p:sp>
      <p:sp>
        <p:nvSpPr>
          <p:cNvPr id="13" name="Rectangle: Rounded Corners 12">
            <a:extLst>
              <a:ext uri="{FF2B5EF4-FFF2-40B4-BE49-F238E27FC236}">
                <a16:creationId xmlns:a16="http://schemas.microsoft.com/office/drawing/2014/main" id="{5240A4BD-2400-6EFF-02D3-4A356C5CBB25}"/>
              </a:ext>
            </a:extLst>
          </p:cNvPr>
          <p:cNvSpPr/>
          <p:nvPr/>
        </p:nvSpPr>
        <p:spPr>
          <a:xfrm>
            <a:off x="6600613" y="384899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21" name="Straight Arrow Connector 20">
            <a:extLst>
              <a:ext uri="{FF2B5EF4-FFF2-40B4-BE49-F238E27FC236}">
                <a16:creationId xmlns:a16="http://schemas.microsoft.com/office/drawing/2014/main" id="{BEF07841-9024-965B-E501-65787D47DC3C}"/>
              </a:ext>
            </a:extLst>
          </p:cNvPr>
          <p:cNvCxnSpPr>
            <a:cxnSpLocks/>
            <a:endCxn id="11" idx="0"/>
          </p:cNvCxnSpPr>
          <p:nvPr/>
        </p:nvCxnSpPr>
        <p:spPr>
          <a:xfrm>
            <a:off x="6905664" y="4227531"/>
            <a:ext cx="479404"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0CDC7D8-AF66-B378-7EFD-421119F0AA75}"/>
              </a:ext>
            </a:extLst>
          </p:cNvPr>
          <p:cNvCxnSpPr>
            <a:cxnSpLocks/>
            <a:stCxn id="11" idx="2"/>
            <a:endCxn id="24" idx="0"/>
          </p:cNvCxnSpPr>
          <p:nvPr/>
        </p:nvCxnSpPr>
        <p:spPr>
          <a:xfrm>
            <a:off x="7385068" y="4750565"/>
            <a:ext cx="333287" cy="1514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C7AD6C9-A1D0-48D2-3F98-80415A97527D}"/>
              </a:ext>
            </a:extLst>
          </p:cNvPr>
          <p:cNvSpPr/>
          <p:nvPr/>
        </p:nvSpPr>
        <p:spPr>
          <a:xfrm>
            <a:off x="7571900" y="4901978"/>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9FEFE190-1515-45E0-5DE8-91AB19A852FC}"/>
              </a:ext>
            </a:extLst>
          </p:cNvPr>
          <p:cNvCxnSpPr>
            <a:cxnSpLocks/>
            <a:stCxn id="11" idx="2"/>
          </p:cNvCxnSpPr>
          <p:nvPr/>
        </p:nvCxnSpPr>
        <p:spPr>
          <a:xfrm flipH="1">
            <a:off x="6995026" y="4750565"/>
            <a:ext cx="390042"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4CC71D-97BE-F884-8ED8-0A5C1548306E}"/>
              </a:ext>
            </a:extLst>
          </p:cNvPr>
          <p:cNvCxnSpPr>
            <a:cxnSpLocks/>
            <a:stCxn id="3" idx="2"/>
            <a:endCxn id="13" idx="0"/>
          </p:cNvCxnSpPr>
          <p:nvPr/>
        </p:nvCxnSpPr>
        <p:spPr>
          <a:xfrm>
            <a:off x="6007877" y="3650573"/>
            <a:ext cx="836827" cy="1984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6B36120F-FE2D-191F-D413-9410609B754E}"/>
              </a:ext>
            </a:extLst>
          </p:cNvPr>
          <p:cNvCxnSpPr>
            <a:cxnSpLocks/>
            <a:stCxn id="13" idx="2"/>
            <a:endCxn id="54" idx="0"/>
          </p:cNvCxnSpPr>
          <p:nvPr/>
        </p:nvCxnSpPr>
        <p:spPr>
          <a:xfrm flipH="1">
            <a:off x="6522815" y="4227531"/>
            <a:ext cx="321889"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2ED2AA13-CB9F-A503-8B48-76D997B4AA48}"/>
              </a:ext>
            </a:extLst>
          </p:cNvPr>
          <p:cNvSpPr/>
          <p:nvPr/>
        </p:nvSpPr>
        <p:spPr>
          <a:xfrm>
            <a:off x="6376360" y="437203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700817E9-694F-84E2-47E8-6824CFFE2229}"/>
              </a:ext>
            </a:extLst>
          </p:cNvPr>
          <p:cNvSpPr/>
          <p:nvPr/>
        </p:nvSpPr>
        <p:spPr>
          <a:xfrm>
            <a:off x="3993504" y="5476281"/>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last</a:t>
            </a:r>
          </a:p>
        </p:txBody>
      </p:sp>
      <p:sp>
        <p:nvSpPr>
          <p:cNvPr id="22" name="Rectangle: Rounded Corners 21">
            <a:extLst>
              <a:ext uri="{FF2B5EF4-FFF2-40B4-BE49-F238E27FC236}">
                <a16:creationId xmlns:a16="http://schemas.microsoft.com/office/drawing/2014/main" id="{B6CF605D-AE78-240B-5242-A2EEF611B3A0}"/>
              </a:ext>
            </a:extLst>
          </p:cNvPr>
          <p:cNvSpPr/>
          <p:nvPr/>
        </p:nvSpPr>
        <p:spPr>
          <a:xfrm>
            <a:off x="4551810" y="493722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28" name="Straight Arrow Connector 27">
            <a:extLst>
              <a:ext uri="{FF2B5EF4-FFF2-40B4-BE49-F238E27FC236}">
                <a16:creationId xmlns:a16="http://schemas.microsoft.com/office/drawing/2014/main" id="{E59FC138-6B26-A09C-1A8F-141CD2C59451}"/>
              </a:ext>
            </a:extLst>
          </p:cNvPr>
          <p:cNvCxnSpPr>
            <a:cxnSpLocks/>
            <a:stCxn id="22" idx="2"/>
            <a:endCxn id="41" idx="0"/>
          </p:cNvCxnSpPr>
          <p:nvPr/>
        </p:nvCxnSpPr>
        <p:spPr>
          <a:xfrm>
            <a:off x="4795901" y="5315764"/>
            <a:ext cx="337353" cy="16051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5926ED4-8941-DBB8-AF4D-88D16D66CE41}"/>
              </a:ext>
            </a:extLst>
          </p:cNvPr>
          <p:cNvCxnSpPr>
            <a:cxnSpLocks/>
            <a:stCxn id="22" idx="2"/>
            <a:endCxn id="4" idx="0"/>
          </p:cNvCxnSpPr>
          <p:nvPr/>
        </p:nvCxnSpPr>
        <p:spPr>
          <a:xfrm flipH="1">
            <a:off x="4335232" y="5315764"/>
            <a:ext cx="460669" cy="1605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ctangle: Rounded Corners 29">
            <a:extLst>
              <a:ext uri="{FF2B5EF4-FFF2-40B4-BE49-F238E27FC236}">
                <a16:creationId xmlns:a16="http://schemas.microsoft.com/office/drawing/2014/main" id="{50DF2455-2F9E-FFD3-7427-A373FD5DA8F9}"/>
              </a:ext>
            </a:extLst>
          </p:cNvPr>
          <p:cNvSpPr/>
          <p:nvPr/>
        </p:nvSpPr>
        <p:spPr>
          <a:xfrm>
            <a:off x="4161264" y="439292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1" name="Straight Arrow Connector 30">
            <a:extLst>
              <a:ext uri="{FF2B5EF4-FFF2-40B4-BE49-F238E27FC236}">
                <a16:creationId xmlns:a16="http://schemas.microsoft.com/office/drawing/2014/main" id="{D1AE956F-0B93-3E78-DDCD-DE30373060D8}"/>
              </a:ext>
            </a:extLst>
          </p:cNvPr>
          <p:cNvCxnSpPr>
            <a:cxnSpLocks/>
            <a:stCxn id="30" idx="2"/>
            <a:endCxn id="22" idx="0"/>
          </p:cNvCxnSpPr>
          <p:nvPr/>
        </p:nvCxnSpPr>
        <p:spPr>
          <a:xfrm>
            <a:off x="4405355" y="4771461"/>
            <a:ext cx="390546"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989BE5B-A168-D87C-8EE7-9FB08B8B2F2C}"/>
              </a:ext>
            </a:extLst>
          </p:cNvPr>
          <p:cNvCxnSpPr>
            <a:cxnSpLocks/>
            <a:stCxn id="30" idx="2"/>
            <a:endCxn id="42" idx="0"/>
          </p:cNvCxnSpPr>
          <p:nvPr/>
        </p:nvCxnSpPr>
        <p:spPr>
          <a:xfrm flipH="1">
            <a:off x="4039219" y="4771461"/>
            <a:ext cx="366137"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Rounded Corners 32">
            <a:extLst>
              <a:ext uri="{FF2B5EF4-FFF2-40B4-BE49-F238E27FC236}">
                <a16:creationId xmlns:a16="http://schemas.microsoft.com/office/drawing/2014/main" id="{3659610E-4646-6738-DF1E-7BE12DFCA200}"/>
              </a:ext>
            </a:extLst>
          </p:cNvPr>
          <p:cNvSpPr/>
          <p:nvPr/>
        </p:nvSpPr>
        <p:spPr>
          <a:xfrm>
            <a:off x="5732196" y="437857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34" name="Straight Arrow Connector 33">
            <a:extLst>
              <a:ext uri="{FF2B5EF4-FFF2-40B4-BE49-F238E27FC236}">
                <a16:creationId xmlns:a16="http://schemas.microsoft.com/office/drawing/2014/main" id="{719FE2C8-4E4A-7B90-F2BC-D9FB83A9D725}"/>
              </a:ext>
            </a:extLst>
          </p:cNvPr>
          <p:cNvCxnSpPr>
            <a:cxnSpLocks/>
            <a:stCxn id="33" idx="2"/>
            <a:endCxn id="40" idx="0"/>
          </p:cNvCxnSpPr>
          <p:nvPr/>
        </p:nvCxnSpPr>
        <p:spPr>
          <a:xfrm>
            <a:off x="5976287" y="4757107"/>
            <a:ext cx="381798"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311216C-D4BF-1418-FF53-FE5293127039}"/>
              </a:ext>
            </a:extLst>
          </p:cNvPr>
          <p:cNvCxnSpPr>
            <a:cxnSpLocks/>
            <a:stCxn id="33" idx="2"/>
            <a:endCxn id="36" idx="0"/>
          </p:cNvCxnSpPr>
          <p:nvPr/>
        </p:nvCxnSpPr>
        <p:spPr>
          <a:xfrm flipH="1">
            <a:off x="5576993" y="4757107"/>
            <a:ext cx="399294"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Rounded Corners 35">
            <a:extLst>
              <a:ext uri="{FF2B5EF4-FFF2-40B4-BE49-F238E27FC236}">
                <a16:creationId xmlns:a16="http://schemas.microsoft.com/office/drawing/2014/main" id="{254EF2F6-08AA-3C5A-9302-6E898100151E}"/>
              </a:ext>
            </a:extLst>
          </p:cNvPr>
          <p:cNvSpPr/>
          <p:nvPr/>
        </p:nvSpPr>
        <p:spPr>
          <a:xfrm>
            <a:off x="5186447" y="4922875"/>
            <a:ext cx="781092"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Friday</a:t>
            </a:r>
          </a:p>
        </p:txBody>
      </p:sp>
      <p:sp>
        <p:nvSpPr>
          <p:cNvPr id="37" name="Rectangle: Rounded Corners 36">
            <a:extLst>
              <a:ext uri="{FF2B5EF4-FFF2-40B4-BE49-F238E27FC236}">
                <a16:creationId xmlns:a16="http://schemas.microsoft.com/office/drawing/2014/main" id="{ADAC7E06-8031-8891-BF21-3441B4F28D49}"/>
              </a:ext>
            </a:extLst>
          </p:cNvPr>
          <p:cNvSpPr/>
          <p:nvPr/>
        </p:nvSpPr>
        <p:spPr>
          <a:xfrm>
            <a:off x="4942356" y="388081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8" name="Straight Arrow Connector 37">
            <a:extLst>
              <a:ext uri="{FF2B5EF4-FFF2-40B4-BE49-F238E27FC236}">
                <a16:creationId xmlns:a16="http://schemas.microsoft.com/office/drawing/2014/main" id="{3A0C9F73-D1A7-A809-53F2-3F8067BDD2E9}"/>
              </a:ext>
            </a:extLst>
          </p:cNvPr>
          <p:cNvCxnSpPr>
            <a:cxnSpLocks/>
            <a:stCxn id="37" idx="2"/>
            <a:endCxn id="33" idx="0"/>
          </p:cNvCxnSpPr>
          <p:nvPr/>
        </p:nvCxnSpPr>
        <p:spPr>
          <a:xfrm>
            <a:off x="5186447" y="4259345"/>
            <a:ext cx="789840" cy="1192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3C628299-C3E3-F8E6-11BD-A0FF2DE630FA}"/>
              </a:ext>
            </a:extLst>
          </p:cNvPr>
          <p:cNvCxnSpPr>
            <a:cxnSpLocks/>
            <a:stCxn id="37" idx="2"/>
            <a:endCxn id="30" idx="0"/>
          </p:cNvCxnSpPr>
          <p:nvPr/>
        </p:nvCxnSpPr>
        <p:spPr>
          <a:xfrm flipH="1">
            <a:off x="4405355" y="4259345"/>
            <a:ext cx="781092" cy="133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2DF396B3-C163-A1F3-DE33-7D4615493B53}"/>
              </a:ext>
            </a:extLst>
          </p:cNvPr>
          <p:cNvSpPr/>
          <p:nvPr/>
        </p:nvSpPr>
        <p:spPr>
          <a:xfrm>
            <a:off x="6211631" y="4922875"/>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1859108-0079-4EF5-B14A-065F74CF06CB}"/>
              </a:ext>
            </a:extLst>
          </p:cNvPr>
          <p:cNvSpPr/>
          <p:nvPr/>
        </p:nvSpPr>
        <p:spPr>
          <a:xfrm>
            <a:off x="4986800" y="547628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3E76DB4-B764-0C07-3DFE-0315355640F0}"/>
              </a:ext>
            </a:extLst>
          </p:cNvPr>
          <p:cNvSpPr/>
          <p:nvPr/>
        </p:nvSpPr>
        <p:spPr>
          <a:xfrm>
            <a:off x="3892764" y="493722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76610D5C-7E9D-7C1F-9878-1CCA931559FF}"/>
              </a:ext>
            </a:extLst>
          </p:cNvPr>
          <p:cNvCxnSpPr>
            <a:cxnSpLocks/>
            <a:stCxn id="3" idx="2"/>
            <a:endCxn id="37" idx="0"/>
          </p:cNvCxnSpPr>
          <p:nvPr/>
        </p:nvCxnSpPr>
        <p:spPr>
          <a:xfrm flipH="1">
            <a:off x="5186447" y="3650573"/>
            <a:ext cx="821430" cy="2302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3382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5A748668-E556-93C3-7F37-5FD4FC4E6CE2}"/>
              </a:ext>
            </a:extLst>
          </p:cNvPr>
          <p:cNvSpPr/>
          <p:nvPr/>
        </p:nvSpPr>
        <p:spPr>
          <a:xfrm>
            <a:off x="904240" y="3007360"/>
            <a:ext cx="4378960" cy="2682240"/>
          </a:xfrm>
          <a:custGeom>
            <a:avLst/>
            <a:gdLst>
              <a:gd name="connsiteX0" fmla="*/ 162560 w 4378960"/>
              <a:gd name="connsiteY0" fmla="*/ 2682240 h 2682240"/>
              <a:gd name="connsiteX1" fmla="*/ 1442720 w 4378960"/>
              <a:gd name="connsiteY1" fmla="*/ 2682240 h 2682240"/>
              <a:gd name="connsiteX2" fmla="*/ 1656080 w 4378960"/>
              <a:gd name="connsiteY2" fmla="*/ 2306320 h 2682240"/>
              <a:gd name="connsiteX3" fmla="*/ 2062480 w 4378960"/>
              <a:gd name="connsiteY3" fmla="*/ 2153920 h 2682240"/>
              <a:gd name="connsiteX4" fmla="*/ 3332480 w 4378960"/>
              <a:gd name="connsiteY4" fmla="*/ 2204720 h 2682240"/>
              <a:gd name="connsiteX5" fmla="*/ 4246880 w 4378960"/>
              <a:gd name="connsiteY5" fmla="*/ 2194560 h 2682240"/>
              <a:gd name="connsiteX6" fmla="*/ 4378960 w 4378960"/>
              <a:gd name="connsiteY6" fmla="*/ 2021840 h 2682240"/>
              <a:gd name="connsiteX7" fmla="*/ 4043680 w 4378960"/>
              <a:gd name="connsiteY7" fmla="*/ 1280160 h 2682240"/>
              <a:gd name="connsiteX8" fmla="*/ 3423920 w 4378960"/>
              <a:gd name="connsiteY8" fmla="*/ 579120 h 2682240"/>
              <a:gd name="connsiteX9" fmla="*/ 2824480 w 4378960"/>
              <a:gd name="connsiteY9" fmla="*/ 558800 h 2682240"/>
              <a:gd name="connsiteX10" fmla="*/ 2641600 w 4378960"/>
              <a:gd name="connsiteY10" fmla="*/ 477520 h 2682240"/>
              <a:gd name="connsiteX11" fmla="*/ 2590800 w 4378960"/>
              <a:gd name="connsiteY11" fmla="*/ 203200 h 2682240"/>
              <a:gd name="connsiteX12" fmla="*/ 2133600 w 4378960"/>
              <a:gd name="connsiteY12" fmla="*/ 0 h 2682240"/>
              <a:gd name="connsiteX13" fmla="*/ 1991360 w 4378960"/>
              <a:gd name="connsiteY13" fmla="*/ 20320 h 2682240"/>
              <a:gd name="connsiteX14" fmla="*/ 1656080 w 4378960"/>
              <a:gd name="connsiteY14" fmla="*/ 274320 h 2682240"/>
              <a:gd name="connsiteX15" fmla="*/ 914400 w 4378960"/>
              <a:gd name="connsiteY15" fmla="*/ 863600 h 2682240"/>
              <a:gd name="connsiteX16" fmla="*/ 193040 w 4378960"/>
              <a:gd name="connsiteY16" fmla="*/ 1310640 h 2682240"/>
              <a:gd name="connsiteX17" fmla="*/ 0 w 4378960"/>
              <a:gd name="connsiteY17" fmla="*/ 1747520 h 2682240"/>
              <a:gd name="connsiteX18" fmla="*/ 10160 w 4378960"/>
              <a:gd name="connsiteY18" fmla="*/ 2225040 h 2682240"/>
              <a:gd name="connsiteX19" fmla="*/ 162560 w 4378960"/>
              <a:gd name="connsiteY19" fmla="*/ 2682240 h 2682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78960" h="2682240">
                <a:moveTo>
                  <a:pt x="162560" y="2682240"/>
                </a:moveTo>
                <a:lnTo>
                  <a:pt x="1442720" y="2682240"/>
                </a:lnTo>
                <a:lnTo>
                  <a:pt x="1656080" y="2306320"/>
                </a:lnTo>
                <a:lnTo>
                  <a:pt x="2062480" y="2153920"/>
                </a:lnTo>
                <a:lnTo>
                  <a:pt x="3332480" y="2204720"/>
                </a:lnTo>
                <a:lnTo>
                  <a:pt x="4246880" y="2194560"/>
                </a:lnTo>
                <a:lnTo>
                  <a:pt x="4378960" y="2021840"/>
                </a:lnTo>
                <a:lnTo>
                  <a:pt x="4043680" y="1280160"/>
                </a:lnTo>
                <a:lnTo>
                  <a:pt x="3423920" y="579120"/>
                </a:lnTo>
                <a:lnTo>
                  <a:pt x="2824480" y="558800"/>
                </a:lnTo>
                <a:lnTo>
                  <a:pt x="2641600" y="477520"/>
                </a:lnTo>
                <a:lnTo>
                  <a:pt x="2590800" y="203200"/>
                </a:lnTo>
                <a:lnTo>
                  <a:pt x="2133600" y="0"/>
                </a:lnTo>
                <a:lnTo>
                  <a:pt x="1991360" y="20320"/>
                </a:lnTo>
                <a:lnTo>
                  <a:pt x="1656080" y="274320"/>
                </a:lnTo>
                <a:lnTo>
                  <a:pt x="914400" y="863600"/>
                </a:lnTo>
                <a:lnTo>
                  <a:pt x="193040" y="1310640"/>
                </a:lnTo>
                <a:lnTo>
                  <a:pt x="0" y="1747520"/>
                </a:lnTo>
                <a:lnTo>
                  <a:pt x="10160" y="2225040"/>
                </a:lnTo>
                <a:lnTo>
                  <a:pt x="162560" y="2682240"/>
                </a:lnTo>
                <a:close/>
              </a:path>
            </a:pathLst>
          </a:custGeom>
          <a:solidFill>
            <a:schemeClr val="accent1">
              <a:lumMod val="20000"/>
              <a:lumOff val="8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E164261-BD88-2E9F-A2C2-D720724834C9}"/>
              </a:ext>
            </a:extLst>
          </p:cNvPr>
          <p:cNvSpPr/>
          <p:nvPr/>
        </p:nvSpPr>
        <p:spPr>
          <a:xfrm>
            <a:off x="2854960" y="2052320"/>
            <a:ext cx="1950720" cy="1544320"/>
          </a:xfrm>
          <a:custGeom>
            <a:avLst/>
            <a:gdLst>
              <a:gd name="connsiteX0" fmla="*/ 843280 w 1950720"/>
              <a:gd name="connsiteY0" fmla="*/ 1544320 h 1544320"/>
              <a:gd name="connsiteX1" fmla="*/ 1483360 w 1950720"/>
              <a:gd name="connsiteY1" fmla="*/ 1544320 h 1544320"/>
              <a:gd name="connsiteX2" fmla="*/ 1838960 w 1950720"/>
              <a:gd name="connsiteY2" fmla="*/ 1259840 h 1544320"/>
              <a:gd name="connsiteX3" fmla="*/ 1950720 w 1950720"/>
              <a:gd name="connsiteY3" fmla="*/ 934720 h 1544320"/>
              <a:gd name="connsiteX4" fmla="*/ 1788160 w 1950720"/>
              <a:gd name="connsiteY4" fmla="*/ 609600 h 1544320"/>
              <a:gd name="connsiteX5" fmla="*/ 1341120 w 1950720"/>
              <a:gd name="connsiteY5" fmla="*/ 548640 h 1544320"/>
              <a:gd name="connsiteX6" fmla="*/ 1239520 w 1950720"/>
              <a:gd name="connsiteY6" fmla="*/ 447040 h 1544320"/>
              <a:gd name="connsiteX7" fmla="*/ 1229360 w 1950720"/>
              <a:gd name="connsiteY7" fmla="*/ 121920 h 1544320"/>
              <a:gd name="connsiteX8" fmla="*/ 873760 w 1950720"/>
              <a:gd name="connsiteY8" fmla="*/ 0 h 1544320"/>
              <a:gd name="connsiteX9" fmla="*/ 0 w 1950720"/>
              <a:gd name="connsiteY9" fmla="*/ 314960 h 1544320"/>
              <a:gd name="connsiteX10" fmla="*/ 152400 w 1950720"/>
              <a:gd name="connsiteY10" fmla="*/ 640080 h 1544320"/>
              <a:gd name="connsiteX11" fmla="*/ 152400 w 1950720"/>
              <a:gd name="connsiteY11" fmla="*/ 934720 h 1544320"/>
              <a:gd name="connsiteX12" fmla="*/ 264160 w 1950720"/>
              <a:gd name="connsiteY12" fmla="*/ 1087120 h 1544320"/>
              <a:gd name="connsiteX13" fmla="*/ 589280 w 1950720"/>
              <a:gd name="connsiteY13" fmla="*/ 1168400 h 1544320"/>
              <a:gd name="connsiteX14" fmla="*/ 629920 w 1950720"/>
              <a:gd name="connsiteY14" fmla="*/ 1442720 h 1544320"/>
              <a:gd name="connsiteX15" fmla="*/ 843280 w 1950720"/>
              <a:gd name="connsiteY15" fmla="*/ 1544320 h 154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0720" h="1544320">
                <a:moveTo>
                  <a:pt x="843280" y="1544320"/>
                </a:moveTo>
                <a:lnTo>
                  <a:pt x="1483360" y="1544320"/>
                </a:lnTo>
                <a:lnTo>
                  <a:pt x="1838960" y="1259840"/>
                </a:lnTo>
                <a:lnTo>
                  <a:pt x="1950720" y="934720"/>
                </a:lnTo>
                <a:lnTo>
                  <a:pt x="1788160" y="609600"/>
                </a:lnTo>
                <a:lnTo>
                  <a:pt x="1341120" y="548640"/>
                </a:lnTo>
                <a:lnTo>
                  <a:pt x="1239520" y="447040"/>
                </a:lnTo>
                <a:lnTo>
                  <a:pt x="1229360" y="121920"/>
                </a:lnTo>
                <a:lnTo>
                  <a:pt x="873760" y="0"/>
                </a:lnTo>
                <a:lnTo>
                  <a:pt x="0" y="314960"/>
                </a:lnTo>
                <a:lnTo>
                  <a:pt x="152400" y="640080"/>
                </a:lnTo>
                <a:lnTo>
                  <a:pt x="152400" y="934720"/>
                </a:lnTo>
                <a:lnTo>
                  <a:pt x="264160" y="1087120"/>
                </a:lnTo>
                <a:lnTo>
                  <a:pt x="589280" y="1168400"/>
                </a:lnTo>
                <a:lnTo>
                  <a:pt x="629920" y="1442720"/>
                </a:lnTo>
                <a:lnTo>
                  <a:pt x="843280" y="1544320"/>
                </a:lnTo>
                <a:close/>
              </a:path>
            </a:pathLst>
          </a:custGeom>
          <a:solidFill>
            <a:schemeClr val="accent3">
              <a:lumMod val="20000"/>
              <a:lumOff val="8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A0A0D4D-D877-0AAF-55A7-B549E417FEAE}"/>
              </a:ext>
            </a:extLst>
          </p:cNvPr>
          <p:cNvSpPr/>
          <p:nvPr/>
        </p:nvSpPr>
        <p:spPr>
          <a:xfrm>
            <a:off x="2397760" y="1036320"/>
            <a:ext cx="2357120" cy="1615440"/>
          </a:xfrm>
          <a:custGeom>
            <a:avLst/>
            <a:gdLst>
              <a:gd name="connsiteX0" fmla="*/ 467360 w 2357120"/>
              <a:gd name="connsiteY0" fmla="*/ 0 h 1615440"/>
              <a:gd name="connsiteX1" fmla="*/ 1310640 w 2357120"/>
              <a:gd name="connsiteY1" fmla="*/ 10160 h 1615440"/>
              <a:gd name="connsiteX2" fmla="*/ 1554480 w 2357120"/>
              <a:gd name="connsiteY2" fmla="*/ 193040 h 1615440"/>
              <a:gd name="connsiteX3" fmla="*/ 2184400 w 2357120"/>
              <a:gd name="connsiteY3" fmla="*/ 802640 h 1615440"/>
              <a:gd name="connsiteX4" fmla="*/ 2357120 w 2357120"/>
              <a:gd name="connsiteY4" fmla="*/ 1168400 h 1615440"/>
              <a:gd name="connsiteX5" fmla="*/ 2346960 w 2357120"/>
              <a:gd name="connsiteY5" fmla="*/ 1452880 h 1615440"/>
              <a:gd name="connsiteX6" fmla="*/ 2245360 w 2357120"/>
              <a:gd name="connsiteY6" fmla="*/ 1615440 h 1615440"/>
              <a:gd name="connsiteX7" fmla="*/ 1808480 w 2357120"/>
              <a:gd name="connsiteY7" fmla="*/ 1605280 h 1615440"/>
              <a:gd name="connsiteX8" fmla="*/ 1656080 w 2357120"/>
              <a:gd name="connsiteY8" fmla="*/ 1503680 h 1615440"/>
              <a:gd name="connsiteX9" fmla="*/ 1645920 w 2357120"/>
              <a:gd name="connsiteY9" fmla="*/ 1168400 h 1615440"/>
              <a:gd name="connsiteX10" fmla="*/ 1341120 w 2357120"/>
              <a:gd name="connsiteY10" fmla="*/ 1056640 h 1615440"/>
              <a:gd name="connsiteX11" fmla="*/ 508000 w 2357120"/>
              <a:gd name="connsiteY11" fmla="*/ 1341120 h 1615440"/>
              <a:gd name="connsiteX12" fmla="*/ 254000 w 2357120"/>
              <a:gd name="connsiteY12" fmla="*/ 782320 h 1615440"/>
              <a:gd name="connsiteX13" fmla="*/ 0 w 2357120"/>
              <a:gd name="connsiteY13" fmla="*/ 436880 h 1615440"/>
              <a:gd name="connsiteX14" fmla="*/ 142240 w 2357120"/>
              <a:gd name="connsiteY14" fmla="*/ 132080 h 1615440"/>
              <a:gd name="connsiteX15" fmla="*/ 467360 w 2357120"/>
              <a:gd name="connsiteY15" fmla="*/ 0 h 161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120" h="1615440">
                <a:moveTo>
                  <a:pt x="467360" y="0"/>
                </a:moveTo>
                <a:lnTo>
                  <a:pt x="1310640" y="10160"/>
                </a:lnTo>
                <a:lnTo>
                  <a:pt x="1554480" y="193040"/>
                </a:lnTo>
                <a:lnTo>
                  <a:pt x="2184400" y="802640"/>
                </a:lnTo>
                <a:lnTo>
                  <a:pt x="2357120" y="1168400"/>
                </a:lnTo>
                <a:lnTo>
                  <a:pt x="2346960" y="1452880"/>
                </a:lnTo>
                <a:lnTo>
                  <a:pt x="2245360" y="1615440"/>
                </a:lnTo>
                <a:lnTo>
                  <a:pt x="1808480" y="1605280"/>
                </a:lnTo>
                <a:lnTo>
                  <a:pt x="1656080" y="1503680"/>
                </a:lnTo>
                <a:lnTo>
                  <a:pt x="1645920" y="1168400"/>
                </a:lnTo>
                <a:lnTo>
                  <a:pt x="1341120" y="1056640"/>
                </a:lnTo>
                <a:lnTo>
                  <a:pt x="508000" y="1341120"/>
                </a:lnTo>
                <a:lnTo>
                  <a:pt x="254000" y="782320"/>
                </a:lnTo>
                <a:lnTo>
                  <a:pt x="0" y="436880"/>
                </a:lnTo>
                <a:lnTo>
                  <a:pt x="142240" y="132080"/>
                </a:lnTo>
                <a:lnTo>
                  <a:pt x="467360" y="0"/>
                </a:lnTo>
                <a:close/>
              </a:path>
            </a:pathLst>
          </a:custGeom>
          <a:solidFill>
            <a:schemeClr val="accent2">
              <a:lumMod val="20000"/>
              <a:lumOff val="8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73F8118-732E-2071-3D24-6BD2B654B244}"/>
              </a:ext>
            </a:extLst>
          </p:cNvPr>
          <p:cNvSpPr/>
          <p:nvPr/>
        </p:nvSpPr>
        <p:spPr>
          <a:xfrm>
            <a:off x="1046480" y="1463040"/>
            <a:ext cx="1991360" cy="1595120"/>
          </a:xfrm>
          <a:custGeom>
            <a:avLst/>
            <a:gdLst>
              <a:gd name="connsiteX0" fmla="*/ 762000 w 1991360"/>
              <a:gd name="connsiteY0" fmla="*/ 1584960 h 1595120"/>
              <a:gd name="connsiteX1" fmla="*/ 1838960 w 1991360"/>
              <a:gd name="connsiteY1" fmla="*/ 1595120 h 1595120"/>
              <a:gd name="connsiteX2" fmla="*/ 1991360 w 1991360"/>
              <a:gd name="connsiteY2" fmla="*/ 1513840 h 1595120"/>
              <a:gd name="connsiteX3" fmla="*/ 1981200 w 1991360"/>
              <a:gd name="connsiteY3" fmla="*/ 1209040 h 1595120"/>
              <a:gd name="connsiteX4" fmla="*/ 1605280 w 1991360"/>
              <a:gd name="connsiteY4" fmla="*/ 314960 h 1595120"/>
              <a:gd name="connsiteX5" fmla="*/ 1330960 w 1991360"/>
              <a:gd name="connsiteY5" fmla="*/ 0 h 1595120"/>
              <a:gd name="connsiteX6" fmla="*/ 314960 w 1991360"/>
              <a:gd name="connsiteY6" fmla="*/ 0 h 1595120"/>
              <a:gd name="connsiteX7" fmla="*/ 20320 w 1991360"/>
              <a:gd name="connsiteY7" fmla="*/ 182880 h 1595120"/>
              <a:gd name="connsiteX8" fmla="*/ 0 w 1991360"/>
              <a:gd name="connsiteY8" fmla="*/ 487680 h 1595120"/>
              <a:gd name="connsiteX9" fmla="*/ 284480 w 1991360"/>
              <a:gd name="connsiteY9" fmla="*/ 721360 h 1595120"/>
              <a:gd name="connsiteX10" fmla="*/ 660400 w 1991360"/>
              <a:gd name="connsiteY10" fmla="*/ 1188720 h 1595120"/>
              <a:gd name="connsiteX11" fmla="*/ 670560 w 1991360"/>
              <a:gd name="connsiteY11" fmla="*/ 1432560 h 1595120"/>
              <a:gd name="connsiteX12" fmla="*/ 762000 w 1991360"/>
              <a:gd name="connsiteY12" fmla="*/ 1584960 h 159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1360" h="1595120">
                <a:moveTo>
                  <a:pt x="762000" y="1584960"/>
                </a:moveTo>
                <a:lnTo>
                  <a:pt x="1838960" y="1595120"/>
                </a:lnTo>
                <a:lnTo>
                  <a:pt x="1991360" y="1513840"/>
                </a:lnTo>
                <a:lnTo>
                  <a:pt x="1981200" y="1209040"/>
                </a:lnTo>
                <a:lnTo>
                  <a:pt x="1605280" y="314960"/>
                </a:lnTo>
                <a:lnTo>
                  <a:pt x="1330960" y="0"/>
                </a:lnTo>
                <a:lnTo>
                  <a:pt x="314960" y="0"/>
                </a:lnTo>
                <a:lnTo>
                  <a:pt x="20320" y="182880"/>
                </a:lnTo>
                <a:lnTo>
                  <a:pt x="0" y="487680"/>
                </a:lnTo>
                <a:lnTo>
                  <a:pt x="284480" y="721360"/>
                </a:lnTo>
                <a:lnTo>
                  <a:pt x="660400" y="1188720"/>
                </a:lnTo>
                <a:lnTo>
                  <a:pt x="670560" y="1432560"/>
                </a:lnTo>
                <a:lnTo>
                  <a:pt x="762000" y="1584960"/>
                </a:lnTo>
                <a:close/>
              </a:path>
            </a:pathLst>
          </a:custGeom>
          <a:solidFill>
            <a:schemeClr val="accent4">
              <a:lumMod val="20000"/>
              <a:lumOff val="8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50167"/>
            <a:ext cx="10515600" cy="469991"/>
          </a:xfrm>
        </p:spPr>
        <p:txBody>
          <a:bodyPr>
            <a:normAutofit fontScale="90000"/>
          </a:bodyPr>
          <a:lstStyle/>
          <a:p>
            <a:pPr algn="ctr"/>
            <a:r>
              <a:rPr lang="en-US" dirty="0"/>
              <a:t>Node Manipulations</a:t>
            </a:r>
          </a:p>
        </p:txBody>
      </p:sp>
      <p:sp>
        <p:nvSpPr>
          <p:cNvPr id="170" name="Rectangle: Rounded Corners 169">
            <a:extLst>
              <a:ext uri="{FF2B5EF4-FFF2-40B4-BE49-F238E27FC236}">
                <a16:creationId xmlns:a16="http://schemas.microsoft.com/office/drawing/2014/main" id="{A677C50E-FBFD-712B-4430-1A1B9FCBAEC2}"/>
              </a:ext>
            </a:extLst>
          </p:cNvPr>
          <p:cNvSpPr/>
          <p:nvPr/>
        </p:nvSpPr>
        <p:spPr>
          <a:xfrm>
            <a:off x="3558715" y="3242194"/>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found</a:t>
            </a:r>
          </a:p>
        </p:txBody>
      </p:sp>
      <p:sp>
        <p:nvSpPr>
          <p:cNvPr id="171" name="Rectangle: Rounded Corners 170">
            <a:extLst>
              <a:ext uri="{FF2B5EF4-FFF2-40B4-BE49-F238E27FC236}">
                <a16:creationId xmlns:a16="http://schemas.microsoft.com/office/drawing/2014/main" id="{45B34B8F-71AD-5942-B2E4-D957FFB1DE86}"/>
              </a:ext>
            </a:extLst>
          </p:cNvPr>
          <p:cNvSpPr/>
          <p:nvPr/>
        </p:nvSpPr>
        <p:spPr>
          <a:xfrm>
            <a:off x="3426692" y="218706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172" name="Straight Arrow Connector 171">
            <a:extLst>
              <a:ext uri="{FF2B5EF4-FFF2-40B4-BE49-F238E27FC236}">
                <a16:creationId xmlns:a16="http://schemas.microsoft.com/office/drawing/2014/main" id="{405FCA66-F4E3-02FC-8A3D-53C47BDB911E}"/>
              </a:ext>
            </a:extLst>
          </p:cNvPr>
          <p:cNvCxnSpPr>
            <a:cxnSpLocks/>
            <a:stCxn id="171" idx="2"/>
            <a:endCxn id="174" idx="0"/>
          </p:cNvCxnSpPr>
          <p:nvPr/>
        </p:nvCxnSpPr>
        <p:spPr>
          <a:xfrm flipH="1">
            <a:off x="3385524" y="2565601"/>
            <a:ext cx="285259" cy="1498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568D137B-33DA-1DFD-B08F-BA95BE6A98A9}"/>
              </a:ext>
            </a:extLst>
          </p:cNvPr>
          <p:cNvCxnSpPr>
            <a:cxnSpLocks/>
            <a:stCxn id="171" idx="2"/>
            <a:endCxn id="195" idx="0"/>
          </p:cNvCxnSpPr>
          <p:nvPr/>
        </p:nvCxnSpPr>
        <p:spPr>
          <a:xfrm>
            <a:off x="3670783" y="2565601"/>
            <a:ext cx="280546" cy="14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4" name="Rectangle: Rounded Corners 173">
            <a:extLst>
              <a:ext uri="{FF2B5EF4-FFF2-40B4-BE49-F238E27FC236}">
                <a16:creationId xmlns:a16="http://schemas.microsoft.com/office/drawing/2014/main" id="{3DD9AAA2-0B9B-F752-5179-FAACEC7DFF80}"/>
              </a:ext>
            </a:extLst>
          </p:cNvPr>
          <p:cNvSpPr/>
          <p:nvPr/>
        </p:nvSpPr>
        <p:spPr>
          <a:xfrm>
            <a:off x="3141433" y="271545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cxnSp>
        <p:nvCxnSpPr>
          <p:cNvPr id="175" name="Straight Arrow Connector 174">
            <a:extLst>
              <a:ext uri="{FF2B5EF4-FFF2-40B4-BE49-F238E27FC236}">
                <a16:creationId xmlns:a16="http://schemas.microsoft.com/office/drawing/2014/main" id="{AF7B1619-CCCA-BA46-9C39-765EB32AB41A}"/>
              </a:ext>
            </a:extLst>
          </p:cNvPr>
          <p:cNvCxnSpPr>
            <a:cxnSpLocks/>
            <a:stCxn id="174" idx="2"/>
            <a:endCxn id="170" idx="0"/>
          </p:cNvCxnSpPr>
          <p:nvPr/>
        </p:nvCxnSpPr>
        <p:spPr>
          <a:xfrm>
            <a:off x="3385524" y="3093991"/>
            <a:ext cx="514919" cy="1482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6" name="Rectangle: Rounded Corners 175">
            <a:extLst>
              <a:ext uri="{FF2B5EF4-FFF2-40B4-BE49-F238E27FC236}">
                <a16:creationId xmlns:a16="http://schemas.microsoft.com/office/drawing/2014/main" id="{64744997-AA9B-FC75-2869-94564B31E1C1}"/>
              </a:ext>
            </a:extLst>
          </p:cNvPr>
          <p:cNvSpPr/>
          <p:nvPr/>
        </p:nvSpPr>
        <p:spPr>
          <a:xfrm>
            <a:off x="3783109" y="165923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177" name="Straight Arrow Connector 176">
            <a:extLst>
              <a:ext uri="{FF2B5EF4-FFF2-40B4-BE49-F238E27FC236}">
                <a16:creationId xmlns:a16="http://schemas.microsoft.com/office/drawing/2014/main" id="{D1F28624-4B12-315B-14AA-C359F2AF8C87}"/>
              </a:ext>
            </a:extLst>
          </p:cNvPr>
          <p:cNvCxnSpPr>
            <a:cxnSpLocks/>
            <a:stCxn id="176" idx="2"/>
            <a:endCxn id="171" idx="0"/>
          </p:cNvCxnSpPr>
          <p:nvPr/>
        </p:nvCxnSpPr>
        <p:spPr>
          <a:xfrm flipH="1">
            <a:off x="3670783" y="2037767"/>
            <a:ext cx="356417" cy="1492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6C9D0D4A-978C-DC65-419C-DFAB1453FFF8}"/>
              </a:ext>
            </a:extLst>
          </p:cNvPr>
          <p:cNvCxnSpPr>
            <a:cxnSpLocks/>
            <a:stCxn id="176" idx="2"/>
            <a:endCxn id="206" idx="0"/>
          </p:cNvCxnSpPr>
          <p:nvPr/>
        </p:nvCxnSpPr>
        <p:spPr>
          <a:xfrm>
            <a:off x="4027200" y="2037767"/>
            <a:ext cx="356416" cy="1342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9" name="Rectangle: Rounded Corners 178">
            <a:extLst>
              <a:ext uri="{FF2B5EF4-FFF2-40B4-BE49-F238E27FC236}">
                <a16:creationId xmlns:a16="http://schemas.microsoft.com/office/drawing/2014/main" id="{03DFF022-B780-37C3-689A-A3492ED4D462}"/>
              </a:ext>
            </a:extLst>
          </p:cNvPr>
          <p:cNvSpPr/>
          <p:nvPr/>
        </p:nvSpPr>
        <p:spPr>
          <a:xfrm>
            <a:off x="2785119" y="110193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180" name="Straight Arrow Connector 179">
            <a:extLst>
              <a:ext uri="{FF2B5EF4-FFF2-40B4-BE49-F238E27FC236}">
                <a16:creationId xmlns:a16="http://schemas.microsoft.com/office/drawing/2014/main" id="{5006EAD2-58CF-5619-D3C2-5CFE792FAA4D}"/>
              </a:ext>
            </a:extLst>
          </p:cNvPr>
          <p:cNvCxnSpPr>
            <a:cxnSpLocks/>
            <a:stCxn id="179" idx="2"/>
            <a:endCxn id="176" idx="0"/>
          </p:cNvCxnSpPr>
          <p:nvPr/>
        </p:nvCxnSpPr>
        <p:spPr>
          <a:xfrm>
            <a:off x="3029210" y="1480469"/>
            <a:ext cx="997990"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5F53327D-BC3E-0B83-EBFE-754F54EE945E}"/>
              </a:ext>
            </a:extLst>
          </p:cNvPr>
          <p:cNvCxnSpPr>
            <a:cxnSpLocks/>
            <a:stCxn id="179" idx="2"/>
            <a:endCxn id="185" idx="0"/>
          </p:cNvCxnSpPr>
          <p:nvPr/>
        </p:nvCxnSpPr>
        <p:spPr>
          <a:xfrm flipH="1">
            <a:off x="2105505" y="1480469"/>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Rectangle: Rounded Corners 181">
            <a:extLst>
              <a:ext uri="{FF2B5EF4-FFF2-40B4-BE49-F238E27FC236}">
                <a16:creationId xmlns:a16="http://schemas.microsoft.com/office/drawing/2014/main" id="{00FA7C0F-5860-02E7-8599-F1502990EBD3}"/>
              </a:ext>
            </a:extLst>
          </p:cNvPr>
          <p:cNvSpPr/>
          <p:nvPr/>
        </p:nvSpPr>
        <p:spPr>
          <a:xfrm>
            <a:off x="2243212" y="2187067"/>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83" name="Straight Arrow Connector 182">
            <a:extLst>
              <a:ext uri="{FF2B5EF4-FFF2-40B4-BE49-F238E27FC236}">
                <a16:creationId xmlns:a16="http://schemas.microsoft.com/office/drawing/2014/main" id="{B755B4BA-F0F7-715E-A558-A9B50E96623C}"/>
              </a:ext>
            </a:extLst>
          </p:cNvPr>
          <p:cNvCxnSpPr>
            <a:cxnSpLocks/>
            <a:stCxn id="182" idx="2"/>
            <a:endCxn id="194" idx="0"/>
          </p:cNvCxnSpPr>
          <p:nvPr/>
        </p:nvCxnSpPr>
        <p:spPr>
          <a:xfrm>
            <a:off x="2487303" y="2565602"/>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43798C9D-BD6D-B840-A392-45712BAACF72}"/>
              </a:ext>
            </a:extLst>
          </p:cNvPr>
          <p:cNvCxnSpPr>
            <a:cxnSpLocks/>
            <a:stCxn id="182" idx="2"/>
            <a:endCxn id="188" idx="0"/>
          </p:cNvCxnSpPr>
          <p:nvPr/>
        </p:nvCxnSpPr>
        <p:spPr>
          <a:xfrm flipH="1">
            <a:off x="2122632" y="2565602"/>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 name="Rectangle: Rounded Corners 184">
            <a:extLst>
              <a:ext uri="{FF2B5EF4-FFF2-40B4-BE49-F238E27FC236}">
                <a16:creationId xmlns:a16="http://schemas.microsoft.com/office/drawing/2014/main" id="{C6DC0879-69B0-AE7A-0069-9756FD069C95}"/>
              </a:ext>
            </a:extLst>
          </p:cNvPr>
          <p:cNvSpPr/>
          <p:nvPr/>
        </p:nvSpPr>
        <p:spPr>
          <a:xfrm>
            <a:off x="1861414" y="165711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86" name="Straight Arrow Connector 185">
            <a:extLst>
              <a:ext uri="{FF2B5EF4-FFF2-40B4-BE49-F238E27FC236}">
                <a16:creationId xmlns:a16="http://schemas.microsoft.com/office/drawing/2014/main" id="{4897A7DE-0BC7-05D0-C089-7C30A1707EFE}"/>
              </a:ext>
            </a:extLst>
          </p:cNvPr>
          <p:cNvCxnSpPr>
            <a:cxnSpLocks/>
            <a:stCxn id="185" idx="2"/>
            <a:endCxn id="182" idx="0"/>
          </p:cNvCxnSpPr>
          <p:nvPr/>
        </p:nvCxnSpPr>
        <p:spPr>
          <a:xfrm>
            <a:off x="2105505" y="2035653"/>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0B1E991C-B7B9-E0C3-5CC6-030D7C297199}"/>
              </a:ext>
            </a:extLst>
          </p:cNvPr>
          <p:cNvCxnSpPr>
            <a:cxnSpLocks/>
            <a:stCxn id="185" idx="2"/>
            <a:endCxn id="189" idx="0"/>
          </p:cNvCxnSpPr>
          <p:nvPr/>
        </p:nvCxnSpPr>
        <p:spPr>
          <a:xfrm flipH="1">
            <a:off x="1755913" y="2035653"/>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Rounded Corners 187">
            <a:extLst>
              <a:ext uri="{FF2B5EF4-FFF2-40B4-BE49-F238E27FC236}">
                <a16:creationId xmlns:a16="http://schemas.microsoft.com/office/drawing/2014/main" id="{C3E41E69-1B81-426C-ED2F-751BF6F16F41}"/>
              </a:ext>
            </a:extLst>
          </p:cNvPr>
          <p:cNvSpPr/>
          <p:nvPr/>
        </p:nvSpPr>
        <p:spPr>
          <a:xfrm>
            <a:off x="1780904" y="2717016"/>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89" name="Oval 188">
            <a:extLst>
              <a:ext uri="{FF2B5EF4-FFF2-40B4-BE49-F238E27FC236}">
                <a16:creationId xmlns:a16="http://schemas.microsoft.com/office/drawing/2014/main" id="{12635CBB-D994-2C8B-8C35-CCBAD3E8F67E}"/>
              </a:ext>
            </a:extLst>
          </p:cNvPr>
          <p:cNvSpPr/>
          <p:nvPr/>
        </p:nvSpPr>
        <p:spPr>
          <a:xfrm>
            <a:off x="1609458" y="2187067"/>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C4BA46F-72EE-4F30-F615-B86525337E05}"/>
              </a:ext>
            </a:extLst>
          </p:cNvPr>
          <p:cNvSpPr/>
          <p:nvPr/>
        </p:nvSpPr>
        <p:spPr>
          <a:xfrm>
            <a:off x="2683798" y="2717016"/>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98EF1E18-E5AF-BC4D-9D86-FF6223C7E02A}"/>
              </a:ext>
            </a:extLst>
          </p:cNvPr>
          <p:cNvSpPr/>
          <p:nvPr/>
        </p:nvSpPr>
        <p:spPr>
          <a:xfrm>
            <a:off x="3804874" y="2715456"/>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Rectangle: Rounded Corners 205">
            <a:extLst>
              <a:ext uri="{FF2B5EF4-FFF2-40B4-BE49-F238E27FC236}">
                <a16:creationId xmlns:a16="http://schemas.microsoft.com/office/drawing/2014/main" id="{3D243604-063A-4A94-D278-24B48F84EB4E}"/>
              </a:ext>
            </a:extLst>
          </p:cNvPr>
          <p:cNvSpPr/>
          <p:nvPr/>
        </p:nvSpPr>
        <p:spPr>
          <a:xfrm>
            <a:off x="4139525" y="217206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sp>
        <p:nvSpPr>
          <p:cNvPr id="3" name="Rectangle: Rounded Corners 2">
            <a:extLst>
              <a:ext uri="{FF2B5EF4-FFF2-40B4-BE49-F238E27FC236}">
                <a16:creationId xmlns:a16="http://schemas.microsoft.com/office/drawing/2014/main" id="{178AD2F6-8166-F7E6-2653-998AB5778299}"/>
              </a:ext>
            </a:extLst>
          </p:cNvPr>
          <p:cNvSpPr/>
          <p:nvPr/>
        </p:nvSpPr>
        <p:spPr>
          <a:xfrm>
            <a:off x="2719218" y="3238984"/>
            <a:ext cx="629619"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5" name="Straight Arrow Connector 4">
            <a:extLst>
              <a:ext uri="{FF2B5EF4-FFF2-40B4-BE49-F238E27FC236}">
                <a16:creationId xmlns:a16="http://schemas.microsoft.com/office/drawing/2014/main" id="{42BD1C48-F5B7-6BAE-F2CB-8E0DD6E7E022}"/>
              </a:ext>
            </a:extLst>
          </p:cNvPr>
          <p:cNvCxnSpPr>
            <a:cxnSpLocks/>
            <a:stCxn id="174" idx="2"/>
            <a:endCxn id="3" idx="0"/>
          </p:cNvCxnSpPr>
          <p:nvPr/>
        </p:nvCxnSpPr>
        <p:spPr>
          <a:xfrm flipH="1">
            <a:off x="3034028" y="3093991"/>
            <a:ext cx="351496" cy="14499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D3903CCD-B79F-3D09-6CAA-60760AE92750}"/>
              </a:ext>
            </a:extLst>
          </p:cNvPr>
          <p:cNvSpPr/>
          <p:nvPr/>
        </p:nvSpPr>
        <p:spPr>
          <a:xfrm>
            <a:off x="4400288" y="4385795"/>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sp>
        <p:nvSpPr>
          <p:cNvPr id="12" name="Rectangle: Rounded Corners 11">
            <a:extLst>
              <a:ext uri="{FF2B5EF4-FFF2-40B4-BE49-F238E27FC236}">
                <a16:creationId xmlns:a16="http://schemas.microsoft.com/office/drawing/2014/main" id="{7328C5E6-9C6B-1C54-449B-03C1919192DB}"/>
              </a:ext>
            </a:extLst>
          </p:cNvPr>
          <p:cNvSpPr/>
          <p:nvPr/>
        </p:nvSpPr>
        <p:spPr>
          <a:xfrm>
            <a:off x="3851649" y="4915743"/>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job</a:t>
            </a:r>
          </a:p>
        </p:txBody>
      </p:sp>
      <p:sp>
        <p:nvSpPr>
          <p:cNvPr id="13" name="Rectangle: Rounded Corners 12">
            <a:extLst>
              <a:ext uri="{FF2B5EF4-FFF2-40B4-BE49-F238E27FC236}">
                <a16:creationId xmlns:a16="http://schemas.microsoft.com/office/drawing/2014/main" id="{5240A4BD-2400-6EFF-02D3-4A356C5CBB25}"/>
              </a:ext>
            </a:extLst>
          </p:cNvPr>
          <p:cNvSpPr/>
          <p:nvPr/>
        </p:nvSpPr>
        <p:spPr>
          <a:xfrm>
            <a:off x="3859924" y="386276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21" name="Straight Arrow Connector 20">
            <a:extLst>
              <a:ext uri="{FF2B5EF4-FFF2-40B4-BE49-F238E27FC236}">
                <a16:creationId xmlns:a16="http://schemas.microsoft.com/office/drawing/2014/main" id="{BEF07841-9024-965B-E501-65787D47DC3C}"/>
              </a:ext>
            </a:extLst>
          </p:cNvPr>
          <p:cNvCxnSpPr>
            <a:cxnSpLocks/>
            <a:endCxn id="11" idx="0"/>
          </p:cNvCxnSpPr>
          <p:nvPr/>
        </p:nvCxnSpPr>
        <p:spPr>
          <a:xfrm>
            <a:off x="4164975" y="4241296"/>
            <a:ext cx="479404"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0CDC7D8-AF66-B378-7EFD-421119F0AA75}"/>
              </a:ext>
            </a:extLst>
          </p:cNvPr>
          <p:cNvCxnSpPr>
            <a:cxnSpLocks/>
            <a:stCxn id="11" idx="2"/>
            <a:endCxn id="24" idx="0"/>
          </p:cNvCxnSpPr>
          <p:nvPr/>
        </p:nvCxnSpPr>
        <p:spPr>
          <a:xfrm>
            <a:off x="4644379" y="4764330"/>
            <a:ext cx="333287" cy="1514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C7AD6C9-A1D0-48D2-3F98-80415A97527D}"/>
              </a:ext>
            </a:extLst>
          </p:cNvPr>
          <p:cNvSpPr/>
          <p:nvPr/>
        </p:nvSpPr>
        <p:spPr>
          <a:xfrm>
            <a:off x="4831211" y="4915743"/>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9FEFE190-1515-45E0-5DE8-91AB19A852FC}"/>
              </a:ext>
            </a:extLst>
          </p:cNvPr>
          <p:cNvCxnSpPr>
            <a:cxnSpLocks/>
            <a:stCxn id="11" idx="2"/>
          </p:cNvCxnSpPr>
          <p:nvPr/>
        </p:nvCxnSpPr>
        <p:spPr>
          <a:xfrm flipH="1">
            <a:off x="4254337" y="4764330"/>
            <a:ext cx="390042"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4CC71D-97BE-F884-8ED8-0A5C1548306E}"/>
              </a:ext>
            </a:extLst>
          </p:cNvPr>
          <p:cNvCxnSpPr>
            <a:cxnSpLocks/>
            <a:stCxn id="3" idx="2"/>
            <a:endCxn id="13" idx="0"/>
          </p:cNvCxnSpPr>
          <p:nvPr/>
        </p:nvCxnSpPr>
        <p:spPr>
          <a:xfrm>
            <a:off x="3034028" y="3617519"/>
            <a:ext cx="1069987" cy="2452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6B36120F-FE2D-191F-D413-9410609B754E}"/>
              </a:ext>
            </a:extLst>
          </p:cNvPr>
          <p:cNvCxnSpPr>
            <a:cxnSpLocks/>
            <a:stCxn id="13" idx="2"/>
            <a:endCxn id="54" idx="0"/>
          </p:cNvCxnSpPr>
          <p:nvPr/>
        </p:nvCxnSpPr>
        <p:spPr>
          <a:xfrm flipH="1">
            <a:off x="3782126" y="4241296"/>
            <a:ext cx="321889"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2ED2AA13-CB9F-A503-8B48-76D997B4AA48}"/>
              </a:ext>
            </a:extLst>
          </p:cNvPr>
          <p:cNvSpPr/>
          <p:nvPr/>
        </p:nvSpPr>
        <p:spPr>
          <a:xfrm>
            <a:off x="3635671" y="4385795"/>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700817E9-694F-84E2-47E8-6824CFFE2229}"/>
              </a:ext>
            </a:extLst>
          </p:cNvPr>
          <p:cNvSpPr/>
          <p:nvPr/>
        </p:nvSpPr>
        <p:spPr>
          <a:xfrm>
            <a:off x="1070589" y="5374237"/>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last</a:t>
            </a:r>
          </a:p>
        </p:txBody>
      </p:sp>
      <p:sp>
        <p:nvSpPr>
          <p:cNvPr id="22" name="Rectangle: Rounded Corners 21">
            <a:extLst>
              <a:ext uri="{FF2B5EF4-FFF2-40B4-BE49-F238E27FC236}">
                <a16:creationId xmlns:a16="http://schemas.microsoft.com/office/drawing/2014/main" id="{B6CF605D-AE78-240B-5242-A2EEF611B3A0}"/>
              </a:ext>
            </a:extLst>
          </p:cNvPr>
          <p:cNvSpPr/>
          <p:nvPr/>
        </p:nvSpPr>
        <p:spPr>
          <a:xfrm>
            <a:off x="1628895" y="4835185"/>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28" name="Straight Arrow Connector 27">
            <a:extLst>
              <a:ext uri="{FF2B5EF4-FFF2-40B4-BE49-F238E27FC236}">
                <a16:creationId xmlns:a16="http://schemas.microsoft.com/office/drawing/2014/main" id="{E59FC138-6B26-A09C-1A8F-141CD2C59451}"/>
              </a:ext>
            </a:extLst>
          </p:cNvPr>
          <p:cNvCxnSpPr>
            <a:cxnSpLocks/>
            <a:stCxn id="22" idx="2"/>
            <a:endCxn id="41" idx="0"/>
          </p:cNvCxnSpPr>
          <p:nvPr/>
        </p:nvCxnSpPr>
        <p:spPr>
          <a:xfrm>
            <a:off x="1872986" y="5213720"/>
            <a:ext cx="337353" cy="16051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5926ED4-8941-DBB8-AF4D-88D16D66CE41}"/>
              </a:ext>
            </a:extLst>
          </p:cNvPr>
          <p:cNvCxnSpPr>
            <a:cxnSpLocks/>
            <a:stCxn id="22" idx="2"/>
            <a:endCxn id="4" idx="0"/>
          </p:cNvCxnSpPr>
          <p:nvPr/>
        </p:nvCxnSpPr>
        <p:spPr>
          <a:xfrm flipH="1">
            <a:off x="1412317" y="5213720"/>
            <a:ext cx="460669" cy="1605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ctangle: Rounded Corners 29">
            <a:extLst>
              <a:ext uri="{FF2B5EF4-FFF2-40B4-BE49-F238E27FC236}">
                <a16:creationId xmlns:a16="http://schemas.microsoft.com/office/drawing/2014/main" id="{50DF2455-2F9E-FFD3-7427-A373FD5DA8F9}"/>
              </a:ext>
            </a:extLst>
          </p:cNvPr>
          <p:cNvSpPr/>
          <p:nvPr/>
        </p:nvSpPr>
        <p:spPr>
          <a:xfrm>
            <a:off x="1238349" y="429088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1" name="Straight Arrow Connector 30">
            <a:extLst>
              <a:ext uri="{FF2B5EF4-FFF2-40B4-BE49-F238E27FC236}">
                <a16:creationId xmlns:a16="http://schemas.microsoft.com/office/drawing/2014/main" id="{D1AE956F-0B93-3E78-DDCD-DE30373060D8}"/>
              </a:ext>
            </a:extLst>
          </p:cNvPr>
          <p:cNvCxnSpPr>
            <a:cxnSpLocks/>
            <a:stCxn id="30" idx="2"/>
            <a:endCxn id="22" idx="0"/>
          </p:cNvCxnSpPr>
          <p:nvPr/>
        </p:nvCxnSpPr>
        <p:spPr>
          <a:xfrm>
            <a:off x="1482440" y="4669417"/>
            <a:ext cx="390546"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989BE5B-A168-D87C-8EE7-9FB08B8B2F2C}"/>
              </a:ext>
            </a:extLst>
          </p:cNvPr>
          <p:cNvCxnSpPr>
            <a:cxnSpLocks/>
            <a:stCxn id="30" idx="2"/>
            <a:endCxn id="42" idx="0"/>
          </p:cNvCxnSpPr>
          <p:nvPr/>
        </p:nvCxnSpPr>
        <p:spPr>
          <a:xfrm flipH="1">
            <a:off x="1116304" y="4669417"/>
            <a:ext cx="366137"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Rounded Corners 32">
            <a:extLst>
              <a:ext uri="{FF2B5EF4-FFF2-40B4-BE49-F238E27FC236}">
                <a16:creationId xmlns:a16="http://schemas.microsoft.com/office/drawing/2014/main" id="{3659610E-4646-6738-DF1E-7BE12DFCA200}"/>
              </a:ext>
            </a:extLst>
          </p:cNvPr>
          <p:cNvSpPr/>
          <p:nvPr/>
        </p:nvSpPr>
        <p:spPr>
          <a:xfrm>
            <a:off x="2809281" y="427652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34" name="Straight Arrow Connector 33">
            <a:extLst>
              <a:ext uri="{FF2B5EF4-FFF2-40B4-BE49-F238E27FC236}">
                <a16:creationId xmlns:a16="http://schemas.microsoft.com/office/drawing/2014/main" id="{719FE2C8-4E4A-7B90-F2BC-D9FB83A9D725}"/>
              </a:ext>
            </a:extLst>
          </p:cNvPr>
          <p:cNvCxnSpPr>
            <a:cxnSpLocks/>
            <a:stCxn id="33" idx="2"/>
            <a:endCxn id="40" idx="0"/>
          </p:cNvCxnSpPr>
          <p:nvPr/>
        </p:nvCxnSpPr>
        <p:spPr>
          <a:xfrm>
            <a:off x="3053372" y="4655063"/>
            <a:ext cx="381798"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311216C-D4BF-1418-FF53-FE5293127039}"/>
              </a:ext>
            </a:extLst>
          </p:cNvPr>
          <p:cNvCxnSpPr>
            <a:cxnSpLocks/>
            <a:stCxn id="33" idx="2"/>
            <a:endCxn id="36" idx="0"/>
          </p:cNvCxnSpPr>
          <p:nvPr/>
        </p:nvCxnSpPr>
        <p:spPr>
          <a:xfrm flipH="1">
            <a:off x="2654078" y="4655063"/>
            <a:ext cx="399294"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Rounded Corners 35">
            <a:extLst>
              <a:ext uri="{FF2B5EF4-FFF2-40B4-BE49-F238E27FC236}">
                <a16:creationId xmlns:a16="http://schemas.microsoft.com/office/drawing/2014/main" id="{254EF2F6-08AA-3C5A-9302-6E898100151E}"/>
              </a:ext>
            </a:extLst>
          </p:cNvPr>
          <p:cNvSpPr/>
          <p:nvPr/>
        </p:nvSpPr>
        <p:spPr>
          <a:xfrm>
            <a:off x="2263532" y="4820831"/>
            <a:ext cx="781092"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Friday</a:t>
            </a:r>
          </a:p>
        </p:txBody>
      </p:sp>
      <p:sp>
        <p:nvSpPr>
          <p:cNvPr id="37" name="Rectangle: Rounded Corners 36">
            <a:extLst>
              <a:ext uri="{FF2B5EF4-FFF2-40B4-BE49-F238E27FC236}">
                <a16:creationId xmlns:a16="http://schemas.microsoft.com/office/drawing/2014/main" id="{ADAC7E06-8031-8891-BF21-3441B4F28D49}"/>
              </a:ext>
            </a:extLst>
          </p:cNvPr>
          <p:cNvSpPr/>
          <p:nvPr/>
        </p:nvSpPr>
        <p:spPr>
          <a:xfrm>
            <a:off x="2019441" y="377876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8" name="Straight Arrow Connector 37">
            <a:extLst>
              <a:ext uri="{FF2B5EF4-FFF2-40B4-BE49-F238E27FC236}">
                <a16:creationId xmlns:a16="http://schemas.microsoft.com/office/drawing/2014/main" id="{3A0C9F73-D1A7-A809-53F2-3F8067BDD2E9}"/>
              </a:ext>
            </a:extLst>
          </p:cNvPr>
          <p:cNvCxnSpPr>
            <a:cxnSpLocks/>
            <a:stCxn id="37" idx="2"/>
            <a:endCxn id="33" idx="0"/>
          </p:cNvCxnSpPr>
          <p:nvPr/>
        </p:nvCxnSpPr>
        <p:spPr>
          <a:xfrm>
            <a:off x="2263532" y="4157301"/>
            <a:ext cx="789840" cy="1192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3C628299-C3E3-F8E6-11BD-A0FF2DE630FA}"/>
              </a:ext>
            </a:extLst>
          </p:cNvPr>
          <p:cNvCxnSpPr>
            <a:cxnSpLocks/>
            <a:stCxn id="37" idx="2"/>
            <a:endCxn id="30" idx="0"/>
          </p:cNvCxnSpPr>
          <p:nvPr/>
        </p:nvCxnSpPr>
        <p:spPr>
          <a:xfrm flipH="1">
            <a:off x="1482440" y="4157301"/>
            <a:ext cx="781092" cy="133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2DF396B3-C163-A1F3-DE33-7D4615493B53}"/>
              </a:ext>
            </a:extLst>
          </p:cNvPr>
          <p:cNvSpPr/>
          <p:nvPr/>
        </p:nvSpPr>
        <p:spPr>
          <a:xfrm>
            <a:off x="3288716" y="482083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1859108-0079-4EF5-B14A-065F74CF06CB}"/>
              </a:ext>
            </a:extLst>
          </p:cNvPr>
          <p:cNvSpPr/>
          <p:nvPr/>
        </p:nvSpPr>
        <p:spPr>
          <a:xfrm>
            <a:off x="2063885" y="5374237"/>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3E76DB4-B764-0C07-3DFE-0315355640F0}"/>
              </a:ext>
            </a:extLst>
          </p:cNvPr>
          <p:cNvSpPr/>
          <p:nvPr/>
        </p:nvSpPr>
        <p:spPr>
          <a:xfrm>
            <a:off x="969849" y="4835185"/>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76610D5C-7E9D-7C1F-9878-1CCA931559FF}"/>
              </a:ext>
            </a:extLst>
          </p:cNvPr>
          <p:cNvCxnSpPr>
            <a:cxnSpLocks/>
            <a:stCxn id="3" idx="2"/>
            <a:endCxn id="37" idx="0"/>
          </p:cNvCxnSpPr>
          <p:nvPr/>
        </p:nvCxnSpPr>
        <p:spPr>
          <a:xfrm flipH="1">
            <a:off x="2263532" y="3617519"/>
            <a:ext cx="770496" cy="1612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2B3505F-4B1E-2E18-D538-31331C9D05E3}"/>
              </a:ext>
            </a:extLst>
          </p:cNvPr>
          <p:cNvSpPr txBox="1"/>
          <p:nvPr/>
        </p:nvSpPr>
        <p:spPr>
          <a:xfrm>
            <a:off x="4101737" y="517159"/>
            <a:ext cx="3917742" cy="584775"/>
          </a:xfrm>
          <a:prstGeom prst="rect">
            <a:avLst/>
          </a:prstGeom>
          <a:noFill/>
        </p:spPr>
        <p:txBody>
          <a:bodyPr wrap="square">
            <a:spAutoFit/>
          </a:bodyPr>
          <a:lstStyle/>
          <a:p>
            <a:pPr algn="ctr"/>
            <a:r>
              <a:rPr lang="en-US" sz="1600" dirty="0">
                <a:solidFill>
                  <a:schemeClr val="accent6"/>
                </a:solidFill>
                <a:latin typeface="Palatino Linotype" panose="02040502050505030304" pitchFamily="18" charset="0"/>
              </a:rPr>
              <a:t>We now have an </a:t>
            </a:r>
            <a:r>
              <a:rPr lang="en-US" sz="1600" b="1" dirty="0">
                <a:solidFill>
                  <a:schemeClr val="accent6"/>
                </a:solidFill>
                <a:latin typeface="Palatino Linotype" panose="02040502050505030304" pitchFamily="18" charset="0"/>
              </a:rPr>
              <a:t>English</a:t>
            </a:r>
            <a:r>
              <a:rPr lang="en-US" sz="1600" dirty="0">
                <a:solidFill>
                  <a:schemeClr val="accent6"/>
                </a:solidFill>
                <a:latin typeface="Palatino Linotype" panose="02040502050505030304" pitchFamily="18" charset="0"/>
              </a:rPr>
              <a:t> </a:t>
            </a:r>
            <a:r>
              <a:rPr lang="en-US" sz="1600" i="1" dirty="0">
                <a:solidFill>
                  <a:schemeClr val="accent6"/>
                </a:solidFill>
                <a:latin typeface="Palatino Linotype" panose="02040502050505030304" pitchFamily="18" charset="0"/>
              </a:rPr>
              <a:t>sentence</a:t>
            </a:r>
            <a:r>
              <a:rPr lang="en-US" sz="1600" dirty="0">
                <a:solidFill>
                  <a:schemeClr val="accent6"/>
                </a:solidFill>
                <a:latin typeface="Palatino Linotype" panose="02040502050505030304" pitchFamily="18" charset="0"/>
              </a:rPr>
              <a:t> in a </a:t>
            </a:r>
            <a:r>
              <a:rPr lang="en-US" sz="1600" b="1" dirty="0">
                <a:solidFill>
                  <a:schemeClr val="accent6"/>
                </a:solidFill>
                <a:latin typeface="Palatino Linotype" panose="02040502050505030304" pitchFamily="18" charset="0"/>
              </a:rPr>
              <a:t>Japanese</a:t>
            </a:r>
            <a:r>
              <a:rPr lang="en-US" sz="1600" dirty="0">
                <a:solidFill>
                  <a:schemeClr val="accent6"/>
                </a:solidFill>
                <a:latin typeface="Palatino Linotype" panose="02040502050505030304" pitchFamily="18" charset="0"/>
              </a:rPr>
              <a:t> </a:t>
            </a:r>
            <a:r>
              <a:rPr lang="en-US" sz="1600" i="1" dirty="0">
                <a:solidFill>
                  <a:schemeClr val="accent6"/>
                </a:solidFill>
                <a:latin typeface="Palatino Linotype" panose="02040502050505030304" pitchFamily="18" charset="0"/>
              </a:rPr>
              <a:t>phrase structure</a:t>
            </a:r>
          </a:p>
        </p:txBody>
      </p:sp>
      <p:sp>
        <p:nvSpPr>
          <p:cNvPr id="15" name="TextBox 14">
            <a:extLst>
              <a:ext uri="{FF2B5EF4-FFF2-40B4-BE49-F238E27FC236}">
                <a16:creationId xmlns:a16="http://schemas.microsoft.com/office/drawing/2014/main" id="{A7F8664E-0B0D-B000-C016-897FD37F5707}"/>
              </a:ext>
            </a:extLst>
          </p:cNvPr>
          <p:cNvSpPr txBox="1"/>
          <p:nvPr/>
        </p:nvSpPr>
        <p:spPr>
          <a:xfrm>
            <a:off x="2587424" y="3796358"/>
            <a:ext cx="914400" cy="338554"/>
          </a:xfrm>
          <a:prstGeom prst="rect">
            <a:avLst/>
          </a:prstGeom>
          <a:noFill/>
        </p:spPr>
        <p:txBody>
          <a:bodyPr wrap="square">
            <a:spAutoFit/>
          </a:bodyPr>
          <a:lstStyle/>
          <a:p>
            <a:pPr algn="ctr"/>
            <a:r>
              <a:rPr lang="en-US" sz="1600" b="1" dirty="0">
                <a:solidFill>
                  <a:schemeClr val="accent1">
                    <a:lumMod val="50000"/>
                  </a:schemeClr>
                </a:solidFill>
                <a:latin typeface="Palatino Linotype" panose="02040502050505030304" pitchFamily="18" charset="0"/>
              </a:rPr>
              <a:t>Objects</a:t>
            </a:r>
          </a:p>
        </p:txBody>
      </p:sp>
      <p:sp>
        <p:nvSpPr>
          <p:cNvPr id="16" name="TextBox 15">
            <a:extLst>
              <a:ext uri="{FF2B5EF4-FFF2-40B4-BE49-F238E27FC236}">
                <a16:creationId xmlns:a16="http://schemas.microsoft.com/office/drawing/2014/main" id="{E2DD71C6-2E1E-8026-D595-D328D9F8F3E4}"/>
              </a:ext>
            </a:extLst>
          </p:cNvPr>
          <p:cNvSpPr txBox="1"/>
          <p:nvPr/>
        </p:nvSpPr>
        <p:spPr>
          <a:xfrm>
            <a:off x="4027200" y="2763855"/>
            <a:ext cx="914400" cy="338554"/>
          </a:xfrm>
          <a:prstGeom prst="rect">
            <a:avLst/>
          </a:prstGeom>
          <a:noFill/>
        </p:spPr>
        <p:txBody>
          <a:bodyPr wrap="square">
            <a:spAutoFit/>
          </a:bodyPr>
          <a:lstStyle/>
          <a:p>
            <a:pPr algn="ctr"/>
            <a:r>
              <a:rPr lang="en-US" sz="1600" b="1" dirty="0">
                <a:solidFill>
                  <a:schemeClr val="accent3"/>
                </a:solidFill>
                <a:latin typeface="Palatino Linotype" panose="02040502050505030304" pitchFamily="18" charset="0"/>
              </a:rPr>
              <a:t>Verb</a:t>
            </a:r>
          </a:p>
        </p:txBody>
      </p:sp>
      <p:sp>
        <p:nvSpPr>
          <p:cNvPr id="17" name="TextBox 16">
            <a:extLst>
              <a:ext uri="{FF2B5EF4-FFF2-40B4-BE49-F238E27FC236}">
                <a16:creationId xmlns:a16="http://schemas.microsoft.com/office/drawing/2014/main" id="{F7680120-DE8C-3AA1-BC4A-A708F5A75B4F}"/>
              </a:ext>
            </a:extLst>
          </p:cNvPr>
          <p:cNvSpPr txBox="1"/>
          <p:nvPr/>
        </p:nvSpPr>
        <p:spPr>
          <a:xfrm>
            <a:off x="987967" y="1644164"/>
            <a:ext cx="914400" cy="338554"/>
          </a:xfrm>
          <a:prstGeom prst="rect">
            <a:avLst/>
          </a:prstGeom>
          <a:noFill/>
        </p:spPr>
        <p:txBody>
          <a:bodyPr wrap="square">
            <a:spAutoFit/>
          </a:bodyPr>
          <a:lstStyle/>
          <a:p>
            <a:pPr algn="ctr"/>
            <a:r>
              <a:rPr lang="en-US" sz="1600" b="1" dirty="0">
                <a:solidFill>
                  <a:srgbClr val="FF0000"/>
                </a:solidFill>
                <a:latin typeface="Palatino Linotype" panose="02040502050505030304" pitchFamily="18" charset="0"/>
              </a:rPr>
              <a:t>Subject</a:t>
            </a:r>
          </a:p>
        </p:txBody>
      </p:sp>
      <p:sp>
        <p:nvSpPr>
          <p:cNvPr id="18" name="TextBox 17">
            <a:extLst>
              <a:ext uri="{FF2B5EF4-FFF2-40B4-BE49-F238E27FC236}">
                <a16:creationId xmlns:a16="http://schemas.microsoft.com/office/drawing/2014/main" id="{316E50D2-91DF-8DAA-121A-6460143058F5}"/>
              </a:ext>
            </a:extLst>
          </p:cNvPr>
          <p:cNvSpPr txBox="1"/>
          <p:nvPr/>
        </p:nvSpPr>
        <p:spPr>
          <a:xfrm>
            <a:off x="3141433" y="1124052"/>
            <a:ext cx="914400" cy="338554"/>
          </a:xfrm>
          <a:prstGeom prst="rect">
            <a:avLst/>
          </a:prstGeom>
          <a:noFill/>
        </p:spPr>
        <p:txBody>
          <a:bodyPr wrap="square">
            <a:spAutoFit/>
          </a:bodyPr>
          <a:lstStyle/>
          <a:p>
            <a:pPr algn="ctr"/>
            <a:r>
              <a:rPr lang="en-US" sz="1600" b="1" dirty="0">
                <a:solidFill>
                  <a:srgbClr val="FFC000"/>
                </a:solidFill>
                <a:latin typeface="Palatino Linotype" panose="02040502050505030304" pitchFamily="18" charset="0"/>
              </a:rPr>
              <a:t>Tense</a:t>
            </a:r>
          </a:p>
        </p:txBody>
      </p:sp>
      <p:pic>
        <p:nvPicPr>
          <p:cNvPr id="44" name="Picture 43">
            <a:extLst>
              <a:ext uri="{FF2B5EF4-FFF2-40B4-BE49-F238E27FC236}">
                <a16:creationId xmlns:a16="http://schemas.microsoft.com/office/drawing/2014/main" id="{B3A2D832-1160-D231-F1DB-14CDC1D67A41}"/>
              </a:ext>
            </a:extLst>
          </p:cNvPr>
          <p:cNvPicPr>
            <a:picLocks noChangeAspect="1"/>
          </p:cNvPicPr>
          <p:nvPr/>
        </p:nvPicPr>
        <p:blipFill>
          <a:blip r:embed="rId2"/>
          <a:stretch>
            <a:fillRect/>
          </a:stretch>
        </p:blipFill>
        <p:spPr>
          <a:xfrm>
            <a:off x="6045345" y="1715992"/>
            <a:ext cx="5704891" cy="4234361"/>
          </a:xfrm>
          <a:prstGeom prst="rect">
            <a:avLst/>
          </a:prstGeom>
        </p:spPr>
      </p:pic>
      <p:sp>
        <p:nvSpPr>
          <p:cNvPr id="45" name="TextBox 44">
            <a:extLst>
              <a:ext uri="{FF2B5EF4-FFF2-40B4-BE49-F238E27FC236}">
                <a16:creationId xmlns:a16="http://schemas.microsoft.com/office/drawing/2014/main" id="{466D3155-687E-2833-C830-E1CA8920CF7E}"/>
              </a:ext>
            </a:extLst>
          </p:cNvPr>
          <p:cNvSpPr txBox="1"/>
          <p:nvPr/>
        </p:nvSpPr>
        <p:spPr>
          <a:xfrm>
            <a:off x="6938919" y="1257008"/>
            <a:ext cx="3917742" cy="400110"/>
          </a:xfrm>
          <a:prstGeom prst="rect">
            <a:avLst/>
          </a:prstGeom>
          <a:noFill/>
        </p:spPr>
        <p:txBody>
          <a:bodyPr wrap="square">
            <a:spAutoFit/>
          </a:bodyPr>
          <a:lstStyle/>
          <a:p>
            <a:pPr algn="ctr"/>
            <a:r>
              <a:rPr lang="en-US" sz="2000" b="1" dirty="0">
                <a:solidFill>
                  <a:srgbClr val="FF0000"/>
                </a:solidFill>
                <a:latin typeface="Palatino Linotype" panose="02040502050505030304" pitchFamily="18" charset="0"/>
              </a:rPr>
              <a:t>Original Tree in English</a:t>
            </a:r>
          </a:p>
        </p:txBody>
      </p:sp>
    </p:spTree>
    <p:extLst>
      <p:ext uri="{BB962C8B-B14F-4D97-AF65-F5344CB8AC3E}">
        <p14:creationId xmlns:p14="http://schemas.microsoft.com/office/powerpoint/2010/main" val="344593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40007"/>
            <a:ext cx="10515600" cy="469991"/>
          </a:xfrm>
        </p:spPr>
        <p:txBody>
          <a:bodyPr>
            <a:normAutofit fontScale="90000"/>
          </a:bodyPr>
          <a:lstStyle/>
          <a:p>
            <a:pPr algn="ctr"/>
            <a:r>
              <a:rPr lang="en-US" dirty="0"/>
              <a:t>Terminal Manipulation</a:t>
            </a:r>
          </a:p>
        </p:txBody>
      </p:sp>
      <p:sp>
        <p:nvSpPr>
          <p:cNvPr id="170" name="Rectangle: Rounded Corners 169">
            <a:extLst>
              <a:ext uri="{FF2B5EF4-FFF2-40B4-BE49-F238E27FC236}">
                <a16:creationId xmlns:a16="http://schemas.microsoft.com/office/drawing/2014/main" id="{A677C50E-FBFD-712B-4430-1A1B9FCBAEC2}"/>
              </a:ext>
            </a:extLst>
          </p:cNvPr>
          <p:cNvSpPr/>
          <p:nvPr/>
        </p:nvSpPr>
        <p:spPr>
          <a:xfrm>
            <a:off x="6603171" y="3380287"/>
            <a:ext cx="822960"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found</a:t>
            </a:r>
          </a:p>
        </p:txBody>
      </p:sp>
      <p:sp>
        <p:nvSpPr>
          <p:cNvPr id="171" name="Rectangle: Rounded Corners 170">
            <a:extLst>
              <a:ext uri="{FF2B5EF4-FFF2-40B4-BE49-F238E27FC236}">
                <a16:creationId xmlns:a16="http://schemas.microsoft.com/office/drawing/2014/main" id="{45B34B8F-71AD-5942-B2E4-D957FFB1DE86}"/>
              </a:ext>
            </a:extLst>
          </p:cNvPr>
          <p:cNvSpPr/>
          <p:nvPr/>
        </p:nvSpPr>
        <p:spPr>
          <a:xfrm>
            <a:off x="6455311" y="2302145"/>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172" name="Straight Arrow Connector 171">
            <a:extLst>
              <a:ext uri="{FF2B5EF4-FFF2-40B4-BE49-F238E27FC236}">
                <a16:creationId xmlns:a16="http://schemas.microsoft.com/office/drawing/2014/main" id="{405FCA66-F4E3-02FC-8A3D-53C47BDB911E}"/>
              </a:ext>
            </a:extLst>
          </p:cNvPr>
          <p:cNvCxnSpPr>
            <a:cxnSpLocks/>
            <a:stCxn id="171" idx="2"/>
            <a:endCxn id="174" idx="0"/>
          </p:cNvCxnSpPr>
          <p:nvPr/>
        </p:nvCxnSpPr>
        <p:spPr>
          <a:xfrm flipH="1">
            <a:off x="6444007" y="2680680"/>
            <a:ext cx="255395"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568D137B-33DA-1DFD-B08F-BA95BE6A98A9}"/>
              </a:ext>
            </a:extLst>
          </p:cNvPr>
          <p:cNvCxnSpPr>
            <a:cxnSpLocks/>
            <a:stCxn id="171" idx="2"/>
            <a:endCxn id="195" idx="0"/>
          </p:cNvCxnSpPr>
          <p:nvPr/>
        </p:nvCxnSpPr>
        <p:spPr>
          <a:xfrm>
            <a:off x="6699402" y="2680680"/>
            <a:ext cx="315250" cy="156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4" name="Rectangle: Rounded Corners 173">
            <a:extLst>
              <a:ext uri="{FF2B5EF4-FFF2-40B4-BE49-F238E27FC236}">
                <a16:creationId xmlns:a16="http://schemas.microsoft.com/office/drawing/2014/main" id="{3DD9AAA2-0B9B-F752-5179-FAACEC7DFF80}"/>
              </a:ext>
            </a:extLst>
          </p:cNvPr>
          <p:cNvSpPr/>
          <p:nvPr/>
        </p:nvSpPr>
        <p:spPr>
          <a:xfrm>
            <a:off x="6199916" y="282517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cxnSp>
        <p:nvCxnSpPr>
          <p:cNvPr id="175" name="Straight Arrow Connector 174">
            <a:extLst>
              <a:ext uri="{FF2B5EF4-FFF2-40B4-BE49-F238E27FC236}">
                <a16:creationId xmlns:a16="http://schemas.microsoft.com/office/drawing/2014/main" id="{AF7B1619-CCCA-BA46-9C39-765EB32AB41A}"/>
              </a:ext>
            </a:extLst>
          </p:cNvPr>
          <p:cNvCxnSpPr>
            <a:cxnSpLocks/>
            <a:stCxn id="174" idx="2"/>
            <a:endCxn id="170" idx="0"/>
          </p:cNvCxnSpPr>
          <p:nvPr/>
        </p:nvCxnSpPr>
        <p:spPr>
          <a:xfrm>
            <a:off x="6444007" y="3203714"/>
            <a:ext cx="570644" cy="1765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6" name="Rectangle: Rounded Corners 175">
            <a:extLst>
              <a:ext uri="{FF2B5EF4-FFF2-40B4-BE49-F238E27FC236}">
                <a16:creationId xmlns:a16="http://schemas.microsoft.com/office/drawing/2014/main" id="{64744997-AA9B-FC75-2869-94564B31E1C1}"/>
              </a:ext>
            </a:extLst>
          </p:cNvPr>
          <p:cNvSpPr/>
          <p:nvPr/>
        </p:nvSpPr>
        <p:spPr>
          <a:xfrm>
            <a:off x="6774113" y="178372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177" name="Straight Arrow Connector 176">
            <a:extLst>
              <a:ext uri="{FF2B5EF4-FFF2-40B4-BE49-F238E27FC236}">
                <a16:creationId xmlns:a16="http://schemas.microsoft.com/office/drawing/2014/main" id="{D1F28624-4B12-315B-14AA-C359F2AF8C87}"/>
              </a:ext>
            </a:extLst>
          </p:cNvPr>
          <p:cNvCxnSpPr>
            <a:cxnSpLocks/>
            <a:stCxn id="176" idx="2"/>
            <a:endCxn id="171" idx="0"/>
          </p:cNvCxnSpPr>
          <p:nvPr/>
        </p:nvCxnSpPr>
        <p:spPr>
          <a:xfrm flipH="1">
            <a:off x="6699402" y="2162261"/>
            <a:ext cx="318802" cy="1398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6C9D0D4A-978C-DC65-419C-DFAB1453FFF8}"/>
              </a:ext>
            </a:extLst>
          </p:cNvPr>
          <p:cNvCxnSpPr>
            <a:cxnSpLocks/>
            <a:stCxn id="176" idx="2"/>
            <a:endCxn id="206" idx="0"/>
          </p:cNvCxnSpPr>
          <p:nvPr/>
        </p:nvCxnSpPr>
        <p:spPr>
          <a:xfrm>
            <a:off x="7018204" y="2162261"/>
            <a:ext cx="462690"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9" name="Rectangle: Rounded Corners 178">
            <a:extLst>
              <a:ext uri="{FF2B5EF4-FFF2-40B4-BE49-F238E27FC236}">
                <a16:creationId xmlns:a16="http://schemas.microsoft.com/office/drawing/2014/main" id="{03DFF022-B780-37C3-689A-A3492ED4D462}"/>
              </a:ext>
            </a:extLst>
          </p:cNvPr>
          <p:cNvSpPr/>
          <p:nvPr/>
        </p:nvSpPr>
        <p:spPr>
          <a:xfrm>
            <a:off x="5698008" y="122642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180" name="Straight Arrow Connector 179">
            <a:extLst>
              <a:ext uri="{FF2B5EF4-FFF2-40B4-BE49-F238E27FC236}">
                <a16:creationId xmlns:a16="http://schemas.microsoft.com/office/drawing/2014/main" id="{5006EAD2-58CF-5619-D3C2-5CFE792FAA4D}"/>
              </a:ext>
            </a:extLst>
          </p:cNvPr>
          <p:cNvCxnSpPr>
            <a:cxnSpLocks/>
            <a:stCxn id="179" idx="2"/>
            <a:endCxn id="176" idx="0"/>
          </p:cNvCxnSpPr>
          <p:nvPr/>
        </p:nvCxnSpPr>
        <p:spPr>
          <a:xfrm>
            <a:off x="5942099" y="1604963"/>
            <a:ext cx="1076105"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5F53327D-BC3E-0B83-EBFE-754F54EE945E}"/>
              </a:ext>
            </a:extLst>
          </p:cNvPr>
          <p:cNvCxnSpPr>
            <a:cxnSpLocks/>
            <a:stCxn id="179" idx="2"/>
            <a:endCxn id="185" idx="0"/>
          </p:cNvCxnSpPr>
          <p:nvPr/>
        </p:nvCxnSpPr>
        <p:spPr>
          <a:xfrm flipH="1">
            <a:off x="5018394" y="160496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Rectangle: Rounded Corners 181">
            <a:extLst>
              <a:ext uri="{FF2B5EF4-FFF2-40B4-BE49-F238E27FC236}">
                <a16:creationId xmlns:a16="http://schemas.microsoft.com/office/drawing/2014/main" id="{00FA7C0F-5860-02E7-8599-F1502990EBD3}"/>
              </a:ext>
            </a:extLst>
          </p:cNvPr>
          <p:cNvSpPr/>
          <p:nvPr/>
        </p:nvSpPr>
        <p:spPr>
          <a:xfrm>
            <a:off x="5156101" y="231156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83" name="Straight Arrow Connector 182">
            <a:extLst>
              <a:ext uri="{FF2B5EF4-FFF2-40B4-BE49-F238E27FC236}">
                <a16:creationId xmlns:a16="http://schemas.microsoft.com/office/drawing/2014/main" id="{B755B4BA-F0F7-715E-A558-A9B50E96623C}"/>
              </a:ext>
            </a:extLst>
          </p:cNvPr>
          <p:cNvCxnSpPr>
            <a:cxnSpLocks/>
            <a:stCxn id="182" idx="2"/>
            <a:endCxn id="194" idx="0"/>
          </p:cNvCxnSpPr>
          <p:nvPr/>
        </p:nvCxnSpPr>
        <p:spPr>
          <a:xfrm>
            <a:off x="5400192" y="269009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43798C9D-BD6D-B840-A392-45712BAACF72}"/>
              </a:ext>
            </a:extLst>
          </p:cNvPr>
          <p:cNvCxnSpPr>
            <a:cxnSpLocks/>
            <a:stCxn id="182" idx="2"/>
            <a:endCxn id="188" idx="0"/>
          </p:cNvCxnSpPr>
          <p:nvPr/>
        </p:nvCxnSpPr>
        <p:spPr>
          <a:xfrm flipH="1">
            <a:off x="5035521" y="2690096"/>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 name="Rectangle: Rounded Corners 184">
            <a:extLst>
              <a:ext uri="{FF2B5EF4-FFF2-40B4-BE49-F238E27FC236}">
                <a16:creationId xmlns:a16="http://schemas.microsoft.com/office/drawing/2014/main" id="{C6DC0879-69B0-AE7A-0069-9756FD069C95}"/>
              </a:ext>
            </a:extLst>
          </p:cNvPr>
          <p:cNvSpPr/>
          <p:nvPr/>
        </p:nvSpPr>
        <p:spPr>
          <a:xfrm>
            <a:off x="4774303" y="178161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86" name="Straight Arrow Connector 185">
            <a:extLst>
              <a:ext uri="{FF2B5EF4-FFF2-40B4-BE49-F238E27FC236}">
                <a16:creationId xmlns:a16="http://schemas.microsoft.com/office/drawing/2014/main" id="{4897A7DE-0BC7-05D0-C089-7C30A1707EFE}"/>
              </a:ext>
            </a:extLst>
          </p:cNvPr>
          <p:cNvCxnSpPr>
            <a:cxnSpLocks/>
            <a:stCxn id="185" idx="2"/>
            <a:endCxn id="182" idx="0"/>
          </p:cNvCxnSpPr>
          <p:nvPr/>
        </p:nvCxnSpPr>
        <p:spPr>
          <a:xfrm>
            <a:off x="5018394" y="216014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0B1E991C-B7B9-E0C3-5CC6-030D7C297199}"/>
              </a:ext>
            </a:extLst>
          </p:cNvPr>
          <p:cNvCxnSpPr>
            <a:cxnSpLocks/>
            <a:stCxn id="185" idx="2"/>
            <a:endCxn id="189" idx="0"/>
          </p:cNvCxnSpPr>
          <p:nvPr/>
        </p:nvCxnSpPr>
        <p:spPr>
          <a:xfrm flipH="1">
            <a:off x="4668802" y="216014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Rounded Corners 187">
            <a:extLst>
              <a:ext uri="{FF2B5EF4-FFF2-40B4-BE49-F238E27FC236}">
                <a16:creationId xmlns:a16="http://schemas.microsoft.com/office/drawing/2014/main" id="{C3E41E69-1B81-426C-ED2F-751BF6F16F41}"/>
              </a:ext>
            </a:extLst>
          </p:cNvPr>
          <p:cNvSpPr/>
          <p:nvPr/>
        </p:nvSpPr>
        <p:spPr>
          <a:xfrm>
            <a:off x="4693793" y="284151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89" name="Oval 188">
            <a:extLst>
              <a:ext uri="{FF2B5EF4-FFF2-40B4-BE49-F238E27FC236}">
                <a16:creationId xmlns:a16="http://schemas.microsoft.com/office/drawing/2014/main" id="{12635CBB-D994-2C8B-8C35-CCBAD3E8F67E}"/>
              </a:ext>
            </a:extLst>
          </p:cNvPr>
          <p:cNvSpPr/>
          <p:nvPr/>
        </p:nvSpPr>
        <p:spPr>
          <a:xfrm>
            <a:off x="4522347" y="231156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C4BA46F-72EE-4F30-F615-B86525337E05}"/>
              </a:ext>
            </a:extLst>
          </p:cNvPr>
          <p:cNvSpPr/>
          <p:nvPr/>
        </p:nvSpPr>
        <p:spPr>
          <a:xfrm>
            <a:off x="5596687" y="284151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98EF1E18-E5AF-BC4D-9D86-FF6223C7E02A}"/>
              </a:ext>
            </a:extLst>
          </p:cNvPr>
          <p:cNvSpPr/>
          <p:nvPr/>
        </p:nvSpPr>
        <p:spPr>
          <a:xfrm>
            <a:off x="6868197" y="283668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Rectangle: Rounded Corners 205">
            <a:extLst>
              <a:ext uri="{FF2B5EF4-FFF2-40B4-BE49-F238E27FC236}">
                <a16:creationId xmlns:a16="http://schemas.microsoft.com/office/drawing/2014/main" id="{3D243604-063A-4A94-D278-24B48F84EB4E}"/>
              </a:ext>
            </a:extLst>
          </p:cNvPr>
          <p:cNvSpPr/>
          <p:nvPr/>
        </p:nvSpPr>
        <p:spPr>
          <a:xfrm>
            <a:off x="7236803" y="231367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sp>
        <p:nvSpPr>
          <p:cNvPr id="3" name="Rectangle: Rounded Corners 2">
            <a:extLst>
              <a:ext uri="{FF2B5EF4-FFF2-40B4-BE49-F238E27FC236}">
                <a16:creationId xmlns:a16="http://schemas.microsoft.com/office/drawing/2014/main" id="{178AD2F6-8166-F7E6-2653-998AB5778299}"/>
              </a:ext>
            </a:extLst>
          </p:cNvPr>
          <p:cNvSpPr/>
          <p:nvPr/>
        </p:nvSpPr>
        <p:spPr>
          <a:xfrm>
            <a:off x="5781190" y="3392981"/>
            <a:ext cx="629619"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5" name="Straight Arrow Connector 4">
            <a:extLst>
              <a:ext uri="{FF2B5EF4-FFF2-40B4-BE49-F238E27FC236}">
                <a16:creationId xmlns:a16="http://schemas.microsoft.com/office/drawing/2014/main" id="{42BD1C48-F5B7-6BAE-F2CB-8E0DD6E7E022}"/>
              </a:ext>
            </a:extLst>
          </p:cNvPr>
          <p:cNvCxnSpPr>
            <a:cxnSpLocks/>
            <a:stCxn id="174" idx="2"/>
            <a:endCxn id="3" idx="0"/>
          </p:cNvCxnSpPr>
          <p:nvPr/>
        </p:nvCxnSpPr>
        <p:spPr>
          <a:xfrm flipH="1">
            <a:off x="6096000" y="3203714"/>
            <a:ext cx="348007" cy="189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D3903CCD-B79F-3D09-6CAA-60760AE92750}"/>
              </a:ext>
            </a:extLst>
          </p:cNvPr>
          <p:cNvSpPr/>
          <p:nvPr/>
        </p:nvSpPr>
        <p:spPr>
          <a:xfrm>
            <a:off x="7249965" y="454683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sp>
        <p:nvSpPr>
          <p:cNvPr id="12" name="Rectangle: Rounded Corners 11">
            <a:extLst>
              <a:ext uri="{FF2B5EF4-FFF2-40B4-BE49-F238E27FC236}">
                <a16:creationId xmlns:a16="http://schemas.microsoft.com/office/drawing/2014/main" id="{7328C5E6-9C6B-1C54-449B-03C1919192DB}"/>
              </a:ext>
            </a:extLst>
          </p:cNvPr>
          <p:cNvSpPr/>
          <p:nvPr/>
        </p:nvSpPr>
        <p:spPr>
          <a:xfrm>
            <a:off x="6762286" y="5076778"/>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job</a:t>
            </a:r>
          </a:p>
        </p:txBody>
      </p:sp>
      <p:sp>
        <p:nvSpPr>
          <p:cNvPr id="13" name="Rectangle: Rounded Corners 12">
            <a:extLst>
              <a:ext uri="{FF2B5EF4-FFF2-40B4-BE49-F238E27FC236}">
                <a16:creationId xmlns:a16="http://schemas.microsoft.com/office/drawing/2014/main" id="{5240A4BD-2400-6EFF-02D3-4A356C5CBB25}"/>
              </a:ext>
            </a:extLst>
          </p:cNvPr>
          <p:cNvSpPr/>
          <p:nvPr/>
        </p:nvSpPr>
        <p:spPr>
          <a:xfrm>
            <a:off x="6770561" y="402379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21" name="Straight Arrow Connector 20">
            <a:extLst>
              <a:ext uri="{FF2B5EF4-FFF2-40B4-BE49-F238E27FC236}">
                <a16:creationId xmlns:a16="http://schemas.microsoft.com/office/drawing/2014/main" id="{BEF07841-9024-965B-E501-65787D47DC3C}"/>
              </a:ext>
            </a:extLst>
          </p:cNvPr>
          <p:cNvCxnSpPr>
            <a:stCxn id="13" idx="2"/>
            <a:endCxn id="11" idx="0"/>
          </p:cNvCxnSpPr>
          <p:nvPr/>
        </p:nvCxnSpPr>
        <p:spPr>
          <a:xfrm>
            <a:off x="7014652" y="4402331"/>
            <a:ext cx="479404"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0CDC7D8-AF66-B378-7EFD-421119F0AA75}"/>
              </a:ext>
            </a:extLst>
          </p:cNvPr>
          <p:cNvCxnSpPr>
            <a:cxnSpLocks/>
            <a:stCxn id="11" idx="2"/>
            <a:endCxn id="24" idx="0"/>
          </p:cNvCxnSpPr>
          <p:nvPr/>
        </p:nvCxnSpPr>
        <p:spPr>
          <a:xfrm>
            <a:off x="7494056" y="4925365"/>
            <a:ext cx="333287" cy="1514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C7AD6C9-A1D0-48D2-3F98-80415A97527D}"/>
              </a:ext>
            </a:extLst>
          </p:cNvPr>
          <p:cNvSpPr/>
          <p:nvPr/>
        </p:nvSpPr>
        <p:spPr>
          <a:xfrm>
            <a:off x="7680888" y="5076778"/>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9FEFE190-1515-45E0-5DE8-91AB19A852FC}"/>
              </a:ext>
            </a:extLst>
          </p:cNvPr>
          <p:cNvCxnSpPr>
            <a:cxnSpLocks/>
            <a:stCxn id="11" idx="2"/>
            <a:endCxn id="12" idx="0"/>
          </p:cNvCxnSpPr>
          <p:nvPr/>
        </p:nvCxnSpPr>
        <p:spPr>
          <a:xfrm flipH="1">
            <a:off x="7104014" y="4925365"/>
            <a:ext cx="390042"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4CC71D-97BE-F884-8ED8-0A5C1548306E}"/>
              </a:ext>
            </a:extLst>
          </p:cNvPr>
          <p:cNvCxnSpPr>
            <a:cxnSpLocks/>
            <a:stCxn id="3" idx="2"/>
            <a:endCxn id="13" idx="0"/>
          </p:cNvCxnSpPr>
          <p:nvPr/>
        </p:nvCxnSpPr>
        <p:spPr>
          <a:xfrm>
            <a:off x="6096000" y="3771516"/>
            <a:ext cx="918652" cy="25228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6B36120F-FE2D-191F-D413-9410609B754E}"/>
              </a:ext>
            </a:extLst>
          </p:cNvPr>
          <p:cNvCxnSpPr>
            <a:cxnSpLocks/>
            <a:stCxn id="13" idx="2"/>
            <a:endCxn id="54" idx="0"/>
          </p:cNvCxnSpPr>
          <p:nvPr/>
        </p:nvCxnSpPr>
        <p:spPr>
          <a:xfrm flipH="1">
            <a:off x="6692763" y="4402331"/>
            <a:ext cx="321889"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2ED2AA13-CB9F-A503-8B48-76D997B4AA48}"/>
              </a:ext>
            </a:extLst>
          </p:cNvPr>
          <p:cNvSpPr/>
          <p:nvPr/>
        </p:nvSpPr>
        <p:spPr>
          <a:xfrm>
            <a:off x="6546308" y="454683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700817E9-694F-84E2-47E8-6824CFFE2229}"/>
              </a:ext>
            </a:extLst>
          </p:cNvPr>
          <p:cNvSpPr/>
          <p:nvPr/>
        </p:nvSpPr>
        <p:spPr>
          <a:xfrm>
            <a:off x="4035966" y="5644936"/>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last</a:t>
            </a:r>
          </a:p>
        </p:txBody>
      </p:sp>
      <p:sp>
        <p:nvSpPr>
          <p:cNvPr id="22" name="Rectangle: Rounded Corners 21">
            <a:extLst>
              <a:ext uri="{FF2B5EF4-FFF2-40B4-BE49-F238E27FC236}">
                <a16:creationId xmlns:a16="http://schemas.microsoft.com/office/drawing/2014/main" id="{B6CF605D-AE78-240B-5242-A2EEF611B3A0}"/>
              </a:ext>
            </a:extLst>
          </p:cNvPr>
          <p:cNvSpPr/>
          <p:nvPr/>
        </p:nvSpPr>
        <p:spPr>
          <a:xfrm>
            <a:off x="4594272" y="510588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28" name="Straight Arrow Connector 27">
            <a:extLst>
              <a:ext uri="{FF2B5EF4-FFF2-40B4-BE49-F238E27FC236}">
                <a16:creationId xmlns:a16="http://schemas.microsoft.com/office/drawing/2014/main" id="{E59FC138-6B26-A09C-1A8F-141CD2C59451}"/>
              </a:ext>
            </a:extLst>
          </p:cNvPr>
          <p:cNvCxnSpPr>
            <a:cxnSpLocks/>
            <a:stCxn id="22" idx="2"/>
            <a:endCxn id="41" idx="0"/>
          </p:cNvCxnSpPr>
          <p:nvPr/>
        </p:nvCxnSpPr>
        <p:spPr>
          <a:xfrm>
            <a:off x="4838363" y="5484419"/>
            <a:ext cx="337353" cy="16051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5926ED4-8941-DBB8-AF4D-88D16D66CE41}"/>
              </a:ext>
            </a:extLst>
          </p:cNvPr>
          <p:cNvCxnSpPr>
            <a:cxnSpLocks/>
            <a:stCxn id="22" idx="2"/>
            <a:endCxn id="4" idx="0"/>
          </p:cNvCxnSpPr>
          <p:nvPr/>
        </p:nvCxnSpPr>
        <p:spPr>
          <a:xfrm flipH="1">
            <a:off x="4377694" y="5484419"/>
            <a:ext cx="460669" cy="1605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ctangle: Rounded Corners 29">
            <a:extLst>
              <a:ext uri="{FF2B5EF4-FFF2-40B4-BE49-F238E27FC236}">
                <a16:creationId xmlns:a16="http://schemas.microsoft.com/office/drawing/2014/main" id="{50DF2455-2F9E-FFD3-7427-A373FD5DA8F9}"/>
              </a:ext>
            </a:extLst>
          </p:cNvPr>
          <p:cNvSpPr/>
          <p:nvPr/>
        </p:nvSpPr>
        <p:spPr>
          <a:xfrm>
            <a:off x="4203726" y="456158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1" name="Straight Arrow Connector 30">
            <a:extLst>
              <a:ext uri="{FF2B5EF4-FFF2-40B4-BE49-F238E27FC236}">
                <a16:creationId xmlns:a16="http://schemas.microsoft.com/office/drawing/2014/main" id="{D1AE956F-0B93-3E78-DDCD-DE30373060D8}"/>
              </a:ext>
            </a:extLst>
          </p:cNvPr>
          <p:cNvCxnSpPr>
            <a:cxnSpLocks/>
            <a:stCxn id="30" idx="2"/>
            <a:endCxn id="22" idx="0"/>
          </p:cNvCxnSpPr>
          <p:nvPr/>
        </p:nvCxnSpPr>
        <p:spPr>
          <a:xfrm>
            <a:off x="4447817" y="4940116"/>
            <a:ext cx="390546"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989BE5B-A168-D87C-8EE7-9FB08B8B2F2C}"/>
              </a:ext>
            </a:extLst>
          </p:cNvPr>
          <p:cNvCxnSpPr>
            <a:cxnSpLocks/>
            <a:stCxn id="30" idx="2"/>
            <a:endCxn id="42" idx="0"/>
          </p:cNvCxnSpPr>
          <p:nvPr/>
        </p:nvCxnSpPr>
        <p:spPr>
          <a:xfrm flipH="1">
            <a:off x="4081681" y="4940116"/>
            <a:ext cx="366137"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Rounded Corners 32">
            <a:extLst>
              <a:ext uri="{FF2B5EF4-FFF2-40B4-BE49-F238E27FC236}">
                <a16:creationId xmlns:a16="http://schemas.microsoft.com/office/drawing/2014/main" id="{3659610E-4646-6738-DF1E-7BE12DFCA200}"/>
              </a:ext>
            </a:extLst>
          </p:cNvPr>
          <p:cNvSpPr/>
          <p:nvPr/>
        </p:nvSpPr>
        <p:spPr>
          <a:xfrm>
            <a:off x="5774658" y="4547227"/>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34" name="Straight Arrow Connector 33">
            <a:extLst>
              <a:ext uri="{FF2B5EF4-FFF2-40B4-BE49-F238E27FC236}">
                <a16:creationId xmlns:a16="http://schemas.microsoft.com/office/drawing/2014/main" id="{719FE2C8-4E4A-7B90-F2BC-D9FB83A9D725}"/>
              </a:ext>
            </a:extLst>
          </p:cNvPr>
          <p:cNvCxnSpPr>
            <a:cxnSpLocks/>
            <a:stCxn id="33" idx="2"/>
            <a:endCxn id="40" idx="0"/>
          </p:cNvCxnSpPr>
          <p:nvPr/>
        </p:nvCxnSpPr>
        <p:spPr>
          <a:xfrm>
            <a:off x="6018749" y="4925762"/>
            <a:ext cx="381798"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311216C-D4BF-1418-FF53-FE5293127039}"/>
              </a:ext>
            </a:extLst>
          </p:cNvPr>
          <p:cNvCxnSpPr>
            <a:cxnSpLocks/>
            <a:stCxn id="33" idx="2"/>
            <a:endCxn id="36" idx="0"/>
          </p:cNvCxnSpPr>
          <p:nvPr/>
        </p:nvCxnSpPr>
        <p:spPr>
          <a:xfrm flipH="1">
            <a:off x="5619455" y="4925762"/>
            <a:ext cx="399294"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Rounded Corners 35">
            <a:extLst>
              <a:ext uri="{FF2B5EF4-FFF2-40B4-BE49-F238E27FC236}">
                <a16:creationId xmlns:a16="http://schemas.microsoft.com/office/drawing/2014/main" id="{254EF2F6-08AA-3C5A-9302-6E898100151E}"/>
              </a:ext>
            </a:extLst>
          </p:cNvPr>
          <p:cNvSpPr/>
          <p:nvPr/>
        </p:nvSpPr>
        <p:spPr>
          <a:xfrm>
            <a:off x="5228909" y="5091530"/>
            <a:ext cx="781092"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Friday</a:t>
            </a:r>
          </a:p>
        </p:txBody>
      </p:sp>
      <p:sp>
        <p:nvSpPr>
          <p:cNvPr id="37" name="Rectangle: Rounded Corners 36">
            <a:extLst>
              <a:ext uri="{FF2B5EF4-FFF2-40B4-BE49-F238E27FC236}">
                <a16:creationId xmlns:a16="http://schemas.microsoft.com/office/drawing/2014/main" id="{ADAC7E06-8031-8891-BF21-3441B4F28D49}"/>
              </a:ext>
            </a:extLst>
          </p:cNvPr>
          <p:cNvSpPr/>
          <p:nvPr/>
        </p:nvSpPr>
        <p:spPr>
          <a:xfrm>
            <a:off x="4984818" y="4049465"/>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38" name="Straight Arrow Connector 37">
            <a:extLst>
              <a:ext uri="{FF2B5EF4-FFF2-40B4-BE49-F238E27FC236}">
                <a16:creationId xmlns:a16="http://schemas.microsoft.com/office/drawing/2014/main" id="{3A0C9F73-D1A7-A809-53F2-3F8067BDD2E9}"/>
              </a:ext>
            </a:extLst>
          </p:cNvPr>
          <p:cNvCxnSpPr>
            <a:cxnSpLocks/>
            <a:stCxn id="37" idx="2"/>
            <a:endCxn id="33" idx="0"/>
          </p:cNvCxnSpPr>
          <p:nvPr/>
        </p:nvCxnSpPr>
        <p:spPr>
          <a:xfrm>
            <a:off x="5228909" y="4428000"/>
            <a:ext cx="789840" cy="1192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3C628299-C3E3-F8E6-11BD-A0FF2DE630FA}"/>
              </a:ext>
            </a:extLst>
          </p:cNvPr>
          <p:cNvCxnSpPr>
            <a:cxnSpLocks/>
            <a:stCxn id="37" idx="2"/>
            <a:endCxn id="30" idx="0"/>
          </p:cNvCxnSpPr>
          <p:nvPr/>
        </p:nvCxnSpPr>
        <p:spPr>
          <a:xfrm flipH="1">
            <a:off x="4447817" y="4428000"/>
            <a:ext cx="781092" cy="133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2DF396B3-C163-A1F3-DE33-7D4615493B53}"/>
              </a:ext>
            </a:extLst>
          </p:cNvPr>
          <p:cNvSpPr/>
          <p:nvPr/>
        </p:nvSpPr>
        <p:spPr>
          <a:xfrm>
            <a:off x="6254093" y="509153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1859108-0079-4EF5-B14A-065F74CF06CB}"/>
              </a:ext>
            </a:extLst>
          </p:cNvPr>
          <p:cNvSpPr/>
          <p:nvPr/>
        </p:nvSpPr>
        <p:spPr>
          <a:xfrm>
            <a:off x="5029262" y="5644936"/>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3E76DB4-B764-0C07-3DFE-0315355640F0}"/>
              </a:ext>
            </a:extLst>
          </p:cNvPr>
          <p:cNvSpPr/>
          <p:nvPr/>
        </p:nvSpPr>
        <p:spPr>
          <a:xfrm>
            <a:off x="3935226" y="5105884"/>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76610D5C-7E9D-7C1F-9878-1CCA931559FF}"/>
              </a:ext>
            </a:extLst>
          </p:cNvPr>
          <p:cNvCxnSpPr>
            <a:cxnSpLocks/>
            <a:stCxn id="3" idx="2"/>
            <a:endCxn id="37" idx="0"/>
          </p:cNvCxnSpPr>
          <p:nvPr/>
        </p:nvCxnSpPr>
        <p:spPr>
          <a:xfrm flipH="1">
            <a:off x="5228909" y="3771516"/>
            <a:ext cx="867091" cy="27794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9572C32-6720-464C-C142-324B438EE907}"/>
              </a:ext>
            </a:extLst>
          </p:cNvPr>
          <p:cNvSpPr txBox="1"/>
          <p:nvPr/>
        </p:nvSpPr>
        <p:spPr>
          <a:xfrm>
            <a:off x="518160" y="522611"/>
            <a:ext cx="10835640" cy="584775"/>
          </a:xfrm>
          <a:prstGeom prst="rect">
            <a:avLst/>
          </a:prstGeom>
          <a:noFill/>
        </p:spPr>
        <p:txBody>
          <a:bodyPr wrap="square">
            <a:spAutoFit/>
          </a:bodyPr>
          <a:lstStyle/>
          <a:p>
            <a:pPr algn="ctr"/>
            <a:r>
              <a:rPr lang="en-US" sz="1600" b="1" dirty="0">
                <a:solidFill>
                  <a:schemeClr val="accent6"/>
                </a:solidFill>
                <a:latin typeface="Palatino Linotype" panose="02040502050505030304" pitchFamily="18" charset="0"/>
              </a:rPr>
              <a:t>To complete Translation we have to:</a:t>
            </a:r>
          </a:p>
          <a:p>
            <a:r>
              <a:rPr lang="en-US" sz="1600" dirty="0">
                <a:solidFill>
                  <a:schemeClr val="accent6"/>
                </a:solidFill>
                <a:latin typeface="Palatino Linotype" panose="02040502050505030304" pitchFamily="18" charset="0"/>
              </a:rPr>
              <a:t>Transfer English text to Japanese, verify or construct Japanese Conjugations, and verify or construct Japanese Particles</a:t>
            </a:r>
          </a:p>
        </p:txBody>
      </p:sp>
      <p:sp>
        <p:nvSpPr>
          <p:cNvPr id="7" name="TextBox 6">
            <a:extLst>
              <a:ext uri="{FF2B5EF4-FFF2-40B4-BE49-F238E27FC236}">
                <a16:creationId xmlns:a16="http://schemas.microsoft.com/office/drawing/2014/main" id="{5076F97B-ECC0-E7A5-082C-1F891182348C}"/>
              </a:ext>
            </a:extLst>
          </p:cNvPr>
          <p:cNvSpPr txBox="1"/>
          <p:nvPr/>
        </p:nvSpPr>
        <p:spPr>
          <a:xfrm>
            <a:off x="297914" y="1400255"/>
            <a:ext cx="4149903" cy="646331"/>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FF0000"/>
                </a:solidFill>
                <a:latin typeface="Palatino Linotype" panose="02040502050505030304" pitchFamily="18" charset="0"/>
              </a:rPr>
              <a:t>All of which can be completed by visiting  the terminals of the tree.</a:t>
            </a:r>
          </a:p>
        </p:txBody>
      </p:sp>
    </p:spTree>
    <p:extLst>
      <p:ext uri="{BB962C8B-B14F-4D97-AF65-F5344CB8AC3E}">
        <p14:creationId xmlns:p14="http://schemas.microsoft.com/office/powerpoint/2010/main" val="202804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26" presetClass="emph" presetSubtype="0" fill="hold" grpId="0" nodeType="withEffect">
                                  <p:stCondLst>
                                    <p:cond delay="0"/>
                                  </p:stCondLst>
                                  <p:childTnLst>
                                    <p:animEffect transition="out" filter="fade">
                                      <p:cBhvr>
                                        <p:cTn id="8" dur="500" tmFilter="0, 0; .2, .5; .8, .5; 1, 0"/>
                                        <p:tgtEl>
                                          <p:spTgt spid="188"/>
                                        </p:tgtEl>
                                      </p:cBhvr>
                                    </p:animEffect>
                                    <p:animScale>
                                      <p:cBhvr>
                                        <p:cTn id="9" dur="250" autoRev="1" fill="hold"/>
                                        <p:tgtEl>
                                          <p:spTgt spid="188"/>
                                        </p:tgtEl>
                                      </p:cBhvr>
                                      <p:by x="105000" y="105000"/>
                                    </p:animScale>
                                  </p:childTnLst>
                                </p:cTn>
                              </p:par>
                              <p:par>
                                <p:cTn id="10" presetID="26" presetClass="emph" presetSubtype="0" fill="hold" grpId="0" nodeType="withEffect">
                                  <p:stCondLst>
                                    <p:cond delay="0"/>
                                  </p:stCondLst>
                                  <p:childTnLst>
                                    <p:animEffect transition="out" filter="fade">
                                      <p:cBhvr>
                                        <p:cTn id="11" dur="500" tmFilter="0, 0; .2, .5; .8, .5; 1, 0"/>
                                        <p:tgtEl>
                                          <p:spTgt spid="170"/>
                                        </p:tgtEl>
                                      </p:cBhvr>
                                    </p:animEffect>
                                    <p:animScale>
                                      <p:cBhvr>
                                        <p:cTn id="12" dur="250" autoRev="1" fill="hold"/>
                                        <p:tgtEl>
                                          <p:spTgt spid="170"/>
                                        </p:tgtEl>
                                      </p:cBhvr>
                                      <p:by x="105000" y="105000"/>
                                    </p:animScale>
                                  </p:childTnLst>
                                </p:cTn>
                              </p:par>
                              <p:par>
                                <p:cTn id="13" presetID="26" presetClass="emph" presetSubtype="0" fill="hold" grpId="0" nodeType="withEffect">
                                  <p:stCondLst>
                                    <p:cond delay="0"/>
                                  </p:stCondLst>
                                  <p:childTnLst>
                                    <p:animEffect transition="out" filter="fade">
                                      <p:cBhvr>
                                        <p:cTn id="14" dur="500" tmFilter="0, 0; .2, .5; .8, .5; 1, 0"/>
                                        <p:tgtEl>
                                          <p:spTgt spid="12"/>
                                        </p:tgtEl>
                                      </p:cBhvr>
                                    </p:animEffect>
                                    <p:animScale>
                                      <p:cBhvr>
                                        <p:cTn id="15" dur="250" autoRev="1" fill="hold"/>
                                        <p:tgtEl>
                                          <p:spTgt spid="12"/>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36"/>
                                        </p:tgtEl>
                                      </p:cBhvr>
                                    </p:animEffect>
                                    <p:animScale>
                                      <p:cBhvr>
                                        <p:cTn id="18" dur="250" autoRev="1" fill="hold"/>
                                        <p:tgtEl>
                                          <p:spTgt spid="36"/>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4"/>
                                        </p:tgtEl>
                                      </p:cBhvr>
                                    </p:animEffect>
                                    <p:animScale>
                                      <p:cBhvr>
                                        <p:cTn id="21"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188" grpId="0" animBg="1"/>
      <p:bldP spid="12" grpId="0" animBg="1"/>
      <p:bldP spid="4" grpId="0" animBg="1"/>
      <p:bldP spid="36"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5B0FE9E-E11D-B56B-3701-A89305D22F3D}"/>
              </a:ext>
            </a:extLst>
          </p:cNvPr>
          <p:cNvSpPr>
            <a:spLocks noGrp="1"/>
          </p:cNvSpPr>
          <p:nvPr>
            <p:ph type="title"/>
          </p:nvPr>
        </p:nvSpPr>
        <p:spPr>
          <a:xfrm>
            <a:off x="838200" y="40007"/>
            <a:ext cx="10515600" cy="469991"/>
          </a:xfrm>
        </p:spPr>
        <p:txBody>
          <a:bodyPr>
            <a:normAutofit fontScale="90000"/>
          </a:bodyPr>
          <a:lstStyle/>
          <a:p>
            <a:pPr algn="ctr"/>
            <a:r>
              <a:rPr lang="en-US" dirty="0"/>
              <a:t>Terminal Manipulation</a:t>
            </a:r>
          </a:p>
        </p:txBody>
      </p:sp>
      <p:sp>
        <p:nvSpPr>
          <p:cNvPr id="2" name="TextBox 1">
            <a:extLst>
              <a:ext uri="{FF2B5EF4-FFF2-40B4-BE49-F238E27FC236}">
                <a16:creationId xmlns:a16="http://schemas.microsoft.com/office/drawing/2014/main" id="{55DADF94-B2EC-AB41-BF18-20880877C1BE}"/>
              </a:ext>
            </a:extLst>
          </p:cNvPr>
          <p:cNvSpPr txBox="1"/>
          <p:nvPr/>
        </p:nvSpPr>
        <p:spPr>
          <a:xfrm>
            <a:off x="367540" y="1123307"/>
            <a:ext cx="3162929" cy="584775"/>
          </a:xfrm>
          <a:prstGeom prst="rect">
            <a:avLst/>
          </a:prstGeom>
          <a:noFill/>
        </p:spPr>
        <p:txBody>
          <a:bodyPr wrap="square">
            <a:spAutoFit/>
          </a:bodyPr>
          <a:lstStyle/>
          <a:p>
            <a:r>
              <a:rPr lang="en-US" altLang="ja-JP" sz="1600" dirty="0">
                <a:solidFill>
                  <a:srgbClr val="FF0000"/>
                </a:solidFill>
                <a:latin typeface="Palatino Linotype" panose="02040502050505030304" pitchFamily="18" charset="0"/>
              </a:rPr>
              <a:t>Uses a Parallel Corpus in conjunction with POS context</a:t>
            </a:r>
            <a:endParaRPr lang="en-US" sz="1600" dirty="0">
              <a:solidFill>
                <a:srgbClr val="FF0000"/>
              </a:solidFill>
              <a:latin typeface="Palatino Linotype" panose="02040502050505030304" pitchFamily="18" charset="0"/>
            </a:endParaRPr>
          </a:p>
        </p:txBody>
      </p:sp>
      <p:sp>
        <p:nvSpPr>
          <p:cNvPr id="8" name="Rectangle: Rounded Corners 7">
            <a:extLst>
              <a:ext uri="{FF2B5EF4-FFF2-40B4-BE49-F238E27FC236}">
                <a16:creationId xmlns:a16="http://schemas.microsoft.com/office/drawing/2014/main" id="{1276AE10-3B0A-11DC-59F7-ABB7CBA37721}"/>
              </a:ext>
            </a:extLst>
          </p:cNvPr>
          <p:cNvSpPr/>
          <p:nvPr/>
        </p:nvSpPr>
        <p:spPr>
          <a:xfrm>
            <a:off x="6603171" y="3380287"/>
            <a:ext cx="822960"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found</a:t>
            </a:r>
          </a:p>
        </p:txBody>
      </p:sp>
      <p:sp>
        <p:nvSpPr>
          <p:cNvPr id="16" name="Rectangle: Rounded Corners 15">
            <a:extLst>
              <a:ext uri="{FF2B5EF4-FFF2-40B4-BE49-F238E27FC236}">
                <a16:creationId xmlns:a16="http://schemas.microsoft.com/office/drawing/2014/main" id="{671FC2CB-00A7-1761-5E67-B5DA4F6F1689}"/>
              </a:ext>
            </a:extLst>
          </p:cNvPr>
          <p:cNvSpPr/>
          <p:nvPr/>
        </p:nvSpPr>
        <p:spPr>
          <a:xfrm>
            <a:off x="6455311" y="2302145"/>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47" name="Straight Arrow Connector 46">
            <a:extLst>
              <a:ext uri="{FF2B5EF4-FFF2-40B4-BE49-F238E27FC236}">
                <a16:creationId xmlns:a16="http://schemas.microsoft.com/office/drawing/2014/main" id="{9C4D0B96-ADFA-6A79-33CB-027B5FE57B31}"/>
              </a:ext>
            </a:extLst>
          </p:cNvPr>
          <p:cNvCxnSpPr>
            <a:cxnSpLocks/>
            <a:stCxn id="16" idx="2"/>
            <a:endCxn id="49" idx="0"/>
          </p:cNvCxnSpPr>
          <p:nvPr/>
        </p:nvCxnSpPr>
        <p:spPr>
          <a:xfrm flipH="1">
            <a:off x="6444007" y="2680680"/>
            <a:ext cx="255395"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5DAD23E-3B36-B060-2F08-71D58B225D7D}"/>
              </a:ext>
            </a:extLst>
          </p:cNvPr>
          <p:cNvCxnSpPr>
            <a:cxnSpLocks/>
            <a:stCxn id="16" idx="2"/>
            <a:endCxn id="132" idx="0"/>
          </p:cNvCxnSpPr>
          <p:nvPr/>
        </p:nvCxnSpPr>
        <p:spPr>
          <a:xfrm>
            <a:off x="6699402" y="2680680"/>
            <a:ext cx="315250" cy="156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9" name="Rectangle: Rounded Corners 48">
            <a:extLst>
              <a:ext uri="{FF2B5EF4-FFF2-40B4-BE49-F238E27FC236}">
                <a16:creationId xmlns:a16="http://schemas.microsoft.com/office/drawing/2014/main" id="{8992492B-0B61-9DF8-CF78-351F1E484520}"/>
              </a:ext>
            </a:extLst>
          </p:cNvPr>
          <p:cNvSpPr/>
          <p:nvPr/>
        </p:nvSpPr>
        <p:spPr>
          <a:xfrm>
            <a:off x="6199916" y="282517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cxnSp>
        <p:nvCxnSpPr>
          <p:cNvPr id="50" name="Straight Arrow Connector 49">
            <a:extLst>
              <a:ext uri="{FF2B5EF4-FFF2-40B4-BE49-F238E27FC236}">
                <a16:creationId xmlns:a16="http://schemas.microsoft.com/office/drawing/2014/main" id="{D9A06BF0-9B46-8073-84BC-55030F4FD135}"/>
              </a:ext>
            </a:extLst>
          </p:cNvPr>
          <p:cNvCxnSpPr>
            <a:cxnSpLocks/>
            <a:stCxn id="49" idx="2"/>
            <a:endCxn id="8" idx="0"/>
          </p:cNvCxnSpPr>
          <p:nvPr/>
        </p:nvCxnSpPr>
        <p:spPr>
          <a:xfrm>
            <a:off x="6444007" y="3203714"/>
            <a:ext cx="570644" cy="1765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2" name="Rectangle: Rounded Corners 51">
            <a:extLst>
              <a:ext uri="{FF2B5EF4-FFF2-40B4-BE49-F238E27FC236}">
                <a16:creationId xmlns:a16="http://schemas.microsoft.com/office/drawing/2014/main" id="{97062701-0AC7-ECF2-22B1-07D08A8D5132}"/>
              </a:ext>
            </a:extLst>
          </p:cNvPr>
          <p:cNvSpPr/>
          <p:nvPr/>
        </p:nvSpPr>
        <p:spPr>
          <a:xfrm>
            <a:off x="6774113" y="178372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53" name="Straight Arrow Connector 52">
            <a:extLst>
              <a:ext uri="{FF2B5EF4-FFF2-40B4-BE49-F238E27FC236}">
                <a16:creationId xmlns:a16="http://schemas.microsoft.com/office/drawing/2014/main" id="{79B84EF1-4783-E01C-10DB-F646529E3EE0}"/>
              </a:ext>
            </a:extLst>
          </p:cNvPr>
          <p:cNvCxnSpPr>
            <a:cxnSpLocks/>
            <a:stCxn id="52" idx="2"/>
            <a:endCxn id="16" idx="0"/>
          </p:cNvCxnSpPr>
          <p:nvPr/>
        </p:nvCxnSpPr>
        <p:spPr>
          <a:xfrm flipH="1">
            <a:off x="6699402" y="2162261"/>
            <a:ext cx="318802" cy="1398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E0A0FCCE-9331-6001-EF3F-EFB6F190FADB}"/>
              </a:ext>
            </a:extLst>
          </p:cNvPr>
          <p:cNvCxnSpPr>
            <a:cxnSpLocks/>
            <a:stCxn id="52" idx="2"/>
            <a:endCxn id="133" idx="0"/>
          </p:cNvCxnSpPr>
          <p:nvPr/>
        </p:nvCxnSpPr>
        <p:spPr>
          <a:xfrm>
            <a:off x="7018204" y="2162261"/>
            <a:ext cx="462690"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6" name="Rectangle: Rounded Corners 55">
            <a:extLst>
              <a:ext uri="{FF2B5EF4-FFF2-40B4-BE49-F238E27FC236}">
                <a16:creationId xmlns:a16="http://schemas.microsoft.com/office/drawing/2014/main" id="{CA9D42E4-44AB-A63E-5E70-E57B3C0B7664}"/>
              </a:ext>
            </a:extLst>
          </p:cNvPr>
          <p:cNvSpPr/>
          <p:nvPr/>
        </p:nvSpPr>
        <p:spPr>
          <a:xfrm>
            <a:off x="5698008" y="122642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57" name="Straight Arrow Connector 56">
            <a:extLst>
              <a:ext uri="{FF2B5EF4-FFF2-40B4-BE49-F238E27FC236}">
                <a16:creationId xmlns:a16="http://schemas.microsoft.com/office/drawing/2014/main" id="{E3A97205-E046-5CE9-A7AB-04FB4440C041}"/>
              </a:ext>
            </a:extLst>
          </p:cNvPr>
          <p:cNvCxnSpPr>
            <a:cxnSpLocks/>
            <a:stCxn id="56" idx="2"/>
            <a:endCxn id="52" idx="0"/>
          </p:cNvCxnSpPr>
          <p:nvPr/>
        </p:nvCxnSpPr>
        <p:spPr>
          <a:xfrm>
            <a:off x="5942099" y="1604963"/>
            <a:ext cx="1076105"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530707AA-9899-91D3-310E-02F7C04A571C}"/>
              </a:ext>
            </a:extLst>
          </p:cNvPr>
          <p:cNvCxnSpPr>
            <a:cxnSpLocks/>
            <a:stCxn id="56" idx="2"/>
            <a:endCxn id="62" idx="0"/>
          </p:cNvCxnSpPr>
          <p:nvPr/>
        </p:nvCxnSpPr>
        <p:spPr>
          <a:xfrm flipH="1">
            <a:off x="5018394" y="160496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Rectangle: Rounded Corners 58">
            <a:extLst>
              <a:ext uri="{FF2B5EF4-FFF2-40B4-BE49-F238E27FC236}">
                <a16:creationId xmlns:a16="http://schemas.microsoft.com/office/drawing/2014/main" id="{94FAED34-C7A2-A1AB-EDE1-46F73FF56226}"/>
              </a:ext>
            </a:extLst>
          </p:cNvPr>
          <p:cNvSpPr/>
          <p:nvPr/>
        </p:nvSpPr>
        <p:spPr>
          <a:xfrm>
            <a:off x="5156101" y="231156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60" name="Straight Arrow Connector 59">
            <a:extLst>
              <a:ext uri="{FF2B5EF4-FFF2-40B4-BE49-F238E27FC236}">
                <a16:creationId xmlns:a16="http://schemas.microsoft.com/office/drawing/2014/main" id="{175778EC-D3E7-3696-8DAD-BBD8AD57CE95}"/>
              </a:ext>
            </a:extLst>
          </p:cNvPr>
          <p:cNvCxnSpPr>
            <a:cxnSpLocks/>
            <a:stCxn id="59" idx="2"/>
            <a:endCxn id="131" idx="0"/>
          </p:cNvCxnSpPr>
          <p:nvPr/>
        </p:nvCxnSpPr>
        <p:spPr>
          <a:xfrm>
            <a:off x="5400192" y="269009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839D349A-061A-4AED-C2BC-70518CA3B47D}"/>
              </a:ext>
            </a:extLst>
          </p:cNvPr>
          <p:cNvCxnSpPr>
            <a:cxnSpLocks/>
            <a:stCxn id="59" idx="2"/>
            <a:endCxn id="129" idx="0"/>
          </p:cNvCxnSpPr>
          <p:nvPr/>
        </p:nvCxnSpPr>
        <p:spPr>
          <a:xfrm flipH="1">
            <a:off x="5035521" y="2690096"/>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Rectangle: Rounded Corners 61">
            <a:extLst>
              <a:ext uri="{FF2B5EF4-FFF2-40B4-BE49-F238E27FC236}">
                <a16:creationId xmlns:a16="http://schemas.microsoft.com/office/drawing/2014/main" id="{78A3E364-BB78-E660-8F47-2D44369F9F06}"/>
              </a:ext>
            </a:extLst>
          </p:cNvPr>
          <p:cNvSpPr/>
          <p:nvPr/>
        </p:nvSpPr>
        <p:spPr>
          <a:xfrm>
            <a:off x="4774303" y="178161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63" name="Straight Arrow Connector 62">
            <a:extLst>
              <a:ext uri="{FF2B5EF4-FFF2-40B4-BE49-F238E27FC236}">
                <a16:creationId xmlns:a16="http://schemas.microsoft.com/office/drawing/2014/main" id="{87B0C72A-9F77-2EA5-BC75-435798F6A155}"/>
              </a:ext>
            </a:extLst>
          </p:cNvPr>
          <p:cNvCxnSpPr>
            <a:cxnSpLocks/>
            <a:stCxn id="62" idx="2"/>
            <a:endCxn id="59" idx="0"/>
          </p:cNvCxnSpPr>
          <p:nvPr/>
        </p:nvCxnSpPr>
        <p:spPr>
          <a:xfrm>
            <a:off x="5018394" y="216014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2546A28B-13BA-072A-06A3-722A13DB10C4}"/>
              </a:ext>
            </a:extLst>
          </p:cNvPr>
          <p:cNvCxnSpPr>
            <a:cxnSpLocks/>
            <a:stCxn id="62" idx="2"/>
            <a:endCxn id="130" idx="0"/>
          </p:cNvCxnSpPr>
          <p:nvPr/>
        </p:nvCxnSpPr>
        <p:spPr>
          <a:xfrm flipH="1">
            <a:off x="4668802" y="216014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9" name="Rectangle: Rounded Corners 128">
            <a:extLst>
              <a:ext uri="{FF2B5EF4-FFF2-40B4-BE49-F238E27FC236}">
                <a16:creationId xmlns:a16="http://schemas.microsoft.com/office/drawing/2014/main" id="{3853FB7E-103C-16D8-A52B-EB71F0D07D6D}"/>
              </a:ext>
            </a:extLst>
          </p:cNvPr>
          <p:cNvSpPr/>
          <p:nvPr/>
        </p:nvSpPr>
        <p:spPr>
          <a:xfrm>
            <a:off x="4693793" y="284151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30" name="Oval 129">
            <a:extLst>
              <a:ext uri="{FF2B5EF4-FFF2-40B4-BE49-F238E27FC236}">
                <a16:creationId xmlns:a16="http://schemas.microsoft.com/office/drawing/2014/main" id="{ACB13226-1382-B85A-4858-EEE4D2B25D4B}"/>
              </a:ext>
            </a:extLst>
          </p:cNvPr>
          <p:cNvSpPr/>
          <p:nvPr/>
        </p:nvSpPr>
        <p:spPr>
          <a:xfrm>
            <a:off x="4522347" y="231156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33212927-9AC6-EA52-6749-5BD5030F6C4B}"/>
              </a:ext>
            </a:extLst>
          </p:cNvPr>
          <p:cNvSpPr/>
          <p:nvPr/>
        </p:nvSpPr>
        <p:spPr>
          <a:xfrm>
            <a:off x="5596687" y="284151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E31B3060-D2B7-6914-DDA5-7060BC7D2DA5}"/>
              </a:ext>
            </a:extLst>
          </p:cNvPr>
          <p:cNvSpPr/>
          <p:nvPr/>
        </p:nvSpPr>
        <p:spPr>
          <a:xfrm>
            <a:off x="6868197" y="283668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3" name="Rectangle: Rounded Corners 132">
            <a:extLst>
              <a:ext uri="{FF2B5EF4-FFF2-40B4-BE49-F238E27FC236}">
                <a16:creationId xmlns:a16="http://schemas.microsoft.com/office/drawing/2014/main" id="{8992037D-F668-9BB1-2167-02D4E8273DF2}"/>
              </a:ext>
            </a:extLst>
          </p:cNvPr>
          <p:cNvSpPr/>
          <p:nvPr/>
        </p:nvSpPr>
        <p:spPr>
          <a:xfrm>
            <a:off x="7236803" y="231367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sp>
        <p:nvSpPr>
          <p:cNvPr id="134" name="Rectangle: Rounded Corners 133">
            <a:extLst>
              <a:ext uri="{FF2B5EF4-FFF2-40B4-BE49-F238E27FC236}">
                <a16:creationId xmlns:a16="http://schemas.microsoft.com/office/drawing/2014/main" id="{C823CF5B-7E8F-D41F-6350-1290AB3AFF89}"/>
              </a:ext>
            </a:extLst>
          </p:cNvPr>
          <p:cNvSpPr/>
          <p:nvPr/>
        </p:nvSpPr>
        <p:spPr>
          <a:xfrm>
            <a:off x="5781190" y="3392981"/>
            <a:ext cx="629619"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135" name="Straight Arrow Connector 134">
            <a:extLst>
              <a:ext uri="{FF2B5EF4-FFF2-40B4-BE49-F238E27FC236}">
                <a16:creationId xmlns:a16="http://schemas.microsoft.com/office/drawing/2014/main" id="{CD8F0EF4-29B2-3B98-7FB9-93469D78D557}"/>
              </a:ext>
            </a:extLst>
          </p:cNvPr>
          <p:cNvCxnSpPr>
            <a:cxnSpLocks/>
            <a:stCxn id="49" idx="2"/>
            <a:endCxn id="134" idx="0"/>
          </p:cNvCxnSpPr>
          <p:nvPr/>
        </p:nvCxnSpPr>
        <p:spPr>
          <a:xfrm flipH="1">
            <a:off x="6096000" y="3203714"/>
            <a:ext cx="348007" cy="189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6" name="Rectangle: Rounded Corners 135">
            <a:extLst>
              <a:ext uri="{FF2B5EF4-FFF2-40B4-BE49-F238E27FC236}">
                <a16:creationId xmlns:a16="http://schemas.microsoft.com/office/drawing/2014/main" id="{D94203AC-111E-32EA-4CF2-14659EDB01AE}"/>
              </a:ext>
            </a:extLst>
          </p:cNvPr>
          <p:cNvSpPr/>
          <p:nvPr/>
        </p:nvSpPr>
        <p:spPr>
          <a:xfrm>
            <a:off x="7249965" y="454683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sp>
        <p:nvSpPr>
          <p:cNvPr id="137" name="Rectangle: Rounded Corners 136">
            <a:extLst>
              <a:ext uri="{FF2B5EF4-FFF2-40B4-BE49-F238E27FC236}">
                <a16:creationId xmlns:a16="http://schemas.microsoft.com/office/drawing/2014/main" id="{205462BF-76BC-1247-1F46-0400A14CB171}"/>
              </a:ext>
            </a:extLst>
          </p:cNvPr>
          <p:cNvSpPr/>
          <p:nvPr/>
        </p:nvSpPr>
        <p:spPr>
          <a:xfrm>
            <a:off x="6762286" y="5076778"/>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job</a:t>
            </a:r>
          </a:p>
        </p:txBody>
      </p:sp>
      <p:sp>
        <p:nvSpPr>
          <p:cNvPr id="138" name="Rectangle: Rounded Corners 137">
            <a:extLst>
              <a:ext uri="{FF2B5EF4-FFF2-40B4-BE49-F238E27FC236}">
                <a16:creationId xmlns:a16="http://schemas.microsoft.com/office/drawing/2014/main" id="{241D6DFF-B031-8DD4-E089-A1CE8D4E784F}"/>
              </a:ext>
            </a:extLst>
          </p:cNvPr>
          <p:cNvSpPr/>
          <p:nvPr/>
        </p:nvSpPr>
        <p:spPr>
          <a:xfrm>
            <a:off x="6770561" y="402379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39" name="Straight Arrow Connector 138">
            <a:extLst>
              <a:ext uri="{FF2B5EF4-FFF2-40B4-BE49-F238E27FC236}">
                <a16:creationId xmlns:a16="http://schemas.microsoft.com/office/drawing/2014/main" id="{8826C3AE-9AE8-F03D-3076-FCDA528C4758}"/>
              </a:ext>
            </a:extLst>
          </p:cNvPr>
          <p:cNvCxnSpPr>
            <a:stCxn id="138" idx="2"/>
            <a:endCxn id="136" idx="0"/>
          </p:cNvCxnSpPr>
          <p:nvPr/>
        </p:nvCxnSpPr>
        <p:spPr>
          <a:xfrm>
            <a:off x="7014652" y="4402331"/>
            <a:ext cx="479404"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FC261E4D-43C9-C003-1329-746D160263C1}"/>
              </a:ext>
            </a:extLst>
          </p:cNvPr>
          <p:cNvCxnSpPr>
            <a:cxnSpLocks/>
            <a:stCxn id="136" idx="2"/>
            <a:endCxn id="141" idx="0"/>
          </p:cNvCxnSpPr>
          <p:nvPr/>
        </p:nvCxnSpPr>
        <p:spPr>
          <a:xfrm>
            <a:off x="7494056" y="4925365"/>
            <a:ext cx="333287" cy="1514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1" name="Oval 140">
            <a:extLst>
              <a:ext uri="{FF2B5EF4-FFF2-40B4-BE49-F238E27FC236}">
                <a16:creationId xmlns:a16="http://schemas.microsoft.com/office/drawing/2014/main" id="{9A6851B8-4591-5BB0-2C00-B72446B9E9D2}"/>
              </a:ext>
            </a:extLst>
          </p:cNvPr>
          <p:cNvSpPr/>
          <p:nvPr/>
        </p:nvSpPr>
        <p:spPr>
          <a:xfrm>
            <a:off x="7680888" y="5076778"/>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2" name="Straight Arrow Connector 141">
            <a:extLst>
              <a:ext uri="{FF2B5EF4-FFF2-40B4-BE49-F238E27FC236}">
                <a16:creationId xmlns:a16="http://schemas.microsoft.com/office/drawing/2014/main" id="{C6C69F94-3E18-1200-E8BE-1D10F2C1D4CF}"/>
              </a:ext>
            </a:extLst>
          </p:cNvPr>
          <p:cNvCxnSpPr>
            <a:cxnSpLocks/>
            <a:stCxn id="136" idx="2"/>
            <a:endCxn id="137" idx="0"/>
          </p:cNvCxnSpPr>
          <p:nvPr/>
        </p:nvCxnSpPr>
        <p:spPr>
          <a:xfrm flipH="1">
            <a:off x="7104014" y="4925365"/>
            <a:ext cx="390042"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3" name="Straight Arrow Connector 142">
            <a:extLst>
              <a:ext uri="{FF2B5EF4-FFF2-40B4-BE49-F238E27FC236}">
                <a16:creationId xmlns:a16="http://schemas.microsoft.com/office/drawing/2014/main" id="{78E4D812-C1CD-3A5C-5AB3-50DA14BC9DF9}"/>
              </a:ext>
            </a:extLst>
          </p:cNvPr>
          <p:cNvCxnSpPr>
            <a:cxnSpLocks/>
            <a:stCxn id="134" idx="2"/>
            <a:endCxn id="138" idx="0"/>
          </p:cNvCxnSpPr>
          <p:nvPr/>
        </p:nvCxnSpPr>
        <p:spPr>
          <a:xfrm>
            <a:off x="6096000" y="3771516"/>
            <a:ext cx="918652" cy="25228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7DFEBEFF-0BF1-2480-D9A3-99376145A8BE}"/>
              </a:ext>
            </a:extLst>
          </p:cNvPr>
          <p:cNvCxnSpPr>
            <a:cxnSpLocks/>
            <a:stCxn id="138" idx="2"/>
            <a:endCxn id="145" idx="0"/>
          </p:cNvCxnSpPr>
          <p:nvPr/>
        </p:nvCxnSpPr>
        <p:spPr>
          <a:xfrm flipH="1">
            <a:off x="6692763" y="4402331"/>
            <a:ext cx="321889"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5" name="Oval 144">
            <a:extLst>
              <a:ext uri="{FF2B5EF4-FFF2-40B4-BE49-F238E27FC236}">
                <a16:creationId xmlns:a16="http://schemas.microsoft.com/office/drawing/2014/main" id="{D10929CD-EE1B-5960-7B0D-704E5357D3A0}"/>
              </a:ext>
            </a:extLst>
          </p:cNvPr>
          <p:cNvSpPr/>
          <p:nvPr/>
        </p:nvSpPr>
        <p:spPr>
          <a:xfrm>
            <a:off x="6546308" y="454683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46" name="Rectangle: Rounded Corners 145">
            <a:extLst>
              <a:ext uri="{FF2B5EF4-FFF2-40B4-BE49-F238E27FC236}">
                <a16:creationId xmlns:a16="http://schemas.microsoft.com/office/drawing/2014/main" id="{83CF2F36-5B38-E073-EEC8-CBEF8B3A0A28}"/>
              </a:ext>
            </a:extLst>
          </p:cNvPr>
          <p:cNvSpPr/>
          <p:nvPr/>
        </p:nvSpPr>
        <p:spPr>
          <a:xfrm>
            <a:off x="4035966" y="5644936"/>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last</a:t>
            </a:r>
          </a:p>
        </p:txBody>
      </p:sp>
      <p:sp>
        <p:nvSpPr>
          <p:cNvPr id="147" name="Rectangle: Rounded Corners 146">
            <a:extLst>
              <a:ext uri="{FF2B5EF4-FFF2-40B4-BE49-F238E27FC236}">
                <a16:creationId xmlns:a16="http://schemas.microsoft.com/office/drawing/2014/main" id="{2FE789DD-615E-646A-1608-DE13A9200A12}"/>
              </a:ext>
            </a:extLst>
          </p:cNvPr>
          <p:cNvSpPr/>
          <p:nvPr/>
        </p:nvSpPr>
        <p:spPr>
          <a:xfrm>
            <a:off x="4594272" y="510588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48" name="Straight Arrow Connector 147">
            <a:extLst>
              <a:ext uri="{FF2B5EF4-FFF2-40B4-BE49-F238E27FC236}">
                <a16:creationId xmlns:a16="http://schemas.microsoft.com/office/drawing/2014/main" id="{1C3C01B3-2C09-DF45-5F04-87DD6AC4171D}"/>
              </a:ext>
            </a:extLst>
          </p:cNvPr>
          <p:cNvCxnSpPr>
            <a:cxnSpLocks/>
            <a:stCxn id="147" idx="2"/>
            <a:endCxn id="161" idx="0"/>
          </p:cNvCxnSpPr>
          <p:nvPr/>
        </p:nvCxnSpPr>
        <p:spPr>
          <a:xfrm>
            <a:off x="4838363" y="5484419"/>
            <a:ext cx="337353" cy="16051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a:extLst>
              <a:ext uri="{FF2B5EF4-FFF2-40B4-BE49-F238E27FC236}">
                <a16:creationId xmlns:a16="http://schemas.microsoft.com/office/drawing/2014/main" id="{5F0C5317-93B9-DA6D-4932-B12884841D7B}"/>
              </a:ext>
            </a:extLst>
          </p:cNvPr>
          <p:cNvCxnSpPr>
            <a:cxnSpLocks/>
            <a:stCxn id="147" idx="2"/>
            <a:endCxn id="146" idx="0"/>
          </p:cNvCxnSpPr>
          <p:nvPr/>
        </p:nvCxnSpPr>
        <p:spPr>
          <a:xfrm flipH="1">
            <a:off x="4377694" y="5484419"/>
            <a:ext cx="460669" cy="1605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0" name="Rectangle: Rounded Corners 149">
            <a:extLst>
              <a:ext uri="{FF2B5EF4-FFF2-40B4-BE49-F238E27FC236}">
                <a16:creationId xmlns:a16="http://schemas.microsoft.com/office/drawing/2014/main" id="{380FE281-4431-85F3-BA97-D3BB47550DD4}"/>
              </a:ext>
            </a:extLst>
          </p:cNvPr>
          <p:cNvSpPr/>
          <p:nvPr/>
        </p:nvSpPr>
        <p:spPr>
          <a:xfrm>
            <a:off x="4203726" y="456158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51" name="Straight Arrow Connector 150">
            <a:extLst>
              <a:ext uri="{FF2B5EF4-FFF2-40B4-BE49-F238E27FC236}">
                <a16:creationId xmlns:a16="http://schemas.microsoft.com/office/drawing/2014/main" id="{EC25A206-EE9B-7225-5830-C65C76B8280C}"/>
              </a:ext>
            </a:extLst>
          </p:cNvPr>
          <p:cNvCxnSpPr>
            <a:cxnSpLocks/>
            <a:stCxn id="150" idx="2"/>
            <a:endCxn id="147" idx="0"/>
          </p:cNvCxnSpPr>
          <p:nvPr/>
        </p:nvCxnSpPr>
        <p:spPr>
          <a:xfrm>
            <a:off x="4447817" y="4940116"/>
            <a:ext cx="390546"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32462F9A-A567-3E65-2A19-6D4DF7C7C4F2}"/>
              </a:ext>
            </a:extLst>
          </p:cNvPr>
          <p:cNvCxnSpPr>
            <a:cxnSpLocks/>
            <a:stCxn id="150" idx="2"/>
            <a:endCxn id="162" idx="0"/>
          </p:cNvCxnSpPr>
          <p:nvPr/>
        </p:nvCxnSpPr>
        <p:spPr>
          <a:xfrm flipH="1">
            <a:off x="4081681" y="4940116"/>
            <a:ext cx="366137"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3" name="Rectangle: Rounded Corners 152">
            <a:extLst>
              <a:ext uri="{FF2B5EF4-FFF2-40B4-BE49-F238E27FC236}">
                <a16:creationId xmlns:a16="http://schemas.microsoft.com/office/drawing/2014/main" id="{F9867891-A243-CE99-DD1B-C339A8ED75B2}"/>
              </a:ext>
            </a:extLst>
          </p:cNvPr>
          <p:cNvSpPr/>
          <p:nvPr/>
        </p:nvSpPr>
        <p:spPr>
          <a:xfrm>
            <a:off x="5774658" y="4547227"/>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54" name="Straight Arrow Connector 153">
            <a:extLst>
              <a:ext uri="{FF2B5EF4-FFF2-40B4-BE49-F238E27FC236}">
                <a16:creationId xmlns:a16="http://schemas.microsoft.com/office/drawing/2014/main" id="{9F14F814-3B15-F4C9-C6C6-FDD6B21C3D7F}"/>
              </a:ext>
            </a:extLst>
          </p:cNvPr>
          <p:cNvCxnSpPr>
            <a:cxnSpLocks/>
            <a:stCxn id="153" idx="2"/>
            <a:endCxn id="160" idx="0"/>
          </p:cNvCxnSpPr>
          <p:nvPr/>
        </p:nvCxnSpPr>
        <p:spPr>
          <a:xfrm>
            <a:off x="6018749" y="4925762"/>
            <a:ext cx="381798"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78C2F758-B542-A2BA-1F30-142CF16F85E9}"/>
              </a:ext>
            </a:extLst>
          </p:cNvPr>
          <p:cNvCxnSpPr>
            <a:cxnSpLocks/>
            <a:stCxn id="153" idx="2"/>
            <a:endCxn id="156" idx="0"/>
          </p:cNvCxnSpPr>
          <p:nvPr/>
        </p:nvCxnSpPr>
        <p:spPr>
          <a:xfrm flipH="1">
            <a:off x="5619455" y="4925762"/>
            <a:ext cx="399294"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6" name="Rectangle: Rounded Corners 155">
            <a:extLst>
              <a:ext uri="{FF2B5EF4-FFF2-40B4-BE49-F238E27FC236}">
                <a16:creationId xmlns:a16="http://schemas.microsoft.com/office/drawing/2014/main" id="{4FE02DFD-9767-CADA-465A-A4626B8EF2FD}"/>
              </a:ext>
            </a:extLst>
          </p:cNvPr>
          <p:cNvSpPr/>
          <p:nvPr/>
        </p:nvSpPr>
        <p:spPr>
          <a:xfrm>
            <a:off x="5228909" y="5091530"/>
            <a:ext cx="781092"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Friday</a:t>
            </a:r>
          </a:p>
        </p:txBody>
      </p:sp>
      <p:sp>
        <p:nvSpPr>
          <p:cNvPr id="157" name="Rectangle: Rounded Corners 156">
            <a:extLst>
              <a:ext uri="{FF2B5EF4-FFF2-40B4-BE49-F238E27FC236}">
                <a16:creationId xmlns:a16="http://schemas.microsoft.com/office/drawing/2014/main" id="{46C4E10C-114C-F8CE-B667-68597410FDBF}"/>
              </a:ext>
            </a:extLst>
          </p:cNvPr>
          <p:cNvSpPr/>
          <p:nvPr/>
        </p:nvSpPr>
        <p:spPr>
          <a:xfrm>
            <a:off x="4984818" y="4049465"/>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58" name="Straight Arrow Connector 157">
            <a:extLst>
              <a:ext uri="{FF2B5EF4-FFF2-40B4-BE49-F238E27FC236}">
                <a16:creationId xmlns:a16="http://schemas.microsoft.com/office/drawing/2014/main" id="{AE139EDE-6CBB-9A13-5FED-9276BED17FC2}"/>
              </a:ext>
            </a:extLst>
          </p:cNvPr>
          <p:cNvCxnSpPr>
            <a:cxnSpLocks/>
            <a:stCxn id="157" idx="2"/>
            <a:endCxn id="153" idx="0"/>
          </p:cNvCxnSpPr>
          <p:nvPr/>
        </p:nvCxnSpPr>
        <p:spPr>
          <a:xfrm>
            <a:off x="5228909" y="4428000"/>
            <a:ext cx="789840" cy="1192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89EA7548-E181-D7F9-928E-7148865E0B27}"/>
              </a:ext>
            </a:extLst>
          </p:cNvPr>
          <p:cNvCxnSpPr>
            <a:cxnSpLocks/>
            <a:stCxn id="157" idx="2"/>
            <a:endCxn id="150" idx="0"/>
          </p:cNvCxnSpPr>
          <p:nvPr/>
        </p:nvCxnSpPr>
        <p:spPr>
          <a:xfrm flipH="1">
            <a:off x="4447817" y="4428000"/>
            <a:ext cx="781092" cy="133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0" name="Oval 159">
            <a:extLst>
              <a:ext uri="{FF2B5EF4-FFF2-40B4-BE49-F238E27FC236}">
                <a16:creationId xmlns:a16="http://schemas.microsoft.com/office/drawing/2014/main" id="{5F32680D-6E69-CCE0-7CA1-13BCC5F9CFB4}"/>
              </a:ext>
            </a:extLst>
          </p:cNvPr>
          <p:cNvSpPr/>
          <p:nvPr/>
        </p:nvSpPr>
        <p:spPr>
          <a:xfrm>
            <a:off x="6254093" y="509153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459EAEA7-D58F-A3D6-019D-2AAFD48753FD}"/>
              </a:ext>
            </a:extLst>
          </p:cNvPr>
          <p:cNvSpPr/>
          <p:nvPr/>
        </p:nvSpPr>
        <p:spPr>
          <a:xfrm>
            <a:off x="5029262" y="5644936"/>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CFC629E3-5A94-649E-8942-E20D7628275C}"/>
              </a:ext>
            </a:extLst>
          </p:cNvPr>
          <p:cNvSpPr/>
          <p:nvPr/>
        </p:nvSpPr>
        <p:spPr>
          <a:xfrm>
            <a:off x="3935226" y="5105884"/>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3" name="Straight Arrow Connector 162">
            <a:extLst>
              <a:ext uri="{FF2B5EF4-FFF2-40B4-BE49-F238E27FC236}">
                <a16:creationId xmlns:a16="http://schemas.microsoft.com/office/drawing/2014/main" id="{0E88D855-A93B-6691-D314-C7E2B2BE110E}"/>
              </a:ext>
            </a:extLst>
          </p:cNvPr>
          <p:cNvCxnSpPr>
            <a:cxnSpLocks/>
            <a:stCxn id="134" idx="2"/>
            <a:endCxn id="157" idx="0"/>
          </p:cNvCxnSpPr>
          <p:nvPr/>
        </p:nvCxnSpPr>
        <p:spPr>
          <a:xfrm flipH="1">
            <a:off x="5228909" y="3771516"/>
            <a:ext cx="867091" cy="27794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CB83563F-E4AA-EFFA-FE2B-8E7BAA05D645}"/>
              </a:ext>
            </a:extLst>
          </p:cNvPr>
          <p:cNvSpPr/>
          <p:nvPr/>
        </p:nvSpPr>
        <p:spPr>
          <a:xfrm>
            <a:off x="6607326" y="3396899"/>
            <a:ext cx="822960" cy="227121"/>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10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Courier New" panose="02070309020205020404" pitchFamily="49" charset="0"/>
              </a:rPr>
              <a:t>見つけた</a:t>
            </a:r>
            <a:endParaRPr kumimoji="0" lang="en-US" sz="110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Courier New" panose="02070309020205020404" pitchFamily="49" charset="0"/>
            </a:endParaRPr>
          </a:p>
        </p:txBody>
      </p:sp>
      <p:sp>
        <p:nvSpPr>
          <p:cNvPr id="15" name="Rectangle: Rounded Corners 14">
            <a:extLst>
              <a:ext uri="{FF2B5EF4-FFF2-40B4-BE49-F238E27FC236}">
                <a16:creationId xmlns:a16="http://schemas.microsoft.com/office/drawing/2014/main" id="{80D68660-2ECB-8DBF-0CD6-8D32D0CAFF52}"/>
              </a:ext>
            </a:extLst>
          </p:cNvPr>
          <p:cNvSpPr/>
          <p:nvPr/>
        </p:nvSpPr>
        <p:spPr>
          <a:xfrm>
            <a:off x="6762285" y="5084684"/>
            <a:ext cx="683455" cy="227121"/>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rPr>
              <a:t>仕事</a:t>
            </a:r>
            <a:endParaRPr 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endParaRPr>
          </a:p>
        </p:txBody>
      </p:sp>
      <p:sp>
        <p:nvSpPr>
          <p:cNvPr id="7" name="Rectangle: Rounded Corners 6">
            <a:extLst>
              <a:ext uri="{FF2B5EF4-FFF2-40B4-BE49-F238E27FC236}">
                <a16:creationId xmlns:a16="http://schemas.microsoft.com/office/drawing/2014/main" id="{CC063232-F993-B7D2-B75D-7BDD5FFB945D}"/>
              </a:ext>
            </a:extLst>
          </p:cNvPr>
          <p:cNvSpPr/>
          <p:nvPr/>
        </p:nvSpPr>
        <p:spPr>
          <a:xfrm>
            <a:off x="4691081" y="2841510"/>
            <a:ext cx="683455" cy="227121"/>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rPr>
              <a:t>彼女</a:t>
            </a:r>
            <a:endParaRPr 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endParaRPr>
          </a:p>
        </p:txBody>
      </p:sp>
      <p:sp>
        <p:nvSpPr>
          <p:cNvPr id="10" name="Rectangle: Rounded Corners 9">
            <a:extLst>
              <a:ext uri="{FF2B5EF4-FFF2-40B4-BE49-F238E27FC236}">
                <a16:creationId xmlns:a16="http://schemas.microsoft.com/office/drawing/2014/main" id="{13432ECA-DEAF-09DB-1421-432666AC7775}"/>
              </a:ext>
            </a:extLst>
          </p:cNvPr>
          <p:cNvSpPr/>
          <p:nvPr/>
        </p:nvSpPr>
        <p:spPr>
          <a:xfrm>
            <a:off x="4032861" y="5646276"/>
            <a:ext cx="731520" cy="227121"/>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rPr>
              <a:t>最後</a:t>
            </a:r>
            <a:endParaRPr 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endParaRPr>
          </a:p>
        </p:txBody>
      </p:sp>
      <p:sp>
        <p:nvSpPr>
          <p:cNvPr id="14" name="Rectangle: Rounded Corners 13">
            <a:extLst>
              <a:ext uri="{FF2B5EF4-FFF2-40B4-BE49-F238E27FC236}">
                <a16:creationId xmlns:a16="http://schemas.microsoft.com/office/drawing/2014/main" id="{95FAB310-0126-B14D-ECD7-4A863D52F3D0}"/>
              </a:ext>
            </a:extLst>
          </p:cNvPr>
          <p:cNvSpPr/>
          <p:nvPr/>
        </p:nvSpPr>
        <p:spPr>
          <a:xfrm>
            <a:off x="5228016" y="5085210"/>
            <a:ext cx="822960" cy="227121"/>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rPr>
              <a:t>金曜日</a:t>
            </a:r>
            <a:endParaRPr 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endParaRPr>
          </a:p>
        </p:txBody>
      </p:sp>
      <p:sp>
        <p:nvSpPr>
          <p:cNvPr id="3" name="Rectangle: Rounded Corners 2">
            <a:extLst>
              <a:ext uri="{FF2B5EF4-FFF2-40B4-BE49-F238E27FC236}">
                <a16:creationId xmlns:a16="http://schemas.microsoft.com/office/drawing/2014/main" id="{A68A6575-8E06-8F0A-3E33-4B98B57DB130}"/>
              </a:ext>
            </a:extLst>
          </p:cNvPr>
          <p:cNvSpPr/>
          <p:nvPr/>
        </p:nvSpPr>
        <p:spPr>
          <a:xfrm>
            <a:off x="4032861" y="5910160"/>
            <a:ext cx="731520" cy="227121"/>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rPr>
              <a:t>最後の</a:t>
            </a:r>
            <a:endParaRPr 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endParaRPr>
          </a:p>
        </p:txBody>
      </p:sp>
      <p:grpSp>
        <p:nvGrpSpPr>
          <p:cNvPr id="19" name="Group 18">
            <a:extLst>
              <a:ext uri="{FF2B5EF4-FFF2-40B4-BE49-F238E27FC236}">
                <a16:creationId xmlns:a16="http://schemas.microsoft.com/office/drawing/2014/main" id="{1BFFE4A3-2646-2115-1E2E-B518CDF525F8}"/>
              </a:ext>
            </a:extLst>
          </p:cNvPr>
          <p:cNvGrpSpPr/>
          <p:nvPr/>
        </p:nvGrpSpPr>
        <p:grpSpPr>
          <a:xfrm>
            <a:off x="367541" y="4940564"/>
            <a:ext cx="3162929" cy="1096777"/>
            <a:chOff x="367541" y="4940564"/>
            <a:chExt cx="3162929" cy="1096777"/>
          </a:xfrm>
        </p:grpSpPr>
        <p:sp>
          <p:nvSpPr>
            <p:cNvPr id="11" name="TextBox 10">
              <a:extLst>
                <a:ext uri="{FF2B5EF4-FFF2-40B4-BE49-F238E27FC236}">
                  <a16:creationId xmlns:a16="http://schemas.microsoft.com/office/drawing/2014/main" id="{3311CB64-2B02-6FDF-0517-DD5EDFB3ABCF}"/>
                </a:ext>
              </a:extLst>
            </p:cNvPr>
            <p:cNvSpPr txBox="1"/>
            <p:nvPr/>
          </p:nvSpPr>
          <p:spPr>
            <a:xfrm>
              <a:off x="367541" y="4940564"/>
              <a:ext cx="3162929" cy="584775"/>
            </a:xfrm>
            <a:prstGeom prst="rect">
              <a:avLst/>
            </a:prstGeom>
            <a:noFill/>
          </p:spPr>
          <p:txBody>
            <a:bodyPr wrap="square">
              <a:spAutoFit/>
            </a:bodyPr>
            <a:lstStyle/>
            <a:p>
              <a:r>
                <a:rPr lang="en-US" altLang="ja-JP" sz="1600" dirty="0">
                  <a:solidFill>
                    <a:srgbClr val="FF0000"/>
                  </a:solidFill>
                  <a:latin typeface="Palatino Linotype" panose="02040502050505030304" pitchFamily="18" charset="0"/>
                </a:rPr>
                <a:t>Recognizes the next phrase in sequence is another noun phrase</a:t>
              </a:r>
              <a:endParaRPr lang="en-US" sz="1600" dirty="0">
                <a:solidFill>
                  <a:srgbClr val="FF0000"/>
                </a:solidFill>
                <a:latin typeface="Palatino Linotype" panose="02040502050505030304" pitchFamily="18" charset="0"/>
              </a:endParaRPr>
            </a:p>
          </p:txBody>
        </p:sp>
        <p:sp>
          <p:nvSpPr>
            <p:cNvPr id="12" name="TextBox 11">
              <a:extLst>
                <a:ext uri="{FF2B5EF4-FFF2-40B4-BE49-F238E27FC236}">
                  <a16:creationId xmlns:a16="http://schemas.microsoft.com/office/drawing/2014/main" id="{7836C3AB-C418-90A2-544E-8A1AA49E6ED9}"/>
                </a:ext>
              </a:extLst>
            </p:cNvPr>
            <p:cNvSpPr txBox="1"/>
            <p:nvPr/>
          </p:nvSpPr>
          <p:spPr>
            <a:xfrm>
              <a:off x="367541" y="5452566"/>
              <a:ext cx="3162929" cy="584775"/>
            </a:xfrm>
            <a:prstGeom prst="rect">
              <a:avLst/>
            </a:prstGeom>
            <a:noFill/>
          </p:spPr>
          <p:txBody>
            <a:bodyPr wrap="square">
              <a:spAutoFit/>
            </a:bodyPr>
            <a:lstStyle/>
            <a:p>
              <a:r>
                <a:rPr lang="en-US" altLang="ja-JP" sz="1600" dirty="0">
                  <a:solidFill>
                    <a:srgbClr val="FF0000"/>
                  </a:solidFill>
                  <a:latin typeface="Palatino Linotype" panose="02040502050505030304" pitchFamily="18" charset="0"/>
                </a:rPr>
                <a:t>So, we add a </a:t>
              </a:r>
              <a:r>
                <a:rPr lang="ja-JP" altLang="en-US" sz="1600" dirty="0">
                  <a:solidFill>
                    <a:srgbClr val="FF0000"/>
                  </a:solidFill>
                  <a:latin typeface="Palatino Linotype" panose="02040502050505030304" pitchFamily="18" charset="0"/>
                </a:rPr>
                <a:t>「の」 </a:t>
              </a:r>
              <a:r>
                <a:rPr lang="en-US" altLang="ja-JP" sz="1600" dirty="0">
                  <a:solidFill>
                    <a:srgbClr val="FF0000"/>
                  </a:solidFill>
                  <a:latin typeface="Palatino Linotype" panose="02040502050505030304" pitchFamily="18" charset="0"/>
                </a:rPr>
                <a:t>to denote this relationship</a:t>
              </a:r>
              <a:endParaRPr lang="en-US" sz="1600" dirty="0">
                <a:solidFill>
                  <a:srgbClr val="FF0000"/>
                </a:solidFill>
                <a:latin typeface="Palatino Linotype" panose="02040502050505030304" pitchFamily="18" charset="0"/>
              </a:endParaRPr>
            </a:p>
          </p:txBody>
        </p:sp>
      </p:grpSp>
      <p:sp>
        <p:nvSpPr>
          <p:cNvPr id="21" name="TextBox 20">
            <a:extLst>
              <a:ext uri="{FF2B5EF4-FFF2-40B4-BE49-F238E27FC236}">
                <a16:creationId xmlns:a16="http://schemas.microsoft.com/office/drawing/2014/main" id="{88BB9BD4-65B8-B4D7-F920-C356818E2556}"/>
              </a:ext>
            </a:extLst>
          </p:cNvPr>
          <p:cNvSpPr txBox="1"/>
          <p:nvPr/>
        </p:nvSpPr>
        <p:spPr>
          <a:xfrm>
            <a:off x="518160" y="522611"/>
            <a:ext cx="10835640" cy="584775"/>
          </a:xfrm>
          <a:prstGeom prst="rect">
            <a:avLst/>
          </a:prstGeom>
          <a:noFill/>
        </p:spPr>
        <p:txBody>
          <a:bodyPr wrap="square">
            <a:spAutoFit/>
          </a:bodyPr>
          <a:lstStyle/>
          <a:p>
            <a:pPr algn="ctr"/>
            <a:r>
              <a:rPr lang="en-US" sz="1600" b="1" dirty="0">
                <a:solidFill>
                  <a:schemeClr val="accent6"/>
                </a:solidFill>
                <a:latin typeface="Palatino Linotype" panose="02040502050505030304" pitchFamily="18" charset="0"/>
              </a:rPr>
              <a:t>To complete Translation we have to:</a:t>
            </a:r>
          </a:p>
          <a:p>
            <a:r>
              <a:rPr lang="en-US" sz="1600" dirty="0">
                <a:solidFill>
                  <a:schemeClr val="accent6"/>
                </a:solidFill>
                <a:latin typeface="Palatino Linotype" panose="02040502050505030304" pitchFamily="18" charset="0"/>
              </a:rPr>
              <a:t>Transfer English text to Japanese, verify or construct Japanese Conjugations, and verify or construct Japanese Particles</a:t>
            </a:r>
          </a:p>
        </p:txBody>
      </p:sp>
      <p:grpSp>
        <p:nvGrpSpPr>
          <p:cNvPr id="22" name="Group 21">
            <a:extLst>
              <a:ext uri="{FF2B5EF4-FFF2-40B4-BE49-F238E27FC236}">
                <a16:creationId xmlns:a16="http://schemas.microsoft.com/office/drawing/2014/main" id="{1D841DB2-76D1-9682-D2EB-0213A2DBD99E}"/>
              </a:ext>
            </a:extLst>
          </p:cNvPr>
          <p:cNvGrpSpPr/>
          <p:nvPr/>
        </p:nvGrpSpPr>
        <p:grpSpPr>
          <a:xfrm>
            <a:off x="1357076" y="2220084"/>
            <a:ext cx="3174604" cy="1108784"/>
            <a:chOff x="1184500" y="2450640"/>
            <a:chExt cx="3174604" cy="1108784"/>
          </a:xfrm>
        </p:grpSpPr>
        <p:sp>
          <p:nvSpPr>
            <p:cNvPr id="23" name="TextBox 22">
              <a:extLst>
                <a:ext uri="{FF2B5EF4-FFF2-40B4-BE49-F238E27FC236}">
                  <a16:creationId xmlns:a16="http://schemas.microsoft.com/office/drawing/2014/main" id="{9F28C7B4-82FC-7F73-37AD-6F88C61FB2E6}"/>
                </a:ext>
              </a:extLst>
            </p:cNvPr>
            <p:cNvSpPr txBox="1"/>
            <p:nvPr/>
          </p:nvSpPr>
          <p:spPr>
            <a:xfrm>
              <a:off x="1184500" y="2450640"/>
              <a:ext cx="3162929" cy="584775"/>
            </a:xfrm>
            <a:prstGeom prst="rect">
              <a:avLst/>
            </a:prstGeom>
            <a:noFill/>
          </p:spPr>
          <p:txBody>
            <a:bodyPr wrap="square">
              <a:spAutoFit/>
            </a:bodyPr>
            <a:lstStyle/>
            <a:p>
              <a:r>
                <a:rPr lang="en-US" altLang="ja-JP" sz="1600" dirty="0">
                  <a:solidFill>
                    <a:srgbClr val="FF0000"/>
                  </a:solidFill>
                  <a:latin typeface="Palatino Linotype" panose="02040502050505030304" pitchFamily="18" charset="0"/>
                </a:rPr>
                <a:t>X-bar: the head of the TP’s left child is the subject</a:t>
              </a:r>
              <a:endParaRPr lang="en-US" sz="1600" dirty="0">
                <a:solidFill>
                  <a:srgbClr val="FF0000"/>
                </a:solidFill>
                <a:latin typeface="Palatino Linotype" panose="02040502050505030304" pitchFamily="18" charset="0"/>
              </a:endParaRPr>
            </a:p>
          </p:txBody>
        </p:sp>
        <p:sp>
          <p:nvSpPr>
            <p:cNvPr id="24" name="TextBox 23">
              <a:extLst>
                <a:ext uri="{FF2B5EF4-FFF2-40B4-BE49-F238E27FC236}">
                  <a16:creationId xmlns:a16="http://schemas.microsoft.com/office/drawing/2014/main" id="{FB220004-86F9-C968-5E31-314AC458D79F}"/>
                </a:ext>
              </a:extLst>
            </p:cNvPr>
            <p:cNvSpPr txBox="1"/>
            <p:nvPr/>
          </p:nvSpPr>
          <p:spPr>
            <a:xfrm>
              <a:off x="1196175" y="2974649"/>
              <a:ext cx="3162929" cy="584775"/>
            </a:xfrm>
            <a:prstGeom prst="rect">
              <a:avLst/>
            </a:prstGeom>
            <a:noFill/>
          </p:spPr>
          <p:txBody>
            <a:bodyPr wrap="square">
              <a:spAutoFit/>
            </a:bodyPr>
            <a:lstStyle/>
            <a:p>
              <a:r>
                <a:rPr lang="en-US" altLang="ja-JP" sz="1600" dirty="0">
                  <a:solidFill>
                    <a:srgbClr val="FF0000"/>
                  </a:solidFill>
                  <a:latin typeface="Palatino Linotype" panose="02040502050505030304" pitchFamily="18" charset="0"/>
                </a:rPr>
                <a:t>In Japanese </a:t>
              </a:r>
              <a:r>
                <a:rPr lang="ja-JP" altLang="en-US" sz="1600" dirty="0">
                  <a:solidFill>
                    <a:srgbClr val="FF0000"/>
                  </a:solidFill>
                  <a:latin typeface="Meiryo" panose="020B0604030504040204" pitchFamily="34" charset="-128"/>
                  <a:ea typeface="Meiryo" panose="020B0604030504040204" pitchFamily="34" charset="-128"/>
                </a:rPr>
                <a:t>「は」 </a:t>
              </a:r>
              <a:r>
                <a:rPr lang="en-US" altLang="ja-JP" sz="1600" dirty="0">
                  <a:solidFill>
                    <a:srgbClr val="FF0000"/>
                  </a:solidFill>
                  <a:latin typeface="Palatino Linotype" panose="02040502050505030304" pitchFamily="18" charset="0"/>
                </a:rPr>
                <a:t>is used to denote the subject of a sentence</a:t>
              </a:r>
              <a:endParaRPr lang="en-US" sz="1600" dirty="0">
                <a:solidFill>
                  <a:srgbClr val="FF0000"/>
                </a:solidFill>
                <a:latin typeface="Palatino Linotype" panose="02040502050505030304" pitchFamily="18" charset="0"/>
              </a:endParaRPr>
            </a:p>
          </p:txBody>
        </p:sp>
      </p:grpSp>
      <p:sp>
        <p:nvSpPr>
          <p:cNvPr id="25" name="Rectangle: Rounded Corners 24">
            <a:extLst>
              <a:ext uri="{FF2B5EF4-FFF2-40B4-BE49-F238E27FC236}">
                <a16:creationId xmlns:a16="http://schemas.microsoft.com/office/drawing/2014/main" id="{91BA88D7-C5C2-F2BD-D279-6F2702AB60DF}"/>
              </a:ext>
            </a:extLst>
          </p:cNvPr>
          <p:cNvSpPr/>
          <p:nvPr/>
        </p:nvSpPr>
        <p:spPr>
          <a:xfrm>
            <a:off x="4693793" y="3103260"/>
            <a:ext cx="683455" cy="227121"/>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rPr>
              <a:t>彼女は</a:t>
            </a:r>
            <a:endParaRPr 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endParaRPr>
          </a:p>
        </p:txBody>
      </p:sp>
      <p:grpSp>
        <p:nvGrpSpPr>
          <p:cNvPr id="28" name="Group 27">
            <a:extLst>
              <a:ext uri="{FF2B5EF4-FFF2-40B4-BE49-F238E27FC236}">
                <a16:creationId xmlns:a16="http://schemas.microsoft.com/office/drawing/2014/main" id="{E8771C4A-AECA-4BD2-D8A0-3E05354E5B84}"/>
              </a:ext>
            </a:extLst>
          </p:cNvPr>
          <p:cNvGrpSpPr/>
          <p:nvPr/>
        </p:nvGrpSpPr>
        <p:grpSpPr>
          <a:xfrm>
            <a:off x="316714" y="4558897"/>
            <a:ext cx="3938273" cy="1420013"/>
            <a:chOff x="105841" y="3781670"/>
            <a:chExt cx="3938273" cy="1420013"/>
          </a:xfrm>
        </p:grpSpPr>
        <p:sp>
          <p:nvSpPr>
            <p:cNvPr id="26" name="TextBox 25">
              <a:extLst>
                <a:ext uri="{FF2B5EF4-FFF2-40B4-BE49-F238E27FC236}">
                  <a16:creationId xmlns:a16="http://schemas.microsoft.com/office/drawing/2014/main" id="{C09AD61F-5B4C-86E7-72F9-A111C0E81E6F}"/>
                </a:ext>
              </a:extLst>
            </p:cNvPr>
            <p:cNvSpPr txBox="1"/>
            <p:nvPr/>
          </p:nvSpPr>
          <p:spPr>
            <a:xfrm>
              <a:off x="137059" y="3781670"/>
              <a:ext cx="3907055" cy="584775"/>
            </a:xfrm>
            <a:prstGeom prst="rect">
              <a:avLst/>
            </a:prstGeom>
            <a:noFill/>
          </p:spPr>
          <p:txBody>
            <a:bodyPr wrap="square">
              <a:spAutoFit/>
            </a:bodyPr>
            <a:lstStyle/>
            <a:p>
              <a:r>
                <a:rPr lang="en-US" altLang="ja-JP" sz="1600" dirty="0">
                  <a:solidFill>
                    <a:srgbClr val="FF0000"/>
                  </a:solidFill>
                  <a:latin typeface="Palatino Linotype" panose="02040502050505030304" pitchFamily="18" charset="0"/>
                </a:rPr>
                <a:t>The head of any constituent phrase in Japanese requires a particle</a:t>
              </a:r>
              <a:endParaRPr lang="en-US" sz="1600" dirty="0">
                <a:solidFill>
                  <a:srgbClr val="FF0000"/>
                </a:solidFill>
                <a:latin typeface="Palatino Linotype" panose="02040502050505030304" pitchFamily="18" charset="0"/>
              </a:endParaRPr>
            </a:p>
          </p:txBody>
        </p:sp>
        <p:sp>
          <p:nvSpPr>
            <p:cNvPr id="27" name="TextBox 26">
              <a:extLst>
                <a:ext uri="{FF2B5EF4-FFF2-40B4-BE49-F238E27FC236}">
                  <a16:creationId xmlns:a16="http://schemas.microsoft.com/office/drawing/2014/main" id="{E398363E-792D-EDEE-4FE3-212A5ED98837}"/>
                </a:ext>
              </a:extLst>
            </p:cNvPr>
            <p:cNvSpPr txBox="1"/>
            <p:nvPr/>
          </p:nvSpPr>
          <p:spPr>
            <a:xfrm>
              <a:off x="105841" y="4370686"/>
              <a:ext cx="3568068" cy="830997"/>
            </a:xfrm>
            <a:prstGeom prst="rect">
              <a:avLst/>
            </a:prstGeom>
            <a:noFill/>
          </p:spPr>
          <p:txBody>
            <a:bodyPr wrap="square">
              <a:spAutoFit/>
            </a:bodyPr>
            <a:lstStyle/>
            <a:p>
              <a:r>
                <a:rPr lang="en-US" altLang="ja-JP" sz="1600" dirty="0">
                  <a:solidFill>
                    <a:srgbClr val="FF0000"/>
                  </a:solidFill>
                  <a:latin typeface="Palatino Linotype" panose="02040502050505030304" pitchFamily="18" charset="0"/>
                </a:rPr>
                <a:t>In Japanese </a:t>
              </a:r>
              <a:r>
                <a:rPr lang="ja-JP" altLang="en-US" sz="1600" dirty="0">
                  <a:solidFill>
                    <a:srgbClr val="FF0000"/>
                  </a:solidFill>
                  <a:latin typeface="Meiryo" panose="020B0604030504040204" pitchFamily="34" charset="-128"/>
                  <a:ea typeface="Meiryo" panose="020B0604030504040204" pitchFamily="34" charset="-128"/>
                </a:rPr>
                <a:t>「に」 </a:t>
              </a:r>
              <a:r>
                <a:rPr lang="en-US" altLang="ja-JP" sz="1600" dirty="0">
                  <a:solidFill>
                    <a:srgbClr val="FF0000"/>
                  </a:solidFill>
                  <a:latin typeface="Palatino Linotype" panose="02040502050505030304" pitchFamily="18" charset="0"/>
                </a:rPr>
                <a:t>is used</a:t>
              </a:r>
              <a:r>
                <a:rPr lang="ja-JP" altLang="en-US" sz="1600" dirty="0">
                  <a:solidFill>
                    <a:srgbClr val="FF0000"/>
                  </a:solidFill>
                  <a:latin typeface="Palatino Linotype" panose="02040502050505030304" pitchFamily="18" charset="0"/>
                </a:rPr>
                <a:t>、</a:t>
              </a:r>
              <a:r>
                <a:rPr lang="en-US" altLang="ja-JP" sz="1600" dirty="0">
                  <a:solidFill>
                    <a:srgbClr val="FF0000"/>
                  </a:solidFill>
                  <a:latin typeface="Palatino Linotype" panose="02040502050505030304" pitchFamily="18" charset="0"/>
                </a:rPr>
                <a:t>among others, are used to reference a specific location or point in time </a:t>
              </a:r>
              <a:endParaRPr lang="en-US" sz="1600" dirty="0">
                <a:solidFill>
                  <a:srgbClr val="FF0000"/>
                </a:solidFill>
                <a:latin typeface="Palatino Linotype" panose="02040502050505030304" pitchFamily="18" charset="0"/>
              </a:endParaRPr>
            </a:p>
          </p:txBody>
        </p:sp>
      </p:grpSp>
      <p:sp>
        <p:nvSpPr>
          <p:cNvPr id="29" name="Rectangle: Rounded Corners 28">
            <a:extLst>
              <a:ext uri="{FF2B5EF4-FFF2-40B4-BE49-F238E27FC236}">
                <a16:creationId xmlns:a16="http://schemas.microsoft.com/office/drawing/2014/main" id="{A2B0B61C-B4FD-F256-7184-6B485EBCBBA4}"/>
              </a:ext>
            </a:extLst>
          </p:cNvPr>
          <p:cNvSpPr/>
          <p:nvPr/>
        </p:nvSpPr>
        <p:spPr>
          <a:xfrm>
            <a:off x="5237657" y="5358195"/>
            <a:ext cx="822960" cy="227121"/>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rPr>
              <a:t>金曜日に</a:t>
            </a:r>
            <a:endParaRPr 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endParaRPr>
          </a:p>
        </p:txBody>
      </p:sp>
      <p:grpSp>
        <p:nvGrpSpPr>
          <p:cNvPr id="32" name="Group 31">
            <a:extLst>
              <a:ext uri="{FF2B5EF4-FFF2-40B4-BE49-F238E27FC236}">
                <a16:creationId xmlns:a16="http://schemas.microsoft.com/office/drawing/2014/main" id="{14796802-6361-CB65-6F83-C358A87B3E3C}"/>
              </a:ext>
            </a:extLst>
          </p:cNvPr>
          <p:cNvGrpSpPr/>
          <p:nvPr/>
        </p:nvGrpSpPr>
        <p:grpSpPr>
          <a:xfrm>
            <a:off x="8171009" y="4579377"/>
            <a:ext cx="3182791" cy="1184942"/>
            <a:chOff x="7943584" y="2028134"/>
            <a:chExt cx="3182791" cy="1184942"/>
          </a:xfrm>
        </p:grpSpPr>
        <p:sp>
          <p:nvSpPr>
            <p:cNvPr id="30" name="TextBox 29">
              <a:extLst>
                <a:ext uri="{FF2B5EF4-FFF2-40B4-BE49-F238E27FC236}">
                  <a16:creationId xmlns:a16="http://schemas.microsoft.com/office/drawing/2014/main" id="{EC9191DD-64C0-CC46-4344-A809CEA832B5}"/>
                </a:ext>
              </a:extLst>
            </p:cNvPr>
            <p:cNvSpPr txBox="1"/>
            <p:nvPr/>
          </p:nvSpPr>
          <p:spPr>
            <a:xfrm>
              <a:off x="7943584" y="2028134"/>
              <a:ext cx="3162929" cy="584775"/>
            </a:xfrm>
            <a:prstGeom prst="rect">
              <a:avLst/>
            </a:prstGeom>
            <a:noFill/>
          </p:spPr>
          <p:txBody>
            <a:bodyPr wrap="square">
              <a:spAutoFit/>
            </a:bodyPr>
            <a:lstStyle/>
            <a:p>
              <a:r>
                <a:rPr lang="en-US" altLang="ja-JP" sz="1600" dirty="0">
                  <a:solidFill>
                    <a:srgbClr val="FF0000"/>
                  </a:solidFill>
                  <a:latin typeface="Palatino Linotype" panose="02040502050505030304" pitchFamily="18" charset="0"/>
                </a:rPr>
                <a:t>X-bar: the head of a verb’s specifier is the direct object</a:t>
              </a:r>
              <a:endParaRPr lang="en-US" sz="1600" dirty="0">
                <a:solidFill>
                  <a:srgbClr val="FF0000"/>
                </a:solidFill>
                <a:latin typeface="Palatino Linotype" panose="02040502050505030304" pitchFamily="18" charset="0"/>
              </a:endParaRPr>
            </a:p>
          </p:txBody>
        </p:sp>
        <p:sp>
          <p:nvSpPr>
            <p:cNvPr id="31" name="TextBox 30">
              <a:extLst>
                <a:ext uri="{FF2B5EF4-FFF2-40B4-BE49-F238E27FC236}">
                  <a16:creationId xmlns:a16="http://schemas.microsoft.com/office/drawing/2014/main" id="{4D8DB1CD-1CB5-AD64-E968-D9617DDA16D9}"/>
                </a:ext>
              </a:extLst>
            </p:cNvPr>
            <p:cNvSpPr txBox="1"/>
            <p:nvPr/>
          </p:nvSpPr>
          <p:spPr>
            <a:xfrm>
              <a:off x="7963446" y="2628301"/>
              <a:ext cx="3162929" cy="584775"/>
            </a:xfrm>
            <a:prstGeom prst="rect">
              <a:avLst/>
            </a:prstGeom>
            <a:noFill/>
          </p:spPr>
          <p:txBody>
            <a:bodyPr wrap="square">
              <a:spAutoFit/>
            </a:bodyPr>
            <a:lstStyle/>
            <a:p>
              <a:r>
                <a:rPr lang="en-US" altLang="ja-JP" sz="1600" dirty="0">
                  <a:solidFill>
                    <a:srgbClr val="FF0000"/>
                  </a:solidFill>
                  <a:latin typeface="Palatino Linotype" panose="02040502050505030304" pitchFamily="18" charset="0"/>
                </a:rPr>
                <a:t>In Japanese </a:t>
              </a:r>
              <a:r>
                <a:rPr lang="ja-JP" altLang="en-US" sz="1600" dirty="0">
                  <a:solidFill>
                    <a:srgbClr val="FF0000"/>
                  </a:solidFill>
                  <a:latin typeface="Meiryo" panose="020B0604030504040204" pitchFamily="34" charset="-128"/>
                  <a:ea typeface="Meiryo" panose="020B0604030504040204" pitchFamily="34" charset="-128"/>
                </a:rPr>
                <a:t>「を」 </a:t>
              </a:r>
              <a:r>
                <a:rPr lang="en-US" altLang="ja-JP" sz="1600" dirty="0">
                  <a:solidFill>
                    <a:srgbClr val="FF0000"/>
                  </a:solidFill>
                  <a:latin typeface="Palatino Linotype" panose="02040502050505030304" pitchFamily="18" charset="0"/>
                </a:rPr>
                <a:t>is used to denote the object of a sentence</a:t>
              </a:r>
              <a:endParaRPr lang="en-US" sz="1600" dirty="0">
                <a:solidFill>
                  <a:srgbClr val="FF0000"/>
                </a:solidFill>
                <a:latin typeface="Palatino Linotype" panose="02040502050505030304" pitchFamily="18" charset="0"/>
              </a:endParaRPr>
            </a:p>
          </p:txBody>
        </p:sp>
      </p:grpSp>
      <p:sp>
        <p:nvSpPr>
          <p:cNvPr id="33" name="Rectangle: Rounded Corners 32">
            <a:extLst>
              <a:ext uri="{FF2B5EF4-FFF2-40B4-BE49-F238E27FC236}">
                <a16:creationId xmlns:a16="http://schemas.microsoft.com/office/drawing/2014/main" id="{B921AF10-5825-A471-3011-557BEBF81951}"/>
              </a:ext>
            </a:extLst>
          </p:cNvPr>
          <p:cNvSpPr/>
          <p:nvPr/>
        </p:nvSpPr>
        <p:spPr>
          <a:xfrm>
            <a:off x="6779196" y="5348468"/>
            <a:ext cx="683455" cy="227121"/>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rPr>
              <a:t>仕事を</a:t>
            </a:r>
            <a:endParaRPr 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endParaRPr>
          </a:p>
        </p:txBody>
      </p:sp>
    </p:spTree>
    <p:extLst>
      <p:ext uri="{BB962C8B-B14F-4D97-AF65-F5344CB8AC3E}">
        <p14:creationId xmlns:p14="http://schemas.microsoft.com/office/powerpoint/2010/main" val="191007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0" presetClass="exit" presetSubtype="0" fill="hold" nodeType="withEffect">
                                  <p:stCondLst>
                                    <p:cond delay="0"/>
                                  </p:stCondLst>
                                  <p:childTnLst>
                                    <p:animEffect transition="out" filter="fade">
                                      <p:cBhvr>
                                        <p:cTn id="20" dur="500"/>
                                        <p:tgtEl>
                                          <p:spTgt spid="22"/>
                                        </p:tgtEl>
                                      </p:cBhvr>
                                    </p:animEffect>
                                    <p:set>
                                      <p:cBhvr>
                                        <p:cTn id="21" dur="1" fill="hold">
                                          <p:stCondLst>
                                            <p:cond delay="499"/>
                                          </p:stCondLst>
                                        </p:cTn>
                                        <p:tgtEl>
                                          <p:spTgt spid="2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0" presetClass="exit" presetSubtype="0" fill="hold" nodeType="withEffect">
                                  <p:stCondLst>
                                    <p:cond delay="0"/>
                                  </p:stCondLst>
                                  <p:childTnLst>
                                    <p:animEffect transition="out" filter="fad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0" presetClass="exit" presetSubtype="0" fill="hold" nodeType="withEffect">
                                  <p:stCondLst>
                                    <p:cond delay="0"/>
                                  </p:stCondLst>
                                  <p:childTnLst>
                                    <p:animEffect transition="out" filter="fade">
                                      <p:cBhvr>
                                        <p:cTn id="46" dur="500"/>
                                        <p:tgtEl>
                                          <p:spTgt spid="28"/>
                                        </p:tgtEl>
                                      </p:cBhvr>
                                    </p:animEffect>
                                    <p:set>
                                      <p:cBhvr>
                                        <p:cTn id="47" dur="1" fill="hold">
                                          <p:stCondLst>
                                            <p:cond delay="499"/>
                                          </p:stCondLst>
                                        </p:cTn>
                                        <p:tgtEl>
                                          <p:spTgt spid="2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7" grpId="0" animBg="1"/>
      <p:bldP spid="10" grpId="0" animBg="1"/>
      <p:bldP spid="14" grpId="0" animBg="1"/>
      <p:bldP spid="3" grpId="0" animBg="1"/>
      <p:bldP spid="25" grpId="0" animBg="1"/>
      <p:bldP spid="29"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F00C7574-6D48-15AE-8084-D00C850B05CA}"/>
              </a:ext>
            </a:extLst>
          </p:cNvPr>
          <p:cNvGrpSpPr/>
          <p:nvPr/>
        </p:nvGrpSpPr>
        <p:grpSpPr>
          <a:xfrm>
            <a:off x="3535681" y="1213787"/>
            <a:ext cx="5096741" cy="4947118"/>
            <a:chOff x="3752619" y="1189522"/>
            <a:chExt cx="4378960" cy="4653280"/>
          </a:xfrm>
        </p:grpSpPr>
        <p:sp>
          <p:nvSpPr>
            <p:cNvPr id="18" name="Freeform: Shape 17">
              <a:extLst>
                <a:ext uri="{FF2B5EF4-FFF2-40B4-BE49-F238E27FC236}">
                  <a16:creationId xmlns:a16="http://schemas.microsoft.com/office/drawing/2014/main" id="{38A9A122-C585-8359-2610-4B89EA294226}"/>
                </a:ext>
              </a:extLst>
            </p:cNvPr>
            <p:cNvSpPr/>
            <p:nvPr/>
          </p:nvSpPr>
          <p:spPr>
            <a:xfrm>
              <a:off x="3752619" y="3160562"/>
              <a:ext cx="4378960" cy="2682240"/>
            </a:xfrm>
            <a:custGeom>
              <a:avLst/>
              <a:gdLst>
                <a:gd name="connsiteX0" fmla="*/ 162560 w 4378960"/>
                <a:gd name="connsiteY0" fmla="*/ 2682240 h 2682240"/>
                <a:gd name="connsiteX1" fmla="*/ 1442720 w 4378960"/>
                <a:gd name="connsiteY1" fmla="*/ 2682240 h 2682240"/>
                <a:gd name="connsiteX2" fmla="*/ 1656080 w 4378960"/>
                <a:gd name="connsiteY2" fmla="*/ 2306320 h 2682240"/>
                <a:gd name="connsiteX3" fmla="*/ 2062480 w 4378960"/>
                <a:gd name="connsiteY3" fmla="*/ 2153920 h 2682240"/>
                <a:gd name="connsiteX4" fmla="*/ 3332480 w 4378960"/>
                <a:gd name="connsiteY4" fmla="*/ 2204720 h 2682240"/>
                <a:gd name="connsiteX5" fmla="*/ 4246880 w 4378960"/>
                <a:gd name="connsiteY5" fmla="*/ 2194560 h 2682240"/>
                <a:gd name="connsiteX6" fmla="*/ 4378960 w 4378960"/>
                <a:gd name="connsiteY6" fmla="*/ 2021840 h 2682240"/>
                <a:gd name="connsiteX7" fmla="*/ 4043680 w 4378960"/>
                <a:gd name="connsiteY7" fmla="*/ 1280160 h 2682240"/>
                <a:gd name="connsiteX8" fmla="*/ 3423920 w 4378960"/>
                <a:gd name="connsiteY8" fmla="*/ 579120 h 2682240"/>
                <a:gd name="connsiteX9" fmla="*/ 2824480 w 4378960"/>
                <a:gd name="connsiteY9" fmla="*/ 558800 h 2682240"/>
                <a:gd name="connsiteX10" fmla="*/ 2641600 w 4378960"/>
                <a:gd name="connsiteY10" fmla="*/ 477520 h 2682240"/>
                <a:gd name="connsiteX11" fmla="*/ 2590800 w 4378960"/>
                <a:gd name="connsiteY11" fmla="*/ 203200 h 2682240"/>
                <a:gd name="connsiteX12" fmla="*/ 2133600 w 4378960"/>
                <a:gd name="connsiteY12" fmla="*/ 0 h 2682240"/>
                <a:gd name="connsiteX13" fmla="*/ 1991360 w 4378960"/>
                <a:gd name="connsiteY13" fmla="*/ 20320 h 2682240"/>
                <a:gd name="connsiteX14" fmla="*/ 1656080 w 4378960"/>
                <a:gd name="connsiteY14" fmla="*/ 274320 h 2682240"/>
                <a:gd name="connsiteX15" fmla="*/ 914400 w 4378960"/>
                <a:gd name="connsiteY15" fmla="*/ 863600 h 2682240"/>
                <a:gd name="connsiteX16" fmla="*/ 193040 w 4378960"/>
                <a:gd name="connsiteY16" fmla="*/ 1310640 h 2682240"/>
                <a:gd name="connsiteX17" fmla="*/ 0 w 4378960"/>
                <a:gd name="connsiteY17" fmla="*/ 1747520 h 2682240"/>
                <a:gd name="connsiteX18" fmla="*/ 10160 w 4378960"/>
                <a:gd name="connsiteY18" fmla="*/ 2225040 h 2682240"/>
                <a:gd name="connsiteX19" fmla="*/ 162560 w 4378960"/>
                <a:gd name="connsiteY19" fmla="*/ 2682240 h 2682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78960" h="2682240">
                  <a:moveTo>
                    <a:pt x="162560" y="2682240"/>
                  </a:moveTo>
                  <a:lnTo>
                    <a:pt x="1442720" y="2682240"/>
                  </a:lnTo>
                  <a:lnTo>
                    <a:pt x="1656080" y="2306320"/>
                  </a:lnTo>
                  <a:lnTo>
                    <a:pt x="2062480" y="2153920"/>
                  </a:lnTo>
                  <a:lnTo>
                    <a:pt x="3332480" y="2204720"/>
                  </a:lnTo>
                  <a:lnTo>
                    <a:pt x="4246880" y="2194560"/>
                  </a:lnTo>
                  <a:lnTo>
                    <a:pt x="4378960" y="2021840"/>
                  </a:lnTo>
                  <a:lnTo>
                    <a:pt x="4043680" y="1280160"/>
                  </a:lnTo>
                  <a:lnTo>
                    <a:pt x="3423920" y="579120"/>
                  </a:lnTo>
                  <a:lnTo>
                    <a:pt x="2824480" y="558800"/>
                  </a:lnTo>
                  <a:lnTo>
                    <a:pt x="2641600" y="477520"/>
                  </a:lnTo>
                  <a:lnTo>
                    <a:pt x="2590800" y="203200"/>
                  </a:lnTo>
                  <a:lnTo>
                    <a:pt x="2133600" y="0"/>
                  </a:lnTo>
                  <a:lnTo>
                    <a:pt x="1991360" y="20320"/>
                  </a:lnTo>
                  <a:lnTo>
                    <a:pt x="1656080" y="274320"/>
                  </a:lnTo>
                  <a:lnTo>
                    <a:pt x="914400" y="863600"/>
                  </a:lnTo>
                  <a:lnTo>
                    <a:pt x="193040" y="1310640"/>
                  </a:lnTo>
                  <a:lnTo>
                    <a:pt x="0" y="1747520"/>
                  </a:lnTo>
                  <a:lnTo>
                    <a:pt x="10160" y="2225040"/>
                  </a:lnTo>
                  <a:lnTo>
                    <a:pt x="162560" y="2682240"/>
                  </a:lnTo>
                  <a:close/>
                </a:path>
              </a:pathLst>
            </a:custGeom>
            <a:solidFill>
              <a:schemeClr val="accent1">
                <a:lumMod val="20000"/>
                <a:lumOff val="8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28CDECB-F07A-D180-A633-6E2F6132E42B}"/>
                </a:ext>
              </a:extLst>
            </p:cNvPr>
            <p:cNvSpPr/>
            <p:nvPr/>
          </p:nvSpPr>
          <p:spPr>
            <a:xfrm>
              <a:off x="5703339" y="2205522"/>
              <a:ext cx="1950720" cy="1544320"/>
            </a:xfrm>
            <a:custGeom>
              <a:avLst/>
              <a:gdLst>
                <a:gd name="connsiteX0" fmla="*/ 843280 w 1950720"/>
                <a:gd name="connsiteY0" fmla="*/ 1544320 h 1544320"/>
                <a:gd name="connsiteX1" fmla="*/ 1483360 w 1950720"/>
                <a:gd name="connsiteY1" fmla="*/ 1544320 h 1544320"/>
                <a:gd name="connsiteX2" fmla="*/ 1838960 w 1950720"/>
                <a:gd name="connsiteY2" fmla="*/ 1259840 h 1544320"/>
                <a:gd name="connsiteX3" fmla="*/ 1950720 w 1950720"/>
                <a:gd name="connsiteY3" fmla="*/ 934720 h 1544320"/>
                <a:gd name="connsiteX4" fmla="*/ 1788160 w 1950720"/>
                <a:gd name="connsiteY4" fmla="*/ 609600 h 1544320"/>
                <a:gd name="connsiteX5" fmla="*/ 1341120 w 1950720"/>
                <a:gd name="connsiteY5" fmla="*/ 548640 h 1544320"/>
                <a:gd name="connsiteX6" fmla="*/ 1239520 w 1950720"/>
                <a:gd name="connsiteY6" fmla="*/ 447040 h 1544320"/>
                <a:gd name="connsiteX7" fmla="*/ 1229360 w 1950720"/>
                <a:gd name="connsiteY7" fmla="*/ 121920 h 1544320"/>
                <a:gd name="connsiteX8" fmla="*/ 873760 w 1950720"/>
                <a:gd name="connsiteY8" fmla="*/ 0 h 1544320"/>
                <a:gd name="connsiteX9" fmla="*/ 0 w 1950720"/>
                <a:gd name="connsiteY9" fmla="*/ 314960 h 1544320"/>
                <a:gd name="connsiteX10" fmla="*/ 152400 w 1950720"/>
                <a:gd name="connsiteY10" fmla="*/ 640080 h 1544320"/>
                <a:gd name="connsiteX11" fmla="*/ 152400 w 1950720"/>
                <a:gd name="connsiteY11" fmla="*/ 934720 h 1544320"/>
                <a:gd name="connsiteX12" fmla="*/ 264160 w 1950720"/>
                <a:gd name="connsiteY12" fmla="*/ 1087120 h 1544320"/>
                <a:gd name="connsiteX13" fmla="*/ 589280 w 1950720"/>
                <a:gd name="connsiteY13" fmla="*/ 1168400 h 1544320"/>
                <a:gd name="connsiteX14" fmla="*/ 629920 w 1950720"/>
                <a:gd name="connsiteY14" fmla="*/ 1442720 h 1544320"/>
                <a:gd name="connsiteX15" fmla="*/ 843280 w 1950720"/>
                <a:gd name="connsiteY15" fmla="*/ 1544320 h 154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0720" h="1544320">
                  <a:moveTo>
                    <a:pt x="843280" y="1544320"/>
                  </a:moveTo>
                  <a:lnTo>
                    <a:pt x="1483360" y="1544320"/>
                  </a:lnTo>
                  <a:lnTo>
                    <a:pt x="1838960" y="1259840"/>
                  </a:lnTo>
                  <a:lnTo>
                    <a:pt x="1950720" y="934720"/>
                  </a:lnTo>
                  <a:lnTo>
                    <a:pt x="1788160" y="609600"/>
                  </a:lnTo>
                  <a:lnTo>
                    <a:pt x="1341120" y="548640"/>
                  </a:lnTo>
                  <a:lnTo>
                    <a:pt x="1239520" y="447040"/>
                  </a:lnTo>
                  <a:lnTo>
                    <a:pt x="1229360" y="121920"/>
                  </a:lnTo>
                  <a:lnTo>
                    <a:pt x="873760" y="0"/>
                  </a:lnTo>
                  <a:lnTo>
                    <a:pt x="0" y="314960"/>
                  </a:lnTo>
                  <a:lnTo>
                    <a:pt x="152400" y="640080"/>
                  </a:lnTo>
                  <a:lnTo>
                    <a:pt x="152400" y="934720"/>
                  </a:lnTo>
                  <a:lnTo>
                    <a:pt x="264160" y="1087120"/>
                  </a:lnTo>
                  <a:lnTo>
                    <a:pt x="589280" y="1168400"/>
                  </a:lnTo>
                  <a:lnTo>
                    <a:pt x="629920" y="1442720"/>
                  </a:lnTo>
                  <a:lnTo>
                    <a:pt x="843280" y="1544320"/>
                  </a:lnTo>
                  <a:close/>
                </a:path>
              </a:pathLst>
            </a:custGeom>
            <a:solidFill>
              <a:schemeClr val="accent3">
                <a:lumMod val="20000"/>
                <a:lumOff val="8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2892429-943F-783C-DF86-6A2388F909F1}"/>
                </a:ext>
              </a:extLst>
            </p:cNvPr>
            <p:cNvSpPr/>
            <p:nvPr/>
          </p:nvSpPr>
          <p:spPr>
            <a:xfrm>
              <a:off x="5246139" y="1189522"/>
              <a:ext cx="2357120" cy="1615440"/>
            </a:xfrm>
            <a:custGeom>
              <a:avLst/>
              <a:gdLst>
                <a:gd name="connsiteX0" fmla="*/ 467360 w 2357120"/>
                <a:gd name="connsiteY0" fmla="*/ 0 h 1615440"/>
                <a:gd name="connsiteX1" fmla="*/ 1310640 w 2357120"/>
                <a:gd name="connsiteY1" fmla="*/ 10160 h 1615440"/>
                <a:gd name="connsiteX2" fmla="*/ 1554480 w 2357120"/>
                <a:gd name="connsiteY2" fmla="*/ 193040 h 1615440"/>
                <a:gd name="connsiteX3" fmla="*/ 2184400 w 2357120"/>
                <a:gd name="connsiteY3" fmla="*/ 802640 h 1615440"/>
                <a:gd name="connsiteX4" fmla="*/ 2357120 w 2357120"/>
                <a:gd name="connsiteY4" fmla="*/ 1168400 h 1615440"/>
                <a:gd name="connsiteX5" fmla="*/ 2346960 w 2357120"/>
                <a:gd name="connsiteY5" fmla="*/ 1452880 h 1615440"/>
                <a:gd name="connsiteX6" fmla="*/ 2245360 w 2357120"/>
                <a:gd name="connsiteY6" fmla="*/ 1615440 h 1615440"/>
                <a:gd name="connsiteX7" fmla="*/ 1808480 w 2357120"/>
                <a:gd name="connsiteY7" fmla="*/ 1605280 h 1615440"/>
                <a:gd name="connsiteX8" fmla="*/ 1656080 w 2357120"/>
                <a:gd name="connsiteY8" fmla="*/ 1503680 h 1615440"/>
                <a:gd name="connsiteX9" fmla="*/ 1645920 w 2357120"/>
                <a:gd name="connsiteY9" fmla="*/ 1168400 h 1615440"/>
                <a:gd name="connsiteX10" fmla="*/ 1341120 w 2357120"/>
                <a:gd name="connsiteY10" fmla="*/ 1056640 h 1615440"/>
                <a:gd name="connsiteX11" fmla="*/ 508000 w 2357120"/>
                <a:gd name="connsiteY11" fmla="*/ 1341120 h 1615440"/>
                <a:gd name="connsiteX12" fmla="*/ 254000 w 2357120"/>
                <a:gd name="connsiteY12" fmla="*/ 782320 h 1615440"/>
                <a:gd name="connsiteX13" fmla="*/ 0 w 2357120"/>
                <a:gd name="connsiteY13" fmla="*/ 436880 h 1615440"/>
                <a:gd name="connsiteX14" fmla="*/ 142240 w 2357120"/>
                <a:gd name="connsiteY14" fmla="*/ 132080 h 1615440"/>
                <a:gd name="connsiteX15" fmla="*/ 467360 w 2357120"/>
                <a:gd name="connsiteY15" fmla="*/ 0 h 161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120" h="1615440">
                  <a:moveTo>
                    <a:pt x="467360" y="0"/>
                  </a:moveTo>
                  <a:lnTo>
                    <a:pt x="1310640" y="10160"/>
                  </a:lnTo>
                  <a:lnTo>
                    <a:pt x="1554480" y="193040"/>
                  </a:lnTo>
                  <a:lnTo>
                    <a:pt x="2184400" y="802640"/>
                  </a:lnTo>
                  <a:lnTo>
                    <a:pt x="2357120" y="1168400"/>
                  </a:lnTo>
                  <a:lnTo>
                    <a:pt x="2346960" y="1452880"/>
                  </a:lnTo>
                  <a:lnTo>
                    <a:pt x="2245360" y="1615440"/>
                  </a:lnTo>
                  <a:lnTo>
                    <a:pt x="1808480" y="1605280"/>
                  </a:lnTo>
                  <a:lnTo>
                    <a:pt x="1656080" y="1503680"/>
                  </a:lnTo>
                  <a:lnTo>
                    <a:pt x="1645920" y="1168400"/>
                  </a:lnTo>
                  <a:lnTo>
                    <a:pt x="1341120" y="1056640"/>
                  </a:lnTo>
                  <a:lnTo>
                    <a:pt x="508000" y="1341120"/>
                  </a:lnTo>
                  <a:lnTo>
                    <a:pt x="254000" y="782320"/>
                  </a:lnTo>
                  <a:lnTo>
                    <a:pt x="0" y="436880"/>
                  </a:lnTo>
                  <a:lnTo>
                    <a:pt x="142240" y="132080"/>
                  </a:lnTo>
                  <a:lnTo>
                    <a:pt x="467360" y="0"/>
                  </a:lnTo>
                  <a:close/>
                </a:path>
              </a:pathLst>
            </a:custGeom>
            <a:solidFill>
              <a:schemeClr val="accent2">
                <a:lumMod val="20000"/>
                <a:lumOff val="8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A0305D3-7044-E3B1-064C-2D6051E760F0}"/>
                </a:ext>
              </a:extLst>
            </p:cNvPr>
            <p:cNvSpPr/>
            <p:nvPr/>
          </p:nvSpPr>
          <p:spPr>
            <a:xfrm>
              <a:off x="3894859" y="1616242"/>
              <a:ext cx="1991360" cy="1595120"/>
            </a:xfrm>
            <a:custGeom>
              <a:avLst/>
              <a:gdLst>
                <a:gd name="connsiteX0" fmla="*/ 762000 w 1991360"/>
                <a:gd name="connsiteY0" fmla="*/ 1584960 h 1595120"/>
                <a:gd name="connsiteX1" fmla="*/ 1838960 w 1991360"/>
                <a:gd name="connsiteY1" fmla="*/ 1595120 h 1595120"/>
                <a:gd name="connsiteX2" fmla="*/ 1991360 w 1991360"/>
                <a:gd name="connsiteY2" fmla="*/ 1513840 h 1595120"/>
                <a:gd name="connsiteX3" fmla="*/ 1981200 w 1991360"/>
                <a:gd name="connsiteY3" fmla="*/ 1209040 h 1595120"/>
                <a:gd name="connsiteX4" fmla="*/ 1605280 w 1991360"/>
                <a:gd name="connsiteY4" fmla="*/ 314960 h 1595120"/>
                <a:gd name="connsiteX5" fmla="*/ 1330960 w 1991360"/>
                <a:gd name="connsiteY5" fmla="*/ 0 h 1595120"/>
                <a:gd name="connsiteX6" fmla="*/ 314960 w 1991360"/>
                <a:gd name="connsiteY6" fmla="*/ 0 h 1595120"/>
                <a:gd name="connsiteX7" fmla="*/ 20320 w 1991360"/>
                <a:gd name="connsiteY7" fmla="*/ 182880 h 1595120"/>
                <a:gd name="connsiteX8" fmla="*/ 0 w 1991360"/>
                <a:gd name="connsiteY8" fmla="*/ 487680 h 1595120"/>
                <a:gd name="connsiteX9" fmla="*/ 284480 w 1991360"/>
                <a:gd name="connsiteY9" fmla="*/ 721360 h 1595120"/>
                <a:gd name="connsiteX10" fmla="*/ 660400 w 1991360"/>
                <a:gd name="connsiteY10" fmla="*/ 1188720 h 1595120"/>
                <a:gd name="connsiteX11" fmla="*/ 670560 w 1991360"/>
                <a:gd name="connsiteY11" fmla="*/ 1432560 h 1595120"/>
                <a:gd name="connsiteX12" fmla="*/ 762000 w 1991360"/>
                <a:gd name="connsiteY12" fmla="*/ 1584960 h 159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1360" h="1595120">
                  <a:moveTo>
                    <a:pt x="762000" y="1584960"/>
                  </a:moveTo>
                  <a:lnTo>
                    <a:pt x="1838960" y="1595120"/>
                  </a:lnTo>
                  <a:lnTo>
                    <a:pt x="1991360" y="1513840"/>
                  </a:lnTo>
                  <a:lnTo>
                    <a:pt x="1981200" y="1209040"/>
                  </a:lnTo>
                  <a:lnTo>
                    <a:pt x="1605280" y="314960"/>
                  </a:lnTo>
                  <a:lnTo>
                    <a:pt x="1330960" y="0"/>
                  </a:lnTo>
                  <a:lnTo>
                    <a:pt x="314960" y="0"/>
                  </a:lnTo>
                  <a:lnTo>
                    <a:pt x="20320" y="182880"/>
                  </a:lnTo>
                  <a:lnTo>
                    <a:pt x="0" y="487680"/>
                  </a:lnTo>
                  <a:lnTo>
                    <a:pt x="284480" y="721360"/>
                  </a:lnTo>
                  <a:lnTo>
                    <a:pt x="660400" y="1188720"/>
                  </a:lnTo>
                  <a:lnTo>
                    <a:pt x="670560" y="1432560"/>
                  </a:lnTo>
                  <a:lnTo>
                    <a:pt x="762000" y="1584960"/>
                  </a:lnTo>
                  <a:close/>
                </a:path>
              </a:pathLst>
            </a:custGeom>
            <a:solidFill>
              <a:schemeClr val="accent4">
                <a:lumMod val="20000"/>
                <a:lumOff val="8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51C9242-2C4C-D6A0-FDF6-A2D7621433D5}"/>
                </a:ext>
              </a:extLst>
            </p:cNvPr>
            <p:cNvSpPr txBox="1"/>
            <p:nvPr/>
          </p:nvSpPr>
          <p:spPr>
            <a:xfrm>
              <a:off x="5435803" y="3949560"/>
              <a:ext cx="914400" cy="338554"/>
            </a:xfrm>
            <a:prstGeom prst="rect">
              <a:avLst/>
            </a:prstGeom>
            <a:noFill/>
          </p:spPr>
          <p:txBody>
            <a:bodyPr wrap="square">
              <a:spAutoFit/>
            </a:bodyPr>
            <a:lstStyle/>
            <a:p>
              <a:pPr algn="ctr"/>
              <a:r>
                <a:rPr lang="en-US" sz="1600" b="1" dirty="0">
                  <a:solidFill>
                    <a:schemeClr val="accent1">
                      <a:lumMod val="50000"/>
                    </a:schemeClr>
                  </a:solidFill>
                  <a:latin typeface="Palatino Linotype" panose="02040502050505030304" pitchFamily="18" charset="0"/>
                </a:rPr>
                <a:t>Objects</a:t>
              </a:r>
            </a:p>
          </p:txBody>
        </p:sp>
        <p:sp>
          <p:nvSpPr>
            <p:cNvPr id="25" name="TextBox 24">
              <a:extLst>
                <a:ext uri="{FF2B5EF4-FFF2-40B4-BE49-F238E27FC236}">
                  <a16:creationId xmlns:a16="http://schemas.microsoft.com/office/drawing/2014/main" id="{DB39ADE5-F926-0C83-CF77-183D6E3221D2}"/>
                </a:ext>
              </a:extLst>
            </p:cNvPr>
            <p:cNvSpPr txBox="1"/>
            <p:nvPr/>
          </p:nvSpPr>
          <p:spPr>
            <a:xfrm>
              <a:off x="6875579" y="2917057"/>
              <a:ext cx="914400" cy="338554"/>
            </a:xfrm>
            <a:prstGeom prst="rect">
              <a:avLst/>
            </a:prstGeom>
            <a:noFill/>
          </p:spPr>
          <p:txBody>
            <a:bodyPr wrap="square">
              <a:spAutoFit/>
            </a:bodyPr>
            <a:lstStyle/>
            <a:p>
              <a:pPr algn="ctr"/>
              <a:r>
                <a:rPr lang="en-US" sz="1600" b="1" dirty="0">
                  <a:solidFill>
                    <a:schemeClr val="accent3"/>
                  </a:solidFill>
                  <a:latin typeface="Palatino Linotype" panose="02040502050505030304" pitchFamily="18" charset="0"/>
                </a:rPr>
                <a:t>Verb</a:t>
              </a:r>
            </a:p>
          </p:txBody>
        </p:sp>
        <p:sp>
          <p:nvSpPr>
            <p:cNvPr id="26" name="TextBox 25">
              <a:extLst>
                <a:ext uri="{FF2B5EF4-FFF2-40B4-BE49-F238E27FC236}">
                  <a16:creationId xmlns:a16="http://schemas.microsoft.com/office/drawing/2014/main" id="{82F05695-CFD0-28DE-0AC0-3469B5869D9F}"/>
                </a:ext>
              </a:extLst>
            </p:cNvPr>
            <p:cNvSpPr txBox="1"/>
            <p:nvPr/>
          </p:nvSpPr>
          <p:spPr>
            <a:xfrm>
              <a:off x="3836346" y="1797366"/>
              <a:ext cx="914400" cy="338554"/>
            </a:xfrm>
            <a:prstGeom prst="rect">
              <a:avLst/>
            </a:prstGeom>
            <a:noFill/>
          </p:spPr>
          <p:txBody>
            <a:bodyPr wrap="square">
              <a:spAutoFit/>
            </a:bodyPr>
            <a:lstStyle/>
            <a:p>
              <a:pPr algn="ctr"/>
              <a:r>
                <a:rPr lang="en-US" sz="1600" b="1" dirty="0">
                  <a:solidFill>
                    <a:srgbClr val="FF0000"/>
                  </a:solidFill>
                  <a:latin typeface="Palatino Linotype" panose="02040502050505030304" pitchFamily="18" charset="0"/>
                </a:rPr>
                <a:t>Subject</a:t>
              </a:r>
            </a:p>
          </p:txBody>
        </p:sp>
        <p:sp>
          <p:nvSpPr>
            <p:cNvPr id="28" name="TextBox 27">
              <a:extLst>
                <a:ext uri="{FF2B5EF4-FFF2-40B4-BE49-F238E27FC236}">
                  <a16:creationId xmlns:a16="http://schemas.microsoft.com/office/drawing/2014/main" id="{3084BFD2-1B1F-E2E9-E764-2DEC06772BA8}"/>
                </a:ext>
              </a:extLst>
            </p:cNvPr>
            <p:cNvSpPr txBox="1"/>
            <p:nvPr/>
          </p:nvSpPr>
          <p:spPr>
            <a:xfrm>
              <a:off x="5989812" y="1277254"/>
              <a:ext cx="914400" cy="338554"/>
            </a:xfrm>
            <a:prstGeom prst="rect">
              <a:avLst/>
            </a:prstGeom>
            <a:noFill/>
          </p:spPr>
          <p:txBody>
            <a:bodyPr wrap="square">
              <a:spAutoFit/>
            </a:bodyPr>
            <a:lstStyle/>
            <a:p>
              <a:pPr algn="ctr"/>
              <a:r>
                <a:rPr lang="en-US" sz="1600" b="1" dirty="0">
                  <a:solidFill>
                    <a:srgbClr val="FFC000"/>
                  </a:solidFill>
                  <a:latin typeface="Palatino Linotype" panose="02040502050505030304" pitchFamily="18" charset="0"/>
                </a:rPr>
                <a:t>Tense</a:t>
              </a:r>
            </a:p>
          </p:txBody>
        </p:sp>
      </p:grpSp>
      <p:sp>
        <p:nvSpPr>
          <p:cNvPr id="27" name="Title 1">
            <a:extLst>
              <a:ext uri="{FF2B5EF4-FFF2-40B4-BE49-F238E27FC236}">
                <a16:creationId xmlns:a16="http://schemas.microsoft.com/office/drawing/2014/main" id="{30DFA38E-EC70-D909-8749-CE72F17BA46A}"/>
              </a:ext>
            </a:extLst>
          </p:cNvPr>
          <p:cNvSpPr>
            <a:spLocks noGrp="1"/>
          </p:cNvSpPr>
          <p:nvPr>
            <p:ph type="title"/>
          </p:nvPr>
        </p:nvSpPr>
        <p:spPr>
          <a:xfrm>
            <a:off x="838200" y="40007"/>
            <a:ext cx="10515600" cy="469991"/>
          </a:xfrm>
        </p:spPr>
        <p:txBody>
          <a:bodyPr>
            <a:normAutofit fontScale="90000"/>
          </a:bodyPr>
          <a:lstStyle/>
          <a:p>
            <a:pPr algn="ctr"/>
            <a:r>
              <a:rPr lang="en-US" dirty="0"/>
              <a:t>Terminal Manipulation</a:t>
            </a:r>
          </a:p>
        </p:txBody>
      </p:sp>
      <p:sp>
        <p:nvSpPr>
          <p:cNvPr id="36" name="TextBox 35">
            <a:extLst>
              <a:ext uri="{FF2B5EF4-FFF2-40B4-BE49-F238E27FC236}">
                <a16:creationId xmlns:a16="http://schemas.microsoft.com/office/drawing/2014/main" id="{A4AE1B0C-CFB2-6C3B-5D45-0444E151CA78}"/>
              </a:ext>
            </a:extLst>
          </p:cNvPr>
          <p:cNvSpPr txBox="1"/>
          <p:nvPr/>
        </p:nvSpPr>
        <p:spPr>
          <a:xfrm>
            <a:off x="678180" y="518111"/>
            <a:ext cx="10835640" cy="338554"/>
          </a:xfrm>
          <a:prstGeom prst="rect">
            <a:avLst/>
          </a:prstGeom>
          <a:noFill/>
        </p:spPr>
        <p:txBody>
          <a:bodyPr wrap="square">
            <a:spAutoFit/>
          </a:bodyPr>
          <a:lstStyle/>
          <a:p>
            <a:pPr algn="ctr"/>
            <a:r>
              <a:rPr lang="en-US" sz="1600" dirty="0">
                <a:solidFill>
                  <a:schemeClr val="accent6"/>
                </a:solidFill>
                <a:latin typeface="Palatino Linotype" panose="02040502050505030304" pitchFamily="18" charset="0"/>
              </a:rPr>
              <a:t>We now have a </a:t>
            </a:r>
            <a:r>
              <a:rPr lang="en-US" sz="1600" b="1" dirty="0">
                <a:solidFill>
                  <a:schemeClr val="accent6"/>
                </a:solidFill>
                <a:latin typeface="Palatino Linotype" panose="02040502050505030304" pitchFamily="18" charset="0"/>
              </a:rPr>
              <a:t>Japanese</a:t>
            </a:r>
            <a:r>
              <a:rPr lang="en-US" sz="1600" dirty="0">
                <a:solidFill>
                  <a:schemeClr val="accent6"/>
                </a:solidFill>
                <a:latin typeface="Palatino Linotype" panose="02040502050505030304" pitchFamily="18" charset="0"/>
              </a:rPr>
              <a:t> </a:t>
            </a:r>
            <a:r>
              <a:rPr lang="en-US" sz="1600" i="1" dirty="0">
                <a:solidFill>
                  <a:schemeClr val="accent6"/>
                </a:solidFill>
                <a:latin typeface="Palatino Linotype" panose="02040502050505030304" pitchFamily="18" charset="0"/>
              </a:rPr>
              <a:t>sentence</a:t>
            </a:r>
            <a:r>
              <a:rPr lang="en-US" sz="1600" dirty="0">
                <a:solidFill>
                  <a:schemeClr val="accent6"/>
                </a:solidFill>
                <a:latin typeface="Palatino Linotype" panose="02040502050505030304" pitchFamily="18" charset="0"/>
              </a:rPr>
              <a:t> in a </a:t>
            </a:r>
            <a:r>
              <a:rPr lang="en-US" sz="1600" b="1" dirty="0">
                <a:solidFill>
                  <a:schemeClr val="accent6"/>
                </a:solidFill>
                <a:latin typeface="Palatino Linotype" panose="02040502050505030304" pitchFamily="18" charset="0"/>
              </a:rPr>
              <a:t>Japanese</a:t>
            </a:r>
            <a:r>
              <a:rPr lang="en-US" sz="1600" dirty="0">
                <a:solidFill>
                  <a:schemeClr val="accent6"/>
                </a:solidFill>
                <a:latin typeface="Palatino Linotype" panose="02040502050505030304" pitchFamily="18" charset="0"/>
              </a:rPr>
              <a:t> </a:t>
            </a:r>
            <a:r>
              <a:rPr lang="en-US" sz="1600" i="1" dirty="0">
                <a:solidFill>
                  <a:schemeClr val="accent6"/>
                </a:solidFill>
                <a:latin typeface="Palatino Linotype" panose="02040502050505030304" pitchFamily="18" charset="0"/>
              </a:rPr>
              <a:t>phrase structure</a:t>
            </a:r>
          </a:p>
        </p:txBody>
      </p:sp>
      <p:sp>
        <p:nvSpPr>
          <p:cNvPr id="4" name="Rectangle: Rounded Corners 3">
            <a:extLst>
              <a:ext uri="{FF2B5EF4-FFF2-40B4-BE49-F238E27FC236}">
                <a16:creationId xmlns:a16="http://schemas.microsoft.com/office/drawing/2014/main" id="{E26A4656-3952-DA7F-A032-5E59F28BFFBF}"/>
              </a:ext>
            </a:extLst>
          </p:cNvPr>
          <p:cNvSpPr/>
          <p:nvPr/>
        </p:nvSpPr>
        <p:spPr>
          <a:xfrm>
            <a:off x="6455311" y="2444385"/>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6" name="Straight Arrow Connector 5">
            <a:extLst>
              <a:ext uri="{FF2B5EF4-FFF2-40B4-BE49-F238E27FC236}">
                <a16:creationId xmlns:a16="http://schemas.microsoft.com/office/drawing/2014/main" id="{FE37CC4A-A30E-9595-E81C-47B1542672E3}"/>
              </a:ext>
            </a:extLst>
          </p:cNvPr>
          <p:cNvCxnSpPr>
            <a:cxnSpLocks/>
            <a:stCxn id="4" idx="2"/>
            <a:endCxn id="19" idx="0"/>
          </p:cNvCxnSpPr>
          <p:nvPr/>
        </p:nvCxnSpPr>
        <p:spPr>
          <a:xfrm flipH="1">
            <a:off x="6444007" y="2822920"/>
            <a:ext cx="255395"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6C4D8F6C-DEC9-719F-5EDB-43CAE81124A2}"/>
              </a:ext>
            </a:extLst>
          </p:cNvPr>
          <p:cNvCxnSpPr>
            <a:cxnSpLocks/>
            <a:stCxn id="4" idx="2"/>
            <a:endCxn id="63" idx="0"/>
          </p:cNvCxnSpPr>
          <p:nvPr/>
        </p:nvCxnSpPr>
        <p:spPr>
          <a:xfrm>
            <a:off x="6699402" y="2822920"/>
            <a:ext cx="315250" cy="156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Rectangle: Rounded Corners 18">
            <a:extLst>
              <a:ext uri="{FF2B5EF4-FFF2-40B4-BE49-F238E27FC236}">
                <a16:creationId xmlns:a16="http://schemas.microsoft.com/office/drawing/2014/main" id="{C4732D2E-B316-C64F-E38F-EF39268A72DA}"/>
              </a:ext>
            </a:extLst>
          </p:cNvPr>
          <p:cNvSpPr/>
          <p:nvPr/>
        </p:nvSpPr>
        <p:spPr>
          <a:xfrm>
            <a:off x="6199916" y="296741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cxnSp>
        <p:nvCxnSpPr>
          <p:cNvPr id="20" name="Straight Arrow Connector 19">
            <a:extLst>
              <a:ext uri="{FF2B5EF4-FFF2-40B4-BE49-F238E27FC236}">
                <a16:creationId xmlns:a16="http://schemas.microsoft.com/office/drawing/2014/main" id="{D66854D7-C9BC-6269-615B-A72E825F4395}"/>
              </a:ext>
            </a:extLst>
          </p:cNvPr>
          <p:cNvCxnSpPr>
            <a:cxnSpLocks/>
            <a:stCxn id="19" idx="2"/>
            <a:endCxn id="159" idx="0"/>
          </p:cNvCxnSpPr>
          <p:nvPr/>
        </p:nvCxnSpPr>
        <p:spPr>
          <a:xfrm>
            <a:off x="6444007" y="3345954"/>
            <a:ext cx="522799" cy="2075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 name="Rectangle: Rounded Corners 44">
            <a:extLst>
              <a:ext uri="{FF2B5EF4-FFF2-40B4-BE49-F238E27FC236}">
                <a16:creationId xmlns:a16="http://schemas.microsoft.com/office/drawing/2014/main" id="{8FB6FFCC-5DAF-220F-8D6E-F2C310A72CE8}"/>
              </a:ext>
            </a:extLst>
          </p:cNvPr>
          <p:cNvSpPr/>
          <p:nvPr/>
        </p:nvSpPr>
        <p:spPr>
          <a:xfrm>
            <a:off x="6774113" y="192596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47" name="Straight Arrow Connector 46">
            <a:extLst>
              <a:ext uri="{FF2B5EF4-FFF2-40B4-BE49-F238E27FC236}">
                <a16:creationId xmlns:a16="http://schemas.microsoft.com/office/drawing/2014/main" id="{0592813E-9257-93F6-A25D-B4DF7B484B02}"/>
              </a:ext>
            </a:extLst>
          </p:cNvPr>
          <p:cNvCxnSpPr>
            <a:cxnSpLocks/>
            <a:stCxn id="45" idx="2"/>
            <a:endCxn id="4" idx="0"/>
          </p:cNvCxnSpPr>
          <p:nvPr/>
        </p:nvCxnSpPr>
        <p:spPr>
          <a:xfrm flipH="1">
            <a:off x="6699402" y="2304501"/>
            <a:ext cx="318802" cy="1398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4AC94DB-E99E-0BBB-EC05-37D1C4B31E20}"/>
              </a:ext>
            </a:extLst>
          </p:cNvPr>
          <p:cNvCxnSpPr>
            <a:cxnSpLocks/>
            <a:stCxn id="45" idx="2"/>
            <a:endCxn id="128" idx="0"/>
          </p:cNvCxnSpPr>
          <p:nvPr/>
        </p:nvCxnSpPr>
        <p:spPr>
          <a:xfrm>
            <a:off x="7018204" y="2304501"/>
            <a:ext cx="462690"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9" name="Rectangle: Rounded Corners 48">
            <a:extLst>
              <a:ext uri="{FF2B5EF4-FFF2-40B4-BE49-F238E27FC236}">
                <a16:creationId xmlns:a16="http://schemas.microsoft.com/office/drawing/2014/main" id="{127ED7E8-07A0-38CB-5030-439255F2B52E}"/>
              </a:ext>
            </a:extLst>
          </p:cNvPr>
          <p:cNvSpPr/>
          <p:nvPr/>
        </p:nvSpPr>
        <p:spPr>
          <a:xfrm>
            <a:off x="5698008" y="136866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50" name="Straight Arrow Connector 49">
            <a:extLst>
              <a:ext uri="{FF2B5EF4-FFF2-40B4-BE49-F238E27FC236}">
                <a16:creationId xmlns:a16="http://schemas.microsoft.com/office/drawing/2014/main" id="{69984262-09E5-4419-3A63-A2B6F99739F5}"/>
              </a:ext>
            </a:extLst>
          </p:cNvPr>
          <p:cNvCxnSpPr>
            <a:cxnSpLocks/>
            <a:stCxn id="49" idx="2"/>
            <a:endCxn id="45" idx="0"/>
          </p:cNvCxnSpPr>
          <p:nvPr/>
        </p:nvCxnSpPr>
        <p:spPr>
          <a:xfrm>
            <a:off x="5942099" y="1747203"/>
            <a:ext cx="1076105"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DD507337-33DC-E13D-65E5-98C012D19FD7}"/>
              </a:ext>
            </a:extLst>
          </p:cNvPr>
          <p:cNvCxnSpPr>
            <a:cxnSpLocks/>
            <a:stCxn id="49" idx="2"/>
            <a:endCxn id="57" idx="0"/>
          </p:cNvCxnSpPr>
          <p:nvPr/>
        </p:nvCxnSpPr>
        <p:spPr>
          <a:xfrm flipH="1">
            <a:off x="5018394" y="174720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3" name="Rectangle: Rounded Corners 52">
            <a:extLst>
              <a:ext uri="{FF2B5EF4-FFF2-40B4-BE49-F238E27FC236}">
                <a16:creationId xmlns:a16="http://schemas.microsoft.com/office/drawing/2014/main" id="{29381292-0CD6-F13C-63DD-3C5E5695920E}"/>
              </a:ext>
            </a:extLst>
          </p:cNvPr>
          <p:cNvSpPr/>
          <p:nvPr/>
        </p:nvSpPr>
        <p:spPr>
          <a:xfrm>
            <a:off x="5156101" y="245380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55" name="Straight Arrow Connector 54">
            <a:extLst>
              <a:ext uri="{FF2B5EF4-FFF2-40B4-BE49-F238E27FC236}">
                <a16:creationId xmlns:a16="http://schemas.microsoft.com/office/drawing/2014/main" id="{29439562-F49D-7904-467A-E4C86FA53814}"/>
              </a:ext>
            </a:extLst>
          </p:cNvPr>
          <p:cNvCxnSpPr>
            <a:cxnSpLocks/>
            <a:stCxn id="53" idx="2"/>
            <a:endCxn id="62" idx="0"/>
          </p:cNvCxnSpPr>
          <p:nvPr/>
        </p:nvCxnSpPr>
        <p:spPr>
          <a:xfrm>
            <a:off x="5400192" y="283233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F988648F-4A97-9C55-FA57-177B4A972669}"/>
              </a:ext>
            </a:extLst>
          </p:cNvPr>
          <p:cNvCxnSpPr>
            <a:cxnSpLocks/>
            <a:stCxn id="53" idx="2"/>
            <a:endCxn id="5" idx="0"/>
          </p:cNvCxnSpPr>
          <p:nvPr/>
        </p:nvCxnSpPr>
        <p:spPr>
          <a:xfrm flipH="1">
            <a:off x="5057819" y="2832336"/>
            <a:ext cx="342373"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7" name="Rectangle: Rounded Corners 56">
            <a:extLst>
              <a:ext uri="{FF2B5EF4-FFF2-40B4-BE49-F238E27FC236}">
                <a16:creationId xmlns:a16="http://schemas.microsoft.com/office/drawing/2014/main" id="{706322A2-6155-7A07-F90E-B3FCA400120D}"/>
              </a:ext>
            </a:extLst>
          </p:cNvPr>
          <p:cNvSpPr/>
          <p:nvPr/>
        </p:nvSpPr>
        <p:spPr>
          <a:xfrm>
            <a:off x="4774303" y="192385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58" name="Straight Arrow Connector 57">
            <a:extLst>
              <a:ext uri="{FF2B5EF4-FFF2-40B4-BE49-F238E27FC236}">
                <a16:creationId xmlns:a16="http://schemas.microsoft.com/office/drawing/2014/main" id="{A0A5DF38-C8B8-B31B-0C04-7935992E26F7}"/>
              </a:ext>
            </a:extLst>
          </p:cNvPr>
          <p:cNvCxnSpPr>
            <a:cxnSpLocks/>
            <a:stCxn id="57" idx="2"/>
            <a:endCxn id="53" idx="0"/>
          </p:cNvCxnSpPr>
          <p:nvPr/>
        </p:nvCxnSpPr>
        <p:spPr>
          <a:xfrm>
            <a:off x="5018394" y="230238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9C10F79C-491E-0DC2-42CE-4B5F08F347E7}"/>
              </a:ext>
            </a:extLst>
          </p:cNvPr>
          <p:cNvCxnSpPr>
            <a:cxnSpLocks/>
            <a:stCxn id="57" idx="2"/>
            <a:endCxn id="61" idx="0"/>
          </p:cNvCxnSpPr>
          <p:nvPr/>
        </p:nvCxnSpPr>
        <p:spPr>
          <a:xfrm flipH="1">
            <a:off x="4668802" y="230238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1" name="Oval 60">
            <a:extLst>
              <a:ext uri="{FF2B5EF4-FFF2-40B4-BE49-F238E27FC236}">
                <a16:creationId xmlns:a16="http://schemas.microsoft.com/office/drawing/2014/main" id="{136C0871-C6E1-01A2-A9C7-20C74ECF0049}"/>
              </a:ext>
            </a:extLst>
          </p:cNvPr>
          <p:cNvSpPr/>
          <p:nvPr/>
        </p:nvSpPr>
        <p:spPr>
          <a:xfrm>
            <a:off x="4522347" y="245380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0976465C-F4D4-CC97-5065-F36D835CED8A}"/>
              </a:ext>
            </a:extLst>
          </p:cNvPr>
          <p:cNvSpPr/>
          <p:nvPr/>
        </p:nvSpPr>
        <p:spPr>
          <a:xfrm>
            <a:off x="5596687" y="298375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9420EF0-5DA0-403C-A27B-8F4A1122D114}"/>
              </a:ext>
            </a:extLst>
          </p:cNvPr>
          <p:cNvSpPr/>
          <p:nvPr/>
        </p:nvSpPr>
        <p:spPr>
          <a:xfrm>
            <a:off x="6868197" y="297892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8" name="Rectangle: Rounded Corners 127">
            <a:extLst>
              <a:ext uri="{FF2B5EF4-FFF2-40B4-BE49-F238E27FC236}">
                <a16:creationId xmlns:a16="http://schemas.microsoft.com/office/drawing/2014/main" id="{AF62CD59-0502-CE58-01DB-9685C3EF5AA1}"/>
              </a:ext>
            </a:extLst>
          </p:cNvPr>
          <p:cNvSpPr/>
          <p:nvPr/>
        </p:nvSpPr>
        <p:spPr>
          <a:xfrm>
            <a:off x="7236803" y="245591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sp>
        <p:nvSpPr>
          <p:cNvPr id="129" name="Rectangle: Rounded Corners 128">
            <a:extLst>
              <a:ext uri="{FF2B5EF4-FFF2-40B4-BE49-F238E27FC236}">
                <a16:creationId xmlns:a16="http://schemas.microsoft.com/office/drawing/2014/main" id="{73FBB9ED-051A-6995-7D78-187CBAC9CD02}"/>
              </a:ext>
            </a:extLst>
          </p:cNvPr>
          <p:cNvSpPr/>
          <p:nvPr/>
        </p:nvSpPr>
        <p:spPr>
          <a:xfrm>
            <a:off x="5781190" y="3535221"/>
            <a:ext cx="629619"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130" name="Straight Arrow Connector 129">
            <a:extLst>
              <a:ext uri="{FF2B5EF4-FFF2-40B4-BE49-F238E27FC236}">
                <a16:creationId xmlns:a16="http://schemas.microsoft.com/office/drawing/2014/main" id="{B0A408D1-8118-D473-7341-39A68E1B15E6}"/>
              </a:ext>
            </a:extLst>
          </p:cNvPr>
          <p:cNvCxnSpPr>
            <a:cxnSpLocks/>
            <a:stCxn id="19" idx="2"/>
            <a:endCxn id="129" idx="0"/>
          </p:cNvCxnSpPr>
          <p:nvPr/>
        </p:nvCxnSpPr>
        <p:spPr>
          <a:xfrm flipH="1">
            <a:off x="6096000" y="3345954"/>
            <a:ext cx="348007" cy="189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1" name="Rectangle: Rounded Corners 130">
            <a:extLst>
              <a:ext uri="{FF2B5EF4-FFF2-40B4-BE49-F238E27FC236}">
                <a16:creationId xmlns:a16="http://schemas.microsoft.com/office/drawing/2014/main" id="{54B12CE7-A458-EAED-9009-ADB8956DD8FF}"/>
              </a:ext>
            </a:extLst>
          </p:cNvPr>
          <p:cNvSpPr/>
          <p:nvPr/>
        </p:nvSpPr>
        <p:spPr>
          <a:xfrm>
            <a:off x="7249965" y="468907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sp>
        <p:nvSpPr>
          <p:cNvPr id="133" name="Rectangle: Rounded Corners 132">
            <a:extLst>
              <a:ext uri="{FF2B5EF4-FFF2-40B4-BE49-F238E27FC236}">
                <a16:creationId xmlns:a16="http://schemas.microsoft.com/office/drawing/2014/main" id="{AAFE1749-AF2B-1EA4-C8EF-88B2E3281D4F}"/>
              </a:ext>
            </a:extLst>
          </p:cNvPr>
          <p:cNvSpPr/>
          <p:nvPr/>
        </p:nvSpPr>
        <p:spPr>
          <a:xfrm>
            <a:off x="6770561" y="416603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34" name="Straight Arrow Connector 133">
            <a:extLst>
              <a:ext uri="{FF2B5EF4-FFF2-40B4-BE49-F238E27FC236}">
                <a16:creationId xmlns:a16="http://schemas.microsoft.com/office/drawing/2014/main" id="{1EEFD7FD-3CB0-312C-75B8-F36E25F7A8E9}"/>
              </a:ext>
            </a:extLst>
          </p:cNvPr>
          <p:cNvCxnSpPr>
            <a:stCxn id="133" idx="2"/>
            <a:endCxn id="131" idx="0"/>
          </p:cNvCxnSpPr>
          <p:nvPr/>
        </p:nvCxnSpPr>
        <p:spPr>
          <a:xfrm>
            <a:off x="7014652" y="4544571"/>
            <a:ext cx="479404"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16B7E651-9375-878D-DD18-A043F227619A}"/>
              </a:ext>
            </a:extLst>
          </p:cNvPr>
          <p:cNvCxnSpPr>
            <a:cxnSpLocks/>
            <a:stCxn id="131" idx="2"/>
            <a:endCxn id="136" idx="0"/>
          </p:cNvCxnSpPr>
          <p:nvPr/>
        </p:nvCxnSpPr>
        <p:spPr>
          <a:xfrm>
            <a:off x="7494056" y="5067605"/>
            <a:ext cx="333287" cy="2225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6" name="Oval 135">
            <a:extLst>
              <a:ext uri="{FF2B5EF4-FFF2-40B4-BE49-F238E27FC236}">
                <a16:creationId xmlns:a16="http://schemas.microsoft.com/office/drawing/2014/main" id="{7CDB3097-7CB1-98FF-34FA-058FC50EDE31}"/>
              </a:ext>
            </a:extLst>
          </p:cNvPr>
          <p:cNvSpPr/>
          <p:nvPr/>
        </p:nvSpPr>
        <p:spPr>
          <a:xfrm>
            <a:off x="7680888" y="5290138"/>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37" name="Straight Arrow Connector 136">
            <a:extLst>
              <a:ext uri="{FF2B5EF4-FFF2-40B4-BE49-F238E27FC236}">
                <a16:creationId xmlns:a16="http://schemas.microsoft.com/office/drawing/2014/main" id="{49150FE2-E481-A855-EDF5-386B0C08035F}"/>
              </a:ext>
            </a:extLst>
          </p:cNvPr>
          <p:cNvCxnSpPr>
            <a:cxnSpLocks/>
            <a:stCxn id="131" idx="2"/>
            <a:endCxn id="7" idx="0"/>
          </p:cNvCxnSpPr>
          <p:nvPr/>
        </p:nvCxnSpPr>
        <p:spPr>
          <a:xfrm flipH="1">
            <a:off x="7196565" y="5067605"/>
            <a:ext cx="297491" cy="2225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8" name="Straight Arrow Connector 137">
            <a:extLst>
              <a:ext uri="{FF2B5EF4-FFF2-40B4-BE49-F238E27FC236}">
                <a16:creationId xmlns:a16="http://schemas.microsoft.com/office/drawing/2014/main" id="{6B2211B3-49E4-54E4-25FD-DA1A83206188}"/>
              </a:ext>
            </a:extLst>
          </p:cNvPr>
          <p:cNvCxnSpPr>
            <a:cxnSpLocks/>
            <a:stCxn id="129" idx="2"/>
            <a:endCxn id="133" idx="0"/>
          </p:cNvCxnSpPr>
          <p:nvPr/>
        </p:nvCxnSpPr>
        <p:spPr>
          <a:xfrm>
            <a:off x="6096000" y="3913756"/>
            <a:ext cx="918652" cy="25228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9" name="Straight Arrow Connector 138">
            <a:extLst>
              <a:ext uri="{FF2B5EF4-FFF2-40B4-BE49-F238E27FC236}">
                <a16:creationId xmlns:a16="http://schemas.microsoft.com/office/drawing/2014/main" id="{56783F18-CE7B-0A8F-3544-C796D2558AD0}"/>
              </a:ext>
            </a:extLst>
          </p:cNvPr>
          <p:cNvCxnSpPr>
            <a:cxnSpLocks/>
            <a:stCxn id="133" idx="2"/>
            <a:endCxn id="140" idx="0"/>
          </p:cNvCxnSpPr>
          <p:nvPr/>
        </p:nvCxnSpPr>
        <p:spPr>
          <a:xfrm flipH="1">
            <a:off x="6692763" y="4544571"/>
            <a:ext cx="321889"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0" name="Oval 139">
            <a:extLst>
              <a:ext uri="{FF2B5EF4-FFF2-40B4-BE49-F238E27FC236}">
                <a16:creationId xmlns:a16="http://schemas.microsoft.com/office/drawing/2014/main" id="{7493A1CB-1E82-B64F-5C46-B225A0F69822}"/>
              </a:ext>
            </a:extLst>
          </p:cNvPr>
          <p:cNvSpPr/>
          <p:nvPr/>
        </p:nvSpPr>
        <p:spPr>
          <a:xfrm>
            <a:off x="6546308" y="468907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42" name="Rectangle: Rounded Corners 141">
            <a:extLst>
              <a:ext uri="{FF2B5EF4-FFF2-40B4-BE49-F238E27FC236}">
                <a16:creationId xmlns:a16="http://schemas.microsoft.com/office/drawing/2014/main" id="{21AFE11B-1943-53BE-BA32-F29D8A85FAA4}"/>
              </a:ext>
            </a:extLst>
          </p:cNvPr>
          <p:cNvSpPr/>
          <p:nvPr/>
        </p:nvSpPr>
        <p:spPr>
          <a:xfrm>
            <a:off x="4594272" y="524812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43" name="Straight Arrow Connector 142">
            <a:extLst>
              <a:ext uri="{FF2B5EF4-FFF2-40B4-BE49-F238E27FC236}">
                <a16:creationId xmlns:a16="http://schemas.microsoft.com/office/drawing/2014/main" id="{0DEC6CF7-096F-7EEB-A1C5-13967B6EF5DE}"/>
              </a:ext>
            </a:extLst>
          </p:cNvPr>
          <p:cNvCxnSpPr>
            <a:cxnSpLocks/>
            <a:stCxn id="142" idx="2"/>
            <a:endCxn id="156" idx="0"/>
          </p:cNvCxnSpPr>
          <p:nvPr/>
        </p:nvCxnSpPr>
        <p:spPr>
          <a:xfrm>
            <a:off x="4838363" y="5626659"/>
            <a:ext cx="337353" cy="16051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C201BE40-A50E-9B72-1C85-40EBC636884D}"/>
              </a:ext>
            </a:extLst>
          </p:cNvPr>
          <p:cNvCxnSpPr>
            <a:cxnSpLocks/>
            <a:stCxn id="142" idx="2"/>
            <a:endCxn id="162" idx="0"/>
          </p:cNvCxnSpPr>
          <p:nvPr/>
        </p:nvCxnSpPr>
        <p:spPr>
          <a:xfrm flipH="1">
            <a:off x="4472603" y="5626659"/>
            <a:ext cx="365760" cy="1605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5" name="Rectangle: Rounded Corners 144">
            <a:extLst>
              <a:ext uri="{FF2B5EF4-FFF2-40B4-BE49-F238E27FC236}">
                <a16:creationId xmlns:a16="http://schemas.microsoft.com/office/drawing/2014/main" id="{E68C35F1-EA57-942F-CB90-4E2BB58B812D}"/>
              </a:ext>
            </a:extLst>
          </p:cNvPr>
          <p:cNvSpPr/>
          <p:nvPr/>
        </p:nvSpPr>
        <p:spPr>
          <a:xfrm>
            <a:off x="4203726" y="470382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46" name="Straight Arrow Connector 145">
            <a:extLst>
              <a:ext uri="{FF2B5EF4-FFF2-40B4-BE49-F238E27FC236}">
                <a16:creationId xmlns:a16="http://schemas.microsoft.com/office/drawing/2014/main" id="{2EA802C5-435F-EC56-9C0C-0F7B775ACBBE}"/>
              </a:ext>
            </a:extLst>
          </p:cNvPr>
          <p:cNvCxnSpPr>
            <a:cxnSpLocks/>
            <a:stCxn id="145" idx="2"/>
            <a:endCxn id="142" idx="0"/>
          </p:cNvCxnSpPr>
          <p:nvPr/>
        </p:nvCxnSpPr>
        <p:spPr>
          <a:xfrm>
            <a:off x="4447817" y="5082356"/>
            <a:ext cx="390546"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7" name="Straight Arrow Connector 146">
            <a:extLst>
              <a:ext uri="{FF2B5EF4-FFF2-40B4-BE49-F238E27FC236}">
                <a16:creationId xmlns:a16="http://schemas.microsoft.com/office/drawing/2014/main" id="{36EBD656-8F59-7C4D-C028-5A0D89D918C9}"/>
              </a:ext>
            </a:extLst>
          </p:cNvPr>
          <p:cNvCxnSpPr>
            <a:cxnSpLocks/>
            <a:stCxn id="145" idx="2"/>
            <a:endCxn id="157" idx="0"/>
          </p:cNvCxnSpPr>
          <p:nvPr/>
        </p:nvCxnSpPr>
        <p:spPr>
          <a:xfrm flipH="1">
            <a:off x="4081681" y="5082356"/>
            <a:ext cx="366137"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8" name="Rectangle: Rounded Corners 147">
            <a:extLst>
              <a:ext uri="{FF2B5EF4-FFF2-40B4-BE49-F238E27FC236}">
                <a16:creationId xmlns:a16="http://schemas.microsoft.com/office/drawing/2014/main" id="{53920D85-8B9A-5A31-1632-AE051B24B79F}"/>
              </a:ext>
            </a:extLst>
          </p:cNvPr>
          <p:cNvSpPr/>
          <p:nvPr/>
        </p:nvSpPr>
        <p:spPr>
          <a:xfrm>
            <a:off x="5774658" y="4689467"/>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49" name="Straight Arrow Connector 148">
            <a:extLst>
              <a:ext uri="{FF2B5EF4-FFF2-40B4-BE49-F238E27FC236}">
                <a16:creationId xmlns:a16="http://schemas.microsoft.com/office/drawing/2014/main" id="{45367BD1-C1AC-DED7-F750-E3A388A945F1}"/>
              </a:ext>
            </a:extLst>
          </p:cNvPr>
          <p:cNvCxnSpPr>
            <a:cxnSpLocks/>
            <a:stCxn id="148" idx="2"/>
            <a:endCxn id="155" idx="0"/>
          </p:cNvCxnSpPr>
          <p:nvPr/>
        </p:nvCxnSpPr>
        <p:spPr>
          <a:xfrm>
            <a:off x="6018749" y="5068002"/>
            <a:ext cx="381799" cy="22213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0" name="Straight Arrow Connector 149">
            <a:extLst>
              <a:ext uri="{FF2B5EF4-FFF2-40B4-BE49-F238E27FC236}">
                <a16:creationId xmlns:a16="http://schemas.microsoft.com/office/drawing/2014/main" id="{9C67FA6B-12CF-68DF-F53C-817BE21818C1}"/>
              </a:ext>
            </a:extLst>
          </p:cNvPr>
          <p:cNvCxnSpPr>
            <a:cxnSpLocks/>
            <a:stCxn id="148" idx="2"/>
            <a:endCxn id="14" idx="0"/>
          </p:cNvCxnSpPr>
          <p:nvPr/>
        </p:nvCxnSpPr>
        <p:spPr>
          <a:xfrm flipH="1">
            <a:off x="5662454" y="5068002"/>
            <a:ext cx="356295" cy="2221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2" name="Rectangle: Rounded Corners 151">
            <a:extLst>
              <a:ext uri="{FF2B5EF4-FFF2-40B4-BE49-F238E27FC236}">
                <a16:creationId xmlns:a16="http://schemas.microsoft.com/office/drawing/2014/main" id="{5CD59D89-52FB-8870-DF3A-CC444BD24F91}"/>
              </a:ext>
            </a:extLst>
          </p:cNvPr>
          <p:cNvSpPr/>
          <p:nvPr/>
        </p:nvSpPr>
        <p:spPr>
          <a:xfrm>
            <a:off x="4984818" y="4191705"/>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53" name="Straight Arrow Connector 152">
            <a:extLst>
              <a:ext uri="{FF2B5EF4-FFF2-40B4-BE49-F238E27FC236}">
                <a16:creationId xmlns:a16="http://schemas.microsoft.com/office/drawing/2014/main" id="{9003451D-E005-9E4D-FDD1-E71BF45F9622}"/>
              </a:ext>
            </a:extLst>
          </p:cNvPr>
          <p:cNvCxnSpPr>
            <a:cxnSpLocks/>
            <a:stCxn id="152" idx="2"/>
            <a:endCxn id="148" idx="0"/>
          </p:cNvCxnSpPr>
          <p:nvPr/>
        </p:nvCxnSpPr>
        <p:spPr>
          <a:xfrm>
            <a:off x="5228909" y="4570240"/>
            <a:ext cx="789840" cy="1192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id="{9D7EBBFB-2A28-6891-9F80-5412A09BC84F}"/>
              </a:ext>
            </a:extLst>
          </p:cNvPr>
          <p:cNvCxnSpPr>
            <a:cxnSpLocks/>
            <a:stCxn id="152" idx="2"/>
            <a:endCxn id="145" idx="0"/>
          </p:cNvCxnSpPr>
          <p:nvPr/>
        </p:nvCxnSpPr>
        <p:spPr>
          <a:xfrm flipH="1">
            <a:off x="4447817" y="4570240"/>
            <a:ext cx="781092" cy="133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5" name="Oval 154">
            <a:extLst>
              <a:ext uri="{FF2B5EF4-FFF2-40B4-BE49-F238E27FC236}">
                <a16:creationId xmlns:a16="http://schemas.microsoft.com/office/drawing/2014/main" id="{CBA28934-C41B-C1BB-CC32-A91BE5F0526D}"/>
              </a:ext>
            </a:extLst>
          </p:cNvPr>
          <p:cNvSpPr/>
          <p:nvPr/>
        </p:nvSpPr>
        <p:spPr>
          <a:xfrm>
            <a:off x="6254093" y="5290138"/>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A955AA1C-C97B-8251-01FB-CE42F8C7FF14}"/>
              </a:ext>
            </a:extLst>
          </p:cNvPr>
          <p:cNvSpPr/>
          <p:nvPr/>
        </p:nvSpPr>
        <p:spPr>
          <a:xfrm>
            <a:off x="5029262" y="5787176"/>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5DE934F-777F-F82A-F88F-AA5A58570E83}"/>
              </a:ext>
            </a:extLst>
          </p:cNvPr>
          <p:cNvSpPr/>
          <p:nvPr/>
        </p:nvSpPr>
        <p:spPr>
          <a:xfrm>
            <a:off x="3935226" y="5248124"/>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8" name="Straight Arrow Connector 157">
            <a:extLst>
              <a:ext uri="{FF2B5EF4-FFF2-40B4-BE49-F238E27FC236}">
                <a16:creationId xmlns:a16="http://schemas.microsoft.com/office/drawing/2014/main" id="{611CF094-C382-C7A6-2E2C-8AB97BE587BC}"/>
              </a:ext>
            </a:extLst>
          </p:cNvPr>
          <p:cNvCxnSpPr>
            <a:cxnSpLocks/>
            <a:stCxn id="129" idx="2"/>
            <a:endCxn id="152" idx="0"/>
          </p:cNvCxnSpPr>
          <p:nvPr/>
        </p:nvCxnSpPr>
        <p:spPr>
          <a:xfrm flipH="1">
            <a:off x="5228909" y="3913756"/>
            <a:ext cx="867091" cy="27794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9" name="Rectangle: Rounded Corners 158">
            <a:extLst>
              <a:ext uri="{FF2B5EF4-FFF2-40B4-BE49-F238E27FC236}">
                <a16:creationId xmlns:a16="http://schemas.microsoft.com/office/drawing/2014/main" id="{F07A3F75-A0CE-9732-231E-362652DCB517}"/>
              </a:ext>
            </a:extLst>
          </p:cNvPr>
          <p:cNvSpPr/>
          <p:nvPr/>
        </p:nvSpPr>
        <p:spPr>
          <a:xfrm>
            <a:off x="6555326" y="3553466"/>
            <a:ext cx="822960"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10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Courier New" panose="02070309020205020404" pitchFamily="49" charset="0"/>
              </a:rPr>
              <a:t>見つけた</a:t>
            </a:r>
            <a:endParaRPr kumimoji="0" lang="en-US" sz="110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Courier New" panose="02070309020205020404" pitchFamily="49" charset="0"/>
            </a:endParaRPr>
          </a:p>
        </p:txBody>
      </p:sp>
      <p:sp>
        <p:nvSpPr>
          <p:cNvPr id="162" name="Rectangle: Rounded Corners 161">
            <a:extLst>
              <a:ext uri="{FF2B5EF4-FFF2-40B4-BE49-F238E27FC236}">
                <a16:creationId xmlns:a16="http://schemas.microsoft.com/office/drawing/2014/main" id="{4B6C29AA-33C6-D755-DC58-64A6C12C4FCF}"/>
              </a:ext>
            </a:extLst>
          </p:cNvPr>
          <p:cNvSpPr/>
          <p:nvPr/>
        </p:nvSpPr>
        <p:spPr>
          <a:xfrm>
            <a:off x="4106843" y="5787176"/>
            <a:ext cx="731520"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rPr>
              <a:t>最後の</a:t>
            </a:r>
            <a:endParaRPr 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endParaRPr>
          </a:p>
        </p:txBody>
      </p:sp>
      <p:sp>
        <p:nvSpPr>
          <p:cNvPr id="5" name="Rectangle: Rounded Corners 4">
            <a:extLst>
              <a:ext uri="{FF2B5EF4-FFF2-40B4-BE49-F238E27FC236}">
                <a16:creationId xmlns:a16="http://schemas.microsoft.com/office/drawing/2014/main" id="{CE4569A6-3AB9-4D7E-4242-ABD05D982BF7}"/>
              </a:ext>
            </a:extLst>
          </p:cNvPr>
          <p:cNvSpPr/>
          <p:nvPr/>
        </p:nvSpPr>
        <p:spPr>
          <a:xfrm>
            <a:off x="4716091" y="298375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rPr>
              <a:t>彼女は</a:t>
            </a:r>
            <a:endParaRPr 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endParaRPr>
          </a:p>
        </p:txBody>
      </p:sp>
      <p:sp>
        <p:nvSpPr>
          <p:cNvPr id="7" name="Rectangle: Rounded Corners 6">
            <a:extLst>
              <a:ext uri="{FF2B5EF4-FFF2-40B4-BE49-F238E27FC236}">
                <a16:creationId xmlns:a16="http://schemas.microsoft.com/office/drawing/2014/main" id="{6A86BD58-B982-806D-9431-B4CF7A259556}"/>
              </a:ext>
            </a:extLst>
          </p:cNvPr>
          <p:cNvSpPr/>
          <p:nvPr/>
        </p:nvSpPr>
        <p:spPr>
          <a:xfrm>
            <a:off x="6854837" y="5290138"/>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rPr>
              <a:t>仕事を</a:t>
            </a:r>
            <a:endParaRPr 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endParaRPr>
          </a:p>
        </p:txBody>
      </p:sp>
      <p:sp>
        <p:nvSpPr>
          <p:cNvPr id="14" name="Rectangle: Rounded Corners 13">
            <a:extLst>
              <a:ext uri="{FF2B5EF4-FFF2-40B4-BE49-F238E27FC236}">
                <a16:creationId xmlns:a16="http://schemas.microsoft.com/office/drawing/2014/main" id="{4805B22D-A580-CECE-8697-55E989FA3267}"/>
              </a:ext>
            </a:extLst>
          </p:cNvPr>
          <p:cNvSpPr/>
          <p:nvPr/>
        </p:nvSpPr>
        <p:spPr>
          <a:xfrm>
            <a:off x="5250974" y="5290138"/>
            <a:ext cx="822960"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rPr>
              <a:t>金曜日に</a:t>
            </a:r>
            <a:endParaRPr lang="en-US" sz="1100" dirty="0">
              <a:solidFill>
                <a:schemeClr val="accent6"/>
              </a:solidFill>
              <a:latin typeface="Meiryo" panose="020B0604030504040204" pitchFamily="34" charset="-128"/>
              <a:ea typeface="Meiryo" panose="020B0604030504040204" pitchFamily="34" charset="-128"/>
              <a:cs typeface="Courier New" panose="02070309020205020404" pitchFamily="49" charset="0"/>
            </a:endParaRPr>
          </a:p>
        </p:txBody>
      </p:sp>
    </p:spTree>
    <p:extLst>
      <p:ext uri="{BB962C8B-B14F-4D97-AF65-F5344CB8AC3E}">
        <p14:creationId xmlns:p14="http://schemas.microsoft.com/office/powerpoint/2010/main" val="895323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21276F4E-CDD3-9E13-6862-51FBB0BE2A46}"/>
              </a:ext>
            </a:extLst>
          </p:cNvPr>
          <p:cNvGraphicFramePr>
            <a:graphicFrameLocks noGrp="1" noChangeAspect="1"/>
          </p:cNvGraphicFramePr>
          <p:nvPr>
            <p:extLst>
              <p:ext uri="{D42A27DB-BD31-4B8C-83A1-F6EECF244321}">
                <p14:modId xmlns:p14="http://schemas.microsoft.com/office/powerpoint/2010/main" val="723944862"/>
              </p:ext>
            </p:extLst>
          </p:nvPr>
        </p:nvGraphicFramePr>
        <p:xfrm>
          <a:off x="7076440" y="3085244"/>
          <a:ext cx="3886200" cy="1371599"/>
        </p:xfrm>
        <a:graphic>
          <a:graphicData uri="http://schemas.openxmlformats.org/drawingml/2006/table">
            <a:tbl>
              <a:tblPr firstRow="1" bandRow="1"/>
              <a:tblGrid>
                <a:gridCol w="1295399">
                  <a:extLst>
                    <a:ext uri="{9D8B030D-6E8A-4147-A177-3AD203B41FA5}">
                      <a16:colId xmlns:a16="http://schemas.microsoft.com/office/drawing/2014/main" val="2550922421"/>
                    </a:ext>
                  </a:extLst>
                </a:gridCol>
                <a:gridCol w="1446649">
                  <a:extLst>
                    <a:ext uri="{9D8B030D-6E8A-4147-A177-3AD203B41FA5}">
                      <a16:colId xmlns:a16="http://schemas.microsoft.com/office/drawing/2014/main" val="3681924595"/>
                    </a:ext>
                  </a:extLst>
                </a:gridCol>
                <a:gridCol w="1144152">
                  <a:extLst>
                    <a:ext uri="{9D8B030D-6E8A-4147-A177-3AD203B41FA5}">
                      <a16:colId xmlns:a16="http://schemas.microsoft.com/office/drawing/2014/main" val="484389141"/>
                    </a:ext>
                  </a:extLst>
                </a:gridCol>
              </a:tblGrid>
              <a:tr h="258793">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Palatino Linotype" panose="02040502050505030304" pitchFamily="18" charset="0"/>
                        </a:rPr>
                        <a:t>Secondary Corpus Data</a:t>
                      </a:r>
                    </a:p>
                  </a:txBody>
                  <a:tcPr marT="37263" marB="37263" anchor="ct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82C83"/>
                    </a:solidFill>
                  </a:tcPr>
                </a:tc>
                <a:tc hMerge="1">
                  <a:txBody>
                    <a:bodyPr/>
                    <a:lstStyle/>
                    <a:p>
                      <a:pPr algn="ctr"/>
                      <a:endParaRPr lang="en-US" sz="1200" b="1" dirty="0">
                        <a:latin typeface="Palatino Linotype" panose="02040502050505030304" pitchFamily="18"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40000"/>
                      </a:srgbClr>
                    </a:solidFill>
                  </a:tcPr>
                </a:tc>
                <a:tc hMerge="1">
                  <a:txBody>
                    <a:bodyPr/>
                    <a:lstStyle/>
                    <a:p>
                      <a:pPr algn="ctr"/>
                      <a:endParaRPr lang="en-US" sz="1200" b="1" dirty="0">
                        <a:latin typeface="Palatino Linotype" panose="02040502050505030304" pitchFamily="18"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40000"/>
                      </a:srgbClr>
                    </a:solidFill>
                  </a:tcPr>
                </a:tc>
                <a:extLst>
                  <a:ext uri="{0D108BD9-81ED-4DB2-BD59-A6C34878D82A}">
                    <a16:rowId xmlns:a16="http://schemas.microsoft.com/office/drawing/2014/main" val="3731739966"/>
                  </a:ext>
                </a:extLst>
              </a:tr>
              <a:tr h="232914">
                <a:tc>
                  <a:txBody>
                    <a:bodyPr/>
                    <a:lstStyle/>
                    <a:p>
                      <a:pPr algn="ctr"/>
                      <a:r>
                        <a:rPr lang="en-US" sz="1000" b="1" dirty="0">
                          <a:latin typeface="Palatino Linotype" panose="02040502050505030304" pitchFamily="18" charset="0"/>
                        </a:rPr>
                        <a:t>Modified Form</a:t>
                      </a:r>
                    </a:p>
                  </a:txBody>
                  <a:tcPr marT="34291" marB="34291"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A02B93">
                        <a:tint val="40000"/>
                      </a:srgbClr>
                    </a:solidFill>
                  </a:tcPr>
                </a:tc>
                <a:tc>
                  <a:txBody>
                    <a:bodyPr/>
                    <a:lstStyle/>
                    <a:p>
                      <a:pPr algn="ctr"/>
                      <a:r>
                        <a:rPr lang="en-US" sz="1000" b="1" dirty="0">
                          <a:latin typeface="Palatino Linotype" panose="02040502050505030304" pitchFamily="18" charset="0"/>
                        </a:rPr>
                        <a:t>Concrete Form</a:t>
                      </a:r>
                    </a:p>
                  </a:txBody>
                  <a:tcPr marT="34291" marB="34291"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40000"/>
                      </a:srgbClr>
                    </a:solidFill>
                  </a:tcPr>
                </a:tc>
                <a:tc>
                  <a:txBody>
                    <a:bodyPr/>
                    <a:lstStyle/>
                    <a:p>
                      <a:pPr algn="ctr"/>
                      <a:r>
                        <a:rPr lang="en-US" sz="1000" b="1" dirty="0">
                          <a:latin typeface="Palatino Linotype" panose="02040502050505030304" pitchFamily="18" charset="0"/>
                        </a:rPr>
                        <a:t>POS</a:t>
                      </a:r>
                    </a:p>
                  </a:txBody>
                  <a:tcPr marT="34291" marB="34291"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40000"/>
                      </a:srgbClr>
                    </a:solidFill>
                  </a:tcPr>
                </a:tc>
                <a:extLst>
                  <a:ext uri="{0D108BD9-81ED-4DB2-BD59-A6C34878D82A}">
                    <a16:rowId xmlns:a16="http://schemas.microsoft.com/office/drawing/2014/main" val="3639624374"/>
                  </a:ext>
                </a:extLst>
              </a:tr>
              <a:tr h="219973">
                <a:tc>
                  <a:txBody>
                    <a:bodyPr/>
                    <a:lstStyle/>
                    <a:p>
                      <a:pPr algn="ctr"/>
                      <a:r>
                        <a:rPr lang="en-US" sz="900" b="0" i="0" dirty="0">
                          <a:solidFill>
                            <a:sysClr val="windowText" lastClr="000000"/>
                          </a:solidFill>
                          <a:latin typeface="Palatino Linotype" panose="02040502050505030304" pitchFamily="18" charset="0"/>
                        </a:rPr>
                        <a:t>finished</a:t>
                      </a:r>
                    </a:p>
                  </a:txBody>
                  <a:tcPr marL="45720" marR="45720" marT="34291" marB="34291"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indent="0" algn="ctr">
                        <a:buFont typeface="Arial" panose="020B0604020202020204" pitchFamily="34" charset="0"/>
                        <a:buNone/>
                      </a:pPr>
                      <a:r>
                        <a:rPr lang="en-US" sz="900" b="0" i="0" dirty="0">
                          <a:solidFill>
                            <a:sysClr val="windowText" lastClr="000000"/>
                          </a:solidFill>
                          <a:latin typeface="Palatino Linotype" panose="02040502050505030304" pitchFamily="18" charset="0"/>
                          <a:ea typeface="Meiryo" panose="020B0604030504040204" pitchFamily="34" charset="-128"/>
                        </a:rPr>
                        <a:t>finish</a:t>
                      </a:r>
                    </a:p>
                  </a:txBody>
                  <a:tcPr marL="45720" marR="45720" marT="34291" marB="34291"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indent="0" algn="ctr">
                        <a:buFont typeface="Arial" panose="020B0604020202020204" pitchFamily="34" charset="0"/>
                        <a:buNone/>
                      </a:pPr>
                      <a:r>
                        <a:rPr lang="en-US" sz="900" dirty="0">
                          <a:solidFill>
                            <a:sysClr val="windowText" lastClr="000000"/>
                          </a:solidFill>
                          <a:latin typeface="Palatino Linotype" panose="02040502050505030304" pitchFamily="18" charset="0"/>
                        </a:rPr>
                        <a:t>Verb</a:t>
                      </a:r>
                    </a:p>
                  </a:txBody>
                  <a:tcPr marL="45720" marR="45720" marT="34291" marB="34291"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extLst>
                  <a:ext uri="{0D108BD9-81ED-4DB2-BD59-A6C34878D82A}">
                    <a16:rowId xmlns:a16="http://schemas.microsoft.com/office/drawing/2014/main" val="3261351413"/>
                  </a:ext>
                </a:extLst>
              </a:tr>
              <a:tr h="219973">
                <a:tc>
                  <a:txBody>
                    <a:bodyPr/>
                    <a:lstStyle/>
                    <a:p>
                      <a:pPr algn="ctr"/>
                      <a:r>
                        <a:rPr lang="en-US" sz="900" b="0" i="0" u="none" strike="noStrike" dirty="0">
                          <a:solidFill>
                            <a:srgbClr val="000000"/>
                          </a:solidFill>
                          <a:effectLst/>
                          <a:latin typeface="Palatino Linotype" panose="02040502050505030304" pitchFamily="18" charset="0"/>
                        </a:rPr>
                        <a:t>slowest</a:t>
                      </a:r>
                      <a:r>
                        <a:rPr lang="en-US" sz="900" b="0" i="0" dirty="0">
                          <a:solidFill>
                            <a:sysClr val="windowText" lastClr="000000"/>
                          </a:solidFill>
                          <a:latin typeface="Palatino Linotype" panose="02040502050505030304" pitchFamily="18" charset="0"/>
                        </a:rPr>
                        <a:t> </a:t>
                      </a:r>
                    </a:p>
                  </a:txBody>
                  <a:tcPr marL="45720" marR="45720" marT="34291" marB="34291"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F0E8EE"/>
                    </a:solidFill>
                  </a:tcPr>
                </a:tc>
                <a:tc>
                  <a:txBody>
                    <a:bodyPr/>
                    <a:lstStyle/>
                    <a:p>
                      <a:pPr marL="0" indent="0" algn="ctr">
                        <a:buFont typeface="Arial" panose="020B0604020202020204" pitchFamily="34" charset="0"/>
                        <a:buNone/>
                      </a:pPr>
                      <a:r>
                        <a:rPr lang="en-US" altLang="ja-JP" sz="900" b="0" i="0" u="none" strike="noStrike" dirty="0">
                          <a:solidFill>
                            <a:srgbClr val="000000"/>
                          </a:solidFill>
                          <a:effectLst/>
                          <a:latin typeface="Palatino Linotype" panose="02040502050505030304" pitchFamily="18" charset="0"/>
                          <a:ea typeface="Meiryo" panose="020B0604030504040204" pitchFamily="34" charset="-128"/>
                        </a:rPr>
                        <a:t>slow</a:t>
                      </a:r>
                      <a:endParaRPr lang="en-US" sz="900" b="0" i="1" dirty="0">
                        <a:solidFill>
                          <a:sysClr val="windowText" lastClr="000000"/>
                        </a:solidFill>
                        <a:latin typeface="Palatino Linotype" panose="02040502050505030304" pitchFamily="18" charset="0"/>
                        <a:ea typeface="Meiryo" panose="020B0604030504040204" pitchFamily="34" charset="-128"/>
                      </a:endParaRPr>
                    </a:p>
                  </a:txBody>
                  <a:tcPr marL="45720" marR="45720" marT="34291" marB="34291"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0E8EE"/>
                    </a:solidFill>
                  </a:tcPr>
                </a:tc>
                <a:tc>
                  <a:txBody>
                    <a:bodyPr/>
                    <a:lstStyle/>
                    <a:p>
                      <a:pPr marL="0" indent="0" algn="ctr">
                        <a:buFont typeface="Arial" panose="020B0604020202020204" pitchFamily="34" charset="0"/>
                        <a:buNone/>
                      </a:pPr>
                      <a:r>
                        <a:rPr lang="en-US" sz="900" dirty="0">
                          <a:solidFill>
                            <a:sysClr val="windowText" lastClr="000000"/>
                          </a:solidFill>
                          <a:latin typeface="Palatino Linotype" panose="02040502050505030304" pitchFamily="18" charset="0"/>
                        </a:rPr>
                        <a:t>Adjective</a:t>
                      </a:r>
                    </a:p>
                  </a:txBody>
                  <a:tcPr marL="45720" marR="45720" marT="34291" marB="34291"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0E8EE"/>
                    </a:solidFill>
                  </a:tcPr>
                </a:tc>
                <a:extLst>
                  <a:ext uri="{0D108BD9-81ED-4DB2-BD59-A6C34878D82A}">
                    <a16:rowId xmlns:a16="http://schemas.microsoft.com/office/drawing/2014/main" val="3163227285"/>
                  </a:ext>
                </a:extLst>
              </a:tr>
              <a:tr h="219973">
                <a:tc>
                  <a:txBody>
                    <a:bodyPr/>
                    <a:lstStyle/>
                    <a:p>
                      <a:pPr algn="ctr"/>
                      <a:r>
                        <a:rPr lang="en-US" sz="900" b="0" i="0" dirty="0">
                          <a:solidFill>
                            <a:sysClr val="windowText" lastClr="000000"/>
                          </a:solidFill>
                          <a:latin typeface="Palatino Linotype" panose="02040502050505030304" pitchFamily="18" charset="0"/>
                        </a:rPr>
                        <a:t>earlier</a:t>
                      </a:r>
                    </a:p>
                  </a:txBody>
                  <a:tcPr marL="45720" marR="45720" marT="34291" marB="34291"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indent="0" algn="ctr">
                        <a:buFont typeface="Arial" panose="020B0604020202020204" pitchFamily="34" charset="0"/>
                        <a:buNone/>
                      </a:pPr>
                      <a:r>
                        <a:rPr lang="en-US" sz="900" b="0" i="0" u="none" strike="noStrike" dirty="0">
                          <a:solidFill>
                            <a:srgbClr val="000000"/>
                          </a:solidFill>
                          <a:effectLst/>
                          <a:latin typeface="Palatino Linotype" panose="02040502050505030304" pitchFamily="18" charset="0"/>
                          <a:ea typeface="Meiryo" panose="020B0604030504040204" pitchFamily="34" charset="-128"/>
                        </a:rPr>
                        <a:t>early</a:t>
                      </a:r>
                      <a:endParaRPr lang="en-US" sz="900" b="0" i="1" dirty="0">
                        <a:solidFill>
                          <a:sysClr val="windowText" lastClr="000000"/>
                        </a:solidFill>
                        <a:latin typeface="Palatino Linotype" panose="02040502050505030304" pitchFamily="18" charset="0"/>
                        <a:ea typeface="Meiryo" panose="020B0604030504040204" pitchFamily="34" charset="-128"/>
                      </a:endParaRPr>
                    </a:p>
                  </a:txBody>
                  <a:tcPr marL="45720" marR="45720" marT="34291" marB="34291"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indent="0" algn="ctr">
                        <a:buFont typeface="Arial" panose="020B0604020202020204" pitchFamily="34" charset="0"/>
                        <a:buNone/>
                      </a:pPr>
                      <a:r>
                        <a:rPr lang="en-US" sz="900" dirty="0">
                          <a:solidFill>
                            <a:sysClr val="windowText" lastClr="000000"/>
                          </a:solidFill>
                          <a:latin typeface="Palatino Linotype" panose="02040502050505030304" pitchFamily="18" charset="0"/>
                        </a:rPr>
                        <a:t>Adverb</a:t>
                      </a:r>
                    </a:p>
                  </a:txBody>
                  <a:tcPr marL="45720" marR="45720" marT="34291" marB="34291"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extLst>
                  <a:ext uri="{0D108BD9-81ED-4DB2-BD59-A6C34878D82A}">
                    <a16:rowId xmlns:a16="http://schemas.microsoft.com/office/drawing/2014/main" val="2848759609"/>
                  </a:ext>
                </a:extLst>
              </a:tr>
              <a:tr h="219973">
                <a:tc>
                  <a:txBody>
                    <a:bodyPr/>
                    <a:lstStyle/>
                    <a:p>
                      <a:pPr algn="ctr"/>
                      <a:r>
                        <a:rPr lang="en-US" sz="900" b="0" i="0" u="none" strike="noStrike" dirty="0">
                          <a:solidFill>
                            <a:srgbClr val="000000"/>
                          </a:solidFill>
                          <a:effectLst/>
                          <a:latin typeface="Palatino Linotype" panose="02040502050505030304" pitchFamily="18" charset="0"/>
                        </a:rPr>
                        <a:t>mornings</a:t>
                      </a:r>
                      <a:endParaRPr lang="en-US" sz="900" b="0" i="0" dirty="0">
                        <a:solidFill>
                          <a:sysClr val="windowText" lastClr="000000"/>
                        </a:solidFill>
                        <a:latin typeface="Palatino Linotype" panose="02040502050505030304" pitchFamily="18" charset="0"/>
                      </a:endParaRPr>
                    </a:p>
                  </a:txBody>
                  <a:tcPr marL="45720" marR="45720" marT="34291" marB="34291"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indent="0" algn="ctr">
                        <a:buFont typeface="Arial" panose="020B0604020202020204" pitchFamily="34" charset="0"/>
                        <a:buNone/>
                      </a:pPr>
                      <a:r>
                        <a:rPr lang="en-US" sz="900" b="0" i="0" u="none" strike="noStrike" dirty="0">
                          <a:solidFill>
                            <a:srgbClr val="000000"/>
                          </a:solidFill>
                          <a:effectLst/>
                          <a:latin typeface="Palatino Linotype" panose="02040502050505030304" pitchFamily="18" charset="0"/>
                        </a:rPr>
                        <a:t>morning</a:t>
                      </a:r>
                      <a:endParaRPr lang="en-US" sz="900" b="0" i="1" dirty="0">
                        <a:solidFill>
                          <a:sysClr val="windowText" lastClr="000000"/>
                        </a:solidFill>
                        <a:latin typeface="Palatino Linotype" panose="02040502050505030304" pitchFamily="18" charset="0"/>
                        <a:ea typeface="Meiryo" panose="020B0604030504040204" pitchFamily="34" charset="-128"/>
                      </a:endParaRPr>
                    </a:p>
                  </a:txBody>
                  <a:tcPr marL="45720" marR="45720" marT="34291" marB="34291"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indent="0" algn="ctr">
                        <a:buFont typeface="Arial" panose="020B0604020202020204" pitchFamily="34" charset="0"/>
                        <a:buNone/>
                      </a:pPr>
                      <a:r>
                        <a:rPr lang="en-US" sz="900" dirty="0">
                          <a:solidFill>
                            <a:sysClr val="windowText" lastClr="000000"/>
                          </a:solidFill>
                          <a:latin typeface="Palatino Linotype" panose="02040502050505030304" pitchFamily="18" charset="0"/>
                        </a:rPr>
                        <a:t>Noun</a:t>
                      </a:r>
                    </a:p>
                  </a:txBody>
                  <a:tcPr marL="45720" marR="45720" marT="34291" marB="34291"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extLst>
                  <a:ext uri="{0D108BD9-81ED-4DB2-BD59-A6C34878D82A}">
                    <a16:rowId xmlns:a16="http://schemas.microsoft.com/office/drawing/2014/main" val="2045067234"/>
                  </a:ext>
                </a:extLst>
              </a:tr>
            </a:tbl>
          </a:graphicData>
        </a:graphic>
      </p:graphicFrame>
      <p:sp>
        <p:nvSpPr>
          <p:cNvPr id="6" name="Title 1">
            <a:extLst>
              <a:ext uri="{FF2B5EF4-FFF2-40B4-BE49-F238E27FC236}">
                <a16:creationId xmlns:a16="http://schemas.microsoft.com/office/drawing/2014/main" id="{FD3A4D74-8F31-0F6B-56E7-52EEFFCB63EB}"/>
              </a:ext>
            </a:extLst>
          </p:cNvPr>
          <p:cNvSpPr txBox="1">
            <a:spLocks/>
          </p:cNvSpPr>
          <p:nvPr/>
        </p:nvSpPr>
        <p:spPr>
          <a:xfrm>
            <a:off x="838200" y="40007"/>
            <a:ext cx="10515600" cy="469991"/>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Franklin Gothic Medium Cond" charset="0"/>
                <a:ea typeface="Franklin Gothic Medium Cond" charset="0"/>
                <a:cs typeface="Franklin Gothic Medium Cond" charset="0"/>
              </a:defRPr>
            </a:lvl1pPr>
          </a:lstStyle>
          <a:p>
            <a:pPr algn="ctr"/>
            <a:r>
              <a:rPr lang="en-US" sz="3600" dirty="0"/>
              <a:t>Important Tools: Linguistic Corpora</a:t>
            </a:r>
          </a:p>
        </p:txBody>
      </p:sp>
      <p:sp>
        <p:nvSpPr>
          <p:cNvPr id="7" name="TextBox 6">
            <a:extLst>
              <a:ext uri="{FF2B5EF4-FFF2-40B4-BE49-F238E27FC236}">
                <a16:creationId xmlns:a16="http://schemas.microsoft.com/office/drawing/2014/main" id="{6D451639-2590-245B-3535-32E5FF772249}"/>
              </a:ext>
            </a:extLst>
          </p:cNvPr>
          <p:cNvSpPr txBox="1"/>
          <p:nvPr/>
        </p:nvSpPr>
        <p:spPr>
          <a:xfrm>
            <a:off x="678180" y="510781"/>
            <a:ext cx="10835640" cy="830997"/>
          </a:xfrm>
          <a:prstGeom prst="rect">
            <a:avLst/>
          </a:prstGeom>
          <a:noFill/>
        </p:spPr>
        <p:txBody>
          <a:bodyPr wrap="square">
            <a:spAutoFit/>
          </a:bodyPr>
          <a:lstStyle/>
          <a:p>
            <a:pPr algn="ctr"/>
            <a:r>
              <a:rPr lang="en-US" sz="1600" b="1" dirty="0">
                <a:solidFill>
                  <a:schemeClr val="accent6"/>
                </a:solidFill>
                <a:latin typeface="Palatino Linotype" panose="02040502050505030304" pitchFamily="18" charset="0"/>
              </a:rPr>
              <a:t>Linguistic Corpora:</a:t>
            </a:r>
          </a:p>
          <a:p>
            <a:pPr algn="ctr"/>
            <a:r>
              <a:rPr lang="en-US" sz="1600" dirty="0">
                <a:solidFill>
                  <a:schemeClr val="accent6"/>
                </a:solidFill>
                <a:latin typeface="Palatino Linotype" panose="02040502050505030304" pitchFamily="18" charset="0"/>
              </a:rPr>
              <a:t>Knowledgebase of linguistic information usually acquired by parsing and grabbing information from literary texts, media, or speech data. The most important tool in </a:t>
            </a:r>
            <a:r>
              <a:rPr lang="en-US" sz="1600" i="1" dirty="0">
                <a:solidFill>
                  <a:schemeClr val="accent6"/>
                </a:solidFill>
                <a:latin typeface="Palatino Linotype" panose="02040502050505030304" pitchFamily="18" charset="0"/>
              </a:rPr>
              <a:t>Statistical Machine Translation </a:t>
            </a:r>
          </a:p>
        </p:txBody>
      </p:sp>
      <p:sp>
        <p:nvSpPr>
          <p:cNvPr id="2" name="TextBox 1">
            <a:extLst>
              <a:ext uri="{FF2B5EF4-FFF2-40B4-BE49-F238E27FC236}">
                <a16:creationId xmlns:a16="http://schemas.microsoft.com/office/drawing/2014/main" id="{8AFA8618-3133-27CE-B573-D1AACF729355}"/>
              </a:ext>
            </a:extLst>
          </p:cNvPr>
          <p:cNvSpPr txBox="1"/>
          <p:nvPr/>
        </p:nvSpPr>
        <p:spPr>
          <a:xfrm>
            <a:off x="152400" y="1269742"/>
            <a:ext cx="5435600" cy="338554"/>
          </a:xfrm>
          <a:prstGeom prst="rect">
            <a:avLst/>
          </a:prstGeom>
          <a:noFill/>
        </p:spPr>
        <p:txBody>
          <a:bodyPr wrap="square">
            <a:spAutoFit/>
          </a:bodyPr>
          <a:lstStyle/>
          <a:p>
            <a:r>
              <a:rPr lang="en-US" sz="1600" b="1" dirty="0">
                <a:solidFill>
                  <a:schemeClr val="accent6"/>
                </a:solidFill>
                <a:latin typeface="Palatino Linotype" panose="02040502050505030304" pitchFamily="18" charset="0"/>
              </a:rPr>
              <a:t>Benefit of Linguistic Corpora:</a:t>
            </a:r>
          </a:p>
        </p:txBody>
      </p:sp>
      <p:sp>
        <p:nvSpPr>
          <p:cNvPr id="5" name="TextBox 4">
            <a:extLst>
              <a:ext uri="{FF2B5EF4-FFF2-40B4-BE49-F238E27FC236}">
                <a16:creationId xmlns:a16="http://schemas.microsoft.com/office/drawing/2014/main" id="{C5A242B5-B6B0-793C-4F6B-D08573798253}"/>
              </a:ext>
            </a:extLst>
          </p:cNvPr>
          <p:cNvSpPr txBox="1"/>
          <p:nvPr/>
        </p:nvSpPr>
        <p:spPr>
          <a:xfrm>
            <a:off x="477520" y="1587183"/>
            <a:ext cx="5923280" cy="830997"/>
          </a:xfrm>
          <a:prstGeom prst="rect">
            <a:avLst/>
          </a:prstGeom>
          <a:noFill/>
        </p:spPr>
        <p:txBody>
          <a:bodyPr wrap="square">
            <a:spAutoFit/>
          </a:bodyPr>
          <a:lstStyle/>
          <a:p>
            <a:pPr algn="just"/>
            <a:r>
              <a:rPr lang="en-US" sz="1600" b="1" dirty="0">
                <a:solidFill>
                  <a:schemeClr val="accent6"/>
                </a:solidFill>
                <a:latin typeface="Palatino Linotype" panose="02040502050505030304" pitchFamily="18" charset="0"/>
              </a:rPr>
              <a:t>Parts of Speech (POS) Tagging: </a:t>
            </a:r>
            <a:r>
              <a:rPr lang="en-US" sz="1600" dirty="0">
                <a:solidFill>
                  <a:schemeClr val="accent6"/>
                </a:solidFill>
                <a:latin typeface="Palatino Linotype" panose="02040502050505030304" pitchFamily="18" charset="0"/>
              </a:rPr>
              <a:t>The key inhibitor that allows context-dependent decisions based on grammatical context to be made in this my translator.</a:t>
            </a:r>
            <a:endParaRPr lang="en-US" sz="1600" b="1" dirty="0">
              <a:solidFill>
                <a:schemeClr val="accent6"/>
              </a:solidFill>
              <a:latin typeface="Palatino Linotype" panose="02040502050505030304" pitchFamily="18" charset="0"/>
            </a:endParaRPr>
          </a:p>
        </p:txBody>
      </p:sp>
      <p:sp>
        <p:nvSpPr>
          <p:cNvPr id="8" name="TextBox 7">
            <a:extLst>
              <a:ext uri="{FF2B5EF4-FFF2-40B4-BE49-F238E27FC236}">
                <a16:creationId xmlns:a16="http://schemas.microsoft.com/office/drawing/2014/main" id="{092D819E-D11C-8E82-8389-4D0A8C18460A}"/>
              </a:ext>
            </a:extLst>
          </p:cNvPr>
          <p:cNvSpPr txBox="1"/>
          <p:nvPr/>
        </p:nvSpPr>
        <p:spPr>
          <a:xfrm>
            <a:off x="477520" y="3355545"/>
            <a:ext cx="5923280" cy="830997"/>
          </a:xfrm>
          <a:prstGeom prst="rect">
            <a:avLst/>
          </a:prstGeom>
          <a:noFill/>
        </p:spPr>
        <p:txBody>
          <a:bodyPr wrap="square">
            <a:spAutoFit/>
          </a:bodyPr>
          <a:lstStyle/>
          <a:p>
            <a:pPr algn="just"/>
            <a:r>
              <a:rPr lang="en-US" sz="1600" b="1" dirty="0">
                <a:solidFill>
                  <a:schemeClr val="accent6"/>
                </a:solidFill>
                <a:latin typeface="Palatino Linotype" panose="02040502050505030304" pitchFamily="18" charset="0"/>
              </a:rPr>
              <a:t>Word Form Information: </a:t>
            </a:r>
            <a:r>
              <a:rPr lang="en-US" sz="1600" dirty="0">
                <a:solidFill>
                  <a:schemeClr val="accent6"/>
                </a:solidFill>
                <a:latin typeface="Palatino Linotype" panose="02040502050505030304" pitchFamily="18" charset="0"/>
              </a:rPr>
              <a:t>Modified forms of words are mapped to their concrete forms which allows for different usages of a word to be represented</a:t>
            </a:r>
            <a:endParaRPr lang="en-US" sz="1600" b="1" dirty="0">
              <a:solidFill>
                <a:schemeClr val="accent6"/>
              </a:solidFill>
              <a:latin typeface="Palatino Linotype" panose="02040502050505030304" pitchFamily="18" charset="0"/>
            </a:endParaRPr>
          </a:p>
        </p:txBody>
      </p:sp>
      <p:sp>
        <p:nvSpPr>
          <p:cNvPr id="9" name="TextBox 8">
            <a:extLst>
              <a:ext uri="{FF2B5EF4-FFF2-40B4-BE49-F238E27FC236}">
                <a16:creationId xmlns:a16="http://schemas.microsoft.com/office/drawing/2014/main" id="{509FC8FB-C303-52E1-7E1C-A27CD86D7D79}"/>
              </a:ext>
            </a:extLst>
          </p:cNvPr>
          <p:cNvSpPr txBox="1"/>
          <p:nvPr/>
        </p:nvSpPr>
        <p:spPr>
          <a:xfrm>
            <a:off x="477520" y="5205187"/>
            <a:ext cx="5923280" cy="830997"/>
          </a:xfrm>
          <a:prstGeom prst="rect">
            <a:avLst/>
          </a:prstGeom>
          <a:noFill/>
        </p:spPr>
        <p:txBody>
          <a:bodyPr wrap="square">
            <a:spAutoFit/>
          </a:bodyPr>
          <a:lstStyle/>
          <a:p>
            <a:pPr algn="just"/>
            <a:r>
              <a:rPr lang="en-US" sz="1600" b="1" dirty="0">
                <a:solidFill>
                  <a:schemeClr val="accent6"/>
                </a:solidFill>
                <a:latin typeface="Palatino Linotype" panose="02040502050505030304" pitchFamily="18" charset="0"/>
              </a:rPr>
              <a:t>Parallel Corpus Information: </a:t>
            </a:r>
            <a:r>
              <a:rPr lang="en-US" sz="1600" dirty="0">
                <a:solidFill>
                  <a:schemeClr val="accent6"/>
                </a:solidFill>
                <a:latin typeface="Palatino Linotype" panose="02040502050505030304" pitchFamily="18" charset="0"/>
              </a:rPr>
              <a:t>English and Japanese words and word forms are listed so that word-level translation involves a fast lookup through data query</a:t>
            </a:r>
            <a:endParaRPr lang="en-US" sz="1600" b="1" dirty="0">
              <a:solidFill>
                <a:schemeClr val="accent6"/>
              </a:solidFill>
              <a:latin typeface="Palatino Linotype" panose="02040502050505030304" pitchFamily="18" charset="0"/>
            </a:endParaRPr>
          </a:p>
        </p:txBody>
      </p:sp>
      <p:graphicFrame>
        <p:nvGraphicFramePr>
          <p:cNvPr id="10" name="Table 9">
            <a:extLst>
              <a:ext uri="{FF2B5EF4-FFF2-40B4-BE49-F238E27FC236}">
                <a16:creationId xmlns:a16="http://schemas.microsoft.com/office/drawing/2014/main" id="{0FCDC87D-1796-4B13-7D2E-BBF10568FB30}"/>
              </a:ext>
            </a:extLst>
          </p:cNvPr>
          <p:cNvGraphicFramePr>
            <a:graphicFrameLocks noGrp="1" noChangeAspect="1"/>
          </p:cNvGraphicFramePr>
          <p:nvPr>
            <p:extLst>
              <p:ext uri="{D42A27DB-BD31-4B8C-83A1-F6EECF244321}">
                <p14:modId xmlns:p14="http://schemas.microsoft.com/office/powerpoint/2010/main" val="1680082255"/>
              </p:ext>
            </p:extLst>
          </p:nvPr>
        </p:nvGraphicFramePr>
        <p:xfrm>
          <a:off x="7305040" y="4934886"/>
          <a:ext cx="3429000" cy="1371599"/>
        </p:xfrm>
        <a:graphic>
          <a:graphicData uri="http://schemas.openxmlformats.org/drawingml/2006/table">
            <a:tbl>
              <a:tblPr firstRow="1" bandRow="1"/>
              <a:tblGrid>
                <a:gridCol w="1143000">
                  <a:extLst>
                    <a:ext uri="{9D8B030D-6E8A-4147-A177-3AD203B41FA5}">
                      <a16:colId xmlns:a16="http://schemas.microsoft.com/office/drawing/2014/main" val="2550922421"/>
                    </a:ext>
                  </a:extLst>
                </a:gridCol>
                <a:gridCol w="1276455">
                  <a:extLst>
                    <a:ext uri="{9D8B030D-6E8A-4147-A177-3AD203B41FA5}">
                      <a16:colId xmlns:a16="http://schemas.microsoft.com/office/drawing/2014/main" val="3681924595"/>
                    </a:ext>
                  </a:extLst>
                </a:gridCol>
                <a:gridCol w="1009545">
                  <a:extLst>
                    <a:ext uri="{9D8B030D-6E8A-4147-A177-3AD203B41FA5}">
                      <a16:colId xmlns:a16="http://schemas.microsoft.com/office/drawing/2014/main" val="484389141"/>
                    </a:ext>
                  </a:extLst>
                </a:gridCol>
              </a:tblGrid>
              <a:tr h="258793">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Palatino Linotype" panose="02040502050505030304" pitchFamily="18" charset="0"/>
                        </a:rPr>
                        <a:t>Parallel Corpus Data</a:t>
                      </a:r>
                    </a:p>
                  </a:txBody>
                  <a:tcPr marT="37263" marB="37263" anchor="ct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82C83"/>
                    </a:solidFill>
                  </a:tcPr>
                </a:tc>
                <a:tc hMerge="1">
                  <a:txBody>
                    <a:bodyPr/>
                    <a:lstStyle/>
                    <a:p>
                      <a:pPr algn="ctr"/>
                      <a:endParaRPr lang="en-US" sz="1200" b="1" dirty="0">
                        <a:latin typeface="Palatino Linotype" panose="02040502050505030304" pitchFamily="18"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40000"/>
                      </a:srgbClr>
                    </a:solidFill>
                  </a:tcPr>
                </a:tc>
                <a:tc hMerge="1">
                  <a:txBody>
                    <a:bodyPr/>
                    <a:lstStyle/>
                    <a:p>
                      <a:pPr algn="ctr"/>
                      <a:endParaRPr lang="en-US" sz="1200" b="1" dirty="0">
                        <a:latin typeface="Palatino Linotype" panose="02040502050505030304" pitchFamily="18"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40000"/>
                      </a:srgbClr>
                    </a:solidFill>
                  </a:tcPr>
                </a:tc>
                <a:extLst>
                  <a:ext uri="{0D108BD9-81ED-4DB2-BD59-A6C34878D82A}">
                    <a16:rowId xmlns:a16="http://schemas.microsoft.com/office/drawing/2014/main" val="4053433266"/>
                  </a:ext>
                </a:extLst>
              </a:tr>
              <a:tr h="232914">
                <a:tc>
                  <a:txBody>
                    <a:bodyPr/>
                    <a:lstStyle/>
                    <a:p>
                      <a:pPr algn="ctr"/>
                      <a:r>
                        <a:rPr lang="en-US" sz="1000" b="1" dirty="0">
                          <a:latin typeface="Palatino Linotype" panose="02040502050505030304" pitchFamily="18" charset="0"/>
                        </a:rPr>
                        <a:t>English Word</a:t>
                      </a:r>
                    </a:p>
                  </a:txBody>
                  <a:tcPr marT="34291" marB="34291"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A02B93">
                        <a:tint val="40000"/>
                      </a:srgbClr>
                    </a:solidFill>
                  </a:tcPr>
                </a:tc>
                <a:tc>
                  <a:txBody>
                    <a:bodyPr/>
                    <a:lstStyle/>
                    <a:p>
                      <a:pPr algn="ctr"/>
                      <a:r>
                        <a:rPr lang="en-US" sz="1000" b="1" dirty="0">
                          <a:latin typeface="Palatino Linotype" panose="02040502050505030304" pitchFamily="18" charset="0"/>
                        </a:rPr>
                        <a:t>Japanese Word</a:t>
                      </a:r>
                    </a:p>
                  </a:txBody>
                  <a:tcPr marT="34291" marB="34291"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40000"/>
                      </a:srgbClr>
                    </a:solidFill>
                  </a:tcPr>
                </a:tc>
                <a:tc>
                  <a:txBody>
                    <a:bodyPr/>
                    <a:lstStyle/>
                    <a:p>
                      <a:pPr algn="ctr"/>
                      <a:r>
                        <a:rPr lang="en-US" sz="1000" b="1" dirty="0">
                          <a:latin typeface="Palatino Linotype" panose="02040502050505030304" pitchFamily="18" charset="0"/>
                        </a:rPr>
                        <a:t>POS</a:t>
                      </a:r>
                    </a:p>
                  </a:txBody>
                  <a:tcPr marT="34291" marB="34291"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40000"/>
                      </a:srgbClr>
                    </a:solidFill>
                  </a:tcPr>
                </a:tc>
                <a:extLst>
                  <a:ext uri="{0D108BD9-81ED-4DB2-BD59-A6C34878D82A}">
                    <a16:rowId xmlns:a16="http://schemas.microsoft.com/office/drawing/2014/main" val="3639624374"/>
                  </a:ext>
                </a:extLst>
              </a:tr>
              <a:tr h="219973">
                <a:tc>
                  <a:txBody>
                    <a:bodyPr/>
                    <a:lstStyle/>
                    <a:p>
                      <a:pPr algn="ctr"/>
                      <a:r>
                        <a:rPr lang="en-US" sz="900" b="0" i="0" dirty="0">
                          <a:solidFill>
                            <a:sysClr val="windowText" lastClr="000000"/>
                          </a:solidFill>
                          <a:latin typeface="Palatino Linotype" panose="02040502050505030304" pitchFamily="18" charset="0"/>
                        </a:rPr>
                        <a:t>finished</a:t>
                      </a:r>
                    </a:p>
                  </a:txBody>
                  <a:tcPr marL="45720" marR="45720" marT="34291" marB="34291"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indent="0" algn="ctr">
                        <a:buFont typeface="Arial" panose="020B0604020202020204" pitchFamily="34" charset="0"/>
                        <a:buNone/>
                      </a:pPr>
                      <a:r>
                        <a:rPr lang="ja-JP" altLang="en-US" sz="900" b="0" i="0" dirty="0">
                          <a:solidFill>
                            <a:sysClr val="windowText" lastClr="000000"/>
                          </a:solidFill>
                          <a:latin typeface="Meiryo" panose="020B0604030504040204" pitchFamily="34" charset="-128"/>
                          <a:ea typeface="Meiryo" panose="020B0604030504040204" pitchFamily="34" charset="-128"/>
                        </a:rPr>
                        <a:t>終えた</a:t>
                      </a:r>
                      <a:endParaRPr lang="en-US" sz="900" b="0" i="0" dirty="0">
                        <a:solidFill>
                          <a:sysClr val="windowText" lastClr="000000"/>
                        </a:solidFill>
                        <a:latin typeface="Meiryo" panose="020B0604030504040204" pitchFamily="34" charset="-128"/>
                        <a:ea typeface="Meiryo" panose="020B0604030504040204" pitchFamily="34" charset="-128"/>
                      </a:endParaRPr>
                    </a:p>
                  </a:txBody>
                  <a:tcPr marL="45720" marR="45720" marT="34291" marB="34291"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indent="0" algn="ctr">
                        <a:buFont typeface="Arial" panose="020B0604020202020204" pitchFamily="34" charset="0"/>
                        <a:buNone/>
                      </a:pPr>
                      <a:r>
                        <a:rPr lang="en-US" sz="900" dirty="0">
                          <a:solidFill>
                            <a:sysClr val="windowText" lastClr="000000"/>
                          </a:solidFill>
                          <a:latin typeface="Palatino Linotype" panose="02040502050505030304" pitchFamily="18" charset="0"/>
                        </a:rPr>
                        <a:t>Verb</a:t>
                      </a:r>
                    </a:p>
                  </a:txBody>
                  <a:tcPr marL="45720" marR="45720" marT="34291" marB="34291"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extLst>
                  <a:ext uri="{0D108BD9-81ED-4DB2-BD59-A6C34878D82A}">
                    <a16:rowId xmlns:a16="http://schemas.microsoft.com/office/drawing/2014/main" val="3261351413"/>
                  </a:ext>
                </a:extLst>
              </a:tr>
              <a:tr h="219973">
                <a:tc>
                  <a:txBody>
                    <a:bodyPr/>
                    <a:lstStyle/>
                    <a:p>
                      <a:pPr algn="ctr"/>
                      <a:r>
                        <a:rPr lang="en-US" sz="900" b="0" i="0" dirty="0">
                          <a:solidFill>
                            <a:sysClr val="windowText" lastClr="000000"/>
                          </a:solidFill>
                          <a:latin typeface="Palatino Linotype" panose="02040502050505030304" pitchFamily="18" charset="0"/>
                        </a:rPr>
                        <a:t>slow </a:t>
                      </a:r>
                    </a:p>
                  </a:txBody>
                  <a:tcPr marL="45720" marR="45720" marT="34291" marB="34291"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F0E8EE"/>
                    </a:solidFill>
                  </a:tcPr>
                </a:tc>
                <a:tc>
                  <a:txBody>
                    <a:bodyPr/>
                    <a:lstStyle/>
                    <a:p>
                      <a:pPr marL="0" indent="0" algn="ctr">
                        <a:buFont typeface="Arial" panose="020B0604020202020204" pitchFamily="34" charset="0"/>
                        <a:buNone/>
                      </a:pPr>
                      <a:r>
                        <a:rPr lang="ja-JP" altLang="en-US" sz="900" b="0" i="1" dirty="0">
                          <a:solidFill>
                            <a:sysClr val="windowText" lastClr="000000"/>
                          </a:solidFill>
                          <a:latin typeface="Meiryo" panose="020B0604030504040204" pitchFamily="34" charset="-128"/>
                          <a:ea typeface="Meiryo" panose="020B0604030504040204" pitchFamily="34" charset="-128"/>
                        </a:rPr>
                        <a:t>遅い</a:t>
                      </a:r>
                      <a:endParaRPr lang="en-US" sz="900" b="0" i="1" dirty="0">
                        <a:solidFill>
                          <a:sysClr val="windowText" lastClr="000000"/>
                        </a:solidFill>
                        <a:latin typeface="Meiryo" panose="020B0604030504040204" pitchFamily="34" charset="-128"/>
                        <a:ea typeface="Meiryo" panose="020B0604030504040204" pitchFamily="34" charset="-128"/>
                      </a:endParaRPr>
                    </a:p>
                  </a:txBody>
                  <a:tcPr marL="45720" marR="45720" marT="34291" marB="34291"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0E8EE"/>
                    </a:solidFill>
                  </a:tcPr>
                </a:tc>
                <a:tc>
                  <a:txBody>
                    <a:bodyPr/>
                    <a:lstStyle/>
                    <a:p>
                      <a:pPr marL="0" indent="0" algn="ctr">
                        <a:buFont typeface="Arial" panose="020B0604020202020204" pitchFamily="34" charset="0"/>
                        <a:buNone/>
                      </a:pPr>
                      <a:r>
                        <a:rPr lang="en-US" sz="900" dirty="0">
                          <a:solidFill>
                            <a:sysClr val="windowText" lastClr="000000"/>
                          </a:solidFill>
                          <a:latin typeface="Palatino Linotype" panose="02040502050505030304" pitchFamily="18" charset="0"/>
                        </a:rPr>
                        <a:t>Adjective</a:t>
                      </a:r>
                    </a:p>
                  </a:txBody>
                  <a:tcPr marL="45720" marR="45720" marT="34291" marB="34291"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0E8EE"/>
                    </a:solidFill>
                  </a:tcPr>
                </a:tc>
                <a:extLst>
                  <a:ext uri="{0D108BD9-81ED-4DB2-BD59-A6C34878D82A}">
                    <a16:rowId xmlns:a16="http://schemas.microsoft.com/office/drawing/2014/main" val="3163227285"/>
                  </a:ext>
                </a:extLst>
              </a:tr>
              <a:tr h="219973">
                <a:tc>
                  <a:txBody>
                    <a:bodyPr/>
                    <a:lstStyle/>
                    <a:p>
                      <a:pPr algn="ctr"/>
                      <a:r>
                        <a:rPr lang="en-US" sz="900" b="0" i="0" dirty="0">
                          <a:solidFill>
                            <a:sysClr val="windowText" lastClr="000000"/>
                          </a:solidFill>
                          <a:latin typeface="Palatino Linotype" panose="02040502050505030304" pitchFamily="18" charset="0"/>
                        </a:rPr>
                        <a:t>earlier</a:t>
                      </a:r>
                    </a:p>
                  </a:txBody>
                  <a:tcPr marL="45720" marR="45720" marT="34291" marB="34291"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indent="0" algn="ctr">
                        <a:buFont typeface="Arial" panose="020B0604020202020204" pitchFamily="34" charset="0"/>
                        <a:buNone/>
                      </a:pPr>
                      <a:r>
                        <a:rPr lang="ja-JP" altLang="en-US" sz="900" b="0" i="1" dirty="0">
                          <a:solidFill>
                            <a:sysClr val="windowText" lastClr="000000"/>
                          </a:solidFill>
                          <a:latin typeface="Meiryo" panose="020B0604030504040204" pitchFamily="34" charset="-128"/>
                          <a:ea typeface="Meiryo" panose="020B0604030504040204" pitchFamily="34" charset="-128"/>
                        </a:rPr>
                        <a:t>先に</a:t>
                      </a:r>
                      <a:endParaRPr lang="en-US" sz="900" b="0" i="1" dirty="0">
                        <a:solidFill>
                          <a:sysClr val="windowText" lastClr="000000"/>
                        </a:solidFill>
                        <a:latin typeface="Meiryo" panose="020B0604030504040204" pitchFamily="34" charset="-128"/>
                        <a:ea typeface="Meiryo" panose="020B0604030504040204" pitchFamily="34" charset="-128"/>
                      </a:endParaRPr>
                    </a:p>
                  </a:txBody>
                  <a:tcPr marL="45720" marR="45720" marT="34291" marB="34291"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indent="0" algn="ctr">
                        <a:buFont typeface="Arial" panose="020B0604020202020204" pitchFamily="34" charset="0"/>
                        <a:buNone/>
                      </a:pPr>
                      <a:r>
                        <a:rPr lang="en-US" sz="900" dirty="0">
                          <a:solidFill>
                            <a:sysClr val="windowText" lastClr="000000"/>
                          </a:solidFill>
                          <a:latin typeface="Palatino Linotype" panose="02040502050505030304" pitchFamily="18" charset="0"/>
                        </a:rPr>
                        <a:t>Adverb</a:t>
                      </a:r>
                    </a:p>
                  </a:txBody>
                  <a:tcPr marL="45720" marR="45720" marT="34291" marB="34291"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extLst>
                  <a:ext uri="{0D108BD9-81ED-4DB2-BD59-A6C34878D82A}">
                    <a16:rowId xmlns:a16="http://schemas.microsoft.com/office/drawing/2014/main" val="2848759609"/>
                  </a:ext>
                </a:extLst>
              </a:tr>
              <a:tr h="219973">
                <a:tc>
                  <a:txBody>
                    <a:bodyPr/>
                    <a:lstStyle/>
                    <a:p>
                      <a:pPr algn="ctr"/>
                      <a:r>
                        <a:rPr lang="en-US" sz="900" b="0" i="0" u="none" strike="noStrike" dirty="0">
                          <a:solidFill>
                            <a:srgbClr val="000000"/>
                          </a:solidFill>
                          <a:effectLst/>
                          <a:latin typeface="Palatino Linotype" panose="02040502050505030304" pitchFamily="18" charset="0"/>
                        </a:rPr>
                        <a:t>morning</a:t>
                      </a:r>
                      <a:endParaRPr lang="en-US" sz="900" b="0" i="0" dirty="0">
                        <a:solidFill>
                          <a:sysClr val="windowText" lastClr="000000"/>
                        </a:solidFill>
                        <a:latin typeface="Palatino Linotype" panose="02040502050505030304" pitchFamily="18" charset="0"/>
                      </a:endParaRPr>
                    </a:p>
                  </a:txBody>
                  <a:tcPr marL="45720" marR="45720" marT="34291" marB="34291"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ja-JP" altLang="en-US" sz="900" b="0" i="0" u="none" strike="noStrike" dirty="0">
                          <a:solidFill>
                            <a:srgbClr val="000000"/>
                          </a:solidFill>
                          <a:effectLst/>
                          <a:latin typeface="Meiryo" panose="020B0604030504040204" pitchFamily="34" charset="-128"/>
                          <a:ea typeface="Meiryo" panose="020B0604030504040204" pitchFamily="34" charset="-128"/>
                        </a:rPr>
                        <a:t>朝</a:t>
                      </a:r>
                      <a:endParaRPr lang="en-US" sz="900" b="0" i="1" dirty="0">
                        <a:solidFill>
                          <a:sysClr val="windowText" lastClr="000000"/>
                        </a:solidFill>
                        <a:latin typeface="Meiryo" panose="020B0604030504040204" pitchFamily="34" charset="-128"/>
                        <a:ea typeface="Meiryo" panose="020B0604030504040204" pitchFamily="34" charset="-128"/>
                      </a:endParaRPr>
                    </a:p>
                  </a:txBody>
                  <a:tcPr marL="45720" marR="45720" marT="34291" marB="34291"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indent="0" algn="ctr">
                        <a:buFont typeface="Arial" panose="020B0604020202020204" pitchFamily="34" charset="0"/>
                        <a:buNone/>
                      </a:pPr>
                      <a:r>
                        <a:rPr lang="en-US" sz="900" dirty="0">
                          <a:solidFill>
                            <a:sysClr val="windowText" lastClr="000000"/>
                          </a:solidFill>
                          <a:latin typeface="Palatino Linotype" panose="02040502050505030304" pitchFamily="18" charset="0"/>
                        </a:rPr>
                        <a:t>Noun</a:t>
                      </a:r>
                    </a:p>
                  </a:txBody>
                  <a:tcPr marL="45720" marR="45720" marT="34291" marB="34291"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extLst>
                  <a:ext uri="{0D108BD9-81ED-4DB2-BD59-A6C34878D82A}">
                    <a16:rowId xmlns:a16="http://schemas.microsoft.com/office/drawing/2014/main" val="2045067234"/>
                  </a:ext>
                </a:extLst>
              </a:tr>
            </a:tbl>
          </a:graphicData>
        </a:graphic>
      </p:graphicFrame>
      <p:graphicFrame>
        <p:nvGraphicFramePr>
          <p:cNvPr id="11" name="Table 10">
            <a:extLst>
              <a:ext uri="{FF2B5EF4-FFF2-40B4-BE49-F238E27FC236}">
                <a16:creationId xmlns:a16="http://schemas.microsoft.com/office/drawing/2014/main" id="{D96B3691-6963-A368-9C4C-A90652AEF8D1}"/>
              </a:ext>
            </a:extLst>
          </p:cNvPr>
          <p:cNvGraphicFramePr>
            <a:graphicFrameLocks noGrp="1" noChangeAspect="1"/>
          </p:cNvGraphicFramePr>
          <p:nvPr>
            <p:extLst>
              <p:ext uri="{D42A27DB-BD31-4B8C-83A1-F6EECF244321}">
                <p14:modId xmlns:p14="http://schemas.microsoft.com/office/powerpoint/2010/main" val="3465002546"/>
              </p:ext>
            </p:extLst>
          </p:nvPr>
        </p:nvGraphicFramePr>
        <p:xfrm>
          <a:off x="7762240" y="1316882"/>
          <a:ext cx="2514600" cy="1371599"/>
        </p:xfrm>
        <a:graphic>
          <a:graphicData uri="http://schemas.openxmlformats.org/drawingml/2006/table">
            <a:tbl>
              <a:tblPr firstRow="1"/>
              <a:tblGrid>
                <a:gridCol w="1147144">
                  <a:extLst>
                    <a:ext uri="{9D8B030D-6E8A-4147-A177-3AD203B41FA5}">
                      <a16:colId xmlns:a16="http://schemas.microsoft.com/office/drawing/2014/main" val="2550922421"/>
                    </a:ext>
                  </a:extLst>
                </a:gridCol>
                <a:gridCol w="1367456">
                  <a:extLst>
                    <a:ext uri="{9D8B030D-6E8A-4147-A177-3AD203B41FA5}">
                      <a16:colId xmlns:a16="http://schemas.microsoft.com/office/drawing/2014/main" val="3681924595"/>
                    </a:ext>
                  </a:extLst>
                </a:gridCol>
              </a:tblGrid>
              <a:tr h="258793">
                <a:tc gridSpan="2">
                  <a:txBody>
                    <a:bodyPr/>
                    <a:lstStyle/>
                    <a:p>
                      <a:pPr algn="ctr"/>
                      <a:r>
                        <a:rPr lang="en-US" sz="1100" b="1" dirty="0">
                          <a:solidFill>
                            <a:schemeClr val="bg1"/>
                          </a:solidFill>
                          <a:latin typeface="Palatino Linotype" panose="02040502050505030304" pitchFamily="18" charset="0"/>
                        </a:rPr>
                        <a:t>Primary Corpus Data</a:t>
                      </a:r>
                    </a:p>
                  </a:txBody>
                  <a:tcPr marT="37263" marB="37263" anchor="ct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82C83"/>
                    </a:solidFill>
                  </a:tcPr>
                </a:tc>
                <a:tc hMerge="1">
                  <a:txBody>
                    <a:bodyPr/>
                    <a:lstStyle/>
                    <a:p>
                      <a:pPr algn="ctr"/>
                      <a:endParaRPr lang="en-US" sz="1200" b="1" dirty="0">
                        <a:latin typeface="Palatino Linotype" panose="02040502050505030304" pitchFamily="18"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40000"/>
                      </a:srgbClr>
                    </a:solidFill>
                  </a:tcPr>
                </a:tc>
                <a:extLst>
                  <a:ext uri="{0D108BD9-81ED-4DB2-BD59-A6C34878D82A}">
                    <a16:rowId xmlns:a16="http://schemas.microsoft.com/office/drawing/2014/main" val="835255341"/>
                  </a:ext>
                </a:extLst>
              </a:tr>
              <a:tr h="232914">
                <a:tc>
                  <a:txBody>
                    <a:bodyPr/>
                    <a:lstStyle/>
                    <a:p>
                      <a:pPr algn="ctr"/>
                      <a:r>
                        <a:rPr lang="en-US" sz="1000" b="1" dirty="0">
                          <a:latin typeface="Palatino Linotype" panose="02040502050505030304" pitchFamily="18" charset="0"/>
                        </a:rPr>
                        <a:t>English Word</a:t>
                      </a:r>
                    </a:p>
                  </a:txBody>
                  <a:tcPr marT="34291" marB="34291"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A02B93">
                        <a:tint val="40000"/>
                      </a:srgbClr>
                    </a:solidFill>
                  </a:tcPr>
                </a:tc>
                <a:tc>
                  <a:txBody>
                    <a:bodyPr/>
                    <a:lstStyle/>
                    <a:p>
                      <a:pPr algn="ctr"/>
                      <a:r>
                        <a:rPr lang="en-US" sz="1000" b="1" dirty="0">
                          <a:latin typeface="Palatino Linotype" panose="02040502050505030304" pitchFamily="18" charset="0"/>
                        </a:rPr>
                        <a:t>POS</a:t>
                      </a:r>
                    </a:p>
                  </a:txBody>
                  <a:tcPr marT="34291" marB="34291"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40000"/>
                      </a:srgbClr>
                    </a:solidFill>
                  </a:tcPr>
                </a:tc>
                <a:extLst>
                  <a:ext uri="{0D108BD9-81ED-4DB2-BD59-A6C34878D82A}">
                    <a16:rowId xmlns:a16="http://schemas.microsoft.com/office/drawing/2014/main" val="3639624374"/>
                  </a:ext>
                </a:extLst>
              </a:tr>
              <a:tr h="219973">
                <a:tc>
                  <a:txBody>
                    <a:bodyPr/>
                    <a:lstStyle/>
                    <a:p>
                      <a:pPr algn="ctr"/>
                      <a:r>
                        <a:rPr lang="en-US" sz="900" b="0" i="0" dirty="0">
                          <a:solidFill>
                            <a:sysClr val="windowText" lastClr="000000"/>
                          </a:solidFill>
                          <a:latin typeface="Palatino Linotype" panose="02040502050505030304" pitchFamily="18" charset="0"/>
                        </a:rPr>
                        <a:t>finish</a:t>
                      </a:r>
                    </a:p>
                  </a:txBody>
                  <a:tcPr marL="45720" marR="45720" marT="34291" marB="34291"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indent="0" algn="ctr">
                        <a:buFont typeface="Arial" panose="020B0604020202020204" pitchFamily="34" charset="0"/>
                        <a:buNone/>
                      </a:pPr>
                      <a:r>
                        <a:rPr lang="en-US" sz="900" dirty="0">
                          <a:solidFill>
                            <a:sysClr val="windowText" lastClr="000000"/>
                          </a:solidFill>
                          <a:latin typeface="Palatino Linotype" panose="02040502050505030304" pitchFamily="18" charset="0"/>
                        </a:rPr>
                        <a:t>Verb</a:t>
                      </a:r>
                    </a:p>
                  </a:txBody>
                  <a:tcPr marL="45720" marR="45720" marT="34291" marB="34291"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extLst>
                  <a:ext uri="{0D108BD9-81ED-4DB2-BD59-A6C34878D82A}">
                    <a16:rowId xmlns:a16="http://schemas.microsoft.com/office/drawing/2014/main" val="3261351413"/>
                  </a:ext>
                </a:extLst>
              </a:tr>
              <a:tr h="219973">
                <a:tc>
                  <a:txBody>
                    <a:bodyPr/>
                    <a:lstStyle/>
                    <a:p>
                      <a:pPr algn="ctr"/>
                      <a:r>
                        <a:rPr lang="en-US" altLang="ja-JP" sz="900" b="0" i="0" u="none" strike="noStrike" dirty="0">
                          <a:solidFill>
                            <a:srgbClr val="000000"/>
                          </a:solidFill>
                          <a:effectLst/>
                          <a:latin typeface="Palatino Linotype" panose="02040502050505030304" pitchFamily="18" charset="0"/>
                          <a:ea typeface="Meiryo" panose="020B0604030504040204" pitchFamily="34" charset="-128"/>
                        </a:rPr>
                        <a:t>slow</a:t>
                      </a:r>
                      <a:r>
                        <a:rPr lang="en-US" sz="900" b="0" i="0" dirty="0">
                          <a:solidFill>
                            <a:sysClr val="windowText" lastClr="000000"/>
                          </a:solidFill>
                          <a:latin typeface="Palatino Linotype" panose="02040502050505030304" pitchFamily="18" charset="0"/>
                        </a:rPr>
                        <a:t> </a:t>
                      </a:r>
                    </a:p>
                  </a:txBody>
                  <a:tcPr marL="45720" marR="45720" marT="34291" marB="34291"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F0E8EE"/>
                    </a:solidFill>
                  </a:tcPr>
                </a:tc>
                <a:tc>
                  <a:txBody>
                    <a:bodyPr/>
                    <a:lstStyle/>
                    <a:p>
                      <a:pPr marL="0" indent="0" algn="ctr">
                        <a:buFont typeface="Arial" panose="020B0604020202020204" pitchFamily="34" charset="0"/>
                        <a:buNone/>
                      </a:pPr>
                      <a:r>
                        <a:rPr lang="en-US" sz="900" dirty="0">
                          <a:solidFill>
                            <a:sysClr val="windowText" lastClr="000000"/>
                          </a:solidFill>
                          <a:latin typeface="Palatino Linotype" panose="02040502050505030304" pitchFamily="18" charset="0"/>
                        </a:rPr>
                        <a:t>Adjective</a:t>
                      </a:r>
                    </a:p>
                  </a:txBody>
                  <a:tcPr marL="45720" marR="45720" marT="34291" marB="34291"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0E8EE"/>
                    </a:solidFill>
                  </a:tcPr>
                </a:tc>
                <a:extLst>
                  <a:ext uri="{0D108BD9-81ED-4DB2-BD59-A6C34878D82A}">
                    <a16:rowId xmlns:a16="http://schemas.microsoft.com/office/drawing/2014/main" val="3163227285"/>
                  </a:ext>
                </a:extLst>
              </a:tr>
              <a:tr h="219973">
                <a:tc>
                  <a:txBody>
                    <a:bodyPr/>
                    <a:lstStyle/>
                    <a:p>
                      <a:pPr algn="ctr"/>
                      <a:r>
                        <a:rPr lang="en-US" sz="900" b="0" i="0" u="none" strike="noStrike" dirty="0">
                          <a:solidFill>
                            <a:srgbClr val="000000"/>
                          </a:solidFill>
                          <a:effectLst/>
                          <a:latin typeface="Palatino Linotype" panose="02040502050505030304" pitchFamily="18" charset="0"/>
                          <a:ea typeface="Meiryo" panose="020B0604030504040204" pitchFamily="34" charset="-128"/>
                        </a:rPr>
                        <a:t>early</a:t>
                      </a:r>
                      <a:endParaRPr lang="en-US" sz="900" b="0" i="0" dirty="0">
                        <a:solidFill>
                          <a:sysClr val="windowText" lastClr="000000"/>
                        </a:solidFill>
                        <a:latin typeface="Palatino Linotype" panose="02040502050505030304" pitchFamily="18" charset="0"/>
                      </a:endParaRPr>
                    </a:p>
                  </a:txBody>
                  <a:tcPr marL="45720" marR="45720" marT="34291" marB="34291"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indent="0" algn="ctr">
                        <a:buFont typeface="Arial" panose="020B0604020202020204" pitchFamily="34" charset="0"/>
                        <a:buNone/>
                      </a:pPr>
                      <a:r>
                        <a:rPr lang="en-US" sz="900" dirty="0">
                          <a:solidFill>
                            <a:sysClr val="windowText" lastClr="000000"/>
                          </a:solidFill>
                          <a:latin typeface="Palatino Linotype" panose="02040502050505030304" pitchFamily="18" charset="0"/>
                        </a:rPr>
                        <a:t>Adverb</a:t>
                      </a:r>
                    </a:p>
                  </a:txBody>
                  <a:tcPr marL="45720" marR="45720" marT="34291" marB="34291"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extLst>
                  <a:ext uri="{0D108BD9-81ED-4DB2-BD59-A6C34878D82A}">
                    <a16:rowId xmlns:a16="http://schemas.microsoft.com/office/drawing/2014/main" val="2848759609"/>
                  </a:ext>
                </a:extLst>
              </a:tr>
              <a:tr h="219973">
                <a:tc>
                  <a:txBody>
                    <a:bodyPr/>
                    <a:lstStyle/>
                    <a:p>
                      <a:pPr algn="ctr"/>
                      <a:r>
                        <a:rPr lang="en-US" sz="900" b="0" i="0" u="none" strike="noStrike" dirty="0">
                          <a:solidFill>
                            <a:srgbClr val="000000"/>
                          </a:solidFill>
                          <a:effectLst/>
                          <a:latin typeface="Palatino Linotype" panose="02040502050505030304" pitchFamily="18" charset="0"/>
                        </a:rPr>
                        <a:t>morning</a:t>
                      </a:r>
                      <a:endParaRPr lang="en-US" sz="900" b="0" i="0" dirty="0">
                        <a:solidFill>
                          <a:sysClr val="windowText" lastClr="000000"/>
                        </a:solidFill>
                        <a:latin typeface="Palatino Linotype" panose="02040502050505030304" pitchFamily="18" charset="0"/>
                      </a:endParaRPr>
                    </a:p>
                  </a:txBody>
                  <a:tcPr marL="45720" marR="45720" marT="34291" marB="34291"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indent="0" algn="ctr">
                        <a:buFont typeface="Arial" panose="020B0604020202020204" pitchFamily="34" charset="0"/>
                        <a:buNone/>
                      </a:pPr>
                      <a:r>
                        <a:rPr lang="en-US" sz="900" dirty="0">
                          <a:solidFill>
                            <a:sysClr val="windowText" lastClr="000000"/>
                          </a:solidFill>
                          <a:latin typeface="Palatino Linotype" panose="02040502050505030304" pitchFamily="18" charset="0"/>
                        </a:rPr>
                        <a:t>Noun</a:t>
                      </a:r>
                    </a:p>
                  </a:txBody>
                  <a:tcPr marL="45720" marR="45720" marT="34291" marB="34291"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extLst>
                  <a:ext uri="{0D108BD9-81ED-4DB2-BD59-A6C34878D82A}">
                    <a16:rowId xmlns:a16="http://schemas.microsoft.com/office/drawing/2014/main" val="2045067234"/>
                  </a:ext>
                </a:extLst>
              </a:tr>
            </a:tbl>
          </a:graphicData>
        </a:graphic>
      </p:graphicFrame>
    </p:spTree>
    <p:extLst>
      <p:ext uri="{BB962C8B-B14F-4D97-AF65-F5344CB8AC3E}">
        <p14:creationId xmlns:p14="http://schemas.microsoft.com/office/powerpoint/2010/main" val="315968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12"/>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FB703EA-E1E7-2F8C-B080-C36AB17B0AC5}"/>
              </a:ext>
            </a:extLst>
          </p:cNvPr>
          <p:cNvSpPr txBox="1"/>
          <p:nvPr/>
        </p:nvSpPr>
        <p:spPr>
          <a:xfrm>
            <a:off x="678180" y="506281"/>
            <a:ext cx="10835640" cy="830997"/>
          </a:xfrm>
          <a:prstGeom prst="rect">
            <a:avLst/>
          </a:prstGeom>
          <a:noFill/>
        </p:spPr>
        <p:txBody>
          <a:bodyPr wrap="square">
            <a:spAutoFit/>
          </a:bodyPr>
          <a:lstStyle/>
          <a:p>
            <a:pPr algn="ctr"/>
            <a:r>
              <a:rPr lang="en-US" sz="1600" b="1" dirty="0">
                <a:solidFill>
                  <a:schemeClr val="accent6"/>
                </a:solidFill>
                <a:latin typeface="Palatino Linotype" panose="02040502050505030304" pitchFamily="18" charset="0"/>
              </a:rPr>
              <a:t>Visitor Pattern:</a:t>
            </a:r>
          </a:p>
          <a:p>
            <a:pPr algn="ctr"/>
            <a:r>
              <a:rPr lang="en-US" sz="1600" dirty="0">
                <a:solidFill>
                  <a:schemeClr val="accent6"/>
                </a:solidFill>
                <a:latin typeface="Palatino Linotype" panose="02040502050505030304" pitchFamily="18" charset="0"/>
              </a:rPr>
              <a:t>A design pattern that separates object structure (XP, X’, X) from the algorithm. Used in the context of problems requiring unrepeated functions pertaining to a group of similar kind of objects. </a:t>
            </a:r>
          </a:p>
        </p:txBody>
      </p:sp>
      <p:sp>
        <p:nvSpPr>
          <p:cNvPr id="142" name="TextBox 141">
            <a:extLst>
              <a:ext uri="{FF2B5EF4-FFF2-40B4-BE49-F238E27FC236}">
                <a16:creationId xmlns:a16="http://schemas.microsoft.com/office/drawing/2014/main" id="{3D1ADD0A-39D1-7959-BF0F-153AD8FDAF9D}"/>
              </a:ext>
            </a:extLst>
          </p:cNvPr>
          <p:cNvSpPr txBox="1"/>
          <p:nvPr/>
        </p:nvSpPr>
        <p:spPr>
          <a:xfrm>
            <a:off x="319110" y="4362145"/>
            <a:ext cx="5435600" cy="338554"/>
          </a:xfrm>
          <a:prstGeom prst="rect">
            <a:avLst/>
          </a:prstGeom>
          <a:noFill/>
        </p:spPr>
        <p:txBody>
          <a:bodyPr wrap="square">
            <a:spAutoFit/>
          </a:bodyPr>
          <a:lstStyle/>
          <a:p>
            <a:r>
              <a:rPr lang="en-US" sz="1600" b="1" dirty="0">
                <a:solidFill>
                  <a:schemeClr val="accent6"/>
                </a:solidFill>
                <a:latin typeface="Palatino Linotype" panose="02040502050505030304" pitchFamily="18" charset="0"/>
              </a:rPr>
              <a:t>Benefit of Visitor Pattern:</a:t>
            </a:r>
          </a:p>
        </p:txBody>
      </p:sp>
      <p:sp>
        <p:nvSpPr>
          <p:cNvPr id="143" name="TextBox 142">
            <a:extLst>
              <a:ext uri="{FF2B5EF4-FFF2-40B4-BE49-F238E27FC236}">
                <a16:creationId xmlns:a16="http://schemas.microsoft.com/office/drawing/2014/main" id="{F4925A5D-0FD8-6456-846B-6E993C7D1A20}"/>
              </a:ext>
            </a:extLst>
          </p:cNvPr>
          <p:cNvSpPr txBox="1"/>
          <p:nvPr/>
        </p:nvSpPr>
        <p:spPr>
          <a:xfrm>
            <a:off x="664550" y="4618433"/>
            <a:ext cx="6543040" cy="584775"/>
          </a:xfrm>
          <a:prstGeom prst="rect">
            <a:avLst/>
          </a:prstGeom>
          <a:noFill/>
        </p:spPr>
        <p:txBody>
          <a:bodyPr wrap="square">
            <a:spAutoFit/>
          </a:bodyPr>
          <a:lstStyle/>
          <a:p>
            <a:r>
              <a:rPr lang="en-US" sz="1600" b="1" dirty="0">
                <a:solidFill>
                  <a:schemeClr val="accent6"/>
                </a:solidFill>
                <a:latin typeface="Palatino Linotype" panose="02040502050505030304" pitchFamily="18" charset="0"/>
              </a:rPr>
              <a:t>Clean Code</a:t>
            </a:r>
            <a:r>
              <a:rPr lang="en-US" sz="1600" dirty="0">
                <a:solidFill>
                  <a:schemeClr val="accent6"/>
                </a:solidFill>
                <a:latin typeface="Palatino Linotype" panose="02040502050505030304" pitchFamily="18" charset="0"/>
              </a:rPr>
              <a:t>: Treats required objects as function calls rather than producing loop functions</a:t>
            </a:r>
          </a:p>
        </p:txBody>
      </p:sp>
      <p:sp>
        <p:nvSpPr>
          <p:cNvPr id="145" name="TextBox 144">
            <a:extLst>
              <a:ext uri="{FF2B5EF4-FFF2-40B4-BE49-F238E27FC236}">
                <a16:creationId xmlns:a16="http://schemas.microsoft.com/office/drawing/2014/main" id="{F07F69D4-DAAF-887A-BDAD-8B32C2DD2EC2}"/>
              </a:ext>
            </a:extLst>
          </p:cNvPr>
          <p:cNvSpPr txBox="1"/>
          <p:nvPr/>
        </p:nvSpPr>
        <p:spPr>
          <a:xfrm>
            <a:off x="664550" y="5174887"/>
            <a:ext cx="6543040" cy="584775"/>
          </a:xfrm>
          <a:prstGeom prst="rect">
            <a:avLst/>
          </a:prstGeom>
          <a:noFill/>
        </p:spPr>
        <p:txBody>
          <a:bodyPr wrap="square">
            <a:spAutoFit/>
          </a:bodyPr>
          <a:lstStyle/>
          <a:p>
            <a:r>
              <a:rPr lang="en-US" sz="1600" b="1" dirty="0">
                <a:solidFill>
                  <a:schemeClr val="accent6"/>
                </a:solidFill>
                <a:latin typeface="Palatino Linotype" panose="02040502050505030304" pitchFamily="18" charset="0"/>
              </a:rPr>
              <a:t>Open-Closed Principle: </a:t>
            </a:r>
            <a:r>
              <a:rPr lang="en-US" sz="1600" dirty="0">
                <a:solidFill>
                  <a:schemeClr val="accent6"/>
                </a:solidFill>
                <a:latin typeface="Palatino Linotype" panose="02040502050505030304" pitchFamily="18" charset="0"/>
              </a:rPr>
              <a:t>Adding a new item to the system is simple—requires only a change in the visitor object</a:t>
            </a:r>
          </a:p>
        </p:txBody>
      </p:sp>
      <p:sp>
        <p:nvSpPr>
          <p:cNvPr id="146" name="TextBox 145">
            <a:extLst>
              <a:ext uri="{FF2B5EF4-FFF2-40B4-BE49-F238E27FC236}">
                <a16:creationId xmlns:a16="http://schemas.microsoft.com/office/drawing/2014/main" id="{A89AB4FC-ED1C-215E-4AF6-4D08F41758CE}"/>
              </a:ext>
            </a:extLst>
          </p:cNvPr>
          <p:cNvSpPr txBox="1"/>
          <p:nvPr/>
        </p:nvSpPr>
        <p:spPr>
          <a:xfrm>
            <a:off x="319110" y="1964858"/>
            <a:ext cx="5435600" cy="338554"/>
          </a:xfrm>
          <a:prstGeom prst="rect">
            <a:avLst/>
          </a:prstGeom>
          <a:noFill/>
        </p:spPr>
        <p:txBody>
          <a:bodyPr wrap="square">
            <a:spAutoFit/>
          </a:bodyPr>
          <a:lstStyle/>
          <a:p>
            <a:r>
              <a:rPr lang="en-US" sz="1600" b="1" dirty="0">
                <a:solidFill>
                  <a:schemeClr val="accent6"/>
                </a:solidFill>
                <a:latin typeface="Palatino Linotype" panose="02040502050505030304" pitchFamily="18" charset="0"/>
              </a:rPr>
              <a:t>How to use Visitor Pattern:</a:t>
            </a:r>
          </a:p>
        </p:txBody>
      </p:sp>
      <p:sp>
        <p:nvSpPr>
          <p:cNvPr id="147" name="TextBox 146">
            <a:extLst>
              <a:ext uri="{FF2B5EF4-FFF2-40B4-BE49-F238E27FC236}">
                <a16:creationId xmlns:a16="http://schemas.microsoft.com/office/drawing/2014/main" id="{D7E09838-DB65-64C7-11F8-C1E4ED2EAB70}"/>
              </a:ext>
            </a:extLst>
          </p:cNvPr>
          <p:cNvSpPr txBox="1"/>
          <p:nvPr/>
        </p:nvSpPr>
        <p:spPr>
          <a:xfrm>
            <a:off x="664550" y="2730130"/>
            <a:ext cx="5090160" cy="584775"/>
          </a:xfrm>
          <a:prstGeom prst="rect">
            <a:avLst/>
          </a:prstGeom>
          <a:noFill/>
        </p:spPr>
        <p:txBody>
          <a:bodyPr wrap="square">
            <a:spAutoFit/>
          </a:bodyPr>
          <a:lstStyle/>
          <a:p>
            <a:r>
              <a:rPr lang="en-US" sz="1600" b="1" dirty="0">
                <a:solidFill>
                  <a:schemeClr val="accent6"/>
                </a:solidFill>
                <a:latin typeface="Palatino Linotype" panose="02040502050505030304" pitchFamily="18" charset="0"/>
              </a:rPr>
              <a:t>Visitable</a:t>
            </a:r>
            <a:r>
              <a:rPr lang="en-US" sz="1600" dirty="0">
                <a:solidFill>
                  <a:schemeClr val="accent6"/>
                </a:solidFill>
                <a:latin typeface="Palatino Linotype" panose="02040502050505030304" pitchFamily="18" charset="0"/>
              </a:rPr>
              <a:t>: A interface which, when implemented for an object, can be recognized by a visitor.</a:t>
            </a:r>
          </a:p>
        </p:txBody>
      </p:sp>
      <p:sp>
        <p:nvSpPr>
          <p:cNvPr id="148" name="TextBox 147">
            <a:extLst>
              <a:ext uri="{FF2B5EF4-FFF2-40B4-BE49-F238E27FC236}">
                <a16:creationId xmlns:a16="http://schemas.microsoft.com/office/drawing/2014/main" id="{0722D290-10C2-61D9-7303-58D1271D38E9}"/>
              </a:ext>
            </a:extLst>
          </p:cNvPr>
          <p:cNvSpPr txBox="1"/>
          <p:nvPr/>
        </p:nvSpPr>
        <p:spPr>
          <a:xfrm>
            <a:off x="664550" y="3286584"/>
            <a:ext cx="5090160" cy="584775"/>
          </a:xfrm>
          <a:prstGeom prst="rect">
            <a:avLst/>
          </a:prstGeom>
          <a:noFill/>
        </p:spPr>
        <p:txBody>
          <a:bodyPr wrap="square">
            <a:spAutoFit/>
          </a:bodyPr>
          <a:lstStyle/>
          <a:p>
            <a:r>
              <a:rPr lang="en-US" sz="1600" b="1" dirty="0">
                <a:solidFill>
                  <a:schemeClr val="accent6"/>
                </a:solidFill>
                <a:latin typeface="Palatino Linotype" panose="02040502050505030304" pitchFamily="18" charset="0"/>
              </a:rPr>
              <a:t>Visit: </a:t>
            </a:r>
            <a:r>
              <a:rPr lang="en-US" sz="1600" dirty="0">
                <a:solidFill>
                  <a:schemeClr val="accent6"/>
                </a:solidFill>
                <a:latin typeface="Palatino Linotype" panose="02040502050505030304" pitchFamily="18" charset="0"/>
              </a:rPr>
              <a:t>A function in which defines the operations to be performed when a visitor receives a node.</a:t>
            </a:r>
          </a:p>
        </p:txBody>
      </p:sp>
      <p:sp>
        <p:nvSpPr>
          <p:cNvPr id="149" name="TextBox 148">
            <a:extLst>
              <a:ext uri="{FF2B5EF4-FFF2-40B4-BE49-F238E27FC236}">
                <a16:creationId xmlns:a16="http://schemas.microsoft.com/office/drawing/2014/main" id="{22B2BFDC-4D05-F818-4DFB-41F5F827C01F}"/>
              </a:ext>
            </a:extLst>
          </p:cNvPr>
          <p:cNvSpPr txBox="1"/>
          <p:nvPr/>
        </p:nvSpPr>
        <p:spPr>
          <a:xfrm>
            <a:off x="664550" y="5703643"/>
            <a:ext cx="6543040" cy="584775"/>
          </a:xfrm>
          <a:prstGeom prst="rect">
            <a:avLst/>
          </a:prstGeom>
          <a:noFill/>
        </p:spPr>
        <p:txBody>
          <a:bodyPr wrap="square">
            <a:spAutoFit/>
          </a:bodyPr>
          <a:lstStyle/>
          <a:p>
            <a:r>
              <a:rPr lang="en-US" sz="1600" b="1" dirty="0">
                <a:solidFill>
                  <a:schemeClr val="accent6"/>
                </a:solidFill>
                <a:latin typeface="Palatino Linotype" panose="02040502050505030304" pitchFamily="18" charset="0"/>
              </a:rPr>
              <a:t>Simple Tree Walks: </a:t>
            </a:r>
            <a:r>
              <a:rPr lang="en-US" sz="1600" dirty="0">
                <a:solidFill>
                  <a:schemeClr val="accent6"/>
                </a:solidFill>
                <a:latin typeface="Palatino Linotype" panose="02040502050505030304" pitchFamily="18" charset="0"/>
              </a:rPr>
              <a:t>Easy to produce a preorder tree transversal—only with two lines of code for each node</a:t>
            </a:r>
          </a:p>
        </p:txBody>
      </p:sp>
      <p:sp>
        <p:nvSpPr>
          <p:cNvPr id="150" name="TextBox 149">
            <a:extLst>
              <a:ext uri="{FF2B5EF4-FFF2-40B4-BE49-F238E27FC236}">
                <a16:creationId xmlns:a16="http://schemas.microsoft.com/office/drawing/2014/main" id="{B35E97E5-3204-9371-394B-E703A228151A}"/>
              </a:ext>
            </a:extLst>
          </p:cNvPr>
          <p:cNvSpPr txBox="1"/>
          <p:nvPr/>
        </p:nvSpPr>
        <p:spPr>
          <a:xfrm>
            <a:off x="664550" y="2209255"/>
            <a:ext cx="5090160" cy="584775"/>
          </a:xfrm>
          <a:prstGeom prst="rect">
            <a:avLst/>
          </a:prstGeom>
          <a:noFill/>
        </p:spPr>
        <p:txBody>
          <a:bodyPr wrap="square">
            <a:spAutoFit/>
          </a:bodyPr>
          <a:lstStyle/>
          <a:p>
            <a:r>
              <a:rPr lang="en-US" sz="1600" b="1" dirty="0">
                <a:solidFill>
                  <a:schemeClr val="accent6"/>
                </a:solidFill>
                <a:latin typeface="Palatino Linotype" panose="02040502050505030304" pitchFamily="18" charset="0"/>
              </a:rPr>
              <a:t>Visitor</a:t>
            </a:r>
            <a:r>
              <a:rPr lang="en-US" sz="1600" dirty="0">
                <a:solidFill>
                  <a:schemeClr val="accent6"/>
                </a:solidFill>
                <a:latin typeface="Palatino Linotype" panose="02040502050505030304" pitchFamily="18" charset="0"/>
              </a:rPr>
              <a:t>: An object which recognized and performs operations on objects in the tree.</a:t>
            </a:r>
          </a:p>
        </p:txBody>
      </p:sp>
      <p:sp>
        <p:nvSpPr>
          <p:cNvPr id="151" name="TextBox 150">
            <a:extLst>
              <a:ext uri="{FF2B5EF4-FFF2-40B4-BE49-F238E27FC236}">
                <a16:creationId xmlns:a16="http://schemas.microsoft.com/office/drawing/2014/main" id="{68B9ED58-1D9E-35D9-7FA3-E20665DCC762}"/>
              </a:ext>
            </a:extLst>
          </p:cNvPr>
          <p:cNvSpPr txBox="1"/>
          <p:nvPr/>
        </p:nvSpPr>
        <p:spPr>
          <a:xfrm>
            <a:off x="4450316" y="1390856"/>
            <a:ext cx="7022496" cy="369332"/>
          </a:xfrm>
          <a:prstGeom prst="rect">
            <a:avLst/>
          </a:prstGeom>
          <a:noFill/>
        </p:spPr>
        <p:txBody>
          <a:bodyPr wrap="square" rtlCol="0">
            <a:spAutoFit/>
          </a:bodyPr>
          <a:lstStyle/>
          <a:p>
            <a:pPr algn="ctr"/>
            <a:r>
              <a:rPr lang="en-US" dirty="0" err="1">
                <a:latin typeface="Courier New" panose="02070309020205020404" pitchFamily="49" charset="0"/>
                <a:cs typeface="Courier New" panose="02070309020205020404" pitchFamily="49" charset="0"/>
              </a:rPr>
              <a:t>tree.accept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newEnglishPrintVisitor</a:t>
            </a:r>
            <a:r>
              <a:rPr lang="en-US" dirty="0">
                <a:latin typeface="Courier New" panose="02070309020205020404" pitchFamily="49" charset="0"/>
                <a:cs typeface="Courier New" panose="02070309020205020404" pitchFamily="49" charset="0"/>
              </a:rPr>
              <a:t>( ));</a:t>
            </a:r>
          </a:p>
        </p:txBody>
      </p:sp>
      <p:grpSp>
        <p:nvGrpSpPr>
          <p:cNvPr id="216" name="Group 215">
            <a:extLst>
              <a:ext uri="{FF2B5EF4-FFF2-40B4-BE49-F238E27FC236}">
                <a16:creationId xmlns:a16="http://schemas.microsoft.com/office/drawing/2014/main" id="{EFB1DA46-E131-1BB9-E8C1-3A3F22BA7147}"/>
              </a:ext>
            </a:extLst>
          </p:cNvPr>
          <p:cNvGrpSpPr/>
          <p:nvPr/>
        </p:nvGrpSpPr>
        <p:grpSpPr>
          <a:xfrm>
            <a:off x="9455777" y="3598351"/>
            <a:ext cx="760954" cy="660483"/>
            <a:chOff x="9423189" y="3372286"/>
            <a:chExt cx="608762" cy="528387"/>
          </a:xfrm>
        </p:grpSpPr>
        <p:cxnSp>
          <p:nvCxnSpPr>
            <p:cNvPr id="157" name="Straight Arrow Connector 156">
              <a:extLst>
                <a:ext uri="{FF2B5EF4-FFF2-40B4-BE49-F238E27FC236}">
                  <a16:creationId xmlns:a16="http://schemas.microsoft.com/office/drawing/2014/main" id="{BC9BDFFD-D58D-DB43-8A32-DA20D0C9613D}"/>
                </a:ext>
              </a:extLst>
            </p:cNvPr>
            <p:cNvCxnSpPr>
              <a:cxnSpLocks/>
              <a:stCxn id="156" idx="2"/>
              <a:endCxn id="159" idx="0"/>
            </p:cNvCxnSpPr>
            <p:nvPr/>
          </p:nvCxnSpPr>
          <p:spPr>
            <a:xfrm>
              <a:off x="9423189" y="3372283"/>
              <a:ext cx="364671" cy="1498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9" name="Rectangle: Rounded Corners 158">
              <a:extLst>
                <a:ext uri="{FF2B5EF4-FFF2-40B4-BE49-F238E27FC236}">
                  <a16:creationId xmlns:a16="http://schemas.microsoft.com/office/drawing/2014/main" id="{BDD40677-61BD-BADB-3365-39BA4566EB9A}"/>
                </a:ext>
              </a:extLst>
            </p:cNvPr>
            <p:cNvSpPr/>
            <p:nvPr/>
          </p:nvSpPr>
          <p:spPr>
            <a:xfrm>
              <a:off x="9543769" y="352213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grpSp>
      <p:grpSp>
        <p:nvGrpSpPr>
          <p:cNvPr id="217" name="Group 216">
            <a:extLst>
              <a:ext uri="{FF2B5EF4-FFF2-40B4-BE49-F238E27FC236}">
                <a16:creationId xmlns:a16="http://schemas.microsoft.com/office/drawing/2014/main" id="{AA9DD63E-4C1F-55E2-6D3A-EC2AE8D47D72}"/>
              </a:ext>
            </a:extLst>
          </p:cNvPr>
          <p:cNvGrpSpPr/>
          <p:nvPr/>
        </p:nvGrpSpPr>
        <p:grpSpPr>
          <a:xfrm>
            <a:off x="8843964" y="4258840"/>
            <a:ext cx="1067655" cy="480394"/>
            <a:chOff x="8933728" y="3900681"/>
            <a:chExt cx="854123" cy="384314"/>
          </a:xfrm>
        </p:grpSpPr>
        <p:sp>
          <p:nvSpPr>
            <p:cNvPr id="155" name="Rectangle: Rounded Corners 154">
              <a:extLst>
                <a:ext uri="{FF2B5EF4-FFF2-40B4-BE49-F238E27FC236}">
                  <a16:creationId xmlns:a16="http://schemas.microsoft.com/office/drawing/2014/main" id="{843C3E5D-56E9-5AB6-52FE-BBC9F63FE8E0}"/>
                </a:ext>
              </a:extLst>
            </p:cNvPr>
            <p:cNvSpPr/>
            <p:nvPr/>
          </p:nvSpPr>
          <p:spPr>
            <a:xfrm>
              <a:off x="8933728" y="4057874"/>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am</a:t>
              </a:r>
            </a:p>
          </p:txBody>
        </p:sp>
        <p:cxnSp>
          <p:nvCxnSpPr>
            <p:cNvPr id="160" name="Straight Arrow Connector 159">
              <a:extLst>
                <a:ext uri="{FF2B5EF4-FFF2-40B4-BE49-F238E27FC236}">
                  <a16:creationId xmlns:a16="http://schemas.microsoft.com/office/drawing/2014/main" id="{FAC0B671-80B2-BBB3-C925-79C23F025667}"/>
                </a:ext>
              </a:extLst>
            </p:cNvPr>
            <p:cNvCxnSpPr>
              <a:cxnSpLocks/>
              <a:stCxn id="159" idx="2"/>
              <a:endCxn id="155" idx="0"/>
            </p:cNvCxnSpPr>
            <p:nvPr/>
          </p:nvCxnSpPr>
          <p:spPr>
            <a:xfrm flipH="1">
              <a:off x="9275456" y="3900673"/>
              <a:ext cx="512404" cy="1572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214" name="Group 213">
            <a:extLst>
              <a:ext uri="{FF2B5EF4-FFF2-40B4-BE49-F238E27FC236}">
                <a16:creationId xmlns:a16="http://schemas.microsoft.com/office/drawing/2014/main" id="{C6968B4F-D9CB-41F9-C478-123D4937BEF4}"/>
              </a:ext>
            </a:extLst>
          </p:cNvPr>
          <p:cNvGrpSpPr/>
          <p:nvPr/>
        </p:nvGrpSpPr>
        <p:grpSpPr>
          <a:xfrm>
            <a:off x="8920434" y="2934660"/>
            <a:ext cx="840498" cy="663684"/>
            <a:chOff x="8994884" y="2841332"/>
            <a:chExt cx="672396" cy="530951"/>
          </a:xfrm>
        </p:grpSpPr>
        <p:sp>
          <p:nvSpPr>
            <p:cNvPr id="156" name="Rectangle: Rounded Corners 155">
              <a:extLst>
                <a:ext uri="{FF2B5EF4-FFF2-40B4-BE49-F238E27FC236}">
                  <a16:creationId xmlns:a16="http://schemas.microsoft.com/office/drawing/2014/main" id="{5464AEE1-EC06-F75D-988B-367F3B801E92}"/>
                </a:ext>
              </a:extLst>
            </p:cNvPr>
            <p:cNvSpPr/>
            <p:nvPr/>
          </p:nvSpPr>
          <p:spPr>
            <a:xfrm>
              <a:off x="9179098" y="299374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162" name="Straight Arrow Connector 161">
              <a:extLst>
                <a:ext uri="{FF2B5EF4-FFF2-40B4-BE49-F238E27FC236}">
                  <a16:creationId xmlns:a16="http://schemas.microsoft.com/office/drawing/2014/main" id="{5BBB0946-80C1-96FC-5BA3-ACA1DCAE18C9}"/>
                </a:ext>
              </a:extLst>
            </p:cNvPr>
            <p:cNvCxnSpPr>
              <a:cxnSpLocks/>
              <a:stCxn id="161" idx="2"/>
              <a:endCxn id="156" idx="0"/>
            </p:cNvCxnSpPr>
            <p:nvPr/>
          </p:nvCxnSpPr>
          <p:spPr>
            <a:xfrm>
              <a:off x="8994881" y="2841330"/>
              <a:ext cx="428308" cy="15241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64" name="Rectangle: Rounded Corners 163">
            <a:extLst>
              <a:ext uri="{FF2B5EF4-FFF2-40B4-BE49-F238E27FC236}">
                <a16:creationId xmlns:a16="http://schemas.microsoft.com/office/drawing/2014/main" id="{66D382F6-3A14-0AF9-8A26-EE88E9D13911}"/>
              </a:ext>
            </a:extLst>
          </p:cNvPr>
          <p:cNvSpPr/>
          <p:nvPr/>
        </p:nvSpPr>
        <p:spPr>
          <a:xfrm>
            <a:off x="7682897" y="1764868"/>
            <a:ext cx="610227" cy="473169"/>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grpSp>
        <p:nvGrpSpPr>
          <p:cNvPr id="212" name="Group 211">
            <a:extLst>
              <a:ext uri="{FF2B5EF4-FFF2-40B4-BE49-F238E27FC236}">
                <a16:creationId xmlns:a16="http://schemas.microsoft.com/office/drawing/2014/main" id="{37BBA613-F5AF-520B-22DC-E1C918514AB6}"/>
              </a:ext>
            </a:extLst>
          </p:cNvPr>
          <p:cNvGrpSpPr/>
          <p:nvPr/>
        </p:nvGrpSpPr>
        <p:grpSpPr>
          <a:xfrm>
            <a:off x="7988011" y="2238037"/>
            <a:ext cx="1237497" cy="696621"/>
            <a:chOff x="8248977" y="2284032"/>
            <a:chExt cx="989995" cy="557298"/>
          </a:xfrm>
        </p:grpSpPr>
        <p:sp>
          <p:nvSpPr>
            <p:cNvPr id="161" name="Rectangle: Rounded Corners 160">
              <a:extLst>
                <a:ext uri="{FF2B5EF4-FFF2-40B4-BE49-F238E27FC236}">
                  <a16:creationId xmlns:a16="http://schemas.microsoft.com/office/drawing/2014/main" id="{91C1E745-AEED-EF9B-C6C9-53B7F22C9B74}"/>
                </a:ext>
              </a:extLst>
            </p:cNvPr>
            <p:cNvSpPr/>
            <p:nvPr/>
          </p:nvSpPr>
          <p:spPr>
            <a:xfrm>
              <a:off x="8750790" y="2462795"/>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165" name="Straight Arrow Connector 164">
              <a:extLst>
                <a:ext uri="{FF2B5EF4-FFF2-40B4-BE49-F238E27FC236}">
                  <a16:creationId xmlns:a16="http://schemas.microsoft.com/office/drawing/2014/main" id="{3B2E3C52-DE31-E6EE-F227-E33A5F5696D4}"/>
                </a:ext>
              </a:extLst>
            </p:cNvPr>
            <p:cNvCxnSpPr>
              <a:cxnSpLocks/>
              <a:stCxn id="164" idx="2"/>
              <a:endCxn id="161" idx="0"/>
            </p:cNvCxnSpPr>
            <p:nvPr/>
          </p:nvCxnSpPr>
          <p:spPr>
            <a:xfrm>
              <a:off x="8248977" y="2284032"/>
              <a:ext cx="745905"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07" name="Group 206">
            <a:extLst>
              <a:ext uri="{FF2B5EF4-FFF2-40B4-BE49-F238E27FC236}">
                <a16:creationId xmlns:a16="http://schemas.microsoft.com/office/drawing/2014/main" id="{871563D2-22C9-9DAB-9936-135D30426789}"/>
              </a:ext>
            </a:extLst>
          </p:cNvPr>
          <p:cNvGrpSpPr/>
          <p:nvPr/>
        </p:nvGrpSpPr>
        <p:grpSpPr>
          <a:xfrm>
            <a:off x="6750501" y="2238037"/>
            <a:ext cx="1237492" cy="706679"/>
            <a:chOff x="7258980" y="2284032"/>
            <a:chExt cx="989995" cy="565344"/>
          </a:xfrm>
        </p:grpSpPr>
        <p:cxnSp>
          <p:nvCxnSpPr>
            <p:cNvPr id="166" name="Straight Arrow Connector 165">
              <a:extLst>
                <a:ext uri="{FF2B5EF4-FFF2-40B4-BE49-F238E27FC236}">
                  <a16:creationId xmlns:a16="http://schemas.microsoft.com/office/drawing/2014/main" id="{32D672E1-2D95-2A64-CC37-4415D4C026AE}"/>
                </a:ext>
              </a:extLst>
            </p:cNvPr>
            <p:cNvCxnSpPr>
              <a:cxnSpLocks/>
              <a:stCxn id="164" idx="2"/>
              <a:endCxn id="170" idx="0"/>
            </p:cNvCxnSpPr>
            <p:nvPr/>
          </p:nvCxnSpPr>
          <p:spPr>
            <a:xfrm flipH="1">
              <a:off x="7503071" y="2284032"/>
              <a:ext cx="745906" cy="1868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0" name="Rectangle: Rounded Corners 169">
              <a:extLst>
                <a:ext uri="{FF2B5EF4-FFF2-40B4-BE49-F238E27FC236}">
                  <a16:creationId xmlns:a16="http://schemas.microsoft.com/office/drawing/2014/main" id="{73B809BA-2DBE-22FE-A48D-68EFFB2EFCDC}"/>
                </a:ext>
              </a:extLst>
            </p:cNvPr>
            <p:cNvSpPr/>
            <p:nvPr/>
          </p:nvSpPr>
          <p:spPr>
            <a:xfrm>
              <a:off x="7258980" y="247084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grpSp>
      <p:grpSp>
        <p:nvGrpSpPr>
          <p:cNvPr id="209" name="Group 208">
            <a:extLst>
              <a:ext uri="{FF2B5EF4-FFF2-40B4-BE49-F238E27FC236}">
                <a16:creationId xmlns:a16="http://schemas.microsoft.com/office/drawing/2014/main" id="{78F46F92-0992-AFCC-DAA9-8994FB693294}"/>
              </a:ext>
            </a:extLst>
          </p:cNvPr>
          <p:cNvGrpSpPr/>
          <p:nvPr/>
        </p:nvGrpSpPr>
        <p:grpSpPr>
          <a:xfrm>
            <a:off x="7055637" y="2944715"/>
            <a:ext cx="782359" cy="662440"/>
            <a:chOff x="7503073" y="2849373"/>
            <a:chExt cx="625887" cy="529952"/>
          </a:xfrm>
        </p:grpSpPr>
        <p:sp>
          <p:nvSpPr>
            <p:cNvPr id="167" name="Rectangle: Rounded Corners 166">
              <a:extLst>
                <a:ext uri="{FF2B5EF4-FFF2-40B4-BE49-F238E27FC236}">
                  <a16:creationId xmlns:a16="http://schemas.microsoft.com/office/drawing/2014/main" id="{4CBF6191-3EFB-435F-6E80-49D4BB1E63BF}"/>
                </a:ext>
              </a:extLst>
            </p:cNvPr>
            <p:cNvSpPr/>
            <p:nvPr/>
          </p:nvSpPr>
          <p:spPr>
            <a:xfrm>
              <a:off x="7640778" y="300079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71" name="Straight Arrow Connector 170">
              <a:extLst>
                <a:ext uri="{FF2B5EF4-FFF2-40B4-BE49-F238E27FC236}">
                  <a16:creationId xmlns:a16="http://schemas.microsoft.com/office/drawing/2014/main" id="{9390FACC-EA68-E1B3-00B9-D8A50B3CA7CA}"/>
                </a:ext>
              </a:extLst>
            </p:cNvPr>
            <p:cNvCxnSpPr>
              <a:cxnSpLocks/>
              <a:stCxn id="170" idx="2"/>
              <a:endCxn id="167" idx="0"/>
            </p:cNvCxnSpPr>
            <p:nvPr/>
          </p:nvCxnSpPr>
          <p:spPr>
            <a:xfrm>
              <a:off x="7503071" y="2849376"/>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10" name="Group 209">
            <a:extLst>
              <a:ext uri="{FF2B5EF4-FFF2-40B4-BE49-F238E27FC236}">
                <a16:creationId xmlns:a16="http://schemas.microsoft.com/office/drawing/2014/main" id="{8610E3CF-DA69-0B37-D7DC-208498F31678}"/>
              </a:ext>
            </a:extLst>
          </p:cNvPr>
          <p:cNvGrpSpPr/>
          <p:nvPr/>
        </p:nvGrpSpPr>
        <p:grpSpPr>
          <a:xfrm>
            <a:off x="6649883" y="3607144"/>
            <a:ext cx="882983" cy="473147"/>
            <a:chOff x="7178470" y="3379341"/>
            <a:chExt cx="706386" cy="378519"/>
          </a:xfrm>
        </p:grpSpPr>
        <p:cxnSp>
          <p:nvCxnSpPr>
            <p:cNvPr id="169" name="Straight Arrow Connector 168">
              <a:extLst>
                <a:ext uri="{FF2B5EF4-FFF2-40B4-BE49-F238E27FC236}">
                  <a16:creationId xmlns:a16="http://schemas.microsoft.com/office/drawing/2014/main" id="{4097C46B-6134-5934-D0C1-BE8938007B83}"/>
                </a:ext>
              </a:extLst>
            </p:cNvPr>
            <p:cNvCxnSpPr>
              <a:cxnSpLocks/>
              <a:stCxn id="167" idx="2"/>
              <a:endCxn id="173" idx="0"/>
            </p:cNvCxnSpPr>
            <p:nvPr/>
          </p:nvCxnSpPr>
          <p:spPr>
            <a:xfrm flipH="1">
              <a:off x="7520198" y="3379325"/>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3" name="Rectangle: Rounded Corners 172">
              <a:extLst>
                <a:ext uri="{FF2B5EF4-FFF2-40B4-BE49-F238E27FC236}">
                  <a16:creationId xmlns:a16="http://schemas.microsoft.com/office/drawing/2014/main" id="{162D2EA9-BE93-5CBD-206E-8A228435DB1E}"/>
                </a:ext>
              </a:extLst>
            </p:cNvPr>
            <p:cNvSpPr/>
            <p:nvPr/>
          </p:nvSpPr>
          <p:spPr>
            <a:xfrm>
              <a:off x="7178470" y="3530739"/>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I</a:t>
              </a:r>
            </a:p>
          </p:txBody>
        </p:sp>
      </p:grpSp>
      <p:grpSp>
        <p:nvGrpSpPr>
          <p:cNvPr id="208" name="Group 207">
            <a:extLst>
              <a:ext uri="{FF2B5EF4-FFF2-40B4-BE49-F238E27FC236}">
                <a16:creationId xmlns:a16="http://schemas.microsoft.com/office/drawing/2014/main" id="{D533CA58-5BE4-D64E-C507-B084F93FA45A}"/>
              </a:ext>
            </a:extLst>
          </p:cNvPr>
          <p:cNvGrpSpPr/>
          <p:nvPr/>
        </p:nvGrpSpPr>
        <p:grpSpPr>
          <a:xfrm>
            <a:off x="6435559" y="2944713"/>
            <a:ext cx="620072" cy="473169"/>
            <a:chOff x="7007024" y="2849377"/>
            <a:chExt cx="496058" cy="378534"/>
          </a:xfrm>
        </p:grpSpPr>
        <p:cxnSp>
          <p:nvCxnSpPr>
            <p:cNvPr id="172" name="Straight Arrow Connector 171">
              <a:extLst>
                <a:ext uri="{FF2B5EF4-FFF2-40B4-BE49-F238E27FC236}">
                  <a16:creationId xmlns:a16="http://schemas.microsoft.com/office/drawing/2014/main" id="{7A53E928-79A4-8048-25D8-7422BA7D6B43}"/>
                </a:ext>
              </a:extLst>
            </p:cNvPr>
            <p:cNvCxnSpPr>
              <a:cxnSpLocks/>
              <a:stCxn id="170" idx="2"/>
              <a:endCxn id="174" idx="0"/>
            </p:cNvCxnSpPr>
            <p:nvPr/>
          </p:nvCxnSpPr>
          <p:spPr>
            <a:xfrm flipH="1">
              <a:off x="7153479" y="2849376"/>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4" name="Oval 173">
              <a:extLst>
                <a:ext uri="{FF2B5EF4-FFF2-40B4-BE49-F238E27FC236}">
                  <a16:creationId xmlns:a16="http://schemas.microsoft.com/office/drawing/2014/main" id="{14295789-5F3F-2CD9-CAD5-D8667F47A170}"/>
                </a:ext>
              </a:extLst>
            </p:cNvPr>
            <p:cNvSpPr/>
            <p:nvPr/>
          </p:nvSpPr>
          <p:spPr>
            <a:xfrm>
              <a:off x="7007024" y="300079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11" name="Group 210">
            <a:extLst>
              <a:ext uri="{FF2B5EF4-FFF2-40B4-BE49-F238E27FC236}">
                <a16:creationId xmlns:a16="http://schemas.microsoft.com/office/drawing/2014/main" id="{B5D8B7FD-A59E-79B8-AAF1-9A76F89312C2}"/>
              </a:ext>
            </a:extLst>
          </p:cNvPr>
          <p:cNvGrpSpPr/>
          <p:nvPr/>
        </p:nvGrpSpPr>
        <p:grpSpPr>
          <a:xfrm>
            <a:off x="7532871" y="3607144"/>
            <a:ext cx="611833" cy="473147"/>
            <a:chOff x="7884810" y="3379341"/>
            <a:chExt cx="489463" cy="378519"/>
          </a:xfrm>
        </p:grpSpPr>
        <p:cxnSp>
          <p:nvCxnSpPr>
            <p:cNvPr id="168" name="Straight Arrow Connector 167">
              <a:extLst>
                <a:ext uri="{FF2B5EF4-FFF2-40B4-BE49-F238E27FC236}">
                  <a16:creationId xmlns:a16="http://schemas.microsoft.com/office/drawing/2014/main" id="{330E2DF8-DE7A-E60B-4D0F-D6B68EE71FA8}"/>
                </a:ext>
              </a:extLst>
            </p:cNvPr>
            <p:cNvCxnSpPr>
              <a:cxnSpLocks/>
              <a:stCxn id="167" idx="2"/>
              <a:endCxn id="175" idx="0"/>
            </p:cNvCxnSpPr>
            <p:nvPr/>
          </p:nvCxnSpPr>
          <p:spPr>
            <a:xfrm>
              <a:off x="7884869" y="3379325"/>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5" name="Oval 174">
              <a:extLst>
                <a:ext uri="{FF2B5EF4-FFF2-40B4-BE49-F238E27FC236}">
                  <a16:creationId xmlns:a16="http://schemas.microsoft.com/office/drawing/2014/main" id="{022A7E59-B9DD-1FEA-0916-B2D0C0756C93}"/>
                </a:ext>
              </a:extLst>
            </p:cNvPr>
            <p:cNvSpPr/>
            <p:nvPr/>
          </p:nvSpPr>
          <p:spPr>
            <a:xfrm>
              <a:off x="8081364" y="353073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15" name="Group 214">
            <a:extLst>
              <a:ext uri="{FF2B5EF4-FFF2-40B4-BE49-F238E27FC236}">
                <a16:creationId xmlns:a16="http://schemas.microsoft.com/office/drawing/2014/main" id="{F9F71267-09C6-D0BD-ED3F-A9C2E48AC710}"/>
              </a:ext>
            </a:extLst>
          </p:cNvPr>
          <p:cNvGrpSpPr/>
          <p:nvPr/>
        </p:nvGrpSpPr>
        <p:grpSpPr>
          <a:xfrm>
            <a:off x="8836650" y="3598358"/>
            <a:ext cx="619131" cy="473505"/>
            <a:chOff x="8927909" y="3372279"/>
            <a:chExt cx="495306" cy="378800"/>
          </a:xfrm>
        </p:grpSpPr>
        <p:cxnSp>
          <p:nvCxnSpPr>
            <p:cNvPr id="158" name="Straight Arrow Connector 157">
              <a:extLst>
                <a:ext uri="{FF2B5EF4-FFF2-40B4-BE49-F238E27FC236}">
                  <a16:creationId xmlns:a16="http://schemas.microsoft.com/office/drawing/2014/main" id="{F37699FC-BE5F-9204-5B06-86F96C26B15C}"/>
                </a:ext>
              </a:extLst>
            </p:cNvPr>
            <p:cNvCxnSpPr>
              <a:cxnSpLocks/>
              <a:stCxn id="156" idx="2"/>
              <a:endCxn id="176" idx="0"/>
            </p:cNvCxnSpPr>
            <p:nvPr/>
          </p:nvCxnSpPr>
          <p:spPr>
            <a:xfrm flipH="1">
              <a:off x="9074364" y="3372283"/>
              <a:ext cx="348825" cy="151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6" name="Oval 175">
              <a:extLst>
                <a:ext uri="{FF2B5EF4-FFF2-40B4-BE49-F238E27FC236}">
                  <a16:creationId xmlns:a16="http://schemas.microsoft.com/office/drawing/2014/main" id="{DB58E61F-46A9-C5ED-C040-0B972E4162FD}"/>
                </a:ext>
              </a:extLst>
            </p:cNvPr>
            <p:cNvSpPr/>
            <p:nvPr/>
          </p:nvSpPr>
          <p:spPr>
            <a:xfrm>
              <a:off x="8927909" y="3523958"/>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13" name="Group 212">
            <a:extLst>
              <a:ext uri="{FF2B5EF4-FFF2-40B4-BE49-F238E27FC236}">
                <a16:creationId xmlns:a16="http://schemas.microsoft.com/office/drawing/2014/main" id="{35DBA54F-D359-392A-5378-4712806B0CD3}"/>
              </a:ext>
            </a:extLst>
          </p:cNvPr>
          <p:cNvGrpSpPr/>
          <p:nvPr/>
        </p:nvGrpSpPr>
        <p:grpSpPr>
          <a:xfrm>
            <a:off x="8169456" y="2934658"/>
            <a:ext cx="750939" cy="667802"/>
            <a:chOff x="8394128" y="2841332"/>
            <a:chExt cx="600751" cy="534241"/>
          </a:xfrm>
        </p:grpSpPr>
        <p:cxnSp>
          <p:nvCxnSpPr>
            <p:cNvPr id="163" name="Straight Arrow Connector 162">
              <a:extLst>
                <a:ext uri="{FF2B5EF4-FFF2-40B4-BE49-F238E27FC236}">
                  <a16:creationId xmlns:a16="http://schemas.microsoft.com/office/drawing/2014/main" id="{02E30141-1CBA-2D5E-949F-C4BD736FD7C9}"/>
                </a:ext>
              </a:extLst>
            </p:cNvPr>
            <p:cNvCxnSpPr>
              <a:cxnSpLocks/>
              <a:stCxn id="161" idx="2"/>
              <a:endCxn id="177" idx="0"/>
            </p:cNvCxnSpPr>
            <p:nvPr/>
          </p:nvCxnSpPr>
          <p:spPr>
            <a:xfrm flipH="1">
              <a:off x="8638219" y="2841330"/>
              <a:ext cx="356662" cy="1557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7" name="Rectangle: Rounded Corners 176">
              <a:extLst>
                <a:ext uri="{FF2B5EF4-FFF2-40B4-BE49-F238E27FC236}">
                  <a16:creationId xmlns:a16="http://schemas.microsoft.com/office/drawing/2014/main" id="{D65FE9E0-DCF7-80BF-A549-F495D8211796}"/>
                </a:ext>
              </a:extLst>
            </p:cNvPr>
            <p:cNvSpPr/>
            <p:nvPr/>
          </p:nvSpPr>
          <p:spPr>
            <a:xfrm>
              <a:off x="8394128" y="299703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grpSp>
      <p:grpSp>
        <p:nvGrpSpPr>
          <p:cNvPr id="221" name="Group 220">
            <a:extLst>
              <a:ext uri="{FF2B5EF4-FFF2-40B4-BE49-F238E27FC236}">
                <a16:creationId xmlns:a16="http://schemas.microsoft.com/office/drawing/2014/main" id="{789ED247-817B-9F6B-4B6E-3030D31A50EC}"/>
              </a:ext>
            </a:extLst>
          </p:cNvPr>
          <p:cNvGrpSpPr/>
          <p:nvPr/>
        </p:nvGrpSpPr>
        <p:grpSpPr>
          <a:xfrm>
            <a:off x="10000193" y="5505216"/>
            <a:ext cx="987300" cy="491111"/>
            <a:chOff x="9858722" y="4897775"/>
            <a:chExt cx="789840" cy="392889"/>
          </a:xfrm>
        </p:grpSpPr>
        <p:cxnSp>
          <p:nvCxnSpPr>
            <p:cNvPr id="190" name="Straight Arrow Connector 189">
              <a:extLst>
                <a:ext uri="{FF2B5EF4-FFF2-40B4-BE49-F238E27FC236}">
                  <a16:creationId xmlns:a16="http://schemas.microsoft.com/office/drawing/2014/main" id="{80A08F01-EC56-056E-A06B-2790C9C10C69}"/>
                </a:ext>
              </a:extLst>
            </p:cNvPr>
            <p:cNvCxnSpPr>
              <a:cxnSpLocks/>
              <a:stCxn id="188" idx="2"/>
              <a:endCxn id="191" idx="0"/>
            </p:cNvCxnSpPr>
            <p:nvPr/>
          </p:nvCxnSpPr>
          <p:spPr>
            <a:xfrm flipH="1">
              <a:off x="10249268" y="4897775"/>
              <a:ext cx="399294" cy="165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1" name="Rectangle: Rounded Corners 190">
              <a:extLst>
                <a:ext uri="{FF2B5EF4-FFF2-40B4-BE49-F238E27FC236}">
                  <a16:creationId xmlns:a16="http://schemas.microsoft.com/office/drawing/2014/main" id="{87E1A446-E917-5A61-1B7C-91E5782FB717}"/>
                </a:ext>
              </a:extLst>
            </p:cNvPr>
            <p:cNvSpPr/>
            <p:nvPr/>
          </p:nvSpPr>
          <p:spPr>
            <a:xfrm>
              <a:off x="9858722" y="5063543"/>
              <a:ext cx="781092"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livid</a:t>
              </a:r>
            </a:p>
          </p:txBody>
        </p:sp>
      </p:grpSp>
      <p:grpSp>
        <p:nvGrpSpPr>
          <p:cNvPr id="218" name="Group 217">
            <a:extLst>
              <a:ext uri="{FF2B5EF4-FFF2-40B4-BE49-F238E27FC236}">
                <a16:creationId xmlns:a16="http://schemas.microsoft.com/office/drawing/2014/main" id="{12EC5735-62E0-CC97-4F50-918028E8CDD9}"/>
              </a:ext>
            </a:extLst>
          </p:cNvPr>
          <p:cNvGrpSpPr/>
          <p:nvPr/>
        </p:nvGrpSpPr>
        <p:grpSpPr>
          <a:xfrm>
            <a:off x="9911615" y="4260787"/>
            <a:ext cx="850891" cy="622226"/>
            <a:chOff x="9787860" y="3902232"/>
            <a:chExt cx="680713" cy="497781"/>
          </a:xfrm>
        </p:grpSpPr>
        <p:cxnSp>
          <p:nvCxnSpPr>
            <p:cNvPr id="179" name="Straight Arrow Connector 178">
              <a:extLst>
                <a:ext uri="{FF2B5EF4-FFF2-40B4-BE49-F238E27FC236}">
                  <a16:creationId xmlns:a16="http://schemas.microsoft.com/office/drawing/2014/main" id="{E1DADD0D-05BC-40A4-F0D3-676EA2BEEB3C}"/>
                </a:ext>
              </a:extLst>
            </p:cNvPr>
            <p:cNvCxnSpPr>
              <a:cxnSpLocks/>
              <a:endCxn id="192" idx="0"/>
            </p:cNvCxnSpPr>
            <p:nvPr/>
          </p:nvCxnSpPr>
          <p:spPr>
            <a:xfrm>
              <a:off x="9787860" y="3902232"/>
              <a:ext cx="436622" cy="11924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2" name="Rectangle: Rounded Corners 191">
              <a:extLst>
                <a:ext uri="{FF2B5EF4-FFF2-40B4-BE49-F238E27FC236}">
                  <a16:creationId xmlns:a16="http://schemas.microsoft.com/office/drawing/2014/main" id="{2EE789A6-44AB-469A-A19C-9363D5949DDA}"/>
                </a:ext>
              </a:extLst>
            </p:cNvPr>
            <p:cNvSpPr/>
            <p:nvPr/>
          </p:nvSpPr>
          <p:spPr>
            <a:xfrm>
              <a:off x="9980391" y="402147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AP</a:t>
              </a:r>
            </a:p>
          </p:txBody>
        </p:sp>
      </p:grpSp>
      <p:grpSp>
        <p:nvGrpSpPr>
          <p:cNvPr id="220" name="Group 219">
            <a:extLst>
              <a:ext uri="{FF2B5EF4-FFF2-40B4-BE49-F238E27FC236}">
                <a16:creationId xmlns:a16="http://schemas.microsoft.com/office/drawing/2014/main" id="{5D921AD9-67DC-E370-5BB6-FFD0E02C3D05}"/>
              </a:ext>
            </a:extLst>
          </p:cNvPr>
          <p:cNvGrpSpPr/>
          <p:nvPr/>
        </p:nvGrpSpPr>
        <p:grpSpPr>
          <a:xfrm>
            <a:off x="10457388" y="4883013"/>
            <a:ext cx="835215" cy="622199"/>
            <a:chOff x="10224481" y="4400015"/>
            <a:chExt cx="668172" cy="497760"/>
          </a:xfrm>
        </p:grpSpPr>
        <p:sp>
          <p:nvSpPr>
            <p:cNvPr id="188" name="Rectangle: Rounded Corners 187">
              <a:extLst>
                <a:ext uri="{FF2B5EF4-FFF2-40B4-BE49-F238E27FC236}">
                  <a16:creationId xmlns:a16="http://schemas.microsoft.com/office/drawing/2014/main" id="{5B1924AD-9B10-8CFF-E9F0-BBF34E1FC432}"/>
                </a:ext>
              </a:extLst>
            </p:cNvPr>
            <p:cNvSpPr/>
            <p:nvPr/>
          </p:nvSpPr>
          <p:spPr>
            <a:xfrm>
              <a:off x="10404471" y="4519240"/>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193" name="Straight Arrow Connector 192">
              <a:extLst>
                <a:ext uri="{FF2B5EF4-FFF2-40B4-BE49-F238E27FC236}">
                  <a16:creationId xmlns:a16="http://schemas.microsoft.com/office/drawing/2014/main" id="{8BC8173E-BFE7-788E-CE75-09F0F5F7FAF5}"/>
                </a:ext>
              </a:extLst>
            </p:cNvPr>
            <p:cNvCxnSpPr>
              <a:cxnSpLocks/>
              <a:stCxn id="192" idx="2"/>
              <a:endCxn id="188" idx="0"/>
            </p:cNvCxnSpPr>
            <p:nvPr/>
          </p:nvCxnSpPr>
          <p:spPr>
            <a:xfrm>
              <a:off x="10224482" y="4400013"/>
              <a:ext cx="424080" cy="1192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22" name="Group 221">
            <a:extLst>
              <a:ext uri="{FF2B5EF4-FFF2-40B4-BE49-F238E27FC236}">
                <a16:creationId xmlns:a16="http://schemas.microsoft.com/office/drawing/2014/main" id="{46A55129-93F3-D88E-4BA7-ED1262CBEE75}"/>
              </a:ext>
            </a:extLst>
          </p:cNvPr>
          <p:cNvGrpSpPr/>
          <p:nvPr/>
        </p:nvGrpSpPr>
        <p:grpSpPr>
          <a:xfrm>
            <a:off x="10987498" y="5505214"/>
            <a:ext cx="660311" cy="491089"/>
            <a:chOff x="10648566" y="4897792"/>
            <a:chExt cx="528249" cy="392872"/>
          </a:xfrm>
        </p:grpSpPr>
        <p:cxnSp>
          <p:nvCxnSpPr>
            <p:cNvPr id="189" name="Straight Arrow Connector 188">
              <a:extLst>
                <a:ext uri="{FF2B5EF4-FFF2-40B4-BE49-F238E27FC236}">
                  <a16:creationId xmlns:a16="http://schemas.microsoft.com/office/drawing/2014/main" id="{82F43FEB-F6D5-326D-EC04-6FE412CB7FDB}"/>
                </a:ext>
              </a:extLst>
            </p:cNvPr>
            <p:cNvCxnSpPr>
              <a:cxnSpLocks/>
              <a:stCxn id="188" idx="2"/>
              <a:endCxn id="195" idx="0"/>
            </p:cNvCxnSpPr>
            <p:nvPr/>
          </p:nvCxnSpPr>
          <p:spPr>
            <a:xfrm>
              <a:off x="10648562" y="4897775"/>
              <a:ext cx="381798" cy="16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5" name="Oval 194">
              <a:extLst>
                <a:ext uri="{FF2B5EF4-FFF2-40B4-BE49-F238E27FC236}">
                  <a16:creationId xmlns:a16="http://schemas.microsoft.com/office/drawing/2014/main" id="{9D3E6564-AFE4-5C15-CD36-C86377AE3686}"/>
                </a:ext>
              </a:extLst>
            </p:cNvPr>
            <p:cNvSpPr/>
            <p:nvPr/>
          </p:nvSpPr>
          <p:spPr>
            <a:xfrm>
              <a:off x="10883906" y="5063543"/>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19" name="Group 218">
            <a:extLst>
              <a:ext uri="{FF2B5EF4-FFF2-40B4-BE49-F238E27FC236}">
                <a16:creationId xmlns:a16="http://schemas.microsoft.com/office/drawing/2014/main" id="{9B4ABEEC-5C85-898A-8A1D-EAA395142E93}"/>
              </a:ext>
            </a:extLst>
          </p:cNvPr>
          <p:cNvGrpSpPr/>
          <p:nvPr/>
        </p:nvGrpSpPr>
        <p:grpSpPr>
          <a:xfrm>
            <a:off x="9698273" y="4883024"/>
            <a:ext cx="759123" cy="501323"/>
            <a:chOff x="9617183" y="4400005"/>
            <a:chExt cx="607298" cy="401057"/>
          </a:xfrm>
        </p:grpSpPr>
        <p:cxnSp>
          <p:nvCxnSpPr>
            <p:cNvPr id="202" name="Straight Arrow Connector 201">
              <a:extLst>
                <a:ext uri="{FF2B5EF4-FFF2-40B4-BE49-F238E27FC236}">
                  <a16:creationId xmlns:a16="http://schemas.microsoft.com/office/drawing/2014/main" id="{2858FFBD-7A56-88EC-699D-407B2AE8F208}"/>
                </a:ext>
              </a:extLst>
            </p:cNvPr>
            <p:cNvCxnSpPr>
              <a:cxnSpLocks/>
              <a:stCxn id="192" idx="2"/>
              <a:endCxn id="203" idx="0"/>
            </p:cNvCxnSpPr>
            <p:nvPr/>
          </p:nvCxnSpPr>
          <p:spPr>
            <a:xfrm flipH="1">
              <a:off x="9763638" y="4400013"/>
              <a:ext cx="460844" cy="17392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3" name="Oval 202">
              <a:extLst>
                <a:ext uri="{FF2B5EF4-FFF2-40B4-BE49-F238E27FC236}">
                  <a16:creationId xmlns:a16="http://schemas.microsoft.com/office/drawing/2014/main" id="{C5072D40-669F-A46D-2B2C-8D51B8ACEBA3}"/>
                </a:ext>
              </a:extLst>
            </p:cNvPr>
            <p:cNvSpPr/>
            <p:nvPr/>
          </p:nvSpPr>
          <p:spPr>
            <a:xfrm>
              <a:off x="9617183" y="457394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26" name="Rectangle: Rounded Corners 225">
            <a:extLst>
              <a:ext uri="{FF2B5EF4-FFF2-40B4-BE49-F238E27FC236}">
                <a16:creationId xmlns:a16="http://schemas.microsoft.com/office/drawing/2014/main" id="{F7F58543-9F45-39C6-E12B-F83CB13563A6}"/>
              </a:ext>
            </a:extLst>
          </p:cNvPr>
          <p:cNvSpPr/>
          <p:nvPr/>
        </p:nvSpPr>
        <p:spPr>
          <a:xfrm>
            <a:off x="9202813" y="1897588"/>
            <a:ext cx="854319" cy="283901"/>
          </a:xfrm>
          <a:prstGeom prst="roundRect">
            <a:avLst/>
          </a:prstGeom>
          <a:solidFill>
            <a:schemeClr val="accent4">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6"/>
                </a:solidFill>
                <a:latin typeface="Courier New" panose="02070309020205020404" pitchFamily="49" charset="0"/>
                <a:cs typeface="Courier New" panose="02070309020205020404" pitchFamily="49" charset="0"/>
              </a:rPr>
              <a:t>I</a:t>
            </a:r>
          </a:p>
        </p:txBody>
      </p:sp>
      <p:sp>
        <p:nvSpPr>
          <p:cNvPr id="227" name="Rectangle: Rounded Corners 226">
            <a:extLst>
              <a:ext uri="{FF2B5EF4-FFF2-40B4-BE49-F238E27FC236}">
                <a16:creationId xmlns:a16="http://schemas.microsoft.com/office/drawing/2014/main" id="{D286BD43-074E-0A9A-0D70-79ECA39604DB}"/>
              </a:ext>
            </a:extLst>
          </p:cNvPr>
          <p:cNvSpPr/>
          <p:nvPr/>
        </p:nvSpPr>
        <p:spPr>
          <a:xfrm>
            <a:off x="10064405" y="1897588"/>
            <a:ext cx="854319" cy="283901"/>
          </a:xfrm>
          <a:prstGeom prst="roundRect">
            <a:avLst/>
          </a:prstGeom>
          <a:solidFill>
            <a:schemeClr val="accent4">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6"/>
                </a:solidFill>
                <a:latin typeface="Courier New" panose="02070309020205020404" pitchFamily="49" charset="0"/>
                <a:cs typeface="Courier New" panose="02070309020205020404" pitchFamily="49" charset="0"/>
              </a:rPr>
              <a:t>am</a:t>
            </a:r>
          </a:p>
        </p:txBody>
      </p:sp>
      <p:sp>
        <p:nvSpPr>
          <p:cNvPr id="228" name="Rectangle: Rounded Corners 227">
            <a:extLst>
              <a:ext uri="{FF2B5EF4-FFF2-40B4-BE49-F238E27FC236}">
                <a16:creationId xmlns:a16="http://schemas.microsoft.com/office/drawing/2014/main" id="{EDA0D5DF-498F-9AA4-7178-EFE94938A402}"/>
              </a:ext>
            </a:extLst>
          </p:cNvPr>
          <p:cNvSpPr/>
          <p:nvPr/>
        </p:nvSpPr>
        <p:spPr>
          <a:xfrm>
            <a:off x="10926640" y="1897588"/>
            <a:ext cx="854319" cy="283901"/>
          </a:xfrm>
          <a:prstGeom prst="roundRect">
            <a:avLst/>
          </a:prstGeom>
          <a:solidFill>
            <a:schemeClr val="accent4">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6"/>
                </a:solidFill>
                <a:latin typeface="Courier New" panose="02070309020205020404" pitchFamily="49" charset="0"/>
                <a:cs typeface="Courier New" panose="02070309020205020404" pitchFamily="49" charset="0"/>
              </a:rPr>
              <a:t>livid</a:t>
            </a:r>
          </a:p>
        </p:txBody>
      </p:sp>
      <p:sp>
        <p:nvSpPr>
          <p:cNvPr id="229" name="Title 1">
            <a:extLst>
              <a:ext uri="{FF2B5EF4-FFF2-40B4-BE49-F238E27FC236}">
                <a16:creationId xmlns:a16="http://schemas.microsoft.com/office/drawing/2014/main" id="{CE79912C-3F8E-2CD5-CAFE-83ECC99F6BE3}"/>
              </a:ext>
            </a:extLst>
          </p:cNvPr>
          <p:cNvSpPr txBox="1">
            <a:spLocks/>
          </p:cNvSpPr>
          <p:nvPr/>
        </p:nvSpPr>
        <p:spPr>
          <a:xfrm>
            <a:off x="838200" y="40007"/>
            <a:ext cx="10515600" cy="469991"/>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Franklin Gothic Medium Cond" charset="0"/>
                <a:ea typeface="Franklin Gothic Medium Cond" charset="0"/>
                <a:cs typeface="Franklin Gothic Medium Cond" charset="0"/>
              </a:defRPr>
            </a:lvl1pPr>
          </a:lstStyle>
          <a:p>
            <a:pPr algn="ctr"/>
            <a:r>
              <a:rPr lang="en-US" sz="3600" dirty="0"/>
              <a:t>Important Tools: Visitor Pattern</a:t>
            </a:r>
          </a:p>
        </p:txBody>
      </p:sp>
    </p:spTree>
    <p:extLst>
      <p:ext uri="{BB962C8B-B14F-4D97-AF65-F5344CB8AC3E}">
        <p14:creationId xmlns:p14="http://schemas.microsoft.com/office/powerpoint/2010/main" val="418866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64"/>
                                        </p:tgtEl>
                                      </p:cBhvr>
                                    </p:animEffect>
                                    <p:animScale>
                                      <p:cBhvr>
                                        <p:cTn id="23" dur="250" autoRev="1" fill="hold"/>
                                        <p:tgtEl>
                                          <p:spTgt spid="164"/>
                                        </p:tgtEl>
                                      </p:cBhvr>
                                      <p:by x="105000" y="105000"/>
                                    </p:animScale>
                                  </p:childTnLst>
                                </p:cTn>
                              </p:par>
                            </p:childTnLst>
                          </p:cTn>
                        </p:par>
                        <p:par>
                          <p:cTn id="24" fill="hold">
                            <p:stCondLst>
                              <p:cond delay="500"/>
                            </p:stCondLst>
                            <p:childTnLst>
                              <p:par>
                                <p:cTn id="25" presetID="26" presetClass="emph" presetSubtype="0" fill="hold" nodeType="afterEffect">
                                  <p:stCondLst>
                                    <p:cond delay="0"/>
                                  </p:stCondLst>
                                  <p:childTnLst>
                                    <p:animEffect transition="out" filter="fade">
                                      <p:cBhvr>
                                        <p:cTn id="26" dur="500" tmFilter="0, 0; .2, .5; .8, .5; 1, 0"/>
                                        <p:tgtEl>
                                          <p:spTgt spid="207"/>
                                        </p:tgtEl>
                                      </p:cBhvr>
                                    </p:animEffect>
                                    <p:animScale>
                                      <p:cBhvr>
                                        <p:cTn id="27" dur="250" autoRev="1" fill="hold"/>
                                        <p:tgtEl>
                                          <p:spTgt spid="207"/>
                                        </p:tgtEl>
                                      </p:cBhvr>
                                      <p:by x="105000" y="105000"/>
                                    </p:animScale>
                                  </p:childTnLst>
                                  <p:subTnLst>
                                    <p:animClr clrSpc="rgb" dir="cw">
                                      <p:cBhvr override="childStyle">
                                        <p:cTn dur="1" fill="hold" display="0" masterRel="nextClick" afterEffect="1"/>
                                        <p:tgtEl>
                                          <p:spTgt spid="207"/>
                                        </p:tgtEl>
                                        <p:attrNameLst>
                                          <p:attrName>ppt_c</p:attrName>
                                        </p:attrNameLst>
                                      </p:cBhvr>
                                      <p:to>
                                        <a:srgbClr val="33CC33"/>
                                      </p:to>
                                    </p:animClr>
                                  </p:subTnLst>
                                </p:cTn>
                              </p:par>
                            </p:childTnLst>
                          </p:cTn>
                        </p:par>
                        <p:par>
                          <p:cTn id="28" fill="hold">
                            <p:stCondLst>
                              <p:cond delay="1000"/>
                            </p:stCondLst>
                            <p:childTnLst>
                              <p:par>
                                <p:cTn id="29" presetID="26" presetClass="emph" presetSubtype="0" fill="hold" nodeType="afterEffect">
                                  <p:stCondLst>
                                    <p:cond delay="0"/>
                                  </p:stCondLst>
                                  <p:childTnLst>
                                    <p:animEffect transition="out" filter="fade">
                                      <p:cBhvr>
                                        <p:cTn id="30" dur="500" tmFilter="0, 0; .2, .5; .8, .5; 1, 0"/>
                                        <p:tgtEl>
                                          <p:spTgt spid="208"/>
                                        </p:tgtEl>
                                      </p:cBhvr>
                                    </p:animEffect>
                                    <p:animScale>
                                      <p:cBhvr>
                                        <p:cTn id="31" dur="250" autoRev="1" fill="hold"/>
                                        <p:tgtEl>
                                          <p:spTgt spid="208"/>
                                        </p:tgtEl>
                                      </p:cBhvr>
                                      <p:by x="105000" y="105000"/>
                                    </p:animScale>
                                  </p:childTnLst>
                                  <p:subTnLst>
                                    <p:animClr clrSpc="rgb" dir="cw">
                                      <p:cBhvr override="childStyle">
                                        <p:cTn dur="1" fill="hold" display="0" masterRel="nextClick" afterEffect="1"/>
                                        <p:tgtEl>
                                          <p:spTgt spid="208"/>
                                        </p:tgtEl>
                                        <p:attrNameLst>
                                          <p:attrName>ppt_c</p:attrName>
                                        </p:attrNameLst>
                                      </p:cBhvr>
                                      <p:to>
                                        <a:srgbClr val="33CC33"/>
                                      </p:to>
                                    </p:animClr>
                                  </p:subTnLst>
                                </p:cTn>
                              </p:par>
                            </p:childTnLst>
                          </p:cTn>
                        </p:par>
                        <p:par>
                          <p:cTn id="32" fill="hold">
                            <p:stCondLst>
                              <p:cond delay="1500"/>
                            </p:stCondLst>
                            <p:childTnLst>
                              <p:par>
                                <p:cTn id="33" presetID="26" presetClass="emph" presetSubtype="0" fill="hold" nodeType="afterEffect">
                                  <p:stCondLst>
                                    <p:cond delay="0"/>
                                  </p:stCondLst>
                                  <p:childTnLst>
                                    <p:animEffect transition="out" filter="fade">
                                      <p:cBhvr>
                                        <p:cTn id="34" dur="500" tmFilter="0, 0; .2, .5; .8, .5; 1, 0"/>
                                        <p:tgtEl>
                                          <p:spTgt spid="209"/>
                                        </p:tgtEl>
                                      </p:cBhvr>
                                    </p:animEffect>
                                    <p:animScale>
                                      <p:cBhvr>
                                        <p:cTn id="35" dur="250" autoRev="1" fill="hold"/>
                                        <p:tgtEl>
                                          <p:spTgt spid="209"/>
                                        </p:tgtEl>
                                      </p:cBhvr>
                                      <p:by x="105000" y="105000"/>
                                    </p:animScale>
                                  </p:childTnLst>
                                  <p:subTnLst>
                                    <p:animClr clrSpc="rgb" dir="cw">
                                      <p:cBhvr override="childStyle">
                                        <p:cTn dur="1" fill="hold" display="0" masterRel="nextClick" afterEffect="1"/>
                                        <p:tgtEl>
                                          <p:spTgt spid="209"/>
                                        </p:tgtEl>
                                        <p:attrNameLst>
                                          <p:attrName>ppt_c</p:attrName>
                                        </p:attrNameLst>
                                      </p:cBhvr>
                                      <p:to>
                                        <a:srgbClr val="33CC33"/>
                                      </p:to>
                                    </p:animClr>
                                  </p:subTnLst>
                                </p:cTn>
                              </p:par>
                            </p:childTnLst>
                          </p:cTn>
                        </p:par>
                        <p:par>
                          <p:cTn id="36" fill="hold">
                            <p:stCondLst>
                              <p:cond delay="2000"/>
                            </p:stCondLst>
                            <p:childTnLst>
                              <p:par>
                                <p:cTn id="37" presetID="26" presetClass="emph" presetSubtype="0" fill="hold" nodeType="afterEffect">
                                  <p:stCondLst>
                                    <p:cond delay="0"/>
                                  </p:stCondLst>
                                  <p:childTnLst>
                                    <p:animEffect transition="out" filter="fade">
                                      <p:cBhvr>
                                        <p:cTn id="38" dur="500" tmFilter="0, 0; .2, .5; .8, .5; 1, 0"/>
                                        <p:tgtEl>
                                          <p:spTgt spid="210"/>
                                        </p:tgtEl>
                                      </p:cBhvr>
                                    </p:animEffect>
                                    <p:animScale>
                                      <p:cBhvr>
                                        <p:cTn id="39" dur="250" autoRev="1" fill="hold"/>
                                        <p:tgtEl>
                                          <p:spTgt spid="210"/>
                                        </p:tgtEl>
                                      </p:cBhvr>
                                      <p:by x="105000" y="105000"/>
                                    </p:animScale>
                                  </p:childTnLst>
                                  <p:subTnLst>
                                    <p:animClr clrSpc="rgb" dir="cw">
                                      <p:cBhvr override="childStyle">
                                        <p:cTn dur="1" fill="hold" display="0" masterRel="nextClick" afterEffect="1"/>
                                        <p:tgtEl>
                                          <p:spTgt spid="210"/>
                                        </p:tgtEl>
                                        <p:attrNameLst>
                                          <p:attrName>ppt_c</p:attrName>
                                        </p:attrNameLst>
                                      </p:cBhvr>
                                      <p:to>
                                        <a:srgbClr val="33CC33"/>
                                      </p:to>
                                    </p:animClr>
                                  </p:subTnLst>
                                </p:cTn>
                              </p:par>
                            </p:childTnLst>
                          </p:cTn>
                        </p:par>
                        <p:par>
                          <p:cTn id="40" fill="hold">
                            <p:stCondLst>
                              <p:cond delay="2500"/>
                            </p:stCondLst>
                            <p:childTnLst>
                              <p:par>
                                <p:cTn id="41" presetID="1" presetClass="entr" presetSubtype="0" fill="hold" grpId="0" nodeType="afterEffect">
                                  <p:stCondLst>
                                    <p:cond delay="0"/>
                                  </p:stCondLst>
                                  <p:childTnLst>
                                    <p:set>
                                      <p:cBhvr>
                                        <p:cTn id="42" dur="1" fill="hold">
                                          <p:stCondLst>
                                            <p:cond delay="499"/>
                                          </p:stCondLst>
                                        </p:cTn>
                                        <p:tgtEl>
                                          <p:spTgt spid="226"/>
                                        </p:tgtEl>
                                        <p:attrNameLst>
                                          <p:attrName>style.visibility</p:attrName>
                                        </p:attrNameLst>
                                      </p:cBhvr>
                                      <p:to>
                                        <p:strVal val="visible"/>
                                      </p:to>
                                    </p:set>
                                  </p:childTnLst>
                                </p:cTn>
                              </p:par>
                            </p:childTnLst>
                          </p:cTn>
                        </p:par>
                        <p:par>
                          <p:cTn id="43" fill="hold">
                            <p:stCondLst>
                              <p:cond delay="3000"/>
                            </p:stCondLst>
                            <p:childTnLst>
                              <p:par>
                                <p:cTn id="44" presetID="26" presetClass="emph" presetSubtype="0" fill="hold" nodeType="afterEffect">
                                  <p:stCondLst>
                                    <p:cond delay="0"/>
                                  </p:stCondLst>
                                  <p:childTnLst>
                                    <p:animEffect transition="out" filter="fade">
                                      <p:cBhvr>
                                        <p:cTn id="45" dur="500" tmFilter="0, 0; .2, .5; .8, .5; 1, 0"/>
                                        <p:tgtEl>
                                          <p:spTgt spid="211"/>
                                        </p:tgtEl>
                                      </p:cBhvr>
                                    </p:animEffect>
                                    <p:animScale>
                                      <p:cBhvr>
                                        <p:cTn id="46" dur="250" autoRev="1" fill="hold"/>
                                        <p:tgtEl>
                                          <p:spTgt spid="211"/>
                                        </p:tgtEl>
                                      </p:cBhvr>
                                      <p:by x="105000" y="105000"/>
                                    </p:animScale>
                                  </p:childTnLst>
                                  <p:subTnLst>
                                    <p:animClr clrSpc="rgb" dir="cw">
                                      <p:cBhvr override="childStyle">
                                        <p:cTn dur="1" fill="hold" display="0" masterRel="nextClick" afterEffect="1"/>
                                        <p:tgtEl>
                                          <p:spTgt spid="211"/>
                                        </p:tgtEl>
                                        <p:attrNameLst>
                                          <p:attrName>ppt_c</p:attrName>
                                        </p:attrNameLst>
                                      </p:cBhvr>
                                      <p:to>
                                        <a:srgbClr val="33CC33"/>
                                      </p:to>
                                    </p:animClr>
                                  </p:subTnLst>
                                </p:cTn>
                              </p:par>
                            </p:childTnLst>
                          </p:cTn>
                        </p:par>
                        <p:par>
                          <p:cTn id="47" fill="hold">
                            <p:stCondLst>
                              <p:cond delay="3500"/>
                            </p:stCondLst>
                            <p:childTnLst>
                              <p:par>
                                <p:cTn id="48" presetID="26" presetClass="emph" presetSubtype="0" fill="hold" nodeType="afterEffect">
                                  <p:stCondLst>
                                    <p:cond delay="0"/>
                                  </p:stCondLst>
                                  <p:childTnLst>
                                    <p:animEffect transition="out" filter="fade">
                                      <p:cBhvr>
                                        <p:cTn id="49" dur="500" tmFilter="0, 0; .2, .5; .8, .5; 1, 0"/>
                                        <p:tgtEl>
                                          <p:spTgt spid="212"/>
                                        </p:tgtEl>
                                      </p:cBhvr>
                                    </p:animEffect>
                                    <p:animScale>
                                      <p:cBhvr>
                                        <p:cTn id="50" dur="250" autoRev="1" fill="hold"/>
                                        <p:tgtEl>
                                          <p:spTgt spid="212"/>
                                        </p:tgtEl>
                                      </p:cBhvr>
                                      <p:by x="105000" y="105000"/>
                                    </p:animScale>
                                  </p:childTnLst>
                                </p:cTn>
                              </p:par>
                            </p:childTnLst>
                          </p:cTn>
                        </p:par>
                        <p:par>
                          <p:cTn id="51" fill="hold">
                            <p:stCondLst>
                              <p:cond delay="4000"/>
                            </p:stCondLst>
                            <p:childTnLst>
                              <p:par>
                                <p:cTn id="52" presetID="26" presetClass="emph" presetSubtype="0" fill="hold" nodeType="afterEffect">
                                  <p:stCondLst>
                                    <p:cond delay="0"/>
                                  </p:stCondLst>
                                  <p:childTnLst>
                                    <p:animEffect transition="out" filter="fade">
                                      <p:cBhvr>
                                        <p:cTn id="53" dur="500" tmFilter="0, 0; .2, .5; .8, .5; 1, 0"/>
                                        <p:tgtEl>
                                          <p:spTgt spid="213"/>
                                        </p:tgtEl>
                                      </p:cBhvr>
                                    </p:animEffect>
                                    <p:animScale>
                                      <p:cBhvr>
                                        <p:cTn id="54" dur="250" autoRev="1" fill="hold"/>
                                        <p:tgtEl>
                                          <p:spTgt spid="213"/>
                                        </p:tgtEl>
                                      </p:cBhvr>
                                      <p:by x="105000" y="105000"/>
                                    </p:animScale>
                                  </p:childTnLst>
                                </p:cTn>
                              </p:par>
                            </p:childTnLst>
                          </p:cTn>
                        </p:par>
                        <p:par>
                          <p:cTn id="55" fill="hold">
                            <p:stCondLst>
                              <p:cond delay="4500"/>
                            </p:stCondLst>
                            <p:childTnLst>
                              <p:par>
                                <p:cTn id="56" presetID="26" presetClass="emph" presetSubtype="0" fill="hold" nodeType="afterEffect">
                                  <p:stCondLst>
                                    <p:cond delay="0"/>
                                  </p:stCondLst>
                                  <p:childTnLst>
                                    <p:animEffect transition="out" filter="fade">
                                      <p:cBhvr>
                                        <p:cTn id="57" dur="500" tmFilter="0, 0; .2, .5; .8, .5; 1, 0"/>
                                        <p:tgtEl>
                                          <p:spTgt spid="214"/>
                                        </p:tgtEl>
                                      </p:cBhvr>
                                    </p:animEffect>
                                    <p:animScale>
                                      <p:cBhvr>
                                        <p:cTn id="58" dur="250" autoRev="1" fill="hold"/>
                                        <p:tgtEl>
                                          <p:spTgt spid="214"/>
                                        </p:tgtEl>
                                      </p:cBhvr>
                                      <p:by x="105000" y="105000"/>
                                    </p:animScale>
                                  </p:childTnLst>
                                </p:cTn>
                              </p:par>
                            </p:childTnLst>
                          </p:cTn>
                        </p:par>
                        <p:par>
                          <p:cTn id="59" fill="hold">
                            <p:stCondLst>
                              <p:cond delay="5000"/>
                            </p:stCondLst>
                            <p:childTnLst>
                              <p:par>
                                <p:cTn id="60" presetID="26" presetClass="emph" presetSubtype="0" fill="hold" nodeType="afterEffect">
                                  <p:stCondLst>
                                    <p:cond delay="0"/>
                                  </p:stCondLst>
                                  <p:childTnLst>
                                    <p:animEffect transition="out" filter="fade">
                                      <p:cBhvr>
                                        <p:cTn id="61" dur="500" tmFilter="0, 0; .2, .5; .8, .5; 1, 0"/>
                                        <p:tgtEl>
                                          <p:spTgt spid="215"/>
                                        </p:tgtEl>
                                      </p:cBhvr>
                                    </p:animEffect>
                                    <p:animScale>
                                      <p:cBhvr>
                                        <p:cTn id="62" dur="250" autoRev="1" fill="hold"/>
                                        <p:tgtEl>
                                          <p:spTgt spid="215"/>
                                        </p:tgtEl>
                                      </p:cBhvr>
                                      <p:by x="105000" y="105000"/>
                                    </p:animScale>
                                  </p:childTnLst>
                                </p:cTn>
                              </p:par>
                            </p:childTnLst>
                          </p:cTn>
                        </p:par>
                        <p:par>
                          <p:cTn id="63" fill="hold">
                            <p:stCondLst>
                              <p:cond delay="5500"/>
                            </p:stCondLst>
                            <p:childTnLst>
                              <p:par>
                                <p:cTn id="64" presetID="26" presetClass="emph" presetSubtype="0" fill="hold" nodeType="afterEffect">
                                  <p:stCondLst>
                                    <p:cond delay="0"/>
                                  </p:stCondLst>
                                  <p:childTnLst>
                                    <p:animEffect transition="out" filter="fade">
                                      <p:cBhvr>
                                        <p:cTn id="65" dur="500" tmFilter="0, 0; .2, .5; .8, .5; 1, 0"/>
                                        <p:tgtEl>
                                          <p:spTgt spid="216"/>
                                        </p:tgtEl>
                                      </p:cBhvr>
                                    </p:animEffect>
                                    <p:animScale>
                                      <p:cBhvr>
                                        <p:cTn id="66" dur="250" autoRev="1" fill="hold"/>
                                        <p:tgtEl>
                                          <p:spTgt spid="216"/>
                                        </p:tgtEl>
                                      </p:cBhvr>
                                      <p:by x="105000" y="105000"/>
                                    </p:animScale>
                                  </p:childTnLst>
                                </p:cTn>
                              </p:par>
                            </p:childTnLst>
                          </p:cTn>
                        </p:par>
                        <p:par>
                          <p:cTn id="67" fill="hold">
                            <p:stCondLst>
                              <p:cond delay="6000"/>
                            </p:stCondLst>
                            <p:childTnLst>
                              <p:par>
                                <p:cTn id="68" presetID="26" presetClass="emph" presetSubtype="0" fill="hold" nodeType="afterEffect">
                                  <p:stCondLst>
                                    <p:cond delay="0"/>
                                  </p:stCondLst>
                                  <p:childTnLst>
                                    <p:animEffect transition="out" filter="fade">
                                      <p:cBhvr>
                                        <p:cTn id="69" dur="500" tmFilter="0, 0; .2, .5; .8, .5; 1, 0"/>
                                        <p:tgtEl>
                                          <p:spTgt spid="217"/>
                                        </p:tgtEl>
                                      </p:cBhvr>
                                    </p:animEffect>
                                    <p:animScale>
                                      <p:cBhvr>
                                        <p:cTn id="70" dur="250" autoRev="1" fill="hold"/>
                                        <p:tgtEl>
                                          <p:spTgt spid="217"/>
                                        </p:tgtEl>
                                      </p:cBhvr>
                                      <p:by x="105000" y="105000"/>
                                    </p:animScale>
                                  </p:childTnLst>
                                </p:cTn>
                              </p:par>
                            </p:childTnLst>
                          </p:cTn>
                        </p:par>
                        <p:par>
                          <p:cTn id="71" fill="hold">
                            <p:stCondLst>
                              <p:cond delay="6500"/>
                            </p:stCondLst>
                            <p:childTnLst>
                              <p:par>
                                <p:cTn id="72" presetID="1" presetClass="entr" presetSubtype="0" fill="hold" grpId="0" nodeType="afterEffect">
                                  <p:stCondLst>
                                    <p:cond delay="0"/>
                                  </p:stCondLst>
                                  <p:childTnLst>
                                    <p:set>
                                      <p:cBhvr>
                                        <p:cTn id="73" dur="1" fill="hold">
                                          <p:stCondLst>
                                            <p:cond delay="499"/>
                                          </p:stCondLst>
                                        </p:cTn>
                                        <p:tgtEl>
                                          <p:spTgt spid="227"/>
                                        </p:tgtEl>
                                        <p:attrNameLst>
                                          <p:attrName>style.visibility</p:attrName>
                                        </p:attrNameLst>
                                      </p:cBhvr>
                                      <p:to>
                                        <p:strVal val="visible"/>
                                      </p:to>
                                    </p:set>
                                  </p:childTnLst>
                                </p:cTn>
                              </p:par>
                            </p:childTnLst>
                          </p:cTn>
                        </p:par>
                        <p:par>
                          <p:cTn id="74" fill="hold">
                            <p:stCondLst>
                              <p:cond delay="7000"/>
                            </p:stCondLst>
                            <p:childTnLst>
                              <p:par>
                                <p:cTn id="75" presetID="26" presetClass="emph" presetSubtype="0" fill="hold" nodeType="afterEffect">
                                  <p:stCondLst>
                                    <p:cond delay="0"/>
                                  </p:stCondLst>
                                  <p:childTnLst>
                                    <p:animEffect transition="out" filter="fade">
                                      <p:cBhvr>
                                        <p:cTn id="76" dur="500" tmFilter="0, 0; .2, .5; .8, .5; 1, 0"/>
                                        <p:tgtEl>
                                          <p:spTgt spid="216"/>
                                        </p:tgtEl>
                                      </p:cBhvr>
                                    </p:animEffect>
                                    <p:animScale>
                                      <p:cBhvr>
                                        <p:cTn id="77" dur="250" autoRev="1" fill="hold"/>
                                        <p:tgtEl>
                                          <p:spTgt spid="216"/>
                                        </p:tgtEl>
                                      </p:cBhvr>
                                      <p:by x="105000" y="105000"/>
                                    </p:animScale>
                                  </p:childTnLst>
                                </p:cTn>
                              </p:par>
                            </p:childTnLst>
                          </p:cTn>
                        </p:par>
                        <p:par>
                          <p:cTn id="78" fill="hold">
                            <p:stCondLst>
                              <p:cond delay="7500"/>
                            </p:stCondLst>
                            <p:childTnLst>
                              <p:par>
                                <p:cTn id="79" presetID="26" presetClass="emph" presetSubtype="0" fill="hold" nodeType="afterEffect">
                                  <p:stCondLst>
                                    <p:cond delay="0"/>
                                  </p:stCondLst>
                                  <p:childTnLst>
                                    <p:animEffect transition="out" filter="fade">
                                      <p:cBhvr>
                                        <p:cTn id="80" dur="500" tmFilter="0, 0; .2, .5; .8, .5; 1, 0"/>
                                        <p:tgtEl>
                                          <p:spTgt spid="218"/>
                                        </p:tgtEl>
                                      </p:cBhvr>
                                    </p:animEffect>
                                    <p:animScale>
                                      <p:cBhvr>
                                        <p:cTn id="81" dur="250" autoRev="1" fill="hold"/>
                                        <p:tgtEl>
                                          <p:spTgt spid="218"/>
                                        </p:tgtEl>
                                      </p:cBhvr>
                                      <p:by x="105000" y="105000"/>
                                    </p:animScale>
                                  </p:childTnLst>
                                </p:cTn>
                              </p:par>
                            </p:childTnLst>
                          </p:cTn>
                        </p:par>
                        <p:par>
                          <p:cTn id="82" fill="hold">
                            <p:stCondLst>
                              <p:cond delay="8000"/>
                            </p:stCondLst>
                            <p:childTnLst>
                              <p:par>
                                <p:cTn id="83" presetID="26" presetClass="emph" presetSubtype="0" fill="hold" nodeType="afterEffect">
                                  <p:stCondLst>
                                    <p:cond delay="0"/>
                                  </p:stCondLst>
                                  <p:childTnLst>
                                    <p:animEffect transition="out" filter="fade">
                                      <p:cBhvr>
                                        <p:cTn id="84" dur="500" tmFilter="0, 0; .2, .5; .8, .5; 1, 0"/>
                                        <p:tgtEl>
                                          <p:spTgt spid="219"/>
                                        </p:tgtEl>
                                      </p:cBhvr>
                                    </p:animEffect>
                                    <p:animScale>
                                      <p:cBhvr>
                                        <p:cTn id="85" dur="250" autoRev="1" fill="hold"/>
                                        <p:tgtEl>
                                          <p:spTgt spid="219"/>
                                        </p:tgtEl>
                                      </p:cBhvr>
                                      <p:by x="105000" y="105000"/>
                                    </p:animScale>
                                  </p:childTnLst>
                                </p:cTn>
                              </p:par>
                            </p:childTnLst>
                          </p:cTn>
                        </p:par>
                        <p:par>
                          <p:cTn id="86" fill="hold">
                            <p:stCondLst>
                              <p:cond delay="8500"/>
                            </p:stCondLst>
                            <p:childTnLst>
                              <p:par>
                                <p:cTn id="87" presetID="26" presetClass="emph" presetSubtype="0" fill="hold" nodeType="afterEffect">
                                  <p:stCondLst>
                                    <p:cond delay="0"/>
                                  </p:stCondLst>
                                  <p:childTnLst>
                                    <p:animEffect transition="out" filter="fade">
                                      <p:cBhvr>
                                        <p:cTn id="88" dur="500" tmFilter="0, 0; .2, .5; .8, .5; 1, 0"/>
                                        <p:tgtEl>
                                          <p:spTgt spid="220"/>
                                        </p:tgtEl>
                                      </p:cBhvr>
                                    </p:animEffect>
                                    <p:animScale>
                                      <p:cBhvr>
                                        <p:cTn id="89" dur="250" autoRev="1" fill="hold"/>
                                        <p:tgtEl>
                                          <p:spTgt spid="220"/>
                                        </p:tgtEl>
                                      </p:cBhvr>
                                      <p:by x="105000" y="105000"/>
                                    </p:animScale>
                                  </p:childTnLst>
                                </p:cTn>
                              </p:par>
                            </p:childTnLst>
                          </p:cTn>
                        </p:par>
                        <p:par>
                          <p:cTn id="90" fill="hold">
                            <p:stCondLst>
                              <p:cond delay="9000"/>
                            </p:stCondLst>
                            <p:childTnLst>
                              <p:par>
                                <p:cTn id="91" presetID="26" presetClass="emph" presetSubtype="0" fill="hold" nodeType="afterEffect">
                                  <p:stCondLst>
                                    <p:cond delay="0"/>
                                  </p:stCondLst>
                                  <p:childTnLst>
                                    <p:animEffect transition="out" filter="fade">
                                      <p:cBhvr>
                                        <p:cTn id="92" dur="500" tmFilter="0, 0; .2, .5; .8, .5; 1, 0"/>
                                        <p:tgtEl>
                                          <p:spTgt spid="221"/>
                                        </p:tgtEl>
                                      </p:cBhvr>
                                    </p:animEffect>
                                    <p:animScale>
                                      <p:cBhvr>
                                        <p:cTn id="93" dur="250" autoRev="1" fill="hold"/>
                                        <p:tgtEl>
                                          <p:spTgt spid="221"/>
                                        </p:tgtEl>
                                      </p:cBhvr>
                                      <p:by x="105000" y="105000"/>
                                    </p:animScale>
                                  </p:childTnLst>
                                </p:cTn>
                              </p:par>
                            </p:childTnLst>
                          </p:cTn>
                        </p:par>
                        <p:par>
                          <p:cTn id="94" fill="hold">
                            <p:stCondLst>
                              <p:cond delay="9500"/>
                            </p:stCondLst>
                            <p:childTnLst>
                              <p:par>
                                <p:cTn id="95" presetID="1" presetClass="entr" presetSubtype="0" fill="hold" grpId="0" nodeType="afterEffect">
                                  <p:stCondLst>
                                    <p:cond delay="0"/>
                                  </p:stCondLst>
                                  <p:childTnLst>
                                    <p:set>
                                      <p:cBhvr>
                                        <p:cTn id="96" dur="1" fill="hold">
                                          <p:stCondLst>
                                            <p:cond delay="499"/>
                                          </p:stCondLst>
                                        </p:cTn>
                                        <p:tgtEl>
                                          <p:spTgt spid="228"/>
                                        </p:tgtEl>
                                        <p:attrNameLst>
                                          <p:attrName>style.visibility</p:attrName>
                                        </p:attrNameLst>
                                      </p:cBhvr>
                                      <p:to>
                                        <p:strVal val="visible"/>
                                      </p:to>
                                    </p:set>
                                  </p:childTnLst>
                                </p:cTn>
                              </p:par>
                            </p:childTnLst>
                          </p:cTn>
                        </p:par>
                        <p:par>
                          <p:cTn id="97" fill="hold">
                            <p:stCondLst>
                              <p:cond delay="10000"/>
                            </p:stCondLst>
                            <p:childTnLst>
                              <p:par>
                                <p:cTn id="98" presetID="26" presetClass="emph" presetSubtype="0" fill="hold" nodeType="afterEffect">
                                  <p:stCondLst>
                                    <p:cond delay="0"/>
                                  </p:stCondLst>
                                  <p:childTnLst>
                                    <p:animEffect transition="out" filter="fade">
                                      <p:cBhvr>
                                        <p:cTn id="99" dur="500" tmFilter="0, 0; .2, .5; .8, .5; 1, 0"/>
                                        <p:tgtEl>
                                          <p:spTgt spid="222"/>
                                        </p:tgtEl>
                                      </p:cBhvr>
                                    </p:animEffect>
                                    <p:animScale>
                                      <p:cBhvr>
                                        <p:cTn id="100" dur="250" autoRev="1" fill="hold"/>
                                        <p:tgtEl>
                                          <p:spTgt spid="222"/>
                                        </p:tgtEl>
                                      </p:cBhvr>
                                      <p:by x="105000" y="105000"/>
                                    </p:animScale>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4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4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4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3" grpId="0"/>
      <p:bldP spid="145" grpId="0"/>
      <p:bldP spid="146" grpId="0"/>
      <p:bldP spid="147" grpId="0"/>
      <p:bldP spid="148" grpId="0"/>
      <p:bldP spid="149" grpId="0"/>
      <p:bldP spid="150" grpId="0"/>
      <p:bldP spid="164" grpId="0" animBg="1"/>
      <p:bldP spid="226" grpId="0" animBg="1"/>
      <p:bldP spid="227" grpId="0" animBg="1"/>
      <p:bldP spid="2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5927DB-1D12-3B59-56B6-D38032234683}"/>
              </a:ext>
            </a:extLst>
          </p:cNvPr>
          <p:cNvSpPr txBox="1">
            <a:spLocks/>
          </p:cNvSpPr>
          <p:nvPr/>
        </p:nvSpPr>
        <p:spPr>
          <a:xfrm>
            <a:off x="838200" y="40007"/>
            <a:ext cx="10515600" cy="469991"/>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Franklin Gothic Medium Cond" charset="0"/>
                <a:ea typeface="Franklin Gothic Medium Cond" charset="0"/>
                <a:cs typeface="Franklin Gothic Medium Cond" charset="0"/>
              </a:defRPr>
            </a:lvl1pPr>
          </a:lstStyle>
          <a:p>
            <a:pPr algn="ctr"/>
            <a:r>
              <a:rPr lang="en-US" sz="3600" dirty="0"/>
              <a:t>Sample Translations</a:t>
            </a:r>
          </a:p>
        </p:txBody>
      </p:sp>
      <p:graphicFrame>
        <p:nvGraphicFramePr>
          <p:cNvPr id="11" name="Table 10">
            <a:extLst>
              <a:ext uri="{FF2B5EF4-FFF2-40B4-BE49-F238E27FC236}">
                <a16:creationId xmlns:a16="http://schemas.microsoft.com/office/drawing/2014/main" id="{7B599926-8417-467A-9FA2-7EAAA818EDFC}"/>
              </a:ext>
            </a:extLst>
          </p:cNvPr>
          <p:cNvGraphicFramePr>
            <a:graphicFrameLocks noGrp="1" noChangeAspect="1"/>
          </p:cNvGraphicFramePr>
          <p:nvPr>
            <p:extLst>
              <p:ext uri="{D42A27DB-BD31-4B8C-83A1-F6EECF244321}">
                <p14:modId xmlns:p14="http://schemas.microsoft.com/office/powerpoint/2010/main" val="2613861797"/>
              </p:ext>
            </p:extLst>
          </p:nvPr>
        </p:nvGraphicFramePr>
        <p:xfrm>
          <a:off x="1264920" y="943067"/>
          <a:ext cx="9662160" cy="2117784"/>
        </p:xfrm>
        <a:graphic>
          <a:graphicData uri="http://schemas.openxmlformats.org/drawingml/2006/table">
            <a:tbl>
              <a:tblPr firstRow="1"/>
              <a:tblGrid>
                <a:gridCol w="4831080">
                  <a:extLst>
                    <a:ext uri="{9D8B030D-6E8A-4147-A177-3AD203B41FA5}">
                      <a16:colId xmlns:a16="http://schemas.microsoft.com/office/drawing/2014/main" val="2550922421"/>
                    </a:ext>
                  </a:extLst>
                </a:gridCol>
                <a:gridCol w="4831080">
                  <a:extLst>
                    <a:ext uri="{9D8B030D-6E8A-4147-A177-3AD203B41FA5}">
                      <a16:colId xmlns:a16="http://schemas.microsoft.com/office/drawing/2014/main" val="3681924595"/>
                    </a:ext>
                  </a:extLst>
                </a:gridCol>
              </a:tblGrid>
              <a:tr h="376430">
                <a:tc gridSpan="2">
                  <a:txBody>
                    <a:bodyPr/>
                    <a:lstStyle/>
                    <a:p>
                      <a:pPr algn="ctr"/>
                      <a:r>
                        <a:rPr lang="en-US" sz="2000" b="1" dirty="0">
                          <a:solidFill>
                            <a:schemeClr val="bg1"/>
                          </a:solidFill>
                          <a:latin typeface="Palatino Linotype" panose="02040502050505030304" pitchFamily="18" charset="0"/>
                        </a:rPr>
                        <a:t>Excerpt from Test Data</a:t>
                      </a:r>
                    </a:p>
                  </a:txBody>
                  <a:tcPr marL="95003" marR="95003" marT="47502" marB="47502" anchor="ct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82C83"/>
                    </a:solidFill>
                  </a:tcPr>
                </a:tc>
                <a:tc hMerge="1">
                  <a:txBody>
                    <a:bodyPr/>
                    <a:lstStyle/>
                    <a:p>
                      <a:pPr algn="ctr"/>
                      <a:endParaRPr lang="en-US" sz="1200" b="1" dirty="0">
                        <a:latin typeface="Palatino Linotype" panose="02040502050505030304" pitchFamily="18"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40000"/>
                      </a:srgbClr>
                    </a:solidFill>
                  </a:tcPr>
                </a:tc>
                <a:extLst>
                  <a:ext uri="{0D108BD9-81ED-4DB2-BD59-A6C34878D82A}">
                    <a16:rowId xmlns:a16="http://schemas.microsoft.com/office/drawing/2014/main" val="835255341"/>
                  </a:ext>
                </a:extLst>
              </a:tr>
              <a:tr h="338789">
                <a:tc>
                  <a:txBody>
                    <a:bodyPr/>
                    <a:lstStyle/>
                    <a:p>
                      <a:pPr algn="ctr"/>
                      <a:r>
                        <a:rPr lang="en-US" sz="1600" b="1" dirty="0">
                          <a:latin typeface="Palatino Linotype" panose="02040502050505030304" pitchFamily="18" charset="0"/>
                        </a:rPr>
                        <a:t>English</a:t>
                      </a:r>
                    </a:p>
                  </a:txBody>
                  <a:tcPr marL="133003" marR="133003" marT="49878" marB="49878"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A02B93">
                        <a:tint val="40000"/>
                      </a:srgbClr>
                    </a:solidFill>
                  </a:tcPr>
                </a:tc>
                <a:tc>
                  <a:txBody>
                    <a:bodyPr/>
                    <a:lstStyle/>
                    <a:p>
                      <a:pPr algn="ctr"/>
                      <a:r>
                        <a:rPr lang="ja-JP" altLang="en-US" sz="1600" b="1" dirty="0">
                          <a:latin typeface="Meiryo" panose="020B0604030504040204" pitchFamily="34" charset="-128"/>
                          <a:ea typeface="Meiryo" panose="020B0604030504040204" pitchFamily="34" charset="-128"/>
                        </a:rPr>
                        <a:t>日本語</a:t>
                      </a:r>
                      <a:endParaRPr lang="en-US" sz="1600" b="1" dirty="0">
                        <a:latin typeface="Meiryo" panose="020B0604030504040204" pitchFamily="34" charset="-128"/>
                        <a:ea typeface="Meiryo" panose="020B0604030504040204" pitchFamily="34" charset="-128"/>
                      </a:endParaRPr>
                    </a:p>
                  </a:txBody>
                  <a:tcPr marL="133003" marR="133003" marT="49878" marB="49878"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40000"/>
                      </a:srgbClr>
                    </a:solidFill>
                  </a:tcPr>
                </a:tc>
                <a:extLst>
                  <a:ext uri="{0D108BD9-81ED-4DB2-BD59-A6C34878D82A}">
                    <a16:rowId xmlns:a16="http://schemas.microsoft.com/office/drawing/2014/main" val="3639624374"/>
                  </a:ext>
                </a:extLst>
              </a:tr>
              <a:tr h="319961">
                <a:tc>
                  <a:txBody>
                    <a:bodyPr/>
                    <a:lstStyle/>
                    <a:p>
                      <a:pPr algn="ctr"/>
                      <a:r>
                        <a:rPr lang="en-US" sz="1600" b="0" i="0" dirty="0">
                          <a:solidFill>
                            <a:sysClr val="windowText" lastClr="000000"/>
                          </a:solidFill>
                          <a:latin typeface="Palatino Linotype" panose="02040502050505030304" pitchFamily="18" charset="0"/>
                        </a:rPr>
                        <a:t>I went to the store.</a:t>
                      </a:r>
                    </a:p>
                  </a:txBody>
                  <a:tcPr marL="66507" marR="66507" marT="49878" marB="49878"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indent="0" algn="ctr">
                        <a:buFont typeface="Arial" panose="020B0604020202020204" pitchFamily="34" charset="0"/>
                        <a:buNone/>
                      </a:pPr>
                      <a:r>
                        <a:rPr lang="ja-JP" altLang="en-US" sz="1600" b="0" dirty="0">
                          <a:solidFill>
                            <a:sysClr val="windowText" lastClr="000000"/>
                          </a:solidFill>
                          <a:latin typeface="Meiryo" panose="020B0604030504040204" pitchFamily="34" charset="-128"/>
                          <a:ea typeface="Meiryo" panose="020B0604030504040204" pitchFamily="34" charset="-128"/>
                        </a:rPr>
                        <a:t>私は店に行った。</a:t>
                      </a:r>
                      <a:endParaRPr lang="en-US" sz="1600" b="0" dirty="0">
                        <a:solidFill>
                          <a:sysClr val="windowText" lastClr="000000"/>
                        </a:solidFill>
                        <a:latin typeface="Meiryo" panose="020B0604030504040204" pitchFamily="34" charset="-128"/>
                        <a:ea typeface="Meiryo" panose="020B0604030504040204" pitchFamily="34" charset="-128"/>
                      </a:endParaRPr>
                    </a:p>
                  </a:txBody>
                  <a:tcPr marL="66507" marR="66507" marT="49878" marB="49878"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extLst>
                  <a:ext uri="{0D108BD9-81ED-4DB2-BD59-A6C34878D82A}">
                    <a16:rowId xmlns:a16="http://schemas.microsoft.com/office/drawing/2014/main" val="3261351413"/>
                  </a:ext>
                </a:extLst>
              </a:tr>
              <a:tr h="319961">
                <a:tc>
                  <a:txBody>
                    <a:bodyPr/>
                    <a:lstStyle/>
                    <a:p>
                      <a:pPr algn="ctr"/>
                      <a:r>
                        <a:rPr lang="en-US" altLang="ja-JP" sz="1600" b="0" i="0" u="none" strike="noStrike" dirty="0">
                          <a:solidFill>
                            <a:srgbClr val="000000"/>
                          </a:solidFill>
                          <a:effectLst/>
                          <a:latin typeface="Palatino Linotype" panose="02040502050505030304" pitchFamily="18" charset="0"/>
                          <a:ea typeface="Meiryo" panose="020B0604030504040204" pitchFamily="34" charset="-128"/>
                        </a:rPr>
                        <a:t>They were playing soccer yesterday</a:t>
                      </a:r>
                      <a:r>
                        <a:rPr lang="en-US" sz="1600" b="0" i="0" dirty="0">
                          <a:solidFill>
                            <a:sysClr val="windowText" lastClr="000000"/>
                          </a:solidFill>
                          <a:latin typeface="Palatino Linotype" panose="02040502050505030304" pitchFamily="18" charset="0"/>
                        </a:rPr>
                        <a:t>.</a:t>
                      </a:r>
                    </a:p>
                  </a:txBody>
                  <a:tcPr marL="66507" marR="66507" marT="49878" marB="49878"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F0E8EE"/>
                    </a:solidFill>
                  </a:tcPr>
                </a:tc>
                <a:tc>
                  <a:txBody>
                    <a:bodyPr/>
                    <a:lstStyle/>
                    <a:p>
                      <a:pPr marL="0" indent="0" algn="ctr">
                        <a:buFont typeface="Arial" panose="020B0604020202020204" pitchFamily="34" charset="0"/>
                        <a:buNone/>
                      </a:pPr>
                      <a:r>
                        <a:rPr lang="ja-JP" altLang="en-US" sz="1600" b="0" dirty="0">
                          <a:solidFill>
                            <a:sysClr val="windowText" lastClr="000000"/>
                          </a:solidFill>
                          <a:latin typeface="Meiryo" panose="020B0604030504040204" pitchFamily="34" charset="-128"/>
                          <a:ea typeface="Meiryo" panose="020B0604030504040204" pitchFamily="34" charset="-128"/>
                        </a:rPr>
                        <a:t>彼らは昨日サッカーを遊んでいた。</a:t>
                      </a:r>
                      <a:endParaRPr lang="en-US" sz="1600" b="0" dirty="0">
                        <a:solidFill>
                          <a:sysClr val="windowText" lastClr="000000"/>
                        </a:solidFill>
                        <a:latin typeface="Meiryo" panose="020B0604030504040204" pitchFamily="34" charset="-128"/>
                        <a:ea typeface="Meiryo" panose="020B0604030504040204" pitchFamily="34" charset="-128"/>
                      </a:endParaRPr>
                    </a:p>
                  </a:txBody>
                  <a:tcPr marL="66507" marR="66507" marT="49878" marB="49878"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0E8EE"/>
                    </a:solidFill>
                  </a:tcPr>
                </a:tc>
                <a:extLst>
                  <a:ext uri="{0D108BD9-81ED-4DB2-BD59-A6C34878D82A}">
                    <a16:rowId xmlns:a16="http://schemas.microsoft.com/office/drawing/2014/main" val="3163227285"/>
                  </a:ext>
                </a:extLst>
              </a:tr>
              <a:tr h="319961">
                <a:tc>
                  <a:txBody>
                    <a:bodyPr/>
                    <a:lstStyle/>
                    <a:p>
                      <a:pPr algn="ctr"/>
                      <a:r>
                        <a:rPr lang="en-US" sz="1600" b="0" i="0" u="none" strike="noStrike" dirty="0">
                          <a:solidFill>
                            <a:srgbClr val="000000"/>
                          </a:solidFill>
                          <a:effectLst/>
                          <a:latin typeface="Palatino Linotype" panose="02040502050505030304" pitchFamily="18" charset="0"/>
                          <a:ea typeface="Meiryo" panose="020B0604030504040204" pitchFamily="34" charset="-128"/>
                        </a:rPr>
                        <a:t>They are enjoying their vacation in Hawaii.</a:t>
                      </a:r>
                      <a:endParaRPr lang="en-US" sz="1600" b="0" i="0" dirty="0">
                        <a:solidFill>
                          <a:sysClr val="windowText" lastClr="000000"/>
                        </a:solidFill>
                        <a:latin typeface="Palatino Linotype" panose="02040502050505030304" pitchFamily="18" charset="0"/>
                      </a:endParaRPr>
                    </a:p>
                  </a:txBody>
                  <a:tcPr marL="66507" marR="66507" marT="49878" marB="49878"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indent="0" algn="ctr">
                        <a:buFont typeface="Arial" panose="020B0604020202020204" pitchFamily="34" charset="0"/>
                        <a:buNone/>
                      </a:pPr>
                      <a:r>
                        <a:rPr lang="ja-JP" altLang="en-US" sz="1600" b="0" dirty="0">
                          <a:solidFill>
                            <a:sysClr val="windowText" lastClr="000000"/>
                          </a:solidFill>
                          <a:latin typeface="Meiryo" panose="020B0604030504040204" pitchFamily="34" charset="-128"/>
                          <a:ea typeface="Meiryo" panose="020B0604030504040204" pitchFamily="34" charset="-128"/>
                        </a:rPr>
                        <a:t>彼らはハワイで休暇を楽しんでいます。</a:t>
                      </a:r>
                      <a:endParaRPr lang="en-US" sz="1600" b="0" dirty="0">
                        <a:solidFill>
                          <a:sysClr val="windowText" lastClr="000000"/>
                        </a:solidFill>
                        <a:latin typeface="Meiryo" panose="020B0604030504040204" pitchFamily="34" charset="-128"/>
                        <a:ea typeface="Meiryo" panose="020B0604030504040204" pitchFamily="34" charset="-128"/>
                      </a:endParaRPr>
                    </a:p>
                  </a:txBody>
                  <a:tcPr marL="66507" marR="66507" marT="49878" marB="49878"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extLst>
                  <a:ext uri="{0D108BD9-81ED-4DB2-BD59-A6C34878D82A}">
                    <a16:rowId xmlns:a16="http://schemas.microsoft.com/office/drawing/2014/main" val="2848759609"/>
                  </a:ext>
                </a:extLst>
              </a:tr>
              <a:tr h="319961">
                <a:tc>
                  <a:txBody>
                    <a:bodyPr/>
                    <a:lstStyle/>
                    <a:p>
                      <a:pPr algn="ctr"/>
                      <a:r>
                        <a:rPr lang="en-US" sz="1600" b="0" i="0" u="none" strike="noStrike" dirty="0">
                          <a:solidFill>
                            <a:srgbClr val="000000"/>
                          </a:solidFill>
                          <a:effectLst/>
                          <a:latin typeface="Palatino Linotype" panose="02040502050505030304" pitchFamily="18" charset="0"/>
                        </a:rPr>
                        <a:t>I will visit my parents next weekend.</a:t>
                      </a:r>
                      <a:endParaRPr lang="en-US" sz="1600" b="0" i="0" dirty="0">
                        <a:solidFill>
                          <a:sysClr val="windowText" lastClr="000000"/>
                        </a:solidFill>
                        <a:latin typeface="Palatino Linotype" panose="02040502050505030304" pitchFamily="18" charset="0"/>
                      </a:endParaRPr>
                    </a:p>
                  </a:txBody>
                  <a:tcPr marL="66507" marR="66507" marT="49878" marB="49878"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tc>
                  <a:txBody>
                    <a:bodyPr/>
                    <a:lstStyle/>
                    <a:p>
                      <a:pPr marL="0" indent="0" algn="ctr">
                        <a:buFont typeface="Arial" panose="020B0604020202020204" pitchFamily="34" charset="0"/>
                        <a:buNone/>
                      </a:pPr>
                      <a:r>
                        <a:rPr lang="ja-JP" altLang="en-US" sz="1600" b="0" dirty="0">
                          <a:solidFill>
                            <a:sysClr val="windowText" lastClr="000000"/>
                          </a:solidFill>
                          <a:latin typeface="Meiryo" panose="020B0604030504040204" pitchFamily="34" charset="-128"/>
                          <a:ea typeface="Meiryo" panose="020B0604030504040204" pitchFamily="34" charset="-128"/>
                        </a:rPr>
                        <a:t>私は次の週末私の両を親訪ねる。</a:t>
                      </a:r>
                      <a:endParaRPr lang="en-US" sz="1600" b="0" dirty="0">
                        <a:solidFill>
                          <a:sysClr val="windowText" lastClr="000000"/>
                        </a:solidFill>
                        <a:latin typeface="Meiryo" panose="020B0604030504040204" pitchFamily="34" charset="-128"/>
                        <a:ea typeface="Meiryo" panose="020B0604030504040204" pitchFamily="34" charset="-128"/>
                      </a:endParaRPr>
                    </a:p>
                  </a:txBody>
                  <a:tcPr marL="66507" marR="66507" marT="49878" marB="49878"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02B93">
                        <a:tint val="20000"/>
                      </a:srgbClr>
                    </a:solidFill>
                  </a:tcPr>
                </a:tc>
                <a:extLst>
                  <a:ext uri="{0D108BD9-81ED-4DB2-BD59-A6C34878D82A}">
                    <a16:rowId xmlns:a16="http://schemas.microsoft.com/office/drawing/2014/main" val="2045067234"/>
                  </a:ext>
                </a:extLst>
              </a:tr>
            </a:tbl>
          </a:graphicData>
        </a:graphic>
      </p:graphicFrame>
      <p:sp>
        <p:nvSpPr>
          <p:cNvPr id="12" name="TextBox 11">
            <a:extLst>
              <a:ext uri="{FF2B5EF4-FFF2-40B4-BE49-F238E27FC236}">
                <a16:creationId xmlns:a16="http://schemas.microsoft.com/office/drawing/2014/main" id="{D7574F64-27D0-E0A0-440F-38A71DF9947F}"/>
              </a:ext>
            </a:extLst>
          </p:cNvPr>
          <p:cNvSpPr txBox="1"/>
          <p:nvPr/>
        </p:nvSpPr>
        <p:spPr>
          <a:xfrm>
            <a:off x="518160" y="3556513"/>
            <a:ext cx="10835640" cy="461665"/>
          </a:xfrm>
          <a:prstGeom prst="rect">
            <a:avLst/>
          </a:prstGeom>
          <a:noFill/>
        </p:spPr>
        <p:txBody>
          <a:bodyPr wrap="square">
            <a:spAutoFit/>
          </a:bodyPr>
          <a:lstStyle/>
          <a:p>
            <a:pPr algn="ctr"/>
            <a:r>
              <a:rPr lang="en-US" sz="2400" b="1" dirty="0">
                <a:solidFill>
                  <a:schemeClr val="accent4"/>
                </a:solidFill>
                <a:latin typeface="Palatino Linotype" panose="02040502050505030304" pitchFamily="18" charset="0"/>
              </a:rPr>
              <a:t>Problems</a:t>
            </a:r>
            <a:endParaRPr lang="en-US" sz="1600" b="1" dirty="0">
              <a:solidFill>
                <a:schemeClr val="accent4"/>
              </a:solidFill>
              <a:latin typeface="Palatino Linotype" panose="02040502050505030304" pitchFamily="18" charset="0"/>
            </a:endParaRPr>
          </a:p>
        </p:txBody>
      </p:sp>
      <p:sp>
        <p:nvSpPr>
          <p:cNvPr id="13" name="TextBox 12">
            <a:extLst>
              <a:ext uri="{FF2B5EF4-FFF2-40B4-BE49-F238E27FC236}">
                <a16:creationId xmlns:a16="http://schemas.microsoft.com/office/drawing/2014/main" id="{CC3D2AA2-C57C-8B51-E103-A09BE5DF2E98}"/>
              </a:ext>
            </a:extLst>
          </p:cNvPr>
          <p:cNvSpPr txBox="1"/>
          <p:nvPr/>
        </p:nvSpPr>
        <p:spPr>
          <a:xfrm>
            <a:off x="1264921" y="3962967"/>
            <a:ext cx="4671060" cy="400110"/>
          </a:xfrm>
          <a:prstGeom prst="rect">
            <a:avLst/>
          </a:prstGeom>
          <a:noFill/>
        </p:spPr>
        <p:txBody>
          <a:bodyPr wrap="square">
            <a:spAutoFit/>
          </a:bodyPr>
          <a:lstStyle/>
          <a:p>
            <a:pPr algn="ctr"/>
            <a:r>
              <a:rPr lang="en-US" sz="2000" b="1" dirty="0">
                <a:latin typeface="Palatino Linotype" panose="02040502050505030304" pitchFamily="18" charset="0"/>
              </a:rPr>
              <a:t>Particle Population</a:t>
            </a:r>
            <a:endParaRPr lang="en-US" sz="1200" b="1" dirty="0">
              <a:latin typeface="Palatino Linotype" panose="02040502050505030304" pitchFamily="18" charset="0"/>
            </a:endParaRPr>
          </a:p>
        </p:txBody>
      </p:sp>
      <p:sp>
        <p:nvSpPr>
          <p:cNvPr id="14" name="TextBox 13">
            <a:extLst>
              <a:ext uri="{FF2B5EF4-FFF2-40B4-BE49-F238E27FC236}">
                <a16:creationId xmlns:a16="http://schemas.microsoft.com/office/drawing/2014/main" id="{D56EB55D-739F-A07E-1656-146CFBDE472E}"/>
              </a:ext>
            </a:extLst>
          </p:cNvPr>
          <p:cNvSpPr txBox="1"/>
          <p:nvPr/>
        </p:nvSpPr>
        <p:spPr>
          <a:xfrm>
            <a:off x="5935980" y="3962967"/>
            <a:ext cx="4991099" cy="400110"/>
          </a:xfrm>
          <a:prstGeom prst="rect">
            <a:avLst/>
          </a:prstGeom>
          <a:noFill/>
        </p:spPr>
        <p:txBody>
          <a:bodyPr wrap="square">
            <a:spAutoFit/>
          </a:bodyPr>
          <a:lstStyle/>
          <a:p>
            <a:pPr algn="ctr"/>
            <a:r>
              <a:rPr lang="en-US" sz="2000" b="1" dirty="0">
                <a:latin typeface="Palatino Linotype" panose="02040502050505030304" pitchFamily="18" charset="0"/>
              </a:rPr>
              <a:t>Language-Specific Use of Meanings </a:t>
            </a:r>
            <a:endParaRPr lang="en-US" sz="1200" b="1" dirty="0">
              <a:latin typeface="Palatino Linotype" panose="02040502050505030304" pitchFamily="18" charset="0"/>
            </a:endParaRPr>
          </a:p>
        </p:txBody>
      </p:sp>
      <p:sp>
        <p:nvSpPr>
          <p:cNvPr id="17" name="TextBox 16">
            <a:extLst>
              <a:ext uri="{FF2B5EF4-FFF2-40B4-BE49-F238E27FC236}">
                <a16:creationId xmlns:a16="http://schemas.microsoft.com/office/drawing/2014/main" id="{430E6BFC-179D-E369-BB4F-A06A34E2803B}"/>
              </a:ext>
            </a:extLst>
          </p:cNvPr>
          <p:cNvSpPr txBox="1"/>
          <p:nvPr/>
        </p:nvSpPr>
        <p:spPr>
          <a:xfrm>
            <a:off x="1264921" y="4254462"/>
            <a:ext cx="4671059" cy="584775"/>
          </a:xfrm>
          <a:prstGeom prst="rect">
            <a:avLst/>
          </a:prstGeom>
          <a:noFill/>
        </p:spPr>
        <p:txBody>
          <a:bodyPr wrap="square">
            <a:spAutoFit/>
          </a:bodyPr>
          <a:lstStyle/>
          <a:p>
            <a:pPr algn="ctr"/>
            <a:r>
              <a:rPr lang="en-US" sz="1600" dirty="0">
                <a:solidFill>
                  <a:schemeClr val="accent6"/>
                </a:solidFill>
                <a:latin typeface="Palatino Linotype" panose="02040502050505030304" pitchFamily="18" charset="0"/>
              </a:rPr>
              <a:t>Some particles in Japanese are hard to discern based off POS context alone</a:t>
            </a:r>
            <a:endParaRPr lang="en-US" sz="1050" dirty="0">
              <a:solidFill>
                <a:schemeClr val="accent6"/>
              </a:solidFill>
              <a:latin typeface="Palatino Linotype" panose="02040502050505030304" pitchFamily="18" charset="0"/>
            </a:endParaRPr>
          </a:p>
        </p:txBody>
      </p:sp>
      <p:sp>
        <p:nvSpPr>
          <p:cNvPr id="18" name="TextBox 17">
            <a:extLst>
              <a:ext uri="{FF2B5EF4-FFF2-40B4-BE49-F238E27FC236}">
                <a16:creationId xmlns:a16="http://schemas.microsoft.com/office/drawing/2014/main" id="{60827436-763E-120B-388F-98F50DB0CADD}"/>
              </a:ext>
            </a:extLst>
          </p:cNvPr>
          <p:cNvSpPr txBox="1"/>
          <p:nvPr/>
        </p:nvSpPr>
        <p:spPr>
          <a:xfrm>
            <a:off x="1264922" y="5209902"/>
            <a:ext cx="4671059" cy="338554"/>
          </a:xfrm>
          <a:prstGeom prst="rect">
            <a:avLst/>
          </a:prstGeom>
          <a:noFill/>
        </p:spPr>
        <p:txBody>
          <a:bodyPr wrap="square">
            <a:spAutoFit/>
          </a:bodyPr>
          <a:lstStyle/>
          <a:p>
            <a:pPr algn="ctr"/>
            <a:r>
              <a:rPr lang="en-US" sz="1600" dirty="0">
                <a:solidFill>
                  <a:schemeClr val="accent6"/>
                </a:solidFill>
                <a:latin typeface="Palatino Linotype" panose="02040502050505030304" pitchFamily="18" charset="0"/>
              </a:rPr>
              <a:t>We have no system for discerning </a:t>
            </a:r>
            <a:r>
              <a:rPr lang="ja-JP" altLang="en-US" sz="1600" dirty="0">
                <a:solidFill>
                  <a:schemeClr val="accent6"/>
                </a:solidFill>
                <a:latin typeface="Palatino Linotype" panose="02040502050505030304" pitchFamily="18" charset="0"/>
              </a:rPr>
              <a:t>「</a:t>
            </a:r>
            <a:r>
              <a:rPr lang="ja-JP" altLang="en-US" sz="1600" dirty="0">
                <a:solidFill>
                  <a:schemeClr val="accent6"/>
                </a:solidFill>
                <a:latin typeface="Meiryo" panose="020B0604030504040204" pitchFamily="34" charset="-128"/>
                <a:ea typeface="Meiryo" panose="020B0604030504040204" pitchFamily="34" charset="-128"/>
              </a:rPr>
              <a:t>が</a:t>
            </a:r>
            <a:r>
              <a:rPr lang="ja-JP" altLang="en-US" sz="1600" dirty="0">
                <a:solidFill>
                  <a:schemeClr val="accent6"/>
                </a:solidFill>
                <a:latin typeface="Palatino Linotype" panose="02040502050505030304" pitchFamily="18" charset="0"/>
              </a:rPr>
              <a:t>」 </a:t>
            </a:r>
            <a:r>
              <a:rPr lang="en-US" altLang="ja-JP" sz="1600" dirty="0">
                <a:solidFill>
                  <a:schemeClr val="accent6"/>
                </a:solidFill>
                <a:latin typeface="Palatino Linotype" panose="02040502050505030304" pitchFamily="18" charset="0"/>
              </a:rPr>
              <a:t>and</a:t>
            </a:r>
            <a:r>
              <a:rPr lang="ja-JP" altLang="en-US" sz="1600" dirty="0">
                <a:solidFill>
                  <a:schemeClr val="accent6"/>
                </a:solidFill>
                <a:latin typeface="Palatino Linotype" panose="02040502050505030304" pitchFamily="18" charset="0"/>
              </a:rPr>
              <a:t>「</a:t>
            </a:r>
            <a:r>
              <a:rPr lang="ja-JP" altLang="en-US" sz="1600" dirty="0">
                <a:solidFill>
                  <a:schemeClr val="accent6"/>
                </a:solidFill>
                <a:latin typeface="Meiryo" panose="020B0604030504040204" pitchFamily="34" charset="-128"/>
                <a:ea typeface="Meiryo" panose="020B0604030504040204" pitchFamily="34" charset="-128"/>
              </a:rPr>
              <a:t>を</a:t>
            </a:r>
            <a:r>
              <a:rPr lang="ja-JP" altLang="en-US" sz="1600" dirty="0">
                <a:solidFill>
                  <a:schemeClr val="accent6"/>
                </a:solidFill>
                <a:latin typeface="Palatino Linotype" panose="02040502050505030304" pitchFamily="18" charset="0"/>
              </a:rPr>
              <a:t>」 </a:t>
            </a:r>
            <a:endParaRPr lang="en-US" sz="1050" dirty="0">
              <a:solidFill>
                <a:schemeClr val="accent6"/>
              </a:solidFill>
              <a:latin typeface="Palatino Linotype" panose="02040502050505030304" pitchFamily="18" charset="0"/>
            </a:endParaRPr>
          </a:p>
        </p:txBody>
      </p:sp>
      <p:sp>
        <p:nvSpPr>
          <p:cNvPr id="19" name="TextBox 18">
            <a:extLst>
              <a:ext uri="{FF2B5EF4-FFF2-40B4-BE49-F238E27FC236}">
                <a16:creationId xmlns:a16="http://schemas.microsoft.com/office/drawing/2014/main" id="{75574B79-2C2D-A75E-376A-9A6D97A02D5D}"/>
              </a:ext>
            </a:extLst>
          </p:cNvPr>
          <p:cNvSpPr txBox="1"/>
          <p:nvPr/>
        </p:nvSpPr>
        <p:spPr>
          <a:xfrm>
            <a:off x="5935980" y="4241361"/>
            <a:ext cx="4991100" cy="830997"/>
          </a:xfrm>
          <a:prstGeom prst="rect">
            <a:avLst/>
          </a:prstGeom>
          <a:noFill/>
        </p:spPr>
        <p:txBody>
          <a:bodyPr wrap="square">
            <a:spAutoFit/>
          </a:bodyPr>
          <a:lstStyle/>
          <a:p>
            <a:pPr algn="ctr"/>
            <a:r>
              <a:rPr lang="en-US" sz="1600" dirty="0">
                <a:solidFill>
                  <a:schemeClr val="accent6"/>
                </a:solidFill>
                <a:latin typeface="Palatino Linotype" panose="02040502050505030304" pitchFamily="18" charset="0"/>
              </a:rPr>
              <a:t>Some English words like “take” cover a wide variety of topics but is represented as one word. In Japanese, some of these uses of take are different words.</a:t>
            </a:r>
          </a:p>
        </p:txBody>
      </p:sp>
      <p:sp>
        <p:nvSpPr>
          <p:cNvPr id="20" name="TextBox 19">
            <a:extLst>
              <a:ext uri="{FF2B5EF4-FFF2-40B4-BE49-F238E27FC236}">
                <a16:creationId xmlns:a16="http://schemas.microsoft.com/office/drawing/2014/main" id="{87274393-C6E2-0DEF-F7CB-F2FBD7EC22E3}"/>
              </a:ext>
            </a:extLst>
          </p:cNvPr>
          <p:cNvSpPr txBox="1"/>
          <p:nvPr/>
        </p:nvSpPr>
        <p:spPr>
          <a:xfrm>
            <a:off x="5935978" y="5209944"/>
            <a:ext cx="4991102" cy="584775"/>
          </a:xfrm>
          <a:prstGeom prst="rect">
            <a:avLst/>
          </a:prstGeom>
          <a:noFill/>
        </p:spPr>
        <p:txBody>
          <a:bodyPr wrap="square">
            <a:spAutoFit/>
          </a:bodyPr>
          <a:lstStyle/>
          <a:p>
            <a:pPr algn="ctr"/>
            <a:r>
              <a:rPr lang="en-US" sz="1600" dirty="0">
                <a:solidFill>
                  <a:schemeClr val="accent6"/>
                </a:solidFill>
                <a:latin typeface="Palatino Linotype" panose="02040502050505030304" pitchFamily="18" charset="0"/>
              </a:rPr>
              <a:t>We have no system for discerning </a:t>
            </a:r>
            <a:r>
              <a:rPr lang="en-US" altLang="ja-JP" sz="1600" dirty="0">
                <a:solidFill>
                  <a:schemeClr val="accent6"/>
                </a:solidFill>
                <a:latin typeface="Palatino Linotype" panose="02040502050505030304" pitchFamily="18" charset="0"/>
              </a:rPr>
              <a:t>discrepancies between English and Japanese speech.</a:t>
            </a:r>
            <a:endParaRPr lang="en-US" sz="1050" dirty="0">
              <a:solidFill>
                <a:schemeClr val="accent6"/>
              </a:solidFill>
              <a:latin typeface="Palatino Linotype" panose="02040502050505030304" pitchFamily="18" charset="0"/>
            </a:endParaRPr>
          </a:p>
        </p:txBody>
      </p:sp>
    </p:spTree>
    <p:extLst>
      <p:ext uri="{BB962C8B-B14F-4D97-AF65-F5344CB8AC3E}">
        <p14:creationId xmlns:p14="http://schemas.microsoft.com/office/powerpoint/2010/main" val="2356598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196B-0266-9E43-9C56-BAD32648DE3A}"/>
              </a:ext>
            </a:extLst>
          </p:cNvPr>
          <p:cNvSpPr txBox="1">
            <a:spLocks/>
          </p:cNvSpPr>
          <p:nvPr/>
        </p:nvSpPr>
        <p:spPr>
          <a:xfrm>
            <a:off x="838200" y="40007"/>
            <a:ext cx="10515600" cy="469991"/>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Franklin Gothic Medium Cond" charset="0"/>
                <a:ea typeface="Franklin Gothic Medium Cond" charset="0"/>
                <a:cs typeface="Franklin Gothic Medium Cond" charset="0"/>
              </a:defRPr>
            </a:lvl1pPr>
          </a:lstStyle>
          <a:p>
            <a:pPr algn="ctr"/>
            <a:r>
              <a:rPr lang="en-US" sz="3600" dirty="0"/>
              <a:t>Future Work</a:t>
            </a:r>
          </a:p>
        </p:txBody>
      </p:sp>
      <p:sp>
        <p:nvSpPr>
          <p:cNvPr id="3" name="TextBox 2">
            <a:extLst>
              <a:ext uri="{FF2B5EF4-FFF2-40B4-BE49-F238E27FC236}">
                <a16:creationId xmlns:a16="http://schemas.microsoft.com/office/drawing/2014/main" id="{707119CC-9A0F-3671-C601-CA4E74207EFE}"/>
              </a:ext>
            </a:extLst>
          </p:cNvPr>
          <p:cNvSpPr txBox="1"/>
          <p:nvPr/>
        </p:nvSpPr>
        <p:spPr>
          <a:xfrm>
            <a:off x="454273" y="1420723"/>
            <a:ext cx="5435600" cy="369332"/>
          </a:xfrm>
          <a:prstGeom prst="rect">
            <a:avLst/>
          </a:prstGeom>
          <a:noFill/>
        </p:spPr>
        <p:txBody>
          <a:bodyPr wrap="square">
            <a:spAutoFit/>
          </a:bodyPr>
          <a:lstStyle/>
          <a:p>
            <a:r>
              <a:rPr lang="en-US" b="1" dirty="0">
                <a:solidFill>
                  <a:schemeClr val="accent6"/>
                </a:solidFill>
                <a:latin typeface="Palatino Linotype" panose="02040502050505030304" pitchFamily="18" charset="0"/>
              </a:rPr>
              <a:t>Integrating Machine Learning (ML) Models</a:t>
            </a:r>
          </a:p>
        </p:txBody>
      </p:sp>
      <p:sp>
        <p:nvSpPr>
          <p:cNvPr id="4" name="TextBox 3">
            <a:extLst>
              <a:ext uri="{FF2B5EF4-FFF2-40B4-BE49-F238E27FC236}">
                <a16:creationId xmlns:a16="http://schemas.microsoft.com/office/drawing/2014/main" id="{D5455F45-22E4-C954-272E-48B00CAA4BCA}"/>
              </a:ext>
            </a:extLst>
          </p:cNvPr>
          <p:cNvSpPr txBox="1"/>
          <p:nvPr/>
        </p:nvSpPr>
        <p:spPr>
          <a:xfrm>
            <a:off x="810067" y="1749880"/>
            <a:ext cx="10215876" cy="584775"/>
          </a:xfrm>
          <a:prstGeom prst="rect">
            <a:avLst/>
          </a:prstGeom>
          <a:noFill/>
        </p:spPr>
        <p:txBody>
          <a:bodyPr wrap="square">
            <a:spAutoFit/>
          </a:bodyPr>
          <a:lstStyle/>
          <a:p>
            <a:pPr algn="just"/>
            <a:r>
              <a:rPr lang="en-US" sz="1600" b="1" dirty="0">
                <a:solidFill>
                  <a:schemeClr val="accent6"/>
                </a:solidFill>
                <a:latin typeface="Palatino Linotype" panose="02040502050505030304" pitchFamily="18" charset="0"/>
              </a:rPr>
              <a:t>Word Embeddings: </a:t>
            </a:r>
            <a:r>
              <a:rPr lang="en-US" sz="1600" dirty="0">
                <a:solidFill>
                  <a:schemeClr val="accent6"/>
                </a:solidFill>
                <a:latin typeface="Palatino Linotype" panose="02040502050505030304" pitchFamily="18" charset="0"/>
              </a:rPr>
              <a:t>Word embeddings are multidimension vectors containing word data. We can see if words—especially verbs—are similar if they have a similar vector representation.</a:t>
            </a:r>
          </a:p>
        </p:txBody>
      </p:sp>
      <p:sp>
        <p:nvSpPr>
          <p:cNvPr id="6" name="TextBox 5">
            <a:extLst>
              <a:ext uri="{FF2B5EF4-FFF2-40B4-BE49-F238E27FC236}">
                <a16:creationId xmlns:a16="http://schemas.microsoft.com/office/drawing/2014/main" id="{696F8B94-64B0-B30E-0501-4F300BFA3E48}"/>
              </a:ext>
            </a:extLst>
          </p:cNvPr>
          <p:cNvSpPr txBox="1"/>
          <p:nvPr/>
        </p:nvSpPr>
        <p:spPr>
          <a:xfrm>
            <a:off x="454273" y="3558053"/>
            <a:ext cx="5435600" cy="369332"/>
          </a:xfrm>
          <a:prstGeom prst="rect">
            <a:avLst/>
          </a:prstGeom>
          <a:noFill/>
        </p:spPr>
        <p:txBody>
          <a:bodyPr wrap="square">
            <a:spAutoFit/>
          </a:bodyPr>
          <a:lstStyle/>
          <a:p>
            <a:r>
              <a:rPr lang="en-US" b="1" dirty="0">
                <a:solidFill>
                  <a:schemeClr val="accent6"/>
                </a:solidFill>
                <a:latin typeface="Palatino Linotype" panose="02040502050505030304" pitchFamily="18" charset="0"/>
              </a:rPr>
              <a:t>Expanding the Corpus Data</a:t>
            </a:r>
          </a:p>
        </p:txBody>
      </p:sp>
      <p:sp>
        <p:nvSpPr>
          <p:cNvPr id="7" name="TextBox 6">
            <a:extLst>
              <a:ext uri="{FF2B5EF4-FFF2-40B4-BE49-F238E27FC236}">
                <a16:creationId xmlns:a16="http://schemas.microsoft.com/office/drawing/2014/main" id="{80DB74D3-C505-9FFE-72BA-25A527EE3A49}"/>
              </a:ext>
            </a:extLst>
          </p:cNvPr>
          <p:cNvSpPr txBox="1"/>
          <p:nvPr/>
        </p:nvSpPr>
        <p:spPr>
          <a:xfrm>
            <a:off x="810067" y="3884114"/>
            <a:ext cx="10215875" cy="584775"/>
          </a:xfrm>
          <a:prstGeom prst="rect">
            <a:avLst/>
          </a:prstGeom>
          <a:noFill/>
        </p:spPr>
        <p:txBody>
          <a:bodyPr wrap="square">
            <a:spAutoFit/>
          </a:bodyPr>
          <a:lstStyle/>
          <a:p>
            <a:pPr algn="just"/>
            <a:r>
              <a:rPr lang="en-US" sz="1600" b="1" dirty="0">
                <a:solidFill>
                  <a:schemeClr val="accent6"/>
                </a:solidFill>
                <a:latin typeface="Palatino Linotype" panose="02040502050505030304" pitchFamily="18" charset="0"/>
              </a:rPr>
              <a:t>Primary and Secondary Corpus</a:t>
            </a:r>
            <a:r>
              <a:rPr lang="en-US" sz="1600" dirty="0">
                <a:solidFill>
                  <a:schemeClr val="accent6"/>
                </a:solidFill>
                <a:latin typeface="Palatino Linotype" panose="02040502050505030304" pitchFamily="18" charset="0"/>
              </a:rPr>
              <a:t>: Data is derived from Corpus of Contemporary American English (COCA) and the free student service allotted only 5050 lemmas—English contains millions of lemmas</a:t>
            </a:r>
            <a:endParaRPr lang="en-US" sz="1600" b="1" dirty="0">
              <a:solidFill>
                <a:schemeClr val="accent6"/>
              </a:solidFill>
              <a:latin typeface="Palatino Linotype" panose="02040502050505030304" pitchFamily="18" charset="0"/>
            </a:endParaRPr>
          </a:p>
        </p:txBody>
      </p:sp>
      <p:sp>
        <p:nvSpPr>
          <p:cNvPr id="8" name="TextBox 7">
            <a:extLst>
              <a:ext uri="{FF2B5EF4-FFF2-40B4-BE49-F238E27FC236}">
                <a16:creationId xmlns:a16="http://schemas.microsoft.com/office/drawing/2014/main" id="{1BCB1940-DA21-0B80-37D2-879222FC39B7}"/>
              </a:ext>
            </a:extLst>
          </p:cNvPr>
          <p:cNvSpPr txBox="1"/>
          <p:nvPr/>
        </p:nvSpPr>
        <p:spPr>
          <a:xfrm>
            <a:off x="781935" y="4479412"/>
            <a:ext cx="10215875" cy="584775"/>
          </a:xfrm>
          <a:prstGeom prst="rect">
            <a:avLst/>
          </a:prstGeom>
          <a:noFill/>
        </p:spPr>
        <p:txBody>
          <a:bodyPr wrap="square">
            <a:spAutoFit/>
          </a:bodyPr>
          <a:lstStyle/>
          <a:p>
            <a:pPr algn="just"/>
            <a:r>
              <a:rPr lang="en-US" sz="1600" b="1" dirty="0">
                <a:solidFill>
                  <a:schemeClr val="accent6"/>
                </a:solidFill>
                <a:latin typeface="Palatino Linotype" panose="02040502050505030304" pitchFamily="18" charset="0"/>
              </a:rPr>
              <a:t>Japanese and English Parallel Corpus</a:t>
            </a:r>
            <a:r>
              <a:rPr lang="en-US" sz="1600" dirty="0">
                <a:solidFill>
                  <a:schemeClr val="accent6"/>
                </a:solidFill>
                <a:latin typeface="Palatino Linotype" panose="02040502050505030304" pitchFamily="18" charset="0"/>
              </a:rPr>
              <a:t>: Unfortunately, data concerning the direct mapping of English and Japanese lemma was seemingly non-existent after exhaustive searches. </a:t>
            </a:r>
            <a:r>
              <a:rPr lang="en-US" altLang="ja-JP" sz="1600" dirty="0">
                <a:solidFill>
                  <a:schemeClr val="accent6"/>
                </a:solidFill>
                <a:latin typeface="Palatino Linotype" panose="02040502050505030304" pitchFamily="18" charset="0"/>
              </a:rPr>
              <a:t>Therefore,</a:t>
            </a:r>
            <a:r>
              <a:rPr lang="en-US" sz="1600" dirty="0">
                <a:solidFill>
                  <a:schemeClr val="accent6"/>
                </a:solidFill>
                <a:latin typeface="Palatino Linotype" panose="02040502050505030304" pitchFamily="18" charset="0"/>
              </a:rPr>
              <a:t> dataset was handmade.</a:t>
            </a:r>
            <a:endParaRPr lang="en-US" sz="1600" b="1" dirty="0">
              <a:solidFill>
                <a:schemeClr val="accent6"/>
              </a:solidFill>
              <a:latin typeface="Palatino Linotype" panose="02040502050505030304" pitchFamily="18" charset="0"/>
            </a:endParaRPr>
          </a:p>
        </p:txBody>
      </p:sp>
      <p:sp>
        <p:nvSpPr>
          <p:cNvPr id="9" name="TextBox 8">
            <a:extLst>
              <a:ext uri="{FF2B5EF4-FFF2-40B4-BE49-F238E27FC236}">
                <a16:creationId xmlns:a16="http://schemas.microsoft.com/office/drawing/2014/main" id="{BE62ED97-9D42-E7DC-B81C-AD3266205867}"/>
              </a:ext>
            </a:extLst>
          </p:cNvPr>
          <p:cNvSpPr txBox="1"/>
          <p:nvPr/>
        </p:nvSpPr>
        <p:spPr>
          <a:xfrm>
            <a:off x="810066" y="2343049"/>
            <a:ext cx="10215876" cy="830997"/>
          </a:xfrm>
          <a:prstGeom prst="rect">
            <a:avLst/>
          </a:prstGeom>
          <a:noFill/>
        </p:spPr>
        <p:txBody>
          <a:bodyPr wrap="square">
            <a:spAutoFit/>
          </a:bodyPr>
          <a:lstStyle/>
          <a:p>
            <a:pPr algn="just"/>
            <a:r>
              <a:rPr lang="en-US" sz="1600" b="1" dirty="0">
                <a:solidFill>
                  <a:schemeClr val="accent6"/>
                </a:solidFill>
                <a:latin typeface="Palatino Linotype" panose="02040502050505030304" pitchFamily="18" charset="0"/>
              </a:rPr>
              <a:t>Idiom Recognition: </a:t>
            </a:r>
            <a:r>
              <a:rPr lang="en-US" sz="1600" dirty="0">
                <a:solidFill>
                  <a:schemeClr val="accent6"/>
                </a:solidFill>
                <a:latin typeface="Palatino Linotype" panose="02040502050505030304" pitchFamily="18" charset="0"/>
              </a:rPr>
              <a:t>Idiomatic language follows dissimilar language conventions—making it hard to translate. The translator must recognize and mange idiomatic language. ML can train on Japanese and English idioms to recognize them, and compare for equivalent idiomatic phrases</a:t>
            </a:r>
          </a:p>
        </p:txBody>
      </p:sp>
    </p:spTree>
    <p:extLst>
      <p:ext uri="{BB962C8B-B14F-4D97-AF65-F5344CB8AC3E}">
        <p14:creationId xmlns:p14="http://schemas.microsoft.com/office/powerpoint/2010/main" val="176664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713B6F0-FB6A-E8A7-0D72-C4EAC21E3342}"/>
              </a:ext>
            </a:extLst>
          </p:cNvPr>
          <p:cNvSpPr>
            <a:spLocks noGrp="1"/>
          </p:cNvSpPr>
          <p:nvPr>
            <p:ph type="title"/>
          </p:nvPr>
        </p:nvSpPr>
        <p:spPr>
          <a:xfrm>
            <a:off x="838200" y="9527"/>
            <a:ext cx="10515600" cy="671193"/>
          </a:xfrm>
        </p:spPr>
        <p:txBody>
          <a:bodyPr>
            <a:normAutofit fontScale="90000"/>
          </a:bodyPr>
          <a:lstStyle/>
          <a:p>
            <a:pPr algn="ctr"/>
            <a:r>
              <a:rPr lang="en-US" dirty="0"/>
              <a:t>X-bar Phrase Representation</a:t>
            </a:r>
          </a:p>
        </p:txBody>
      </p:sp>
      <p:sp>
        <p:nvSpPr>
          <p:cNvPr id="13" name="TextBox 12">
            <a:extLst>
              <a:ext uri="{FF2B5EF4-FFF2-40B4-BE49-F238E27FC236}">
                <a16:creationId xmlns:a16="http://schemas.microsoft.com/office/drawing/2014/main" id="{00813920-9E9D-4550-7BC7-530F548DD765}"/>
              </a:ext>
            </a:extLst>
          </p:cNvPr>
          <p:cNvSpPr txBox="1"/>
          <p:nvPr/>
        </p:nvSpPr>
        <p:spPr>
          <a:xfrm>
            <a:off x="1524000" y="583156"/>
            <a:ext cx="9144000" cy="400110"/>
          </a:xfrm>
          <a:prstGeom prst="rect">
            <a:avLst/>
          </a:prstGeom>
          <a:noFill/>
        </p:spPr>
        <p:txBody>
          <a:bodyPr wrap="square">
            <a:spAutoFit/>
          </a:bodyPr>
          <a:lstStyle/>
          <a:p>
            <a:pPr algn="ctr"/>
            <a:r>
              <a:rPr lang="en-US" sz="2000" dirty="0">
                <a:solidFill>
                  <a:schemeClr val="bg2">
                    <a:lumMod val="10000"/>
                  </a:schemeClr>
                </a:solidFill>
                <a:latin typeface="Palatino Linotype" panose="02040502050505030304" pitchFamily="18" charset="0"/>
              </a:rPr>
              <a:t>A theory for universal phrase structure for all parts of speech in all languages</a:t>
            </a:r>
            <a:endParaRPr lang="en-US" sz="2000" i="1" dirty="0">
              <a:solidFill>
                <a:schemeClr val="bg2">
                  <a:lumMod val="10000"/>
                </a:schemeClr>
              </a:solidFill>
              <a:latin typeface="Palatino Linotype" panose="02040502050505030304" pitchFamily="18" charset="0"/>
            </a:endParaRPr>
          </a:p>
        </p:txBody>
      </p:sp>
      <p:grpSp>
        <p:nvGrpSpPr>
          <p:cNvPr id="34" name="Group 33">
            <a:extLst>
              <a:ext uri="{FF2B5EF4-FFF2-40B4-BE49-F238E27FC236}">
                <a16:creationId xmlns:a16="http://schemas.microsoft.com/office/drawing/2014/main" id="{FFF34E0A-EEB0-93C1-DE97-CDA6E1836666}"/>
              </a:ext>
            </a:extLst>
          </p:cNvPr>
          <p:cNvGrpSpPr>
            <a:grpSpLocks noChangeAspect="1"/>
          </p:cNvGrpSpPr>
          <p:nvPr/>
        </p:nvGrpSpPr>
        <p:grpSpPr>
          <a:xfrm>
            <a:off x="4569705" y="1289298"/>
            <a:ext cx="3332816" cy="2139702"/>
            <a:chOff x="3816751" y="417754"/>
            <a:chExt cx="2248769" cy="1443732"/>
          </a:xfrm>
        </p:grpSpPr>
        <p:sp>
          <p:nvSpPr>
            <p:cNvPr id="35" name="Rectangle: Rounded Corners 34">
              <a:extLst>
                <a:ext uri="{FF2B5EF4-FFF2-40B4-BE49-F238E27FC236}">
                  <a16:creationId xmlns:a16="http://schemas.microsoft.com/office/drawing/2014/main" id="{AC9F9330-2800-D0D8-A6C1-41E5B6020720}"/>
                </a:ext>
              </a:extLst>
            </p:cNvPr>
            <p:cNvSpPr/>
            <p:nvPr/>
          </p:nvSpPr>
          <p:spPr>
            <a:xfrm>
              <a:off x="5112591" y="1482951"/>
              <a:ext cx="952929" cy="254410"/>
            </a:xfrm>
            <a:prstGeom prst="roundRect">
              <a:avLst/>
            </a:prstGeom>
            <a:solidFill>
              <a:srgbClr val="A02B93">
                <a:lumMod val="20000"/>
                <a:lumOff val="8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&lt;complement&gt;</a:t>
              </a:r>
            </a:p>
          </p:txBody>
        </p:sp>
        <p:sp>
          <p:nvSpPr>
            <p:cNvPr id="36" name="Rectangle: Rounded Corners 35">
              <a:extLst>
                <a:ext uri="{FF2B5EF4-FFF2-40B4-BE49-F238E27FC236}">
                  <a16:creationId xmlns:a16="http://schemas.microsoft.com/office/drawing/2014/main" id="{1C5A4CC4-CDC2-4519-76F4-0B6885FD3DD7}"/>
                </a:ext>
              </a:extLst>
            </p:cNvPr>
            <p:cNvSpPr/>
            <p:nvPr/>
          </p:nvSpPr>
          <p:spPr>
            <a:xfrm>
              <a:off x="4868500" y="951997"/>
              <a:ext cx="488182" cy="378535"/>
            </a:xfrm>
            <a:prstGeom prst="roundRect">
              <a:avLst/>
            </a:prstGeom>
            <a:solidFill>
              <a:srgbClr val="E8E8E8"/>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a:t>
              </a:r>
            </a:p>
          </p:txBody>
        </p:sp>
        <p:cxnSp>
          <p:nvCxnSpPr>
            <p:cNvPr id="37" name="Straight Arrow Connector 36">
              <a:extLst>
                <a:ext uri="{FF2B5EF4-FFF2-40B4-BE49-F238E27FC236}">
                  <a16:creationId xmlns:a16="http://schemas.microsoft.com/office/drawing/2014/main" id="{EE491145-8661-D401-AA7F-87B34E95FC68}"/>
                </a:ext>
              </a:extLst>
            </p:cNvPr>
            <p:cNvCxnSpPr>
              <a:cxnSpLocks/>
              <a:stCxn id="36" idx="2"/>
              <a:endCxn id="35" idx="0"/>
            </p:cNvCxnSpPr>
            <p:nvPr/>
          </p:nvCxnSpPr>
          <p:spPr>
            <a:xfrm>
              <a:off x="5112591" y="1330532"/>
              <a:ext cx="476465" cy="152419"/>
            </a:xfrm>
            <a:prstGeom prst="straightConnector1">
              <a:avLst/>
            </a:prstGeom>
            <a:noFill/>
            <a:ln w="19050" cap="flat" cmpd="sng" algn="ctr">
              <a:solidFill>
                <a:sysClr val="windowText" lastClr="000000"/>
              </a:solidFill>
              <a:prstDash val="solid"/>
              <a:miter lim="800000"/>
              <a:tailEnd type="triangle"/>
            </a:ln>
            <a:effectLst/>
          </p:spPr>
        </p:cxnSp>
        <p:cxnSp>
          <p:nvCxnSpPr>
            <p:cNvPr id="38" name="Straight Arrow Connector 37">
              <a:extLst>
                <a:ext uri="{FF2B5EF4-FFF2-40B4-BE49-F238E27FC236}">
                  <a16:creationId xmlns:a16="http://schemas.microsoft.com/office/drawing/2014/main" id="{9A82B564-1CE5-9C07-FACF-22849A49C8BB}"/>
                </a:ext>
              </a:extLst>
            </p:cNvPr>
            <p:cNvCxnSpPr>
              <a:cxnSpLocks/>
              <a:stCxn id="36" idx="2"/>
              <a:endCxn id="42" idx="0"/>
            </p:cNvCxnSpPr>
            <p:nvPr/>
          </p:nvCxnSpPr>
          <p:spPr>
            <a:xfrm flipH="1">
              <a:off x="4755331" y="1330532"/>
              <a:ext cx="357260" cy="152419"/>
            </a:xfrm>
            <a:prstGeom prst="straightConnector1">
              <a:avLst/>
            </a:prstGeom>
            <a:noFill/>
            <a:ln w="19050" cap="flat" cmpd="sng" algn="ctr">
              <a:solidFill>
                <a:sysClr val="windowText" lastClr="000000"/>
              </a:solidFill>
              <a:prstDash val="solid"/>
              <a:miter lim="800000"/>
              <a:tailEnd type="triangle"/>
            </a:ln>
            <a:effectLst/>
          </p:spPr>
        </p:cxnSp>
        <p:sp>
          <p:nvSpPr>
            <p:cNvPr id="39" name="Rectangle: Rounded Corners 38">
              <a:extLst>
                <a:ext uri="{FF2B5EF4-FFF2-40B4-BE49-F238E27FC236}">
                  <a16:creationId xmlns:a16="http://schemas.microsoft.com/office/drawing/2014/main" id="{EFED32A5-4326-D984-38F8-0FD59B45A0BE}"/>
                </a:ext>
              </a:extLst>
            </p:cNvPr>
            <p:cNvSpPr/>
            <p:nvPr/>
          </p:nvSpPr>
          <p:spPr>
            <a:xfrm>
              <a:off x="4511240" y="417754"/>
              <a:ext cx="488182" cy="378535"/>
            </a:xfrm>
            <a:prstGeom prst="roundRect">
              <a:avLst/>
            </a:prstGeom>
            <a:solidFill>
              <a:srgbClr val="E8E8E8"/>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XP</a:t>
              </a:r>
            </a:p>
          </p:txBody>
        </p:sp>
        <p:cxnSp>
          <p:nvCxnSpPr>
            <p:cNvPr id="40" name="Straight Arrow Connector 39">
              <a:extLst>
                <a:ext uri="{FF2B5EF4-FFF2-40B4-BE49-F238E27FC236}">
                  <a16:creationId xmlns:a16="http://schemas.microsoft.com/office/drawing/2014/main" id="{E1658637-975D-8610-9372-3166F3276F6E}"/>
                </a:ext>
              </a:extLst>
            </p:cNvPr>
            <p:cNvCxnSpPr>
              <a:cxnSpLocks/>
              <a:stCxn id="39" idx="2"/>
              <a:endCxn id="36" idx="0"/>
            </p:cNvCxnSpPr>
            <p:nvPr/>
          </p:nvCxnSpPr>
          <p:spPr>
            <a:xfrm>
              <a:off x="4755331" y="796289"/>
              <a:ext cx="357260" cy="155708"/>
            </a:xfrm>
            <a:prstGeom prst="straightConnector1">
              <a:avLst/>
            </a:prstGeom>
            <a:noFill/>
            <a:ln w="19050" cap="flat" cmpd="sng" algn="ctr">
              <a:solidFill>
                <a:sysClr val="windowText" lastClr="000000"/>
              </a:solidFill>
              <a:prstDash val="solid"/>
              <a:miter lim="800000"/>
              <a:tailEnd type="triangle"/>
            </a:ln>
            <a:effectLst/>
          </p:spPr>
        </p:cxnSp>
        <p:cxnSp>
          <p:nvCxnSpPr>
            <p:cNvPr id="41" name="Straight Arrow Connector 40">
              <a:extLst>
                <a:ext uri="{FF2B5EF4-FFF2-40B4-BE49-F238E27FC236}">
                  <a16:creationId xmlns:a16="http://schemas.microsoft.com/office/drawing/2014/main" id="{11FAB0B4-9FB6-763A-4981-4B65BB4D79BA}"/>
                </a:ext>
              </a:extLst>
            </p:cNvPr>
            <p:cNvCxnSpPr>
              <a:cxnSpLocks/>
              <a:stCxn id="39" idx="2"/>
              <a:endCxn id="43" idx="0"/>
            </p:cNvCxnSpPr>
            <p:nvPr/>
          </p:nvCxnSpPr>
          <p:spPr>
            <a:xfrm flipH="1">
              <a:off x="4286041" y="796289"/>
              <a:ext cx="469290" cy="155708"/>
            </a:xfrm>
            <a:prstGeom prst="straightConnector1">
              <a:avLst/>
            </a:prstGeom>
            <a:noFill/>
            <a:ln w="19050" cap="flat" cmpd="sng" algn="ctr">
              <a:solidFill>
                <a:sysClr val="windowText" lastClr="000000"/>
              </a:solidFill>
              <a:prstDash val="solid"/>
              <a:miter lim="800000"/>
              <a:tailEnd type="triangle"/>
            </a:ln>
            <a:effectLst/>
          </p:spPr>
        </p:cxnSp>
        <p:sp>
          <p:nvSpPr>
            <p:cNvPr id="42" name="Rectangle: Rounded Corners 41">
              <a:extLst>
                <a:ext uri="{FF2B5EF4-FFF2-40B4-BE49-F238E27FC236}">
                  <a16:creationId xmlns:a16="http://schemas.microsoft.com/office/drawing/2014/main" id="{01C2FDF1-04F9-64BF-E3A6-FCF9FD5A3B84}"/>
                </a:ext>
              </a:extLst>
            </p:cNvPr>
            <p:cNvSpPr/>
            <p:nvPr/>
          </p:nvSpPr>
          <p:spPr>
            <a:xfrm>
              <a:off x="4511240" y="1482951"/>
              <a:ext cx="488182" cy="378535"/>
            </a:xfrm>
            <a:prstGeom prst="roundRect">
              <a:avLst/>
            </a:prstGeom>
            <a:solidFill>
              <a:srgbClr val="E8E8E8"/>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a:t>
              </a:r>
            </a:p>
          </p:txBody>
        </p:sp>
        <p:sp>
          <p:nvSpPr>
            <p:cNvPr id="43" name="Rectangle: Rounded Corners 42">
              <a:extLst>
                <a:ext uri="{FF2B5EF4-FFF2-40B4-BE49-F238E27FC236}">
                  <a16:creationId xmlns:a16="http://schemas.microsoft.com/office/drawing/2014/main" id="{1AA0831A-8656-2E6C-4BEE-F20746733392}"/>
                </a:ext>
              </a:extLst>
            </p:cNvPr>
            <p:cNvSpPr/>
            <p:nvPr/>
          </p:nvSpPr>
          <p:spPr>
            <a:xfrm>
              <a:off x="3816751" y="951997"/>
              <a:ext cx="938580" cy="254410"/>
            </a:xfrm>
            <a:prstGeom prst="roundRect">
              <a:avLst/>
            </a:prstGeom>
            <a:solidFill>
              <a:srgbClr val="A02B93">
                <a:lumMod val="20000"/>
                <a:lumOff val="8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&lt;specifier&gt;</a:t>
              </a:r>
            </a:p>
          </p:txBody>
        </p:sp>
      </p:grpSp>
      <p:sp>
        <p:nvSpPr>
          <p:cNvPr id="45" name="TextBox 44">
            <a:extLst>
              <a:ext uri="{FF2B5EF4-FFF2-40B4-BE49-F238E27FC236}">
                <a16:creationId xmlns:a16="http://schemas.microsoft.com/office/drawing/2014/main" id="{A46640E6-9140-D34F-95D2-4DF3BB3B6081}"/>
              </a:ext>
            </a:extLst>
          </p:cNvPr>
          <p:cNvSpPr txBox="1"/>
          <p:nvPr/>
        </p:nvSpPr>
        <p:spPr>
          <a:xfrm>
            <a:off x="6322497" y="1353942"/>
            <a:ext cx="5760720" cy="307777"/>
          </a:xfrm>
          <a:prstGeom prst="rect">
            <a:avLst/>
          </a:prstGeom>
          <a:noFill/>
        </p:spPr>
        <p:txBody>
          <a:bodyPr wrap="square">
            <a:spAutoFit/>
          </a:bodyPr>
          <a:lstStyle/>
          <a:p>
            <a:r>
              <a:rPr lang="en-US" sz="1400" kern="100" dirty="0">
                <a:solidFill>
                  <a:srgbClr val="262626"/>
                </a:solidFill>
                <a:latin typeface="Palatino Linotype" panose="02040502050505030304" pitchFamily="18" charset="0"/>
                <a:ea typeface="Yu Mincho" panose="02020400000000000000" pitchFamily="18" charset="-128"/>
                <a:cs typeface="Times New Roman" panose="02020603050405020304" pitchFamily="18" charset="0"/>
              </a:rPr>
              <a:t>the root node of a phrase</a:t>
            </a:r>
            <a:endParaRPr lang="en-US" sz="1400" dirty="0"/>
          </a:p>
        </p:txBody>
      </p:sp>
      <p:sp>
        <p:nvSpPr>
          <p:cNvPr id="46" name="TextBox 45">
            <a:extLst>
              <a:ext uri="{FF2B5EF4-FFF2-40B4-BE49-F238E27FC236}">
                <a16:creationId xmlns:a16="http://schemas.microsoft.com/office/drawing/2014/main" id="{53147227-A3A6-E1F4-FFCF-5A3CEF4982DE}"/>
              </a:ext>
            </a:extLst>
          </p:cNvPr>
          <p:cNvSpPr txBox="1"/>
          <p:nvPr/>
        </p:nvSpPr>
        <p:spPr>
          <a:xfrm>
            <a:off x="0" y="2985808"/>
            <a:ext cx="5598981" cy="307777"/>
          </a:xfrm>
          <a:prstGeom prst="rect">
            <a:avLst/>
          </a:prstGeom>
          <a:noFill/>
        </p:spPr>
        <p:txBody>
          <a:bodyPr wrap="square">
            <a:spAutoFit/>
          </a:bodyPr>
          <a:lstStyle/>
          <a:p>
            <a:pPr algn="r"/>
            <a:r>
              <a:rPr lang="en-US" sz="1400" kern="100" dirty="0">
                <a:solidFill>
                  <a:srgbClr val="262626"/>
                </a:solidFill>
                <a:effectLst/>
                <a:latin typeface="Palatino Linotype" panose="02040502050505030304" pitchFamily="18" charset="0"/>
                <a:ea typeface="Yu Mincho" panose="02020400000000000000" pitchFamily="18" charset="-128"/>
                <a:cs typeface="Times New Roman" panose="02020603050405020304" pitchFamily="18" charset="0"/>
              </a:rPr>
              <a:t>the head or POS that carries the most meaning</a:t>
            </a:r>
            <a:endParaRPr lang="en-US" sz="1400" dirty="0"/>
          </a:p>
        </p:txBody>
      </p:sp>
      <p:sp>
        <p:nvSpPr>
          <p:cNvPr id="47" name="TextBox 46">
            <a:extLst>
              <a:ext uri="{FF2B5EF4-FFF2-40B4-BE49-F238E27FC236}">
                <a16:creationId xmlns:a16="http://schemas.microsoft.com/office/drawing/2014/main" id="{ED7E30B0-6640-618D-3DA0-4C3FA6557A51}"/>
              </a:ext>
            </a:extLst>
          </p:cNvPr>
          <p:cNvSpPr txBox="1"/>
          <p:nvPr/>
        </p:nvSpPr>
        <p:spPr>
          <a:xfrm>
            <a:off x="1925523" y="2009127"/>
            <a:ext cx="2560320" cy="307777"/>
          </a:xfrm>
          <a:prstGeom prst="rect">
            <a:avLst/>
          </a:prstGeom>
          <a:noFill/>
        </p:spPr>
        <p:txBody>
          <a:bodyPr wrap="square">
            <a:spAutoFit/>
          </a:bodyPr>
          <a:lstStyle/>
          <a:p>
            <a:pPr algn="r"/>
            <a:r>
              <a:rPr lang="en-US" sz="1400" kern="100" dirty="0">
                <a:solidFill>
                  <a:srgbClr val="262626"/>
                </a:solidFill>
                <a:latin typeface="Palatino Linotype" panose="02040502050505030304" pitchFamily="18" charset="0"/>
                <a:ea typeface="Yu Mincho" panose="02020400000000000000" pitchFamily="18" charset="-128"/>
                <a:cs typeface="Times New Roman" panose="02020603050405020304" pitchFamily="18" charset="0"/>
              </a:rPr>
              <a:t>(Optional) </a:t>
            </a:r>
            <a:r>
              <a:rPr lang="en-US" sz="1400" kern="100" dirty="0">
                <a:solidFill>
                  <a:srgbClr val="262626"/>
                </a:solidFill>
                <a:effectLst/>
                <a:latin typeface="Palatino Linotype" panose="02040502050505030304" pitchFamily="18" charset="0"/>
                <a:ea typeface="Yu Mincho" panose="02020400000000000000" pitchFamily="18" charset="-128"/>
                <a:cs typeface="Times New Roman" panose="02020603050405020304" pitchFamily="18" charset="0"/>
              </a:rPr>
              <a:t>phrases that come before the head</a:t>
            </a:r>
          </a:p>
        </p:txBody>
      </p:sp>
      <p:sp>
        <p:nvSpPr>
          <p:cNvPr id="48" name="TextBox 47">
            <a:extLst>
              <a:ext uri="{FF2B5EF4-FFF2-40B4-BE49-F238E27FC236}">
                <a16:creationId xmlns:a16="http://schemas.microsoft.com/office/drawing/2014/main" id="{814981CC-EB2A-3DDA-6BF0-55A4D96207E8}"/>
              </a:ext>
            </a:extLst>
          </p:cNvPr>
          <p:cNvSpPr txBox="1"/>
          <p:nvPr/>
        </p:nvSpPr>
        <p:spPr>
          <a:xfrm>
            <a:off x="6851979" y="2106287"/>
            <a:ext cx="3108960" cy="307777"/>
          </a:xfrm>
          <a:prstGeom prst="rect">
            <a:avLst/>
          </a:prstGeom>
          <a:noFill/>
        </p:spPr>
        <p:txBody>
          <a:bodyPr wrap="square">
            <a:spAutoFit/>
          </a:bodyPr>
          <a:lstStyle/>
          <a:p>
            <a:r>
              <a:rPr lang="en-US" sz="1400" kern="100" dirty="0">
                <a:solidFill>
                  <a:srgbClr val="262626"/>
                </a:solidFill>
                <a:effectLst/>
                <a:latin typeface="Palatino Linotype" panose="02040502050505030304" pitchFamily="18" charset="0"/>
                <a:ea typeface="Yu Mincho" panose="02020400000000000000" pitchFamily="18" charset="-128"/>
                <a:cs typeface="Times New Roman" panose="02020603050405020304" pitchFamily="18" charset="0"/>
              </a:rPr>
              <a:t>establishes a close connection between X and it’s </a:t>
            </a:r>
            <a:r>
              <a:rPr lang="en-US" altLang="ja-JP" sz="1400" kern="100" dirty="0">
                <a:solidFill>
                  <a:srgbClr val="262626"/>
                </a:solidFill>
                <a:effectLst/>
                <a:latin typeface="Palatino Linotype" panose="02040502050505030304" pitchFamily="18" charset="0"/>
                <a:ea typeface="Yu Mincho" panose="02020400000000000000" pitchFamily="18" charset="-128"/>
                <a:cs typeface="Times New Roman" panose="02020603050405020304" pitchFamily="18" charset="0"/>
              </a:rPr>
              <a:t>complement</a:t>
            </a:r>
            <a:r>
              <a:rPr lang="en-US" sz="1400" kern="100" dirty="0">
                <a:solidFill>
                  <a:srgbClr val="262626"/>
                </a:solidFill>
                <a:effectLst/>
                <a:latin typeface="Palatino Linotype" panose="02040502050505030304" pitchFamily="18" charset="0"/>
                <a:ea typeface="Yu Mincho" panose="02020400000000000000" pitchFamily="18" charset="-128"/>
                <a:cs typeface="Times New Roman" panose="02020603050405020304" pitchFamily="18" charset="0"/>
              </a:rPr>
              <a:t>. </a:t>
            </a:r>
            <a:endParaRPr lang="en-US" sz="1400" dirty="0"/>
          </a:p>
        </p:txBody>
      </p:sp>
      <p:sp>
        <p:nvSpPr>
          <p:cNvPr id="49" name="TextBox 48">
            <a:extLst>
              <a:ext uri="{FF2B5EF4-FFF2-40B4-BE49-F238E27FC236}">
                <a16:creationId xmlns:a16="http://schemas.microsoft.com/office/drawing/2014/main" id="{5E0BDF1D-AA8F-FED1-8B4C-12004C80F1F2}"/>
              </a:ext>
            </a:extLst>
          </p:cNvPr>
          <p:cNvSpPr txBox="1"/>
          <p:nvPr/>
        </p:nvSpPr>
        <p:spPr>
          <a:xfrm>
            <a:off x="7902521" y="2883898"/>
            <a:ext cx="4441879" cy="307777"/>
          </a:xfrm>
          <a:prstGeom prst="rect">
            <a:avLst/>
          </a:prstGeom>
          <a:noFill/>
        </p:spPr>
        <p:txBody>
          <a:bodyPr wrap="square">
            <a:spAutoFit/>
          </a:bodyPr>
          <a:lstStyle/>
          <a:p>
            <a:r>
              <a:rPr lang="en-US" sz="1400" kern="100" dirty="0">
                <a:solidFill>
                  <a:srgbClr val="262626"/>
                </a:solidFill>
                <a:latin typeface="Palatino Linotype" panose="02040502050505030304" pitchFamily="18" charset="0"/>
                <a:ea typeface="Yu Mincho" panose="02020400000000000000" pitchFamily="18" charset="-128"/>
                <a:cs typeface="Times New Roman" panose="02020603050405020304" pitchFamily="18" charset="0"/>
              </a:rPr>
              <a:t>(Optional) phrases that come after the head.</a:t>
            </a:r>
            <a:endParaRPr lang="en-US" sz="1400" dirty="0"/>
          </a:p>
        </p:txBody>
      </p:sp>
      <p:grpSp>
        <p:nvGrpSpPr>
          <p:cNvPr id="126" name="Group 125">
            <a:extLst>
              <a:ext uri="{FF2B5EF4-FFF2-40B4-BE49-F238E27FC236}">
                <a16:creationId xmlns:a16="http://schemas.microsoft.com/office/drawing/2014/main" id="{7E0C80CC-954A-9CD1-8C16-576D6BED7947}"/>
              </a:ext>
            </a:extLst>
          </p:cNvPr>
          <p:cNvGrpSpPr/>
          <p:nvPr/>
        </p:nvGrpSpPr>
        <p:grpSpPr>
          <a:xfrm>
            <a:off x="2011497" y="4103524"/>
            <a:ext cx="1359071" cy="1553718"/>
            <a:chOff x="1085527" y="4092550"/>
            <a:chExt cx="1359071" cy="1553718"/>
          </a:xfrm>
        </p:grpSpPr>
        <p:sp>
          <p:nvSpPr>
            <p:cNvPr id="52" name="Rectangle: Rounded Corners 51">
              <a:extLst>
                <a:ext uri="{FF2B5EF4-FFF2-40B4-BE49-F238E27FC236}">
                  <a16:creationId xmlns:a16="http://schemas.microsoft.com/office/drawing/2014/main" id="{48219E79-D215-71DA-EA80-FF485C172A05}"/>
                </a:ext>
              </a:extLst>
            </p:cNvPr>
            <p:cNvSpPr/>
            <p:nvPr/>
          </p:nvSpPr>
          <p:spPr>
            <a:xfrm>
              <a:off x="1675331" y="4717410"/>
              <a:ext cx="548640" cy="457200"/>
            </a:xfrm>
            <a:prstGeom prst="roundRect">
              <a:avLst/>
            </a:prstGeom>
            <a:solidFill>
              <a:srgbClr val="E8E8E8"/>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prstClr val="black"/>
                  </a:solidFill>
                  <a:latin typeface="Courier New" panose="02070309020205020404" pitchFamily="49" charset="0"/>
                  <a:cs typeface="Courier New" panose="02070309020205020404" pitchFamily="49" charset="0"/>
                </a:rPr>
                <a:t>N</a:t>
              </a:r>
              <a:r>
                <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cxnSp>
          <p:nvCxnSpPr>
            <p:cNvPr id="53" name="Straight Arrow Connector 52">
              <a:extLst>
                <a:ext uri="{FF2B5EF4-FFF2-40B4-BE49-F238E27FC236}">
                  <a16:creationId xmlns:a16="http://schemas.microsoft.com/office/drawing/2014/main" id="{EE82B704-E3C3-B708-1D70-95A1C71FA8E2}"/>
                </a:ext>
              </a:extLst>
            </p:cNvPr>
            <p:cNvCxnSpPr>
              <a:cxnSpLocks/>
              <a:stCxn id="52" idx="2"/>
              <a:endCxn id="93" idx="0"/>
            </p:cNvCxnSpPr>
            <p:nvPr/>
          </p:nvCxnSpPr>
          <p:spPr>
            <a:xfrm>
              <a:off x="1949651" y="5174610"/>
              <a:ext cx="348493" cy="183508"/>
            </a:xfrm>
            <a:prstGeom prst="straightConnector1">
              <a:avLst/>
            </a:prstGeom>
            <a:noFill/>
            <a:ln w="19050" cap="flat" cmpd="sng" algn="ctr">
              <a:solidFill>
                <a:sysClr val="windowText" lastClr="000000"/>
              </a:solidFill>
              <a:prstDash val="solid"/>
              <a:miter lim="800000"/>
              <a:tailEnd type="triangle"/>
            </a:ln>
            <a:effectLst/>
          </p:spPr>
        </p:cxnSp>
        <p:cxnSp>
          <p:nvCxnSpPr>
            <p:cNvPr id="54" name="Straight Arrow Connector 53">
              <a:extLst>
                <a:ext uri="{FF2B5EF4-FFF2-40B4-BE49-F238E27FC236}">
                  <a16:creationId xmlns:a16="http://schemas.microsoft.com/office/drawing/2014/main" id="{2E84A169-545C-E9B7-6428-11194CDB280E}"/>
                </a:ext>
              </a:extLst>
            </p:cNvPr>
            <p:cNvCxnSpPr>
              <a:cxnSpLocks/>
              <a:stCxn id="52" idx="2"/>
              <a:endCxn id="58" idx="0"/>
            </p:cNvCxnSpPr>
            <p:nvPr/>
          </p:nvCxnSpPr>
          <p:spPr>
            <a:xfrm flipH="1">
              <a:off x="1511609" y="5174610"/>
              <a:ext cx="438042" cy="197338"/>
            </a:xfrm>
            <a:prstGeom prst="straightConnector1">
              <a:avLst/>
            </a:prstGeom>
            <a:noFill/>
            <a:ln w="19050" cap="flat" cmpd="sng" algn="ctr">
              <a:solidFill>
                <a:sysClr val="windowText" lastClr="000000"/>
              </a:solidFill>
              <a:prstDash val="solid"/>
              <a:miter lim="800000"/>
              <a:tailEnd type="triangle"/>
            </a:ln>
            <a:effectLst/>
          </p:spPr>
        </p:cxnSp>
        <p:sp>
          <p:nvSpPr>
            <p:cNvPr id="55" name="Rectangle: Rounded Corners 54">
              <a:extLst>
                <a:ext uri="{FF2B5EF4-FFF2-40B4-BE49-F238E27FC236}">
                  <a16:creationId xmlns:a16="http://schemas.microsoft.com/office/drawing/2014/main" id="{E654C7FD-4972-90B8-A4DC-2CF9839B0CCF}"/>
                </a:ext>
              </a:extLst>
            </p:cNvPr>
            <p:cNvSpPr/>
            <p:nvPr/>
          </p:nvSpPr>
          <p:spPr>
            <a:xfrm>
              <a:off x="1337306" y="4092550"/>
              <a:ext cx="548640" cy="457200"/>
            </a:xfrm>
            <a:prstGeom prst="roundRect">
              <a:avLst/>
            </a:prstGeom>
            <a:solidFill>
              <a:srgbClr val="E8E8E8"/>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prstClr val="black"/>
                  </a:solidFill>
                  <a:latin typeface="Courier New" panose="02070309020205020404" pitchFamily="49" charset="0"/>
                  <a:cs typeface="Courier New" panose="02070309020205020404" pitchFamily="49" charset="0"/>
                </a:rPr>
                <a:t>N</a:t>
              </a:r>
              <a:r>
                <a:rPr kumimoji="0" lang="en-US" sz="140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a:t>
              </a:r>
            </a:p>
          </p:txBody>
        </p:sp>
        <p:cxnSp>
          <p:nvCxnSpPr>
            <p:cNvPr id="56" name="Straight Arrow Connector 55">
              <a:extLst>
                <a:ext uri="{FF2B5EF4-FFF2-40B4-BE49-F238E27FC236}">
                  <a16:creationId xmlns:a16="http://schemas.microsoft.com/office/drawing/2014/main" id="{5235C329-4C20-1FF0-5661-0DCD7A0D020C}"/>
                </a:ext>
              </a:extLst>
            </p:cNvPr>
            <p:cNvCxnSpPr>
              <a:cxnSpLocks/>
              <a:stCxn id="55" idx="2"/>
              <a:endCxn id="52" idx="0"/>
            </p:cNvCxnSpPr>
            <p:nvPr/>
          </p:nvCxnSpPr>
          <p:spPr>
            <a:xfrm>
              <a:off x="1611626" y="4549750"/>
              <a:ext cx="338025" cy="167660"/>
            </a:xfrm>
            <a:prstGeom prst="straightConnector1">
              <a:avLst/>
            </a:prstGeom>
            <a:noFill/>
            <a:ln w="19050" cap="flat" cmpd="sng" algn="ctr">
              <a:solidFill>
                <a:sysClr val="windowText" lastClr="000000"/>
              </a:solidFill>
              <a:prstDash val="solid"/>
              <a:miter lim="800000"/>
              <a:tailEnd type="triangle"/>
            </a:ln>
            <a:effectLst/>
          </p:spPr>
        </p:cxnSp>
        <p:cxnSp>
          <p:nvCxnSpPr>
            <p:cNvPr id="57" name="Straight Arrow Connector 56">
              <a:extLst>
                <a:ext uri="{FF2B5EF4-FFF2-40B4-BE49-F238E27FC236}">
                  <a16:creationId xmlns:a16="http://schemas.microsoft.com/office/drawing/2014/main" id="{EFD60757-3398-ECDA-3B28-71907EF62DF9}"/>
                </a:ext>
              </a:extLst>
            </p:cNvPr>
            <p:cNvCxnSpPr>
              <a:cxnSpLocks/>
              <a:stCxn id="55" idx="2"/>
              <a:endCxn id="91" idx="0"/>
            </p:cNvCxnSpPr>
            <p:nvPr/>
          </p:nvCxnSpPr>
          <p:spPr>
            <a:xfrm flipH="1">
              <a:off x="1231982" y="4549750"/>
              <a:ext cx="379644" cy="167660"/>
            </a:xfrm>
            <a:prstGeom prst="straightConnector1">
              <a:avLst/>
            </a:prstGeom>
            <a:noFill/>
            <a:ln w="19050" cap="flat" cmpd="sng" algn="ctr">
              <a:solidFill>
                <a:sysClr val="windowText" lastClr="000000"/>
              </a:solidFill>
              <a:prstDash val="solid"/>
              <a:miter lim="800000"/>
              <a:tailEnd type="triangle"/>
            </a:ln>
            <a:effectLst/>
          </p:spPr>
        </p:cxnSp>
        <p:sp>
          <p:nvSpPr>
            <p:cNvPr id="58" name="Rectangle: Rounded Corners 57">
              <a:extLst>
                <a:ext uri="{FF2B5EF4-FFF2-40B4-BE49-F238E27FC236}">
                  <a16:creationId xmlns:a16="http://schemas.microsoft.com/office/drawing/2014/main" id="{10667BD1-0253-6EB5-0EB4-7C72166F479C}"/>
                </a:ext>
              </a:extLst>
            </p:cNvPr>
            <p:cNvSpPr/>
            <p:nvPr/>
          </p:nvSpPr>
          <p:spPr>
            <a:xfrm>
              <a:off x="1145849" y="5371948"/>
              <a:ext cx="731520" cy="274320"/>
            </a:xfrm>
            <a:prstGeom prst="roundRect">
              <a:avLst/>
            </a:prstGeom>
            <a:solidFill>
              <a:srgbClr val="92D05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accent6"/>
                  </a:solidFill>
                  <a:effectLst/>
                  <a:uLnTx/>
                  <a:uFillTx/>
                  <a:latin typeface="Courier New" panose="02070309020205020404" pitchFamily="49" charset="0"/>
                  <a:ea typeface="+mn-ea"/>
                  <a:cs typeface="Courier New" panose="02070309020205020404" pitchFamily="49" charset="0"/>
                </a:rPr>
                <a:t>John</a:t>
              </a:r>
            </a:p>
          </p:txBody>
        </p:sp>
        <p:sp>
          <p:nvSpPr>
            <p:cNvPr id="91" name="Oval 90">
              <a:extLst>
                <a:ext uri="{FF2B5EF4-FFF2-40B4-BE49-F238E27FC236}">
                  <a16:creationId xmlns:a16="http://schemas.microsoft.com/office/drawing/2014/main" id="{CB39E168-C967-966F-4798-C59141605C6D}"/>
                </a:ext>
              </a:extLst>
            </p:cNvPr>
            <p:cNvSpPr/>
            <p:nvPr/>
          </p:nvSpPr>
          <p:spPr>
            <a:xfrm>
              <a:off x="1085527" y="471741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1F1A004-6E4A-98C9-64C2-5F39753A03D9}"/>
                </a:ext>
              </a:extLst>
            </p:cNvPr>
            <p:cNvSpPr/>
            <p:nvPr/>
          </p:nvSpPr>
          <p:spPr>
            <a:xfrm>
              <a:off x="2151689" y="5358118"/>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EB5A2A78-080B-AA47-9469-CCCDC0A02805}"/>
              </a:ext>
            </a:extLst>
          </p:cNvPr>
          <p:cNvGrpSpPr/>
          <p:nvPr/>
        </p:nvGrpSpPr>
        <p:grpSpPr>
          <a:xfrm>
            <a:off x="8595295" y="3484366"/>
            <a:ext cx="2303076" cy="2792034"/>
            <a:chOff x="9197178" y="3299168"/>
            <a:chExt cx="2303076" cy="2792034"/>
          </a:xfrm>
        </p:grpSpPr>
        <p:sp>
          <p:nvSpPr>
            <p:cNvPr id="61" name="Rectangle: Rounded Corners 60">
              <a:extLst>
                <a:ext uri="{FF2B5EF4-FFF2-40B4-BE49-F238E27FC236}">
                  <a16:creationId xmlns:a16="http://schemas.microsoft.com/office/drawing/2014/main" id="{AE2327B0-E66D-01F5-B45A-3F9DFC1ED667}"/>
                </a:ext>
              </a:extLst>
            </p:cNvPr>
            <p:cNvSpPr/>
            <p:nvPr/>
          </p:nvSpPr>
          <p:spPr>
            <a:xfrm>
              <a:off x="9785464" y="3947353"/>
              <a:ext cx="548640" cy="457200"/>
            </a:xfrm>
            <a:prstGeom prst="roundRect">
              <a:avLst/>
            </a:prstGeom>
            <a:solidFill>
              <a:srgbClr val="E8E8E8"/>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prstClr val="black"/>
                  </a:solidFill>
                  <a:latin typeface="Courier New" panose="02070309020205020404" pitchFamily="49" charset="0"/>
                  <a:cs typeface="Courier New" panose="02070309020205020404" pitchFamily="49" charset="0"/>
                </a:rPr>
                <a:t>V</a:t>
              </a:r>
              <a:r>
                <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cxnSp>
          <p:nvCxnSpPr>
            <p:cNvPr id="62" name="Straight Arrow Connector 61">
              <a:extLst>
                <a:ext uri="{FF2B5EF4-FFF2-40B4-BE49-F238E27FC236}">
                  <a16:creationId xmlns:a16="http://schemas.microsoft.com/office/drawing/2014/main" id="{DECDACF5-ACB7-7D10-A75B-18512C01C02A}"/>
                </a:ext>
              </a:extLst>
            </p:cNvPr>
            <p:cNvCxnSpPr>
              <a:cxnSpLocks/>
              <a:stCxn id="61" idx="2"/>
              <a:endCxn id="71" idx="0"/>
            </p:cNvCxnSpPr>
            <p:nvPr/>
          </p:nvCxnSpPr>
          <p:spPr>
            <a:xfrm>
              <a:off x="10059784" y="4404553"/>
              <a:ext cx="413410" cy="167660"/>
            </a:xfrm>
            <a:prstGeom prst="straightConnector1">
              <a:avLst/>
            </a:prstGeom>
            <a:noFill/>
            <a:ln w="19050" cap="flat" cmpd="sng" algn="ctr">
              <a:solidFill>
                <a:sysClr val="windowText" lastClr="000000"/>
              </a:solidFill>
              <a:prstDash val="solid"/>
              <a:miter lim="800000"/>
              <a:tailEnd type="triangle"/>
            </a:ln>
            <a:effectLst/>
          </p:spPr>
        </p:cxnSp>
        <p:cxnSp>
          <p:nvCxnSpPr>
            <p:cNvPr id="63" name="Straight Arrow Connector 62">
              <a:extLst>
                <a:ext uri="{FF2B5EF4-FFF2-40B4-BE49-F238E27FC236}">
                  <a16:creationId xmlns:a16="http://schemas.microsoft.com/office/drawing/2014/main" id="{A9C7A51C-32B4-CC71-4410-AFB9A0E56C22}"/>
                </a:ext>
              </a:extLst>
            </p:cNvPr>
            <p:cNvCxnSpPr>
              <a:cxnSpLocks/>
              <a:stCxn id="61" idx="2"/>
              <a:endCxn id="67" idx="0"/>
            </p:cNvCxnSpPr>
            <p:nvPr/>
          </p:nvCxnSpPr>
          <p:spPr>
            <a:xfrm flipH="1">
              <a:off x="9558936" y="4404553"/>
              <a:ext cx="500848" cy="167660"/>
            </a:xfrm>
            <a:prstGeom prst="straightConnector1">
              <a:avLst/>
            </a:prstGeom>
            <a:noFill/>
            <a:ln w="19050" cap="flat" cmpd="sng" algn="ctr">
              <a:solidFill>
                <a:sysClr val="windowText" lastClr="000000"/>
              </a:solidFill>
              <a:prstDash val="solid"/>
              <a:miter lim="800000"/>
              <a:tailEnd type="triangle"/>
            </a:ln>
            <a:effectLst/>
          </p:spPr>
        </p:cxnSp>
        <p:sp>
          <p:nvSpPr>
            <p:cNvPr id="64" name="Rectangle: Rounded Corners 63">
              <a:extLst>
                <a:ext uri="{FF2B5EF4-FFF2-40B4-BE49-F238E27FC236}">
                  <a16:creationId xmlns:a16="http://schemas.microsoft.com/office/drawing/2014/main" id="{1C8DD31A-A202-DB80-B0D0-8461D887CEB8}"/>
                </a:ext>
              </a:extLst>
            </p:cNvPr>
            <p:cNvSpPr/>
            <p:nvPr/>
          </p:nvSpPr>
          <p:spPr>
            <a:xfrm>
              <a:off x="9419366" y="3299168"/>
              <a:ext cx="548640" cy="457200"/>
            </a:xfrm>
            <a:prstGeom prst="roundRect">
              <a:avLst/>
            </a:prstGeom>
            <a:solidFill>
              <a:srgbClr val="E8E8E8"/>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prstClr val="black"/>
                  </a:solidFill>
                  <a:latin typeface="Courier New" panose="02070309020205020404" pitchFamily="49" charset="0"/>
                  <a:cs typeface="Courier New" panose="02070309020205020404" pitchFamily="49" charset="0"/>
                </a:rPr>
                <a:t>V</a:t>
              </a:r>
              <a:r>
                <a:rPr kumimoji="0" lang="en-US" sz="140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a:t>
              </a:r>
            </a:p>
          </p:txBody>
        </p:sp>
        <p:cxnSp>
          <p:nvCxnSpPr>
            <p:cNvPr id="65" name="Straight Arrow Connector 64">
              <a:extLst>
                <a:ext uri="{FF2B5EF4-FFF2-40B4-BE49-F238E27FC236}">
                  <a16:creationId xmlns:a16="http://schemas.microsoft.com/office/drawing/2014/main" id="{7AEF6D46-D45E-A7CD-EA6A-42CF73DC7C9D}"/>
                </a:ext>
              </a:extLst>
            </p:cNvPr>
            <p:cNvCxnSpPr>
              <a:cxnSpLocks/>
              <a:stCxn id="64" idx="2"/>
              <a:endCxn id="61" idx="0"/>
            </p:cNvCxnSpPr>
            <p:nvPr/>
          </p:nvCxnSpPr>
          <p:spPr>
            <a:xfrm>
              <a:off x="9693686" y="3756368"/>
              <a:ext cx="366098" cy="190985"/>
            </a:xfrm>
            <a:prstGeom prst="straightConnector1">
              <a:avLst/>
            </a:prstGeom>
            <a:noFill/>
            <a:ln w="19050" cap="flat" cmpd="sng" algn="ctr">
              <a:solidFill>
                <a:sysClr val="windowText" lastClr="000000"/>
              </a:solidFill>
              <a:prstDash val="solid"/>
              <a:miter lim="800000"/>
              <a:tailEnd type="triangle"/>
            </a:ln>
            <a:effectLst/>
          </p:spPr>
        </p:cxnSp>
        <p:cxnSp>
          <p:nvCxnSpPr>
            <p:cNvPr id="66" name="Straight Arrow Connector 65">
              <a:extLst>
                <a:ext uri="{FF2B5EF4-FFF2-40B4-BE49-F238E27FC236}">
                  <a16:creationId xmlns:a16="http://schemas.microsoft.com/office/drawing/2014/main" id="{4F69AE2B-9215-DE6B-0673-300E6B044A26}"/>
                </a:ext>
              </a:extLst>
            </p:cNvPr>
            <p:cNvCxnSpPr>
              <a:cxnSpLocks/>
              <a:stCxn id="64" idx="2"/>
              <a:endCxn id="95" idx="0"/>
            </p:cNvCxnSpPr>
            <p:nvPr/>
          </p:nvCxnSpPr>
          <p:spPr>
            <a:xfrm flipH="1">
              <a:off x="9374201" y="3756368"/>
              <a:ext cx="319485" cy="190985"/>
            </a:xfrm>
            <a:prstGeom prst="straightConnector1">
              <a:avLst/>
            </a:prstGeom>
            <a:noFill/>
            <a:ln w="19050" cap="flat" cmpd="sng" algn="ctr">
              <a:solidFill>
                <a:sysClr val="windowText" lastClr="000000"/>
              </a:solidFill>
              <a:prstDash val="solid"/>
              <a:miter lim="800000"/>
              <a:tailEnd type="triangle"/>
            </a:ln>
            <a:effectLst/>
          </p:spPr>
        </p:cxnSp>
        <p:sp>
          <p:nvSpPr>
            <p:cNvPr id="67" name="Rectangle: Rounded Corners 66">
              <a:extLst>
                <a:ext uri="{FF2B5EF4-FFF2-40B4-BE49-F238E27FC236}">
                  <a16:creationId xmlns:a16="http://schemas.microsoft.com/office/drawing/2014/main" id="{0E3C2F7F-1D78-8F9C-E9BA-7999BED30DFC}"/>
                </a:ext>
              </a:extLst>
            </p:cNvPr>
            <p:cNvSpPr/>
            <p:nvPr/>
          </p:nvSpPr>
          <p:spPr>
            <a:xfrm>
              <a:off x="9197178" y="4572213"/>
              <a:ext cx="723516" cy="274320"/>
            </a:xfrm>
            <a:prstGeom prst="roundRect">
              <a:avLst/>
            </a:prstGeom>
            <a:solidFill>
              <a:srgbClr val="92D05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accent6"/>
                  </a:solidFill>
                  <a:effectLst/>
                  <a:uLnTx/>
                  <a:uFillTx/>
                  <a:latin typeface="Courier New" panose="02070309020205020404" pitchFamily="49" charset="0"/>
                  <a:ea typeface="+mn-ea"/>
                  <a:cs typeface="Courier New" panose="02070309020205020404" pitchFamily="49" charset="0"/>
                </a:rPr>
                <a:t>went</a:t>
              </a:r>
            </a:p>
          </p:txBody>
        </p:sp>
        <p:sp>
          <p:nvSpPr>
            <p:cNvPr id="68" name="Rectangle: Rounded Corners 67">
              <a:extLst>
                <a:ext uri="{FF2B5EF4-FFF2-40B4-BE49-F238E27FC236}">
                  <a16:creationId xmlns:a16="http://schemas.microsoft.com/office/drawing/2014/main" id="{6949691C-4BFF-B2B7-ACCE-2CC877D4474C}"/>
                </a:ext>
              </a:extLst>
            </p:cNvPr>
            <p:cNvSpPr/>
            <p:nvPr/>
          </p:nvSpPr>
          <p:spPr>
            <a:xfrm>
              <a:off x="10624181" y="5226751"/>
              <a:ext cx="548640" cy="457200"/>
            </a:xfrm>
            <a:prstGeom prst="roundRect">
              <a:avLst/>
            </a:prstGeom>
            <a:solidFill>
              <a:srgbClr val="E8E8E8"/>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prstClr val="black"/>
                  </a:solidFill>
                  <a:latin typeface="Courier New" panose="02070309020205020404" pitchFamily="49" charset="0"/>
                  <a:cs typeface="Courier New" panose="02070309020205020404" pitchFamily="49" charset="0"/>
                </a:rPr>
                <a:t>N</a:t>
              </a:r>
              <a:r>
                <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cxnSp>
          <p:nvCxnSpPr>
            <p:cNvPr id="69" name="Straight Arrow Connector 68">
              <a:extLst>
                <a:ext uri="{FF2B5EF4-FFF2-40B4-BE49-F238E27FC236}">
                  <a16:creationId xmlns:a16="http://schemas.microsoft.com/office/drawing/2014/main" id="{925DED13-B834-05F2-7916-A6B5295BAA49}"/>
                </a:ext>
              </a:extLst>
            </p:cNvPr>
            <p:cNvCxnSpPr>
              <a:cxnSpLocks/>
              <a:stCxn id="68" idx="2"/>
              <a:endCxn id="98" idx="0"/>
            </p:cNvCxnSpPr>
            <p:nvPr/>
          </p:nvCxnSpPr>
          <p:spPr>
            <a:xfrm>
              <a:off x="10898501" y="5683951"/>
              <a:ext cx="455299" cy="132931"/>
            </a:xfrm>
            <a:prstGeom prst="straightConnector1">
              <a:avLst/>
            </a:prstGeom>
            <a:noFill/>
            <a:ln w="19050" cap="flat" cmpd="sng" algn="ctr">
              <a:solidFill>
                <a:sysClr val="windowText" lastClr="000000"/>
              </a:solidFill>
              <a:prstDash val="solid"/>
              <a:miter lim="800000"/>
              <a:tailEnd type="triangle"/>
            </a:ln>
            <a:effectLst/>
          </p:spPr>
        </p:cxnSp>
        <p:cxnSp>
          <p:nvCxnSpPr>
            <p:cNvPr id="70" name="Straight Arrow Connector 69">
              <a:extLst>
                <a:ext uri="{FF2B5EF4-FFF2-40B4-BE49-F238E27FC236}">
                  <a16:creationId xmlns:a16="http://schemas.microsoft.com/office/drawing/2014/main" id="{4820C044-EEED-5A86-7B4E-A5F68F4665DA}"/>
                </a:ext>
              </a:extLst>
            </p:cNvPr>
            <p:cNvCxnSpPr>
              <a:cxnSpLocks/>
              <a:stCxn id="68" idx="2"/>
              <a:endCxn id="74" idx="0"/>
            </p:cNvCxnSpPr>
            <p:nvPr/>
          </p:nvCxnSpPr>
          <p:spPr>
            <a:xfrm flipH="1">
              <a:off x="10560632" y="5683951"/>
              <a:ext cx="337869" cy="132931"/>
            </a:xfrm>
            <a:prstGeom prst="straightConnector1">
              <a:avLst/>
            </a:prstGeom>
            <a:noFill/>
            <a:ln w="19050" cap="flat" cmpd="sng" algn="ctr">
              <a:solidFill>
                <a:sysClr val="windowText" lastClr="000000"/>
              </a:solidFill>
              <a:prstDash val="solid"/>
              <a:miter lim="800000"/>
              <a:tailEnd type="triangle"/>
            </a:ln>
            <a:effectLst/>
          </p:spPr>
        </p:cxnSp>
        <p:sp>
          <p:nvSpPr>
            <p:cNvPr id="71" name="Rectangle: Rounded Corners 70">
              <a:extLst>
                <a:ext uri="{FF2B5EF4-FFF2-40B4-BE49-F238E27FC236}">
                  <a16:creationId xmlns:a16="http://schemas.microsoft.com/office/drawing/2014/main" id="{72DACFC3-5257-926C-1785-576445959CB5}"/>
                </a:ext>
              </a:extLst>
            </p:cNvPr>
            <p:cNvSpPr/>
            <p:nvPr/>
          </p:nvSpPr>
          <p:spPr>
            <a:xfrm>
              <a:off x="10198874" y="4572213"/>
              <a:ext cx="548640" cy="457200"/>
            </a:xfrm>
            <a:prstGeom prst="roundRect">
              <a:avLst/>
            </a:prstGeom>
            <a:solidFill>
              <a:srgbClr val="E8E8E8"/>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prstClr val="black"/>
                  </a:solidFill>
                  <a:latin typeface="Courier New" panose="02070309020205020404" pitchFamily="49" charset="0"/>
                  <a:cs typeface="Courier New" panose="02070309020205020404" pitchFamily="49" charset="0"/>
                </a:rPr>
                <a:t>N</a:t>
              </a:r>
              <a:r>
                <a:rPr kumimoji="0" lang="en-US" sz="140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a:t>
              </a:r>
            </a:p>
          </p:txBody>
        </p:sp>
        <p:cxnSp>
          <p:nvCxnSpPr>
            <p:cNvPr id="72" name="Straight Arrow Connector 71">
              <a:extLst>
                <a:ext uri="{FF2B5EF4-FFF2-40B4-BE49-F238E27FC236}">
                  <a16:creationId xmlns:a16="http://schemas.microsoft.com/office/drawing/2014/main" id="{31072F05-A2EE-BBE9-8C7A-D92A8201ED65}"/>
                </a:ext>
              </a:extLst>
            </p:cNvPr>
            <p:cNvCxnSpPr>
              <a:cxnSpLocks/>
              <a:stCxn id="71" idx="2"/>
              <a:endCxn id="68" idx="0"/>
            </p:cNvCxnSpPr>
            <p:nvPr/>
          </p:nvCxnSpPr>
          <p:spPr>
            <a:xfrm>
              <a:off x="10473194" y="5029413"/>
              <a:ext cx="425307" cy="197338"/>
            </a:xfrm>
            <a:prstGeom prst="straightConnector1">
              <a:avLst/>
            </a:prstGeom>
            <a:noFill/>
            <a:ln w="19050" cap="flat" cmpd="sng" algn="ctr">
              <a:solidFill>
                <a:sysClr val="windowText" lastClr="000000"/>
              </a:solidFill>
              <a:prstDash val="solid"/>
              <a:miter lim="800000"/>
              <a:tailEnd type="triangle"/>
            </a:ln>
            <a:effectLst/>
          </p:spPr>
        </p:cxnSp>
        <p:cxnSp>
          <p:nvCxnSpPr>
            <p:cNvPr id="73" name="Straight Arrow Connector 72">
              <a:extLst>
                <a:ext uri="{FF2B5EF4-FFF2-40B4-BE49-F238E27FC236}">
                  <a16:creationId xmlns:a16="http://schemas.microsoft.com/office/drawing/2014/main" id="{E375386A-510E-BECC-7114-E592CC426FBD}"/>
                </a:ext>
              </a:extLst>
            </p:cNvPr>
            <p:cNvCxnSpPr>
              <a:cxnSpLocks/>
              <a:stCxn id="71" idx="2"/>
              <a:endCxn id="97" idx="0"/>
            </p:cNvCxnSpPr>
            <p:nvPr/>
          </p:nvCxnSpPr>
          <p:spPr>
            <a:xfrm flipH="1">
              <a:off x="10182320" y="5029413"/>
              <a:ext cx="290874" cy="190985"/>
            </a:xfrm>
            <a:prstGeom prst="straightConnector1">
              <a:avLst/>
            </a:prstGeom>
            <a:noFill/>
            <a:ln w="19050" cap="flat" cmpd="sng" algn="ctr">
              <a:solidFill>
                <a:sysClr val="windowText" lastClr="000000"/>
              </a:solidFill>
              <a:prstDash val="solid"/>
              <a:miter lim="800000"/>
              <a:tailEnd type="triangle"/>
            </a:ln>
            <a:effectLst/>
          </p:spPr>
        </p:cxnSp>
        <p:sp>
          <p:nvSpPr>
            <p:cNvPr id="74" name="Rectangle: Rounded Corners 73">
              <a:extLst>
                <a:ext uri="{FF2B5EF4-FFF2-40B4-BE49-F238E27FC236}">
                  <a16:creationId xmlns:a16="http://schemas.microsoft.com/office/drawing/2014/main" id="{FD6FDC46-8F40-4E36-1369-39899C1260AC}"/>
                </a:ext>
              </a:extLst>
            </p:cNvPr>
            <p:cNvSpPr/>
            <p:nvPr/>
          </p:nvSpPr>
          <p:spPr>
            <a:xfrm>
              <a:off x="10198874" y="5816882"/>
              <a:ext cx="723516" cy="274320"/>
            </a:xfrm>
            <a:prstGeom prst="roundRect">
              <a:avLst/>
            </a:prstGeom>
            <a:solidFill>
              <a:srgbClr val="92D05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schemeClr val="accent6"/>
                  </a:solidFill>
                  <a:latin typeface="Courier New" panose="02070309020205020404" pitchFamily="49" charset="0"/>
                  <a:cs typeface="Courier New" panose="02070309020205020404" pitchFamily="49" charset="0"/>
                </a:rPr>
                <a:t>home</a:t>
              </a:r>
              <a:endParaRPr kumimoji="0" lang="en-US" sz="1400" b="0" i="0" u="none" strike="noStrike" kern="0" cap="none" spc="0" normalizeH="0" baseline="0" noProof="0" dirty="0">
                <a:ln>
                  <a:noFill/>
                </a:ln>
                <a:solidFill>
                  <a:schemeClr val="accent6"/>
                </a:solidFill>
                <a:effectLst/>
                <a:uLnTx/>
                <a:uFillTx/>
                <a:latin typeface="Courier New" panose="02070309020205020404" pitchFamily="49" charset="0"/>
                <a:ea typeface="+mn-ea"/>
                <a:cs typeface="Courier New" panose="02070309020205020404" pitchFamily="49" charset="0"/>
              </a:endParaRPr>
            </a:p>
          </p:txBody>
        </p:sp>
        <p:sp>
          <p:nvSpPr>
            <p:cNvPr id="95" name="Oval 94">
              <a:extLst>
                <a:ext uri="{FF2B5EF4-FFF2-40B4-BE49-F238E27FC236}">
                  <a16:creationId xmlns:a16="http://schemas.microsoft.com/office/drawing/2014/main" id="{5198B9E8-C540-7EEE-343F-3ABCE6EF95E0}"/>
                </a:ext>
              </a:extLst>
            </p:cNvPr>
            <p:cNvSpPr/>
            <p:nvPr/>
          </p:nvSpPr>
          <p:spPr>
            <a:xfrm>
              <a:off x="9227746" y="3947353"/>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F0CC3C75-5ECD-5F9E-42B7-1942D6677D2F}"/>
                </a:ext>
              </a:extLst>
            </p:cNvPr>
            <p:cNvSpPr/>
            <p:nvPr/>
          </p:nvSpPr>
          <p:spPr>
            <a:xfrm>
              <a:off x="10035865" y="5220398"/>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E8ECDCDB-EBF5-9EA3-656B-EE8939CCB282}"/>
                </a:ext>
              </a:extLst>
            </p:cNvPr>
            <p:cNvSpPr/>
            <p:nvPr/>
          </p:nvSpPr>
          <p:spPr>
            <a:xfrm>
              <a:off x="11207345" y="5816882"/>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A57C15C6-1117-F3AA-4DDA-39B8F2D963A1}"/>
              </a:ext>
            </a:extLst>
          </p:cNvPr>
          <p:cNvGrpSpPr/>
          <p:nvPr/>
        </p:nvGrpSpPr>
        <p:grpSpPr>
          <a:xfrm>
            <a:off x="4567556" y="3808459"/>
            <a:ext cx="3056888" cy="2143849"/>
            <a:chOff x="2411348" y="5419143"/>
            <a:chExt cx="3056888" cy="2143849"/>
          </a:xfrm>
        </p:grpSpPr>
        <p:sp>
          <p:nvSpPr>
            <p:cNvPr id="75" name="Rectangle: Rounded Corners 74">
              <a:extLst>
                <a:ext uri="{FF2B5EF4-FFF2-40B4-BE49-F238E27FC236}">
                  <a16:creationId xmlns:a16="http://schemas.microsoft.com/office/drawing/2014/main" id="{51255B76-8B1E-B7A5-204D-A563C27FC2DF}"/>
                </a:ext>
              </a:extLst>
            </p:cNvPr>
            <p:cNvSpPr/>
            <p:nvPr/>
          </p:nvSpPr>
          <p:spPr>
            <a:xfrm>
              <a:off x="4379596" y="6044003"/>
              <a:ext cx="548640" cy="457200"/>
            </a:xfrm>
            <a:prstGeom prst="roundRect">
              <a:avLst/>
            </a:prstGeom>
            <a:solidFill>
              <a:srgbClr val="E8E8E8"/>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prstClr val="black"/>
                  </a:solidFill>
                  <a:latin typeface="Courier New" panose="02070309020205020404" pitchFamily="49" charset="0"/>
                  <a:cs typeface="Courier New" panose="02070309020205020404" pitchFamily="49" charset="0"/>
                </a:rPr>
                <a:t>N</a:t>
              </a:r>
              <a:r>
                <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cxnSp>
          <p:nvCxnSpPr>
            <p:cNvPr id="76" name="Straight Arrow Connector 75">
              <a:extLst>
                <a:ext uri="{FF2B5EF4-FFF2-40B4-BE49-F238E27FC236}">
                  <a16:creationId xmlns:a16="http://schemas.microsoft.com/office/drawing/2014/main" id="{868CDED8-E444-0FC5-5ED9-EED7CD627D65}"/>
                </a:ext>
              </a:extLst>
            </p:cNvPr>
            <p:cNvCxnSpPr>
              <a:cxnSpLocks/>
              <a:stCxn id="75" idx="2"/>
              <a:endCxn id="101" idx="0"/>
            </p:cNvCxnSpPr>
            <p:nvPr/>
          </p:nvCxnSpPr>
          <p:spPr>
            <a:xfrm>
              <a:off x="4653916" y="6501203"/>
              <a:ext cx="667866" cy="128906"/>
            </a:xfrm>
            <a:prstGeom prst="straightConnector1">
              <a:avLst/>
            </a:prstGeom>
            <a:noFill/>
            <a:ln w="19050" cap="flat" cmpd="sng" algn="ctr">
              <a:solidFill>
                <a:sysClr val="windowText" lastClr="000000"/>
              </a:solidFill>
              <a:prstDash val="solid"/>
              <a:miter lim="800000"/>
              <a:tailEnd type="triangle"/>
            </a:ln>
            <a:effectLst/>
          </p:spPr>
        </p:cxnSp>
        <p:cxnSp>
          <p:nvCxnSpPr>
            <p:cNvPr id="77" name="Straight Arrow Connector 76">
              <a:extLst>
                <a:ext uri="{FF2B5EF4-FFF2-40B4-BE49-F238E27FC236}">
                  <a16:creationId xmlns:a16="http://schemas.microsoft.com/office/drawing/2014/main" id="{68AFC78D-9CEC-B06B-91BA-705C178FA9F5}"/>
                </a:ext>
              </a:extLst>
            </p:cNvPr>
            <p:cNvCxnSpPr>
              <a:cxnSpLocks/>
              <a:stCxn id="75" idx="2"/>
              <a:endCxn id="81" idx="0"/>
            </p:cNvCxnSpPr>
            <p:nvPr/>
          </p:nvCxnSpPr>
          <p:spPr>
            <a:xfrm flipH="1">
              <a:off x="4353034" y="6501203"/>
              <a:ext cx="300882" cy="197338"/>
            </a:xfrm>
            <a:prstGeom prst="straightConnector1">
              <a:avLst/>
            </a:prstGeom>
            <a:noFill/>
            <a:ln w="19050" cap="flat" cmpd="sng" algn="ctr">
              <a:solidFill>
                <a:sysClr val="windowText" lastClr="000000"/>
              </a:solidFill>
              <a:prstDash val="solid"/>
              <a:miter lim="800000"/>
              <a:tailEnd type="triangle"/>
            </a:ln>
            <a:effectLst/>
          </p:spPr>
        </p:cxnSp>
        <p:sp>
          <p:nvSpPr>
            <p:cNvPr id="78" name="Rectangle: Rounded Corners 77">
              <a:extLst>
                <a:ext uri="{FF2B5EF4-FFF2-40B4-BE49-F238E27FC236}">
                  <a16:creationId xmlns:a16="http://schemas.microsoft.com/office/drawing/2014/main" id="{B6433AAD-B8E0-E76F-8280-09C26C12BE42}"/>
                </a:ext>
              </a:extLst>
            </p:cNvPr>
            <p:cNvSpPr/>
            <p:nvPr/>
          </p:nvSpPr>
          <p:spPr>
            <a:xfrm>
              <a:off x="3416107" y="5419143"/>
              <a:ext cx="548640" cy="457200"/>
            </a:xfrm>
            <a:prstGeom prst="roundRect">
              <a:avLst/>
            </a:prstGeom>
            <a:solidFill>
              <a:srgbClr val="E8E8E8"/>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prstClr val="black"/>
                  </a:solidFill>
                  <a:latin typeface="Courier New" panose="02070309020205020404" pitchFamily="49" charset="0"/>
                  <a:cs typeface="Courier New" panose="02070309020205020404" pitchFamily="49" charset="0"/>
                </a:rPr>
                <a:t>N</a:t>
              </a:r>
              <a:r>
                <a:rPr kumimoji="0" lang="en-US" sz="140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a:t>
              </a:r>
            </a:p>
          </p:txBody>
        </p:sp>
        <p:cxnSp>
          <p:nvCxnSpPr>
            <p:cNvPr id="79" name="Straight Arrow Connector 78">
              <a:extLst>
                <a:ext uri="{FF2B5EF4-FFF2-40B4-BE49-F238E27FC236}">
                  <a16:creationId xmlns:a16="http://schemas.microsoft.com/office/drawing/2014/main" id="{DE1EDD97-17A9-F858-0129-EBF8BDE16FD0}"/>
                </a:ext>
              </a:extLst>
            </p:cNvPr>
            <p:cNvCxnSpPr>
              <a:cxnSpLocks/>
              <a:stCxn id="78" idx="2"/>
              <a:endCxn id="75" idx="0"/>
            </p:cNvCxnSpPr>
            <p:nvPr/>
          </p:nvCxnSpPr>
          <p:spPr>
            <a:xfrm>
              <a:off x="3690427" y="5876343"/>
              <a:ext cx="963489" cy="167660"/>
            </a:xfrm>
            <a:prstGeom prst="straightConnector1">
              <a:avLst/>
            </a:prstGeom>
            <a:noFill/>
            <a:ln w="19050" cap="flat" cmpd="sng" algn="ctr">
              <a:solidFill>
                <a:sysClr val="windowText" lastClr="000000"/>
              </a:solidFill>
              <a:prstDash val="solid"/>
              <a:miter lim="800000"/>
              <a:tailEnd type="triangle"/>
            </a:ln>
            <a:effectLst/>
          </p:spPr>
        </p:cxnSp>
        <p:cxnSp>
          <p:nvCxnSpPr>
            <p:cNvPr id="80" name="Straight Arrow Connector 79">
              <a:extLst>
                <a:ext uri="{FF2B5EF4-FFF2-40B4-BE49-F238E27FC236}">
                  <a16:creationId xmlns:a16="http://schemas.microsoft.com/office/drawing/2014/main" id="{9AAA1A9F-7248-C600-751F-F689D6343F39}"/>
                </a:ext>
              </a:extLst>
            </p:cNvPr>
            <p:cNvCxnSpPr>
              <a:cxnSpLocks/>
              <a:stCxn id="78" idx="2"/>
              <a:endCxn id="85" idx="0"/>
            </p:cNvCxnSpPr>
            <p:nvPr/>
          </p:nvCxnSpPr>
          <p:spPr>
            <a:xfrm flipH="1">
              <a:off x="2726939" y="5876343"/>
              <a:ext cx="963488" cy="167660"/>
            </a:xfrm>
            <a:prstGeom prst="straightConnector1">
              <a:avLst/>
            </a:prstGeom>
            <a:noFill/>
            <a:ln w="19050" cap="flat" cmpd="sng" algn="ctr">
              <a:solidFill>
                <a:sysClr val="windowText" lastClr="000000"/>
              </a:solidFill>
              <a:prstDash val="solid"/>
              <a:miter lim="800000"/>
              <a:tailEnd type="triangle"/>
            </a:ln>
            <a:effectLst/>
          </p:spPr>
        </p:cxnSp>
        <p:sp>
          <p:nvSpPr>
            <p:cNvPr id="81" name="Rectangle: Rounded Corners 80">
              <a:extLst>
                <a:ext uri="{FF2B5EF4-FFF2-40B4-BE49-F238E27FC236}">
                  <a16:creationId xmlns:a16="http://schemas.microsoft.com/office/drawing/2014/main" id="{26B5AAEF-58F7-7585-89D5-E87A32DA4779}"/>
                </a:ext>
              </a:extLst>
            </p:cNvPr>
            <p:cNvSpPr/>
            <p:nvPr/>
          </p:nvSpPr>
          <p:spPr>
            <a:xfrm>
              <a:off x="3850114" y="6698541"/>
              <a:ext cx="1005840" cy="274320"/>
            </a:xfrm>
            <a:prstGeom prst="roundRect">
              <a:avLst/>
            </a:prstGeom>
            <a:solidFill>
              <a:srgbClr val="92D05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accent6"/>
                  </a:solidFill>
                  <a:effectLst/>
                  <a:uLnTx/>
                  <a:uFillTx/>
                  <a:latin typeface="Courier New" panose="02070309020205020404" pitchFamily="49" charset="0"/>
                  <a:ea typeface="+mn-ea"/>
                  <a:cs typeface="Courier New" panose="02070309020205020404" pitchFamily="49" charset="0"/>
                </a:rPr>
                <a:t>Monday</a:t>
              </a:r>
            </a:p>
          </p:txBody>
        </p:sp>
        <p:sp>
          <p:nvSpPr>
            <p:cNvPr id="82" name="Rectangle: Rounded Corners 81">
              <a:extLst>
                <a:ext uri="{FF2B5EF4-FFF2-40B4-BE49-F238E27FC236}">
                  <a16:creationId xmlns:a16="http://schemas.microsoft.com/office/drawing/2014/main" id="{43425D2A-99CC-6785-9EF6-26BE51DD947D}"/>
                </a:ext>
              </a:extLst>
            </p:cNvPr>
            <p:cNvSpPr/>
            <p:nvPr/>
          </p:nvSpPr>
          <p:spPr>
            <a:xfrm>
              <a:off x="2982101" y="6698541"/>
              <a:ext cx="548640" cy="457200"/>
            </a:xfrm>
            <a:prstGeom prst="roundRect">
              <a:avLst/>
            </a:prstGeom>
            <a:solidFill>
              <a:srgbClr val="E8E8E8"/>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prstClr val="black"/>
                  </a:solidFill>
                  <a:latin typeface="Courier New" panose="02070309020205020404" pitchFamily="49" charset="0"/>
                  <a:cs typeface="Courier New" panose="02070309020205020404" pitchFamily="49" charset="0"/>
                </a:rPr>
                <a:t>N</a:t>
              </a:r>
              <a:r>
                <a:rPr kumimoji="0" lang="en-US" sz="1400" b="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cxnSp>
          <p:nvCxnSpPr>
            <p:cNvPr id="83" name="Straight Arrow Connector 82">
              <a:extLst>
                <a:ext uri="{FF2B5EF4-FFF2-40B4-BE49-F238E27FC236}">
                  <a16:creationId xmlns:a16="http://schemas.microsoft.com/office/drawing/2014/main" id="{91A68593-8B53-7BA6-7FD2-FDA135831C3E}"/>
                </a:ext>
              </a:extLst>
            </p:cNvPr>
            <p:cNvCxnSpPr>
              <a:cxnSpLocks/>
              <a:stCxn id="82" idx="2"/>
              <a:endCxn id="100" idx="0"/>
            </p:cNvCxnSpPr>
            <p:nvPr/>
          </p:nvCxnSpPr>
          <p:spPr>
            <a:xfrm>
              <a:off x="3256421" y="7155741"/>
              <a:ext cx="647627" cy="132931"/>
            </a:xfrm>
            <a:prstGeom prst="straightConnector1">
              <a:avLst/>
            </a:prstGeom>
            <a:noFill/>
            <a:ln w="19050" cap="flat" cmpd="sng" algn="ctr">
              <a:solidFill>
                <a:sysClr val="windowText" lastClr="000000"/>
              </a:solidFill>
              <a:prstDash val="solid"/>
              <a:miter lim="800000"/>
              <a:tailEnd type="triangle"/>
            </a:ln>
            <a:effectLst/>
          </p:spPr>
        </p:cxnSp>
        <p:cxnSp>
          <p:nvCxnSpPr>
            <p:cNvPr id="84" name="Straight Arrow Connector 83">
              <a:extLst>
                <a:ext uri="{FF2B5EF4-FFF2-40B4-BE49-F238E27FC236}">
                  <a16:creationId xmlns:a16="http://schemas.microsoft.com/office/drawing/2014/main" id="{A3A7C78A-7EBE-B721-DD9F-BCC2CB72C677}"/>
                </a:ext>
              </a:extLst>
            </p:cNvPr>
            <p:cNvCxnSpPr>
              <a:cxnSpLocks/>
              <a:stCxn id="82" idx="2"/>
              <a:endCxn id="88" idx="0"/>
            </p:cNvCxnSpPr>
            <p:nvPr/>
          </p:nvCxnSpPr>
          <p:spPr>
            <a:xfrm flipH="1">
              <a:off x="3001259" y="7155741"/>
              <a:ext cx="255162" cy="132931"/>
            </a:xfrm>
            <a:prstGeom prst="straightConnector1">
              <a:avLst/>
            </a:prstGeom>
            <a:noFill/>
            <a:ln w="19050" cap="flat" cmpd="sng" algn="ctr">
              <a:solidFill>
                <a:sysClr val="windowText" lastClr="000000"/>
              </a:solidFill>
              <a:prstDash val="solid"/>
              <a:miter lim="800000"/>
              <a:tailEnd type="triangle"/>
            </a:ln>
            <a:effectLst/>
          </p:spPr>
        </p:cxnSp>
        <p:sp>
          <p:nvSpPr>
            <p:cNvPr id="85" name="Rectangle: Rounded Corners 84">
              <a:extLst>
                <a:ext uri="{FF2B5EF4-FFF2-40B4-BE49-F238E27FC236}">
                  <a16:creationId xmlns:a16="http://schemas.microsoft.com/office/drawing/2014/main" id="{41D69EBD-FB23-A5D0-45D3-D7199B0A9454}"/>
                </a:ext>
              </a:extLst>
            </p:cNvPr>
            <p:cNvSpPr/>
            <p:nvPr/>
          </p:nvSpPr>
          <p:spPr>
            <a:xfrm>
              <a:off x="2452619" y="6044003"/>
              <a:ext cx="548640" cy="457200"/>
            </a:xfrm>
            <a:prstGeom prst="roundRect">
              <a:avLst/>
            </a:prstGeom>
            <a:solidFill>
              <a:srgbClr val="E8E8E8"/>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prstClr val="black"/>
                  </a:solidFill>
                  <a:latin typeface="Courier New" panose="02070309020205020404" pitchFamily="49" charset="0"/>
                  <a:cs typeface="Courier New" panose="02070309020205020404" pitchFamily="49" charset="0"/>
                </a:rPr>
                <a:t>N</a:t>
              </a:r>
              <a:r>
                <a:rPr kumimoji="0" lang="en-US" sz="1400"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a:t>
              </a:r>
            </a:p>
          </p:txBody>
        </p:sp>
        <p:cxnSp>
          <p:nvCxnSpPr>
            <p:cNvPr id="86" name="Straight Arrow Connector 85">
              <a:extLst>
                <a:ext uri="{FF2B5EF4-FFF2-40B4-BE49-F238E27FC236}">
                  <a16:creationId xmlns:a16="http://schemas.microsoft.com/office/drawing/2014/main" id="{CA732183-3CAE-C7A9-6B4E-0F30739BBF26}"/>
                </a:ext>
              </a:extLst>
            </p:cNvPr>
            <p:cNvCxnSpPr>
              <a:cxnSpLocks/>
              <a:stCxn id="85" idx="2"/>
              <a:endCxn id="82" idx="0"/>
            </p:cNvCxnSpPr>
            <p:nvPr/>
          </p:nvCxnSpPr>
          <p:spPr>
            <a:xfrm>
              <a:off x="2726939" y="6501203"/>
              <a:ext cx="529482" cy="197338"/>
            </a:xfrm>
            <a:prstGeom prst="straightConnector1">
              <a:avLst/>
            </a:prstGeom>
            <a:noFill/>
            <a:ln w="19050" cap="flat" cmpd="sng" algn="ctr">
              <a:solidFill>
                <a:sysClr val="windowText" lastClr="000000"/>
              </a:solidFill>
              <a:prstDash val="solid"/>
              <a:miter lim="800000"/>
              <a:tailEnd type="triangle"/>
            </a:ln>
            <a:effectLst/>
          </p:spPr>
        </p:cxnSp>
        <p:cxnSp>
          <p:nvCxnSpPr>
            <p:cNvPr id="87" name="Straight Arrow Connector 86">
              <a:extLst>
                <a:ext uri="{FF2B5EF4-FFF2-40B4-BE49-F238E27FC236}">
                  <a16:creationId xmlns:a16="http://schemas.microsoft.com/office/drawing/2014/main" id="{73E5EEC1-C368-B3F8-D382-FB551BE5878A}"/>
                </a:ext>
              </a:extLst>
            </p:cNvPr>
            <p:cNvCxnSpPr>
              <a:cxnSpLocks/>
              <a:stCxn id="85" idx="2"/>
              <a:endCxn id="99" idx="0"/>
            </p:cNvCxnSpPr>
            <p:nvPr/>
          </p:nvCxnSpPr>
          <p:spPr>
            <a:xfrm flipH="1">
              <a:off x="2557803" y="6501203"/>
              <a:ext cx="169136" cy="225149"/>
            </a:xfrm>
            <a:prstGeom prst="straightConnector1">
              <a:avLst/>
            </a:prstGeom>
            <a:noFill/>
            <a:ln w="19050" cap="flat" cmpd="sng" algn="ctr">
              <a:solidFill>
                <a:sysClr val="windowText" lastClr="000000"/>
              </a:solidFill>
              <a:prstDash val="solid"/>
              <a:miter lim="800000"/>
              <a:tailEnd type="triangle"/>
            </a:ln>
            <a:effectLst/>
          </p:spPr>
        </p:cxnSp>
        <p:sp>
          <p:nvSpPr>
            <p:cNvPr id="88" name="Rectangle: Rounded Corners 87">
              <a:extLst>
                <a:ext uri="{FF2B5EF4-FFF2-40B4-BE49-F238E27FC236}">
                  <a16:creationId xmlns:a16="http://schemas.microsoft.com/office/drawing/2014/main" id="{33DAB8BE-46EA-9457-623F-5B06228F2CAB}"/>
                </a:ext>
              </a:extLst>
            </p:cNvPr>
            <p:cNvSpPr/>
            <p:nvPr/>
          </p:nvSpPr>
          <p:spPr>
            <a:xfrm>
              <a:off x="2452619" y="7288672"/>
              <a:ext cx="1097280" cy="274320"/>
            </a:xfrm>
            <a:prstGeom prst="roundRect">
              <a:avLst/>
            </a:prstGeom>
            <a:solidFill>
              <a:srgbClr val="92D05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accent6"/>
                  </a:solidFill>
                  <a:effectLst/>
                  <a:uLnTx/>
                  <a:uFillTx/>
                  <a:latin typeface="Courier New" panose="02070309020205020404" pitchFamily="49" charset="0"/>
                  <a:ea typeface="+mn-ea"/>
                  <a:cs typeface="Courier New" panose="02070309020205020404" pitchFamily="49" charset="0"/>
                </a:rPr>
                <a:t>upcoming</a:t>
              </a:r>
            </a:p>
          </p:txBody>
        </p:sp>
        <p:sp>
          <p:nvSpPr>
            <p:cNvPr id="99" name="Oval 98">
              <a:extLst>
                <a:ext uri="{FF2B5EF4-FFF2-40B4-BE49-F238E27FC236}">
                  <a16:creationId xmlns:a16="http://schemas.microsoft.com/office/drawing/2014/main" id="{90F02AC5-EAD5-B002-B629-C7262B20A384}"/>
                </a:ext>
              </a:extLst>
            </p:cNvPr>
            <p:cNvSpPr/>
            <p:nvPr/>
          </p:nvSpPr>
          <p:spPr>
            <a:xfrm>
              <a:off x="2411348" y="6726352"/>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412F8A6B-A86C-3C4D-372D-BAC4F9164B85}"/>
                </a:ext>
              </a:extLst>
            </p:cNvPr>
            <p:cNvSpPr/>
            <p:nvPr/>
          </p:nvSpPr>
          <p:spPr>
            <a:xfrm>
              <a:off x="3757593" y="7288672"/>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C7DA3231-9BAE-72FB-DB8A-9B9E311255CE}"/>
                </a:ext>
              </a:extLst>
            </p:cNvPr>
            <p:cNvSpPr/>
            <p:nvPr/>
          </p:nvSpPr>
          <p:spPr>
            <a:xfrm>
              <a:off x="5175327" y="663010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432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140C-F488-EF45-8708-52CDBB695A36}"/>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FAE6B292-31B4-9E13-52B0-DA39BA3BFFC4}"/>
              </a:ext>
            </a:extLst>
          </p:cNvPr>
          <p:cNvSpPr>
            <a:spLocks noGrp="1"/>
          </p:cNvSpPr>
          <p:nvPr>
            <p:ph type="subTitle" idx="1"/>
          </p:nvPr>
        </p:nvSpPr>
        <p:spPr/>
        <p:txBody>
          <a:bodyPr/>
          <a:lstStyle/>
          <a:p>
            <a:r>
              <a:rPr lang="en-US" dirty="0"/>
              <a:t>Any Questions?</a:t>
            </a:r>
          </a:p>
        </p:txBody>
      </p:sp>
      <p:sp>
        <p:nvSpPr>
          <p:cNvPr id="5" name="TextBox 4">
            <a:extLst>
              <a:ext uri="{FF2B5EF4-FFF2-40B4-BE49-F238E27FC236}">
                <a16:creationId xmlns:a16="http://schemas.microsoft.com/office/drawing/2014/main" id="{9C6D72CC-18BE-3627-9DDF-F2C72989FDAA}"/>
              </a:ext>
            </a:extLst>
          </p:cNvPr>
          <p:cNvSpPr txBox="1"/>
          <p:nvPr/>
        </p:nvSpPr>
        <p:spPr>
          <a:xfrm>
            <a:off x="11785600" y="0"/>
            <a:ext cx="365760" cy="6555641"/>
          </a:xfrm>
          <a:prstGeom prst="rect">
            <a:avLst/>
          </a:prstGeom>
          <a:noFill/>
        </p:spPr>
        <p:txBody>
          <a:bodyPr wrap="square" rtlCol="0">
            <a:spAutoFit/>
          </a:bodyPr>
          <a:lstStyle/>
          <a:p>
            <a:pPr algn="ctr"/>
            <a:r>
              <a:rPr lang="ja-JP" altLang="en-US" sz="2800" b="1" dirty="0"/>
              <a:t>ご清聴ありがとうございました。</a:t>
            </a:r>
            <a:endParaRPr lang="en-US" sz="2800" b="1" dirty="0"/>
          </a:p>
        </p:txBody>
      </p:sp>
      <p:sp>
        <p:nvSpPr>
          <p:cNvPr id="6" name="TextBox 5">
            <a:extLst>
              <a:ext uri="{FF2B5EF4-FFF2-40B4-BE49-F238E27FC236}">
                <a16:creationId xmlns:a16="http://schemas.microsoft.com/office/drawing/2014/main" id="{348DC41F-28B4-237B-CACF-EC82F02C9FF3}"/>
              </a:ext>
            </a:extLst>
          </p:cNvPr>
          <p:cNvSpPr txBox="1"/>
          <p:nvPr/>
        </p:nvSpPr>
        <p:spPr>
          <a:xfrm>
            <a:off x="11358880" y="0"/>
            <a:ext cx="365760" cy="3970318"/>
          </a:xfrm>
          <a:prstGeom prst="rect">
            <a:avLst/>
          </a:prstGeom>
          <a:noFill/>
        </p:spPr>
        <p:txBody>
          <a:bodyPr wrap="square" rtlCol="0">
            <a:spAutoFit/>
          </a:bodyPr>
          <a:lstStyle/>
          <a:p>
            <a:pPr algn="ctr"/>
            <a:r>
              <a:rPr lang="ja-JP" altLang="en-US" sz="2800" b="1" dirty="0"/>
              <a:t>質問が</a:t>
            </a:r>
            <a:endParaRPr lang="en-US" altLang="ja-JP" sz="2800" b="1" dirty="0"/>
          </a:p>
          <a:p>
            <a:pPr algn="ctr"/>
            <a:r>
              <a:rPr lang="ja-JP" altLang="en-US" sz="2800" b="1" dirty="0"/>
              <a:t>ありますか？</a:t>
            </a:r>
            <a:endParaRPr lang="en-US" sz="2800" b="1" dirty="0"/>
          </a:p>
        </p:txBody>
      </p:sp>
    </p:spTree>
    <p:extLst>
      <p:ext uri="{BB962C8B-B14F-4D97-AF65-F5344CB8AC3E}">
        <p14:creationId xmlns:p14="http://schemas.microsoft.com/office/powerpoint/2010/main" val="3544534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6010266-369F-B15E-E74C-DD0473B47DD6}"/>
              </a:ext>
            </a:extLst>
          </p:cNvPr>
          <p:cNvPicPr>
            <a:picLocks noChangeAspect="1"/>
          </p:cNvPicPr>
          <p:nvPr/>
        </p:nvPicPr>
        <p:blipFill>
          <a:blip r:embed="rId2"/>
          <a:stretch>
            <a:fillRect/>
          </a:stretch>
        </p:blipFill>
        <p:spPr>
          <a:xfrm>
            <a:off x="144780" y="31173"/>
            <a:ext cx="7501992" cy="5725392"/>
          </a:xfrm>
          <a:prstGeom prst="rect">
            <a:avLst/>
          </a:prstGeom>
        </p:spPr>
      </p:pic>
    </p:spTree>
    <p:extLst>
      <p:ext uri="{BB962C8B-B14F-4D97-AF65-F5344CB8AC3E}">
        <p14:creationId xmlns:p14="http://schemas.microsoft.com/office/powerpoint/2010/main" val="395026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45A0B0-9D15-A372-0FF8-C01D842E17E0}"/>
              </a:ext>
            </a:extLst>
          </p:cNvPr>
          <p:cNvSpPr txBox="1">
            <a:spLocks/>
          </p:cNvSpPr>
          <p:nvPr/>
        </p:nvSpPr>
        <p:spPr>
          <a:xfrm>
            <a:off x="838200" y="9527"/>
            <a:ext cx="10515600" cy="671193"/>
          </a:xfrm>
          <a:prstGeom prst="rect">
            <a:avLst/>
          </a:prstGeom>
        </p:spPr>
        <p:txBody>
          <a:bodyPr>
            <a:normAutofit fontScale="97500" lnSpcReduction="10000"/>
          </a:bodyPr>
          <a:lstStyle>
            <a:lvl1pPr algn="l" defTabSz="914377" rtl="0" eaLnBrk="1" latinLnBrk="0" hangingPunct="1">
              <a:lnSpc>
                <a:spcPct val="90000"/>
              </a:lnSpc>
              <a:spcBef>
                <a:spcPct val="0"/>
              </a:spcBef>
              <a:buNone/>
              <a:defRPr sz="4400" kern="1200">
                <a:solidFill>
                  <a:schemeClr val="tx1"/>
                </a:solidFill>
                <a:latin typeface="Franklin Gothic Medium Cond" charset="0"/>
                <a:ea typeface="Franklin Gothic Medium Cond" charset="0"/>
                <a:cs typeface="Franklin Gothic Medium Cond" charset="0"/>
              </a:defRPr>
            </a:lvl1pPr>
          </a:lstStyle>
          <a:p>
            <a:pPr algn="ctr"/>
            <a:r>
              <a:rPr lang="en-US" dirty="0"/>
              <a:t>The Algorithm Process</a:t>
            </a:r>
          </a:p>
        </p:txBody>
      </p:sp>
      <p:sp>
        <p:nvSpPr>
          <p:cNvPr id="4" name="TextBox 3">
            <a:extLst>
              <a:ext uri="{FF2B5EF4-FFF2-40B4-BE49-F238E27FC236}">
                <a16:creationId xmlns:a16="http://schemas.microsoft.com/office/drawing/2014/main" id="{3840FC12-C2A2-1C0A-6800-BC27E51742F8}"/>
              </a:ext>
            </a:extLst>
          </p:cNvPr>
          <p:cNvSpPr txBox="1"/>
          <p:nvPr/>
        </p:nvSpPr>
        <p:spPr>
          <a:xfrm>
            <a:off x="1524000" y="583156"/>
            <a:ext cx="9144000" cy="707886"/>
          </a:xfrm>
          <a:prstGeom prst="rect">
            <a:avLst/>
          </a:prstGeom>
          <a:noFill/>
        </p:spPr>
        <p:txBody>
          <a:bodyPr wrap="square">
            <a:spAutoFit/>
          </a:bodyPr>
          <a:lstStyle/>
          <a:p>
            <a:pPr algn="ctr"/>
            <a:r>
              <a:rPr lang="en-US" sz="2000" dirty="0">
                <a:solidFill>
                  <a:schemeClr val="bg2">
                    <a:lumMod val="10000"/>
                  </a:schemeClr>
                </a:solidFill>
                <a:latin typeface="Palatino Linotype" panose="02040502050505030304" pitchFamily="18" charset="0"/>
              </a:rPr>
              <a:t>My translator essentially constructs syntax tree and modifies the nodes and terminals of the tree to attain Japanese phrase structure</a:t>
            </a:r>
          </a:p>
        </p:txBody>
      </p:sp>
      <p:grpSp>
        <p:nvGrpSpPr>
          <p:cNvPr id="7" name="Group 6">
            <a:extLst>
              <a:ext uri="{FF2B5EF4-FFF2-40B4-BE49-F238E27FC236}">
                <a16:creationId xmlns:a16="http://schemas.microsoft.com/office/drawing/2014/main" id="{5DF0BD99-E8FB-06BF-0A2D-A12FB8FFEE34}"/>
              </a:ext>
            </a:extLst>
          </p:cNvPr>
          <p:cNvGrpSpPr/>
          <p:nvPr/>
        </p:nvGrpSpPr>
        <p:grpSpPr>
          <a:xfrm>
            <a:off x="-7649" y="1781926"/>
            <a:ext cx="4572000" cy="4308439"/>
            <a:chOff x="-7649" y="1781926"/>
            <a:chExt cx="4572000" cy="4308439"/>
          </a:xfrm>
        </p:grpSpPr>
        <p:pic>
          <p:nvPicPr>
            <p:cNvPr id="83" name="Picture 82">
              <a:extLst>
                <a:ext uri="{FF2B5EF4-FFF2-40B4-BE49-F238E27FC236}">
                  <a16:creationId xmlns:a16="http://schemas.microsoft.com/office/drawing/2014/main" id="{F49F5161-F21E-82EA-FB48-9CCD60E42B7D}"/>
                </a:ext>
              </a:extLst>
            </p:cNvPr>
            <p:cNvPicPr>
              <a:picLocks noChangeAspect="1"/>
            </p:cNvPicPr>
            <p:nvPr/>
          </p:nvPicPr>
          <p:blipFill>
            <a:blip r:embed="rId2"/>
            <a:stretch>
              <a:fillRect/>
            </a:stretch>
          </p:blipFill>
          <p:spPr>
            <a:xfrm>
              <a:off x="220951" y="1781926"/>
              <a:ext cx="4114800" cy="3059189"/>
            </a:xfrm>
            <a:prstGeom prst="rect">
              <a:avLst/>
            </a:prstGeom>
          </p:spPr>
        </p:pic>
        <p:grpSp>
          <p:nvGrpSpPr>
            <p:cNvPr id="2" name="Group 1">
              <a:extLst>
                <a:ext uri="{FF2B5EF4-FFF2-40B4-BE49-F238E27FC236}">
                  <a16:creationId xmlns:a16="http://schemas.microsoft.com/office/drawing/2014/main" id="{C2A58A4D-9517-CC41-FE3A-0DB88A605527}"/>
                </a:ext>
              </a:extLst>
            </p:cNvPr>
            <p:cNvGrpSpPr/>
            <p:nvPr/>
          </p:nvGrpSpPr>
          <p:grpSpPr>
            <a:xfrm>
              <a:off x="-7649" y="5163567"/>
              <a:ext cx="4572000" cy="926798"/>
              <a:chOff x="-7649" y="5163567"/>
              <a:chExt cx="4572000" cy="926798"/>
            </a:xfrm>
          </p:grpSpPr>
          <p:sp>
            <p:nvSpPr>
              <p:cNvPr id="297" name="TextBox 296">
                <a:extLst>
                  <a:ext uri="{FF2B5EF4-FFF2-40B4-BE49-F238E27FC236}">
                    <a16:creationId xmlns:a16="http://schemas.microsoft.com/office/drawing/2014/main" id="{3F342B7E-C85F-E57A-FD2C-F6B5E0803FD5}"/>
                  </a:ext>
                </a:extLst>
              </p:cNvPr>
              <p:cNvSpPr txBox="1"/>
              <p:nvPr/>
            </p:nvSpPr>
            <p:spPr>
              <a:xfrm>
                <a:off x="203171" y="5163567"/>
                <a:ext cx="4150360" cy="400110"/>
              </a:xfrm>
              <a:prstGeom prst="rect">
                <a:avLst/>
              </a:prstGeom>
              <a:noFill/>
            </p:spPr>
            <p:txBody>
              <a:bodyPr wrap="square">
                <a:spAutoFit/>
              </a:bodyPr>
              <a:lstStyle/>
              <a:p>
                <a:pPr algn="ctr"/>
                <a:r>
                  <a:rPr lang="en-US" sz="2000" b="1" dirty="0">
                    <a:solidFill>
                      <a:schemeClr val="accent4"/>
                    </a:solidFill>
                    <a:latin typeface="Palatino Linotype" panose="02040502050505030304" pitchFamily="18" charset="0"/>
                  </a:rPr>
                  <a:t>Tree Build</a:t>
                </a:r>
                <a:endParaRPr lang="en-US" sz="1400" b="1" dirty="0">
                  <a:solidFill>
                    <a:schemeClr val="accent4"/>
                  </a:solidFill>
                  <a:latin typeface="Palatino Linotype" panose="02040502050505030304" pitchFamily="18" charset="0"/>
                </a:endParaRPr>
              </a:p>
            </p:txBody>
          </p:sp>
          <p:sp>
            <p:nvSpPr>
              <p:cNvPr id="300" name="TextBox 299">
                <a:extLst>
                  <a:ext uri="{FF2B5EF4-FFF2-40B4-BE49-F238E27FC236}">
                    <a16:creationId xmlns:a16="http://schemas.microsoft.com/office/drawing/2014/main" id="{1F04A51D-28FD-6824-0D67-0CADF71EBE9D}"/>
                  </a:ext>
                </a:extLst>
              </p:cNvPr>
              <p:cNvSpPr txBox="1"/>
              <p:nvPr/>
            </p:nvSpPr>
            <p:spPr>
              <a:xfrm>
                <a:off x="-7649" y="5505590"/>
                <a:ext cx="4572000" cy="584775"/>
              </a:xfrm>
              <a:prstGeom prst="rect">
                <a:avLst/>
              </a:prstGeom>
              <a:noFill/>
            </p:spPr>
            <p:txBody>
              <a:bodyPr wrap="square">
                <a:spAutoFit/>
              </a:bodyPr>
              <a:lstStyle/>
              <a:p>
                <a:pPr algn="ctr"/>
                <a:r>
                  <a:rPr lang="en-US" sz="1600" dirty="0">
                    <a:solidFill>
                      <a:schemeClr val="accent6"/>
                    </a:solidFill>
                    <a:latin typeface="Palatino Linotype" panose="02040502050505030304" pitchFamily="18" charset="0"/>
                  </a:rPr>
                  <a:t>Classify string into list of nodes</a:t>
                </a:r>
              </a:p>
              <a:p>
                <a:pPr algn="ctr"/>
                <a:r>
                  <a:rPr lang="en-US" sz="1600" dirty="0">
                    <a:solidFill>
                      <a:schemeClr val="accent6"/>
                    </a:solidFill>
                    <a:latin typeface="Palatino Linotype" panose="02040502050505030304" pitchFamily="18" charset="0"/>
                  </a:rPr>
                  <a:t>Build a tree from nodes based of phrase rules</a:t>
                </a:r>
              </a:p>
            </p:txBody>
          </p:sp>
        </p:grpSp>
      </p:grpSp>
      <p:grpSp>
        <p:nvGrpSpPr>
          <p:cNvPr id="203" name="Group 202">
            <a:extLst>
              <a:ext uri="{FF2B5EF4-FFF2-40B4-BE49-F238E27FC236}">
                <a16:creationId xmlns:a16="http://schemas.microsoft.com/office/drawing/2014/main" id="{C1CD3400-996C-665D-051A-AECE4B17463E}"/>
              </a:ext>
            </a:extLst>
          </p:cNvPr>
          <p:cNvGrpSpPr/>
          <p:nvPr/>
        </p:nvGrpSpPr>
        <p:grpSpPr>
          <a:xfrm>
            <a:off x="4311935" y="1521568"/>
            <a:ext cx="4272947" cy="4568797"/>
            <a:chOff x="4311935" y="1521568"/>
            <a:chExt cx="4272947" cy="4568797"/>
          </a:xfrm>
        </p:grpSpPr>
        <p:sp>
          <p:nvSpPr>
            <p:cNvPr id="295" name="Arrow: Right 294">
              <a:extLst>
                <a:ext uri="{FF2B5EF4-FFF2-40B4-BE49-F238E27FC236}">
                  <a16:creationId xmlns:a16="http://schemas.microsoft.com/office/drawing/2014/main" id="{5EC225BE-6EAC-81D3-217B-05AC4007A73D}"/>
                </a:ext>
              </a:extLst>
            </p:cNvPr>
            <p:cNvSpPr/>
            <p:nvPr/>
          </p:nvSpPr>
          <p:spPr>
            <a:xfrm>
              <a:off x="4319090" y="3069204"/>
              <a:ext cx="978408" cy="4846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5E85C8C-07AD-4528-264B-19C6EDB6D260}"/>
                </a:ext>
              </a:extLst>
            </p:cNvPr>
            <p:cNvGrpSpPr/>
            <p:nvPr/>
          </p:nvGrpSpPr>
          <p:grpSpPr>
            <a:xfrm>
              <a:off x="4311935" y="5163567"/>
              <a:ext cx="4272947" cy="926798"/>
              <a:chOff x="4311935" y="5163567"/>
              <a:chExt cx="4272947" cy="926798"/>
            </a:xfrm>
          </p:grpSpPr>
          <p:sp>
            <p:nvSpPr>
              <p:cNvPr id="298" name="TextBox 297">
                <a:extLst>
                  <a:ext uri="{FF2B5EF4-FFF2-40B4-BE49-F238E27FC236}">
                    <a16:creationId xmlns:a16="http://schemas.microsoft.com/office/drawing/2014/main" id="{7A1458B8-380B-5009-4594-4A971FC29966}"/>
                  </a:ext>
                </a:extLst>
              </p:cNvPr>
              <p:cNvSpPr txBox="1"/>
              <p:nvPr/>
            </p:nvSpPr>
            <p:spPr>
              <a:xfrm>
                <a:off x="4373228" y="5163567"/>
                <a:ext cx="4150360" cy="400110"/>
              </a:xfrm>
              <a:prstGeom prst="rect">
                <a:avLst/>
              </a:prstGeom>
              <a:noFill/>
            </p:spPr>
            <p:txBody>
              <a:bodyPr wrap="square">
                <a:spAutoFit/>
              </a:bodyPr>
              <a:lstStyle/>
              <a:p>
                <a:pPr algn="ctr"/>
                <a:r>
                  <a:rPr lang="en-US" sz="2000" b="1" dirty="0">
                    <a:solidFill>
                      <a:schemeClr val="accent4"/>
                    </a:solidFill>
                    <a:latin typeface="Palatino Linotype" panose="02040502050505030304" pitchFamily="18" charset="0"/>
                  </a:rPr>
                  <a:t>Node Manipulation</a:t>
                </a:r>
                <a:endParaRPr lang="en-US" sz="1400" b="1" dirty="0">
                  <a:solidFill>
                    <a:schemeClr val="accent4"/>
                  </a:solidFill>
                  <a:latin typeface="Palatino Linotype" panose="02040502050505030304" pitchFamily="18" charset="0"/>
                </a:endParaRPr>
              </a:p>
            </p:txBody>
          </p:sp>
          <p:sp>
            <p:nvSpPr>
              <p:cNvPr id="301" name="TextBox 300">
                <a:extLst>
                  <a:ext uri="{FF2B5EF4-FFF2-40B4-BE49-F238E27FC236}">
                    <a16:creationId xmlns:a16="http://schemas.microsoft.com/office/drawing/2014/main" id="{FC07E36E-1EDE-5ABD-5BC6-2BBBA427A408}"/>
                  </a:ext>
                </a:extLst>
              </p:cNvPr>
              <p:cNvSpPr txBox="1"/>
              <p:nvPr/>
            </p:nvSpPr>
            <p:spPr>
              <a:xfrm>
                <a:off x="4311935" y="5505590"/>
                <a:ext cx="4272947" cy="584775"/>
              </a:xfrm>
              <a:prstGeom prst="rect">
                <a:avLst/>
              </a:prstGeom>
              <a:noFill/>
            </p:spPr>
            <p:txBody>
              <a:bodyPr wrap="square">
                <a:spAutoFit/>
              </a:bodyPr>
              <a:lstStyle/>
              <a:p>
                <a:pPr algn="ctr"/>
                <a:r>
                  <a:rPr lang="en-US" sz="1600" dirty="0">
                    <a:solidFill>
                      <a:schemeClr val="accent6"/>
                    </a:solidFill>
                    <a:latin typeface="Palatino Linotype" panose="02040502050505030304" pitchFamily="18" charset="0"/>
                  </a:rPr>
                  <a:t>Removes unwanted lexical items</a:t>
                </a:r>
              </a:p>
              <a:p>
                <a:pPr algn="ctr"/>
                <a:r>
                  <a:rPr lang="en-US" sz="1600" dirty="0">
                    <a:solidFill>
                      <a:schemeClr val="accent6"/>
                    </a:solidFill>
                    <a:latin typeface="Palatino Linotype" panose="02040502050505030304" pitchFamily="18" charset="0"/>
                  </a:rPr>
                  <a:t>Reorders nodes</a:t>
                </a:r>
              </a:p>
            </p:txBody>
          </p:sp>
        </p:grpSp>
        <p:pic>
          <p:nvPicPr>
            <p:cNvPr id="73" name="Picture 72">
              <a:extLst>
                <a:ext uri="{FF2B5EF4-FFF2-40B4-BE49-F238E27FC236}">
                  <a16:creationId xmlns:a16="http://schemas.microsoft.com/office/drawing/2014/main" id="{06A2A2C9-E276-EC43-D5B8-A5109171FE02}"/>
                </a:ext>
              </a:extLst>
            </p:cNvPr>
            <p:cNvPicPr>
              <a:picLocks noChangeAspect="1"/>
            </p:cNvPicPr>
            <p:nvPr/>
          </p:nvPicPr>
          <p:blipFill>
            <a:blip r:embed="rId3"/>
            <a:stretch>
              <a:fillRect/>
            </a:stretch>
          </p:blipFill>
          <p:spPr>
            <a:xfrm>
              <a:off x="4758937" y="1521568"/>
              <a:ext cx="3378942" cy="3579903"/>
            </a:xfrm>
            <a:prstGeom prst="rect">
              <a:avLst/>
            </a:prstGeom>
          </p:spPr>
        </p:pic>
      </p:grpSp>
      <p:grpSp>
        <p:nvGrpSpPr>
          <p:cNvPr id="202" name="Group 201">
            <a:extLst>
              <a:ext uri="{FF2B5EF4-FFF2-40B4-BE49-F238E27FC236}">
                <a16:creationId xmlns:a16="http://schemas.microsoft.com/office/drawing/2014/main" id="{E5D03909-07C7-09A3-3AAB-DEAF9995C3A9}"/>
              </a:ext>
            </a:extLst>
          </p:cNvPr>
          <p:cNvGrpSpPr/>
          <p:nvPr/>
        </p:nvGrpSpPr>
        <p:grpSpPr>
          <a:xfrm>
            <a:off x="7871403" y="1521568"/>
            <a:ext cx="4320597" cy="4815019"/>
            <a:chOff x="7871403" y="1521568"/>
            <a:chExt cx="4320597" cy="4815019"/>
          </a:xfrm>
        </p:grpSpPr>
        <p:sp>
          <p:nvSpPr>
            <p:cNvPr id="296" name="Arrow: Right 295">
              <a:extLst>
                <a:ext uri="{FF2B5EF4-FFF2-40B4-BE49-F238E27FC236}">
                  <a16:creationId xmlns:a16="http://schemas.microsoft.com/office/drawing/2014/main" id="{07133610-856C-342D-3F80-5F0C7A1B7DC5}"/>
                </a:ext>
              </a:extLst>
            </p:cNvPr>
            <p:cNvSpPr/>
            <p:nvPr/>
          </p:nvSpPr>
          <p:spPr>
            <a:xfrm>
              <a:off x="7871403" y="3069204"/>
              <a:ext cx="978408" cy="4846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5C07886C-5B5C-4694-048C-AF9AF48E3265}"/>
                </a:ext>
              </a:extLst>
            </p:cNvPr>
            <p:cNvGrpSpPr/>
            <p:nvPr/>
          </p:nvGrpSpPr>
          <p:grpSpPr>
            <a:xfrm>
              <a:off x="8275900" y="5163567"/>
              <a:ext cx="3916100" cy="1173020"/>
              <a:chOff x="8275900" y="5163567"/>
              <a:chExt cx="3916100" cy="1173020"/>
            </a:xfrm>
          </p:grpSpPr>
          <p:sp>
            <p:nvSpPr>
              <p:cNvPr id="299" name="TextBox 298">
                <a:extLst>
                  <a:ext uri="{FF2B5EF4-FFF2-40B4-BE49-F238E27FC236}">
                    <a16:creationId xmlns:a16="http://schemas.microsoft.com/office/drawing/2014/main" id="{D759CA0F-B006-00C3-250D-F909E4DEEAA4}"/>
                  </a:ext>
                </a:extLst>
              </p:cNvPr>
              <p:cNvSpPr txBox="1"/>
              <p:nvPr/>
            </p:nvSpPr>
            <p:spPr>
              <a:xfrm>
                <a:off x="8275900" y="5163567"/>
                <a:ext cx="3916100" cy="400110"/>
              </a:xfrm>
              <a:prstGeom prst="rect">
                <a:avLst/>
              </a:prstGeom>
              <a:noFill/>
            </p:spPr>
            <p:txBody>
              <a:bodyPr wrap="square">
                <a:spAutoFit/>
              </a:bodyPr>
              <a:lstStyle/>
              <a:p>
                <a:pPr algn="ctr"/>
                <a:r>
                  <a:rPr lang="en-US" sz="2000" b="1" dirty="0">
                    <a:solidFill>
                      <a:schemeClr val="accent4"/>
                    </a:solidFill>
                    <a:latin typeface="Palatino Linotype" panose="02040502050505030304" pitchFamily="18" charset="0"/>
                  </a:rPr>
                  <a:t>Terminal Manipulation</a:t>
                </a:r>
                <a:endParaRPr lang="en-US" sz="1400" b="1" dirty="0">
                  <a:solidFill>
                    <a:schemeClr val="accent4"/>
                  </a:solidFill>
                  <a:latin typeface="Palatino Linotype" panose="02040502050505030304" pitchFamily="18" charset="0"/>
                </a:endParaRPr>
              </a:p>
            </p:txBody>
          </p:sp>
          <p:sp>
            <p:nvSpPr>
              <p:cNvPr id="302" name="TextBox 301">
                <a:extLst>
                  <a:ext uri="{FF2B5EF4-FFF2-40B4-BE49-F238E27FC236}">
                    <a16:creationId xmlns:a16="http://schemas.microsoft.com/office/drawing/2014/main" id="{49D6210D-671B-71D1-A33E-3B329CC8A85F}"/>
                  </a:ext>
                </a:extLst>
              </p:cNvPr>
              <p:cNvSpPr txBox="1"/>
              <p:nvPr/>
            </p:nvSpPr>
            <p:spPr>
              <a:xfrm>
                <a:off x="8275900" y="5505590"/>
                <a:ext cx="3916100" cy="830997"/>
              </a:xfrm>
              <a:prstGeom prst="rect">
                <a:avLst/>
              </a:prstGeom>
              <a:noFill/>
            </p:spPr>
            <p:txBody>
              <a:bodyPr wrap="square">
                <a:spAutoFit/>
              </a:bodyPr>
              <a:lstStyle/>
              <a:p>
                <a:pPr algn="ctr"/>
                <a:r>
                  <a:rPr lang="en-US" sz="1600" dirty="0">
                    <a:solidFill>
                      <a:schemeClr val="accent6"/>
                    </a:solidFill>
                    <a:latin typeface="Palatino Linotype" panose="02040502050505030304" pitchFamily="18" charset="0"/>
                  </a:rPr>
                  <a:t>Transfer </a:t>
                </a:r>
                <a:r>
                  <a:rPr lang="en-US" sz="1600" i="1" dirty="0">
                    <a:solidFill>
                      <a:schemeClr val="accent6"/>
                    </a:solidFill>
                    <a:latin typeface="Palatino Linotype" panose="02040502050505030304" pitchFamily="18" charset="0"/>
                  </a:rPr>
                  <a:t>English</a:t>
                </a:r>
                <a:r>
                  <a:rPr lang="en-US" sz="1600" dirty="0">
                    <a:solidFill>
                      <a:schemeClr val="accent6"/>
                    </a:solidFill>
                    <a:latin typeface="Palatino Linotype" panose="02040502050505030304" pitchFamily="18" charset="0"/>
                  </a:rPr>
                  <a:t> text to </a:t>
                </a:r>
                <a:r>
                  <a:rPr lang="en-US" sz="1600" i="1" dirty="0">
                    <a:solidFill>
                      <a:schemeClr val="accent6"/>
                    </a:solidFill>
                    <a:latin typeface="Palatino Linotype" panose="02040502050505030304" pitchFamily="18" charset="0"/>
                  </a:rPr>
                  <a:t>Japanese</a:t>
                </a:r>
              </a:p>
              <a:p>
                <a:pPr algn="ctr"/>
                <a:r>
                  <a:rPr lang="en-US" sz="1600" dirty="0">
                    <a:solidFill>
                      <a:schemeClr val="accent6"/>
                    </a:solidFill>
                    <a:latin typeface="Palatino Linotype" panose="02040502050505030304" pitchFamily="18" charset="0"/>
                  </a:rPr>
                  <a:t>verify or construct </a:t>
                </a:r>
                <a:r>
                  <a:rPr lang="en-US" sz="1600" i="1" dirty="0">
                    <a:solidFill>
                      <a:schemeClr val="accent6"/>
                    </a:solidFill>
                    <a:latin typeface="Palatino Linotype" panose="02040502050505030304" pitchFamily="18" charset="0"/>
                  </a:rPr>
                  <a:t>conjugations</a:t>
                </a:r>
              </a:p>
              <a:p>
                <a:pPr algn="ctr"/>
                <a:r>
                  <a:rPr lang="en-US" sz="1600" dirty="0">
                    <a:solidFill>
                      <a:schemeClr val="accent6"/>
                    </a:solidFill>
                    <a:latin typeface="Palatino Linotype" panose="02040502050505030304" pitchFamily="18" charset="0"/>
                  </a:rPr>
                  <a:t> verify or construct </a:t>
                </a:r>
                <a:r>
                  <a:rPr lang="en-US" sz="1600" i="1" dirty="0">
                    <a:solidFill>
                      <a:schemeClr val="accent6"/>
                    </a:solidFill>
                    <a:latin typeface="Palatino Linotype" panose="02040502050505030304" pitchFamily="18" charset="0"/>
                  </a:rPr>
                  <a:t>particles</a:t>
                </a:r>
              </a:p>
            </p:txBody>
          </p:sp>
        </p:grpSp>
        <p:pic>
          <p:nvPicPr>
            <p:cNvPr id="201" name="Picture 200">
              <a:extLst>
                <a:ext uri="{FF2B5EF4-FFF2-40B4-BE49-F238E27FC236}">
                  <a16:creationId xmlns:a16="http://schemas.microsoft.com/office/drawing/2014/main" id="{3F2D4A8B-A607-7B2B-0D48-9C84E970C949}"/>
                </a:ext>
              </a:extLst>
            </p:cNvPr>
            <p:cNvPicPr>
              <a:picLocks noChangeAspect="1"/>
            </p:cNvPicPr>
            <p:nvPr/>
          </p:nvPicPr>
          <p:blipFill>
            <a:blip r:embed="rId4"/>
            <a:stretch>
              <a:fillRect/>
            </a:stretch>
          </p:blipFill>
          <p:spPr>
            <a:xfrm>
              <a:off x="8523588" y="1521568"/>
              <a:ext cx="3644152" cy="3535695"/>
            </a:xfrm>
            <a:prstGeom prst="rect">
              <a:avLst/>
            </a:prstGeom>
          </p:spPr>
        </p:pic>
      </p:grpSp>
    </p:spTree>
    <p:extLst>
      <p:ext uri="{BB962C8B-B14F-4D97-AF65-F5344CB8AC3E}">
        <p14:creationId xmlns:p14="http://schemas.microsoft.com/office/powerpoint/2010/main" val="132020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9527"/>
            <a:ext cx="10515600" cy="671193"/>
          </a:xfrm>
        </p:spPr>
        <p:txBody>
          <a:bodyPr>
            <a:normAutofit fontScale="90000"/>
          </a:bodyPr>
          <a:lstStyle/>
          <a:p>
            <a:pPr algn="ctr"/>
            <a:r>
              <a:rPr lang="en-US" dirty="0"/>
              <a:t>Building the Tree: Classification</a:t>
            </a:r>
          </a:p>
        </p:txBody>
      </p:sp>
      <p:graphicFrame>
        <p:nvGraphicFramePr>
          <p:cNvPr id="7" name="Table 6">
            <a:extLst>
              <a:ext uri="{FF2B5EF4-FFF2-40B4-BE49-F238E27FC236}">
                <a16:creationId xmlns:a16="http://schemas.microsoft.com/office/drawing/2014/main" id="{FEEF3778-D2DE-18CC-3867-87641CEC3083}"/>
              </a:ext>
            </a:extLst>
          </p:cNvPr>
          <p:cNvGraphicFramePr>
            <a:graphicFrameLocks noGrp="1"/>
          </p:cNvGraphicFramePr>
          <p:nvPr/>
        </p:nvGraphicFramePr>
        <p:xfrm>
          <a:off x="2032000" y="100584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472832746"/>
                    </a:ext>
                  </a:extLst>
                </a:gridCol>
              </a:tblGrid>
              <a:tr h="37084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Palatino Linotype" panose="02040502050505030304" pitchFamily="18" charset="0"/>
                        </a:rPr>
                        <a:t>“She found a job last Friday.”</a:t>
                      </a:r>
                      <a:endParaRPr lang="en-US" dirty="0">
                        <a:solidFill>
                          <a:srgbClr val="000000"/>
                        </a:solidFill>
                      </a:endParaRPr>
                    </a:p>
                  </a:txBody>
                  <a:tcPr>
                    <a:solidFill>
                      <a:schemeClr val="bg1"/>
                    </a:solidFill>
                  </a:tcPr>
                </a:tc>
                <a:extLst>
                  <a:ext uri="{0D108BD9-81ED-4DB2-BD59-A6C34878D82A}">
                    <a16:rowId xmlns:a16="http://schemas.microsoft.com/office/drawing/2014/main" val="1755663344"/>
                  </a:ext>
                </a:extLst>
              </a:tr>
            </a:tbl>
          </a:graphicData>
        </a:graphic>
      </p:graphicFrame>
      <p:graphicFrame>
        <p:nvGraphicFramePr>
          <p:cNvPr id="9" name="Table 8">
            <a:extLst>
              <a:ext uri="{FF2B5EF4-FFF2-40B4-BE49-F238E27FC236}">
                <a16:creationId xmlns:a16="http://schemas.microsoft.com/office/drawing/2014/main" id="{885D9DD5-15DA-2DFA-ACB9-EACAA503CB1E}"/>
              </a:ext>
            </a:extLst>
          </p:cNvPr>
          <p:cNvGraphicFramePr>
            <a:graphicFrameLocks noGrp="1"/>
          </p:cNvGraphicFramePr>
          <p:nvPr/>
        </p:nvGraphicFramePr>
        <p:xfrm>
          <a:off x="2032000" y="132588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472832746"/>
                    </a:ext>
                  </a:extLst>
                </a:gridCol>
              </a:tblGrid>
              <a:tr h="37084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dirty="0">
                          <a:solidFill>
                            <a:schemeClr val="bg2">
                              <a:lumMod val="10000"/>
                            </a:schemeClr>
                          </a:solidFill>
                          <a:latin typeface="Palatino Linotype" panose="02040502050505030304" pitchFamily="18" charset="0"/>
                        </a:rPr>
                        <a:t>[“She”, “found”, “a”, “job”, “last”, “Friday”]</a:t>
                      </a:r>
                      <a:endParaRPr lang="en-US" dirty="0">
                        <a:solidFill>
                          <a:schemeClr val="bg2">
                            <a:lumMod val="10000"/>
                          </a:schemeClr>
                        </a:solidFill>
                      </a:endParaRPr>
                    </a:p>
                  </a:txBody>
                  <a:tcPr>
                    <a:solidFill>
                      <a:schemeClr val="bg1"/>
                    </a:solidFill>
                  </a:tcPr>
                </a:tc>
                <a:extLst>
                  <a:ext uri="{0D108BD9-81ED-4DB2-BD59-A6C34878D82A}">
                    <a16:rowId xmlns:a16="http://schemas.microsoft.com/office/drawing/2014/main" val="1755663344"/>
                  </a:ext>
                </a:extLst>
              </a:tr>
            </a:tbl>
          </a:graphicData>
        </a:graphic>
      </p:graphicFrame>
      <p:grpSp>
        <p:nvGrpSpPr>
          <p:cNvPr id="51" name="Group 50">
            <a:extLst>
              <a:ext uri="{FF2B5EF4-FFF2-40B4-BE49-F238E27FC236}">
                <a16:creationId xmlns:a16="http://schemas.microsoft.com/office/drawing/2014/main" id="{9B174412-A5D4-6FB3-0321-49ADF184D812}"/>
              </a:ext>
            </a:extLst>
          </p:cNvPr>
          <p:cNvGrpSpPr/>
          <p:nvPr/>
        </p:nvGrpSpPr>
        <p:grpSpPr>
          <a:xfrm>
            <a:off x="4724400" y="2102155"/>
            <a:ext cx="2743200" cy="1793240"/>
            <a:chOff x="4724400" y="1696720"/>
            <a:chExt cx="2743200" cy="1793240"/>
          </a:xfrm>
        </p:grpSpPr>
        <p:sp>
          <p:nvSpPr>
            <p:cNvPr id="3" name="Diamond 2">
              <a:extLst>
                <a:ext uri="{FF2B5EF4-FFF2-40B4-BE49-F238E27FC236}">
                  <a16:creationId xmlns:a16="http://schemas.microsoft.com/office/drawing/2014/main" id="{4D52CB6E-BB11-02F5-FC19-3190E76D69BC}"/>
                </a:ext>
              </a:extLst>
            </p:cNvPr>
            <p:cNvSpPr/>
            <p:nvPr/>
          </p:nvSpPr>
          <p:spPr>
            <a:xfrm>
              <a:off x="4724400" y="2118360"/>
              <a:ext cx="2743200" cy="1371600"/>
            </a:xfrm>
            <a:prstGeom prst="diamond">
              <a:avLst/>
            </a:prstGeom>
            <a:solidFill>
              <a:schemeClr val="accent3">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latin typeface="Palatino Linotype" panose="02040502050505030304" pitchFamily="18" charset="0"/>
                </a:rPr>
                <a:t>Word</a:t>
              </a:r>
            </a:p>
            <a:p>
              <a:pPr algn="ctr"/>
              <a:r>
                <a:rPr lang="en-US" b="1" dirty="0">
                  <a:solidFill>
                    <a:schemeClr val="accent6"/>
                  </a:solidFill>
                  <a:latin typeface="Palatino Linotype" panose="02040502050505030304" pitchFamily="18" charset="0"/>
                </a:rPr>
                <a:t>Classifier</a:t>
              </a:r>
            </a:p>
          </p:txBody>
        </p:sp>
        <p:cxnSp>
          <p:nvCxnSpPr>
            <p:cNvPr id="11" name="Straight Arrow Connector 10">
              <a:extLst>
                <a:ext uri="{FF2B5EF4-FFF2-40B4-BE49-F238E27FC236}">
                  <a16:creationId xmlns:a16="http://schemas.microsoft.com/office/drawing/2014/main" id="{C363FD14-D0D7-40EA-065E-8088D42790F2}"/>
                </a:ext>
              </a:extLst>
            </p:cNvPr>
            <p:cNvCxnSpPr>
              <a:cxnSpLocks/>
              <a:stCxn id="9" idx="2"/>
              <a:endCxn id="3" idx="0"/>
            </p:cNvCxnSpPr>
            <p:nvPr/>
          </p:nvCxnSpPr>
          <p:spPr>
            <a:xfrm>
              <a:off x="6096000" y="1696720"/>
              <a:ext cx="0" cy="421640"/>
            </a:xfrm>
            <a:prstGeom prst="straightConnector1">
              <a:avLst/>
            </a:prstGeom>
            <a:ln w="28575">
              <a:solidFill>
                <a:schemeClr val="accent6"/>
              </a:solidFill>
              <a:tailEnd type="triangle"/>
            </a:ln>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4943745E-8B2E-AAF1-73DD-279BE517816D}"/>
              </a:ext>
            </a:extLst>
          </p:cNvPr>
          <p:cNvGrpSpPr/>
          <p:nvPr/>
        </p:nvGrpSpPr>
        <p:grpSpPr>
          <a:xfrm>
            <a:off x="2941320" y="3895395"/>
            <a:ext cx="3154680" cy="1855165"/>
            <a:chOff x="2941320" y="3895395"/>
            <a:chExt cx="3154680" cy="1855165"/>
          </a:xfrm>
        </p:grpSpPr>
        <p:grpSp>
          <p:nvGrpSpPr>
            <p:cNvPr id="45" name="Group 44">
              <a:extLst>
                <a:ext uri="{FF2B5EF4-FFF2-40B4-BE49-F238E27FC236}">
                  <a16:creationId xmlns:a16="http://schemas.microsoft.com/office/drawing/2014/main" id="{FA766316-9AC5-FA2B-5D1A-C2E3E71B6938}"/>
                </a:ext>
              </a:extLst>
            </p:cNvPr>
            <p:cNvGrpSpPr/>
            <p:nvPr/>
          </p:nvGrpSpPr>
          <p:grpSpPr>
            <a:xfrm>
              <a:off x="2941320" y="4836160"/>
              <a:ext cx="1463040" cy="914400"/>
              <a:chOff x="2941320" y="4836160"/>
              <a:chExt cx="1463040" cy="914400"/>
            </a:xfrm>
          </p:grpSpPr>
          <p:sp>
            <p:nvSpPr>
              <p:cNvPr id="16" name="Rectangle 15">
                <a:extLst>
                  <a:ext uri="{FF2B5EF4-FFF2-40B4-BE49-F238E27FC236}">
                    <a16:creationId xmlns:a16="http://schemas.microsoft.com/office/drawing/2014/main" id="{2D93B2F7-1328-5CC0-2B66-801A86A430BD}"/>
                  </a:ext>
                </a:extLst>
              </p:cNvPr>
              <p:cNvSpPr/>
              <p:nvPr/>
            </p:nvSpPr>
            <p:spPr>
              <a:xfrm>
                <a:off x="2941320" y="4836160"/>
                <a:ext cx="1463040" cy="457200"/>
              </a:xfrm>
              <a:prstGeom prst="rect">
                <a:avLst/>
              </a:prstGeom>
              <a:solidFill>
                <a:schemeClr val="accent3">
                  <a:lumMod val="40000"/>
                  <a:lumOff val="6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latin typeface="Palatino Linotype" panose="02040502050505030304" pitchFamily="18" charset="0"/>
                  </a:rPr>
                  <a:t>Verb</a:t>
                </a:r>
              </a:p>
            </p:txBody>
          </p:sp>
          <p:sp>
            <p:nvSpPr>
              <p:cNvPr id="17" name="Rectangle 16">
                <a:extLst>
                  <a:ext uri="{FF2B5EF4-FFF2-40B4-BE49-F238E27FC236}">
                    <a16:creationId xmlns:a16="http://schemas.microsoft.com/office/drawing/2014/main" id="{27FD145D-0DD6-AF6A-1A17-8C028D618ED0}"/>
                  </a:ext>
                </a:extLst>
              </p:cNvPr>
              <p:cNvSpPr/>
              <p:nvPr/>
            </p:nvSpPr>
            <p:spPr>
              <a:xfrm>
                <a:off x="2941320" y="5293360"/>
                <a:ext cx="1463040" cy="457200"/>
              </a:xfrm>
              <a:prstGeom prst="rect">
                <a:avLst/>
              </a:prstGeom>
              <a:solidFill>
                <a:schemeClr val="accent3">
                  <a:lumMod val="20000"/>
                  <a:lumOff val="8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Palatino Linotype" panose="02040502050505030304" pitchFamily="18" charset="0"/>
                  </a:rPr>
                  <a:t>“found”</a:t>
                </a:r>
              </a:p>
            </p:txBody>
          </p:sp>
        </p:grpSp>
        <p:cxnSp>
          <p:nvCxnSpPr>
            <p:cNvPr id="27" name="Straight Arrow Connector 26">
              <a:extLst>
                <a:ext uri="{FF2B5EF4-FFF2-40B4-BE49-F238E27FC236}">
                  <a16:creationId xmlns:a16="http://schemas.microsoft.com/office/drawing/2014/main" id="{5C6A24B7-A503-DFF7-7669-665E1AB438B3}"/>
                </a:ext>
              </a:extLst>
            </p:cNvPr>
            <p:cNvCxnSpPr>
              <a:cxnSpLocks/>
              <a:stCxn id="3" idx="2"/>
              <a:endCxn id="16" idx="0"/>
            </p:cNvCxnSpPr>
            <p:nvPr/>
          </p:nvCxnSpPr>
          <p:spPr>
            <a:xfrm flipH="1">
              <a:off x="3672840" y="3895395"/>
              <a:ext cx="2423160" cy="940765"/>
            </a:xfrm>
            <a:prstGeom prst="straightConnector1">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3CC41AB2-924B-C372-F498-83E28B5BCCA5}"/>
              </a:ext>
            </a:extLst>
          </p:cNvPr>
          <p:cNvGrpSpPr/>
          <p:nvPr/>
        </p:nvGrpSpPr>
        <p:grpSpPr>
          <a:xfrm>
            <a:off x="4556760" y="3895395"/>
            <a:ext cx="1539240" cy="1834845"/>
            <a:chOff x="4556760" y="3895395"/>
            <a:chExt cx="1539240" cy="1834845"/>
          </a:xfrm>
        </p:grpSpPr>
        <p:grpSp>
          <p:nvGrpSpPr>
            <p:cNvPr id="47" name="Group 46">
              <a:extLst>
                <a:ext uri="{FF2B5EF4-FFF2-40B4-BE49-F238E27FC236}">
                  <a16:creationId xmlns:a16="http://schemas.microsoft.com/office/drawing/2014/main" id="{B3B3E789-5451-5E6A-1DC9-0C868AC4BA2A}"/>
                </a:ext>
              </a:extLst>
            </p:cNvPr>
            <p:cNvGrpSpPr/>
            <p:nvPr/>
          </p:nvGrpSpPr>
          <p:grpSpPr>
            <a:xfrm>
              <a:off x="4556760" y="4815840"/>
              <a:ext cx="1463040" cy="914400"/>
              <a:chOff x="4556760" y="4815840"/>
              <a:chExt cx="1463040" cy="914400"/>
            </a:xfrm>
          </p:grpSpPr>
          <p:sp>
            <p:nvSpPr>
              <p:cNvPr id="18" name="Rectangle 17">
                <a:extLst>
                  <a:ext uri="{FF2B5EF4-FFF2-40B4-BE49-F238E27FC236}">
                    <a16:creationId xmlns:a16="http://schemas.microsoft.com/office/drawing/2014/main" id="{9A5B2DC2-5249-4C1A-C129-1076333CC514}"/>
                  </a:ext>
                </a:extLst>
              </p:cNvPr>
              <p:cNvSpPr/>
              <p:nvPr/>
            </p:nvSpPr>
            <p:spPr>
              <a:xfrm>
                <a:off x="4556760" y="4815840"/>
                <a:ext cx="1463040" cy="457200"/>
              </a:xfrm>
              <a:prstGeom prst="rect">
                <a:avLst/>
              </a:prstGeom>
              <a:solidFill>
                <a:schemeClr val="accent3">
                  <a:lumMod val="40000"/>
                  <a:lumOff val="6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latin typeface="Palatino Linotype" panose="02040502050505030304" pitchFamily="18" charset="0"/>
                  </a:rPr>
                  <a:t>Determiner</a:t>
                </a:r>
              </a:p>
            </p:txBody>
          </p:sp>
          <p:sp>
            <p:nvSpPr>
              <p:cNvPr id="19" name="Rectangle 18">
                <a:extLst>
                  <a:ext uri="{FF2B5EF4-FFF2-40B4-BE49-F238E27FC236}">
                    <a16:creationId xmlns:a16="http://schemas.microsoft.com/office/drawing/2014/main" id="{BC7AD571-7D6C-3713-642A-7B5C19D733F3}"/>
                  </a:ext>
                </a:extLst>
              </p:cNvPr>
              <p:cNvSpPr/>
              <p:nvPr/>
            </p:nvSpPr>
            <p:spPr>
              <a:xfrm>
                <a:off x="4556760" y="5273040"/>
                <a:ext cx="1463040" cy="457200"/>
              </a:xfrm>
              <a:prstGeom prst="rect">
                <a:avLst/>
              </a:prstGeom>
              <a:solidFill>
                <a:schemeClr val="accent3">
                  <a:lumMod val="20000"/>
                  <a:lumOff val="8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Palatino Linotype" panose="02040502050505030304" pitchFamily="18" charset="0"/>
                  </a:rPr>
                  <a:t>“a”</a:t>
                </a:r>
              </a:p>
            </p:txBody>
          </p:sp>
        </p:grpSp>
        <p:cxnSp>
          <p:nvCxnSpPr>
            <p:cNvPr id="28" name="Straight Arrow Connector 27">
              <a:extLst>
                <a:ext uri="{FF2B5EF4-FFF2-40B4-BE49-F238E27FC236}">
                  <a16:creationId xmlns:a16="http://schemas.microsoft.com/office/drawing/2014/main" id="{A805EBD6-939D-0D35-C349-ABD82D47331F}"/>
                </a:ext>
              </a:extLst>
            </p:cNvPr>
            <p:cNvCxnSpPr>
              <a:cxnSpLocks/>
              <a:stCxn id="3" idx="2"/>
              <a:endCxn id="18" idx="0"/>
            </p:cNvCxnSpPr>
            <p:nvPr/>
          </p:nvCxnSpPr>
          <p:spPr>
            <a:xfrm flipH="1">
              <a:off x="5288280" y="3895395"/>
              <a:ext cx="807720" cy="920445"/>
            </a:xfrm>
            <a:prstGeom prst="straightConnector1">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B13F2DDB-BBC7-C517-4E2B-48132C02CD32}"/>
              </a:ext>
            </a:extLst>
          </p:cNvPr>
          <p:cNvGrpSpPr/>
          <p:nvPr/>
        </p:nvGrpSpPr>
        <p:grpSpPr>
          <a:xfrm>
            <a:off x="6096000" y="3895395"/>
            <a:ext cx="1539240" cy="1834845"/>
            <a:chOff x="6096000" y="3895395"/>
            <a:chExt cx="1539240" cy="1834845"/>
          </a:xfrm>
        </p:grpSpPr>
        <p:grpSp>
          <p:nvGrpSpPr>
            <p:cNvPr id="48" name="Group 47">
              <a:extLst>
                <a:ext uri="{FF2B5EF4-FFF2-40B4-BE49-F238E27FC236}">
                  <a16:creationId xmlns:a16="http://schemas.microsoft.com/office/drawing/2014/main" id="{BED995B3-BC1B-3376-04D0-B3683E3F2453}"/>
                </a:ext>
              </a:extLst>
            </p:cNvPr>
            <p:cNvGrpSpPr/>
            <p:nvPr/>
          </p:nvGrpSpPr>
          <p:grpSpPr>
            <a:xfrm>
              <a:off x="6172200" y="4815840"/>
              <a:ext cx="1463040" cy="914400"/>
              <a:chOff x="6172200" y="4815840"/>
              <a:chExt cx="1463040" cy="914400"/>
            </a:xfrm>
          </p:grpSpPr>
          <p:sp>
            <p:nvSpPr>
              <p:cNvPr id="20" name="Rectangle 19">
                <a:extLst>
                  <a:ext uri="{FF2B5EF4-FFF2-40B4-BE49-F238E27FC236}">
                    <a16:creationId xmlns:a16="http://schemas.microsoft.com/office/drawing/2014/main" id="{F20DE343-24FB-1583-17A9-778824B3AFE1}"/>
                  </a:ext>
                </a:extLst>
              </p:cNvPr>
              <p:cNvSpPr/>
              <p:nvPr/>
            </p:nvSpPr>
            <p:spPr>
              <a:xfrm>
                <a:off x="6172200" y="4815840"/>
                <a:ext cx="1463040" cy="457200"/>
              </a:xfrm>
              <a:prstGeom prst="rect">
                <a:avLst/>
              </a:prstGeom>
              <a:solidFill>
                <a:schemeClr val="accent3">
                  <a:lumMod val="40000"/>
                  <a:lumOff val="6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latin typeface="Palatino Linotype" panose="02040502050505030304" pitchFamily="18" charset="0"/>
                  </a:rPr>
                  <a:t>Noun</a:t>
                </a:r>
              </a:p>
            </p:txBody>
          </p:sp>
          <p:sp>
            <p:nvSpPr>
              <p:cNvPr id="21" name="Rectangle 20">
                <a:extLst>
                  <a:ext uri="{FF2B5EF4-FFF2-40B4-BE49-F238E27FC236}">
                    <a16:creationId xmlns:a16="http://schemas.microsoft.com/office/drawing/2014/main" id="{D66CEC24-6EF9-68EC-1748-4535C57C517C}"/>
                  </a:ext>
                </a:extLst>
              </p:cNvPr>
              <p:cNvSpPr/>
              <p:nvPr/>
            </p:nvSpPr>
            <p:spPr>
              <a:xfrm>
                <a:off x="6172200" y="5273040"/>
                <a:ext cx="1463040" cy="457200"/>
              </a:xfrm>
              <a:prstGeom prst="rect">
                <a:avLst/>
              </a:prstGeom>
              <a:solidFill>
                <a:schemeClr val="accent3">
                  <a:lumMod val="20000"/>
                  <a:lumOff val="8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Palatino Linotype" panose="02040502050505030304" pitchFamily="18" charset="0"/>
                  </a:rPr>
                  <a:t>“job”</a:t>
                </a:r>
              </a:p>
            </p:txBody>
          </p:sp>
        </p:grpSp>
        <p:cxnSp>
          <p:nvCxnSpPr>
            <p:cNvPr id="29" name="Straight Arrow Connector 28">
              <a:extLst>
                <a:ext uri="{FF2B5EF4-FFF2-40B4-BE49-F238E27FC236}">
                  <a16:creationId xmlns:a16="http://schemas.microsoft.com/office/drawing/2014/main" id="{06321B69-C21A-F8DD-F4C4-D97DF4771C92}"/>
                </a:ext>
              </a:extLst>
            </p:cNvPr>
            <p:cNvCxnSpPr>
              <a:cxnSpLocks/>
              <a:stCxn id="3" idx="2"/>
              <a:endCxn id="20" idx="0"/>
            </p:cNvCxnSpPr>
            <p:nvPr/>
          </p:nvCxnSpPr>
          <p:spPr>
            <a:xfrm>
              <a:off x="6096000" y="3895395"/>
              <a:ext cx="807720" cy="920445"/>
            </a:xfrm>
            <a:prstGeom prst="straightConnector1">
              <a:avLst/>
            </a:prstGeom>
            <a:ln w="28575">
              <a:solidFill>
                <a:schemeClr val="accent6"/>
              </a:solidFill>
              <a:tailEnd type="triangle"/>
            </a:ln>
          </p:spPr>
          <p:style>
            <a:lnRef idx="1">
              <a:schemeClr val="dk1"/>
            </a:lnRef>
            <a:fillRef idx="0">
              <a:schemeClr val="dk1"/>
            </a:fillRef>
            <a:effectRef idx="0">
              <a:schemeClr val="dk1"/>
            </a:effectRef>
            <a:fontRef idx="minor">
              <a:schemeClr val="tx1"/>
            </a:fontRef>
          </p:style>
        </p:cxnSp>
      </p:grpSp>
      <p:grpSp>
        <p:nvGrpSpPr>
          <p:cNvPr id="57" name="Group 56">
            <a:extLst>
              <a:ext uri="{FF2B5EF4-FFF2-40B4-BE49-F238E27FC236}">
                <a16:creationId xmlns:a16="http://schemas.microsoft.com/office/drawing/2014/main" id="{5EAE829E-9C96-2A72-1090-F280E7CABC74}"/>
              </a:ext>
            </a:extLst>
          </p:cNvPr>
          <p:cNvGrpSpPr/>
          <p:nvPr/>
        </p:nvGrpSpPr>
        <p:grpSpPr>
          <a:xfrm>
            <a:off x="6096000" y="3895395"/>
            <a:ext cx="4770120" cy="1834845"/>
            <a:chOff x="6096000" y="3895395"/>
            <a:chExt cx="4770120" cy="1834845"/>
          </a:xfrm>
        </p:grpSpPr>
        <p:grpSp>
          <p:nvGrpSpPr>
            <p:cNvPr id="50" name="Group 49">
              <a:extLst>
                <a:ext uri="{FF2B5EF4-FFF2-40B4-BE49-F238E27FC236}">
                  <a16:creationId xmlns:a16="http://schemas.microsoft.com/office/drawing/2014/main" id="{9F4FF6C6-B8D8-A748-8009-50E69B89D372}"/>
                </a:ext>
              </a:extLst>
            </p:cNvPr>
            <p:cNvGrpSpPr/>
            <p:nvPr/>
          </p:nvGrpSpPr>
          <p:grpSpPr>
            <a:xfrm>
              <a:off x="9403080" y="4815840"/>
              <a:ext cx="1463040" cy="914400"/>
              <a:chOff x="9403080" y="4815840"/>
              <a:chExt cx="1463040" cy="914400"/>
            </a:xfrm>
          </p:grpSpPr>
          <p:sp>
            <p:nvSpPr>
              <p:cNvPr id="24" name="Rectangle 23">
                <a:extLst>
                  <a:ext uri="{FF2B5EF4-FFF2-40B4-BE49-F238E27FC236}">
                    <a16:creationId xmlns:a16="http://schemas.microsoft.com/office/drawing/2014/main" id="{6F62CFEE-407B-2AC4-3253-076E7FD1CC52}"/>
                  </a:ext>
                </a:extLst>
              </p:cNvPr>
              <p:cNvSpPr/>
              <p:nvPr/>
            </p:nvSpPr>
            <p:spPr>
              <a:xfrm>
                <a:off x="9403080" y="4815840"/>
                <a:ext cx="1463040" cy="457200"/>
              </a:xfrm>
              <a:prstGeom prst="rect">
                <a:avLst/>
              </a:prstGeom>
              <a:solidFill>
                <a:schemeClr val="accent3">
                  <a:lumMod val="40000"/>
                  <a:lumOff val="6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latin typeface="Palatino Linotype" panose="02040502050505030304" pitchFamily="18" charset="0"/>
                  </a:rPr>
                  <a:t>Noun</a:t>
                </a:r>
              </a:p>
            </p:txBody>
          </p:sp>
          <p:sp>
            <p:nvSpPr>
              <p:cNvPr id="25" name="Rectangle 24">
                <a:extLst>
                  <a:ext uri="{FF2B5EF4-FFF2-40B4-BE49-F238E27FC236}">
                    <a16:creationId xmlns:a16="http://schemas.microsoft.com/office/drawing/2014/main" id="{1BFE88D5-9C8E-AF76-03CA-1BBA4C8A0461}"/>
                  </a:ext>
                </a:extLst>
              </p:cNvPr>
              <p:cNvSpPr/>
              <p:nvPr/>
            </p:nvSpPr>
            <p:spPr>
              <a:xfrm>
                <a:off x="9403080" y="5273040"/>
                <a:ext cx="1463040" cy="457200"/>
              </a:xfrm>
              <a:prstGeom prst="rect">
                <a:avLst/>
              </a:prstGeom>
              <a:solidFill>
                <a:schemeClr val="accent3">
                  <a:lumMod val="20000"/>
                  <a:lumOff val="8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Palatino Linotype" panose="02040502050505030304" pitchFamily="18" charset="0"/>
                  </a:rPr>
                  <a:t>“Friday”</a:t>
                </a:r>
              </a:p>
            </p:txBody>
          </p:sp>
        </p:grpSp>
        <p:cxnSp>
          <p:nvCxnSpPr>
            <p:cNvPr id="30" name="Straight Arrow Connector 29">
              <a:extLst>
                <a:ext uri="{FF2B5EF4-FFF2-40B4-BE49-F238E27FC236}">
                  <a16:creationId xmlns:a16="http://schemas.microsoft.com/office/drawing/2014/main" id="{1FB7120E-A133-4321-2CA9-BAFD39AEEDE8}"/>
                </a:ext>
              </a:extLst>
            </p:cNvPr>
            <p:cNvCxnSpPr>
              <a:cxnSpLocks/>
              <a:stCxn id="3" idx="2"/>
              <a:endCxn id="24" idx="0"/>
            </p:cNvCxnSpPr>
            <p:nvPr/>
          </p:nvCxnSpPr>
          <p:spPr>
            <a:xfrm>
              <a:off x="6096000" y="3895395"/>
              <a:ext cx="4038600" cy="920445"/>
            </a:xfrm>
            <a:prstGeom prst="straightConnector1">
              <a:avLst/>
            </a:prstGeom>
            <a:ln w="28575">
              <a:solidFill>
                <a:schemeClr val="accent6"/>
              </a:solidFill>
              <a:tailEnd type="triangle"/>
            </a:ln>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ACE3358F-118B-5AB9-EB4F-17844B46EEF8}"/>
              </a:ext>
            </a:extLst>
          </p:cNvPr>
          <p:cNvGrpSpPr/>
          <p:nvPr/>
        </p:nvGrpSpPr>
        <p:grpSpPr>
          <a:xfrm>
            <a:off x="6096000" y="3895395"/>
            <a:ext cx="3154680" cy="1834845"/>
            <a:chOff x="6096000" y="3895395"/>
            <a:chExt cx="3154680" cy="1834845"/>
          </a:xfrm>
        </p:grpSpPr>
        <p:grpSp>
          <p:nvGrpSpPr>
            <p:cNvPr id="49" name="Group 48">
              <a:extLst>
                <a:ext uri="{FF2B5EF4-FFF2-40B4-BE49-F238E27FC236}">
                  <a16:creationId xmlns:a16="http://schemas.microsoft.com/office/drawing/2014/main" id="{FBD01B3E-B7A7-386A-E495-862351C7EB6D}"/>
                </a:ext>
              </a:extLst>
            </p:cNvPr>
            <p:cNvGrpSpPr/>
            <p:nvPr/>
          </p:nvGrpSpPr>
          <p:grpSpPr>
            <a:xfrm>
              <a:off x="7787640" y="4815840"/>
              <a:ext cx="1463040" cy="914400"/>
              <a:chOff x="7787640" y="4815840"/>
              <a:chExt cx="1463040" cy="914400"/>
            </a:xfrm>
          </p:grpSpPr>
          <p:sp>
            <p:nvSpPr>
              <p:cNvPr id="22" name="Rectangle 21">
                <a:extLst>
                  <a:ext uri="{FF2B5EF4-FFF2-40B4-BE49-F238E27FC236}">
                    <a16:creationId xmlns:a16="http://schemas.microsoft.com/office/drawing/2014/main" id="{81D0946B-8824-DB8B-D345-47AE1FC51E24}"/>
                  </a:ext>
                </a:extLst>
              </p:cNvPr>
              <p:cNvSpPr/>
              <p:nvPr/>
            </p:nvSpPr>
            <p:spPr>
              <a:xfrm>
                <a:off x="7787640" y="4815840"/>
                <a:ext cx="1463040" cy="457200"/>
              </a:xfrm>
              <a:prstGeom prst="rect">
                <a:avLst/>
              </a:prstGeom>
              <a:solidFill>
                <a:schemeClr val="accent3">
                  <a:lumMod val="40000"/>
                  <a:lumOff val="6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latin typeface="Palatino Linotype" panose="02040502050505030304" pitchFamily="18" charset="0"/>
                  </a:rPr>
                  <a:t>Noun</a:t>
                </a:r>
              </a:p>
            </p:txBody>
          </p:sp>
          <p:sp>
            <p:nvSpPr>
              <p:cNvPr id="23" name="Rectangle 22">
                <a:extLst>
                  <a:ext uri="{FF2B5EF4-FFF2-40B4-BE49-F238E27FC236}">
                    <a16:creationId xmlns:a16="http://schemas.microsoft.com/office/drawing/2014/main" id="{C0167A90-470B-B6EA-7F10-95F6EA916019}"/>
                  </a:ext>
                </a:extLst>
              </p:cNvPr>
              <p:cNvSpPr/>
              <p:nvPr/>
            </p:nvSpPr>
            <p:spPr>
              <a:xfrm>
                <a:off x="7787640" y="5273040"/>
                <a:ext cx="1463040" cy="457200"/>
              </a:xfrm>
              <a:prstGeom prst="rect">
                <a:avLst/>
              </a:prstGeom>
              <a:solidFill>
                <a:schemeClr val="accent3">
                  <a:lumMod val="20000"/>
                  <a:lumOff val="8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Palatino Linotype" panose="02040502050505030304" pitchFamily="18" charset="0"/>
                  </a:rPr>
                  <a:t>“last”</a:t>
                </a:r>
              </a:p>
            </p:txBody>
          </p:sp>
        </p:grpSp>
        <p:cxnSp>
          <p:nvCxnSpPr>
            <p:cNvPr id="31" name="Straight Arrow Connector 30">
              <a:extLst>
                <a:ext uri="{FF2B5EF4-FFF2-40B4-BE49-F238E27FC236}">
                  <a16:creationId xmlns:a16="http://schemas.microsoft.com/office/drawing/2014/main" id="{2E84C8A4-A765-7013-1CFA-9314F730ADAE}"/>
                </a:ext>
              </a:extLst>
            </p:cNvPr>
            <p:cNvCxnSpPr>
              <a:cxnSpLocks/>
              <a:stCxn id="3" idx="2"/>
              <a:endCxn id="22" idx="0"/>
            </p:cNvCxnSpPr>
            <p:nvPr/>
          </p:nvCxnSpPr>
          <p:spPr>
            <a:xfrm>
              <a:off x="6096000" y="3895395"/>
              <a:ext cx="2423160" cy="920445"/>
            </a:xfrm>
            <a:prstGeom prst="straightConnector1">
              <a:avLst/>
            </a:prstGeom>
            <a:ln w="28575">
              <a:solidFill>
                <a:schemeClr val="accent6"/>
              </a:solidFill>
              <a:tailEnd type="triangle"/>
            </a:ln>
          </p:spPr>
          <p:style>
            <a:lnRef idx="1">
              <a:schemeClr val="dk1"/>
            </a:lnRef>
            <a:fillRef idx="0">
              <a:schemeClr val="dk1"/>
            </a:fillRef>
            <a:effectRef idx="0">
              <a:schemeClr val="dk1"/>
            </a:effectRef>
            <a:fontRef idx="minor">
              <a:schemeClr val="tx1"/>
            </a:fontRef>
          </p:style>
        </p:cxnSp>
      </p:grpSp>
      <p:grpSp>
        <p:nvGrpSpPr>
          <p:cNvPr id="52" name="Group 51">
            <a:extLst>
              <a:ext uri="{FF2B5EF4-FFF2-40B4-BE49-F238E27FC236}">
                <a16:creationId xmlns:a16="http://schemas.microsoft.com/office/drawing/2014/main" id="{346DA4B3-FBA1-F81D-83BB-D138FE88A04A}"/>
              </a:ext>
            </a:extLst>
          </p:cNvPr>
          <p:cNvGrpSpPr/>
          <p:nvPr/>
        </p:nvGrpSpPr>
        <p:grpSpPr>
          <a:xfrm>
            <a:off x="1325880" y="3895395"/>
            <a:ext cx="4770120" cy="1855165"/>
            <a:chOff x="1325880" y="3895395"/>
            <a:chExt cx="4770120" cy="1855165"/>
          </a:xfrm>
        </p:grpSpPr>
        <p:grpSp>
          <p:nvGrpSpPr>
            <p:cNvPr id="46" name="Group 45">
              <a:extLst>
                <a:ext uri="{FF2B5EF4-FFF2-40B4-BE49-F238E27FC236}">
                  <a16:creationId xmlns:a16="http://schemas.microsoft.com/office/drawing/2014/main" id="{14FB8A8D-A6AC-C33E-5548-FA2F3868FECC}"/>
                </a:ext>
              </a:extLst>
            </p:cNvPr>
            <p:cNvGrpSpPr/>
            <p:nvPr/>
          </p:nvGrpSpPr>
          <p:grpSpPr>
            <a:xfrm>
              <a:off x="1325880" y="4836160"/>
              <a:ext cx="1463040" cy="914400"/>
              <a:chOff x="1325880" y="4836160"/>
              <a:chExt cx="1463040" cy="914400"/>
            </a:xfrm>
          </p:grpSpPr>
          <p:sp>
            <p:nvSpPr>
              <p:cNvPr id="14" name="Rectangle 13">
                <a:extLst>
                  <a:ext uri="{FF2B5EF4-FFF2-40B4-BE49-F238E27FC236}">
                    <a16:creationId xmlns:a16="http://schemas.microsoft.com/office/drawing/2014/main" id="{B6CEF80A-5F9D-BD78-61B5-4E8C0AF4A58A}"/>
                  </a:ext>
                </a:extLst>
              </p:cNvPr>
              <p:cNvSpPr/>
              <p:nvPr/>
            </p:nvSpPr>
            <p:spPr>
              <a:xfrm>
                <a:off x="1325880" y="4836160"/>
                <a:ext cx="1463040" cy="457200"/>
              </a:xfrm>
              <a:prstGeom prst="rect">
                <a:avLst/>
              </a:prstGeom>
              <a:solidFill>
                <a:schemeClr val="accent3">
                  <a:lumMod val="40000"/>
                  <a:lumOff val="6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latin typeface="Palatino Linotype" panose="02040502050505030304" pitchFamily="18" charset="0"/>
                  </a:rPr>
                  <a:t>Noun</a:t>
                </a:r>
              </a:p>
            </p:txBody>
          </p:sp>
          <p:sp>
            <p:nvSpPr>
              <p:cNvPr id="15" name="Rectangle 14">
                <a:extLst>
                  <a:ext uri="{FF2B5EF4-FFF2-40B4-BE49-F238E27FC236}">
                    <a16:creationId xmlns:a16="http://schemas.microsoft.com/office/drawing/2014/main" id="{BAD54967-E4E7-A2D6-6E1D-94CBA52494EA}"/>
                  </a:ext>
                </a:extLst>
              </p:cNvPr>
              <p:cNvSpPr/>
              <p:nvPr/>
            </p:nvSpPr>
            <p:spPr>
              <a:xfrm>
                <a:off x="1325880" y="5293360"/>
                <a:ext cx="1463040" cy="457200"/>
              </a:xfrm>
              <a:prstGeom prst="rect">
                <a:avLst/>
              </a:prstGeom>
              <a:solidFill>
                <a:schemeClr val="accent3">
                  <a:lumMod val="20000"/>
                  <a:lumOff val="8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Palatino Linotype" panose="02040502050505030304" pitchFamily="18" charset="0"/>
                  </a:rPr>
                  <a:t>“She”</a:t>
                </a:r>
              </a:p>
            </p:txBody>
          </p:sp>
        </p:grpSp>
        <p:cxnSp>
          <p:nvCxnSpPr>
            <p:cNvPr id="32" name="Straight Arrow Connector 31">
              <a:extLst>
                <a:ext uri="{FF2B5EF4-FFF2-40B4-BE49-F238E27FC236}">
                  <a16:creationId xmlns:a16="http://schemas.microsoft.com/office/drawing/2014/main" id="{08F77AF6-685B-9124-921A-1246864BC0FC}"/>
                </a:ext>
              </a:extLst>
            </p:cNvPr>
            <p:cNvCxnSpPr>
              <a:cxnSpLocks/>
              <a:stCxn id="3" idx="2"/>
              <a:endCxn id="14" idx="0"/>
            </p:cNvCxnSpPr>
            <p:nvPr/>
          </p:nvCxnSpPr>
          <p:spPr>
            <a:xfrm flipH="1">
              <a:off x="2057400" y="3895395"/>
              <a:ext cx="4038600" cy="940765"/>
            </a:xfrm>
            <a:prstGeom prst="straightConnector1">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grpSp>
      <p:sp>
        <p:nvSpPr>
          <p:cNvPr id="4" name="TextBox 3">
            <a:extLst>
              <a:ext uri="{FF2B5EF4-FFF2-40B4-BE49-F238E27FC236}">
                <a16:creationId xmlns:a16="http://schemas.microsoft.com/office/drawing/2014/main" id="{FDC274F1-E085-D5D2-F533-A36AE457461D}"/>
              </a:ext>
            </a:extLst>
          </p:cNvPr>
          <p:cNvSpPr txBox="1"/>
          <p:nvPr/>
        </p:nvSpPr>
        <p:spPr>
          <a:xfrm>
            <a:off x="1524000" y="583156"/>
            <a:ext cx="9144000" cy="400110"/>
          </a:xfrm>
          <a:prstGeom prst="rect">
            <a:avLst/>
          </a:prstGeom>
          <a:noFill/>
        </p:spPr>
        <p:txBody>
          <a:bodyPr wrap="square">
            <a:spAutoFit/>
          </a:bodyPr>
          <a:lstStyle/>
          <a:p>
            <a:pPr algn="ctr"/>
            <a:r>
              <a:rPr lang="en-US" sz="2000" dirty="0">
                <a:solidFill>
                  <a:schemeClr val="bg2">
                    <a:lumMod val="10000"/>
                  </a:schemeClr>
                </a:solidFill>
                <a:latin typeface="Palatino Linotype" panose="02040502050505030304" pitchFamily="18" charset="0"/>
              </a:rPr>
              <a:t>Through a database lookup we can get a word’s part of speech (POS)</a:t>
            </a:r>
          </a:p>
        </p:txBody>
      </p:sp>
    </p:spTree>
    <p:extLst>
      <p:ext uri="{BB962C8B-B14F-4D97-AF65-F5344CB8AC3E}">
        <p14:creationId xmlns:p14="http://schemas.microsoft.com/office/powerpoint/2010/main" val="421920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50167"/>
            <a:ext cx="10515600" cy="469991"/>
          </a:xfrm>
        </p:spPr>
        <p:txBody>
          <a:bodyPr>
            <a:normAutofit fontScale="90000"/>
          </a:bodyPr>
          <a:lstStyle/>
          <a:p>
            <a:pPr algn="ctr"/>
            <a:r>
              <a:rPr lang="en-US" dirty="0"/>
              <a:t>Building the Tree</a:t>
            </a:r>
          </a:p>
        </p:txBody>
      </p:sp>
      <p:sp>
        <p:nvSpPr>
          <p:cNvPr id="179" name="Rectangle: Rounded Corners 178">
            <a:extLst>
              <a:ext uri="{FF2B5EF4-FFF2-40B4-BE49-F238E27FC236}">
                <a16:creationId xmlns:a16="http://schemas.microsoft.com/office/drawing/2014/main" id="{03DFF022-B780-37C3-689A-A3492ED4D462}"/>
              </a:ext>
            </a:extLst>
          </p:cNvPr>
          <p:cNvSpPr/>
          <p:nvPr/>
        </p:nvSpPr>
        <p:spPr>
          <a:xfrm>
            <a:off x="5911368" y="70826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181" name="Straight Arrow Connector 180">
            <a:extLst>
              <a:ext uri="{FF2B5EF4-FFF2-40B4-BE49-F238E27FC236}">
                <a16:creationId xmlns:a16="http://schemas.microsoft.com/office/drawing/2014/main" id="{5F53327D-BC3E-0B83-EBFE-754F54EE945E}"/>
              </a:ext>
            </a:extLst>
          </p:cNvPr>
          <p:cNvCxnSpPr>
            <a:cxnSpLocks/>
            <a:stCxn id="179" idx="2"/>
            <a:endCxn id="185" idx="0"/>
          </p:cNvCxnSpPr>
          <p:nvPr/>
        </p:nvCxnSpPr>
        <p:spPr>
          <a:xfrm flipH="1">
            <a:off x="5231754" y="108680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Rectangle: Rounded Corners 181">
            <a:extLst>
              <a:ext uri="{FF2B5EF4-FFF2-40B4-BE49-F238E27FC236}">
                <a16:creationId xmlns:a16="http://schemas.microsoft.com/office/drawing/2014/main" id="{00FA7C0F-5860-02E7-8599-F1502990EBD3}"/>
              </a:ext>
            </a:extLst>
          </p:cNvPr>
          <p:cNvSpPr/>
          <p:nvPr/>
        </p:nvSpPr>
        <p:spPr>
          <a:xfrm>
            <a:off x="5369461" y="179340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83" name="Straight Arrow Connector 182">
            <a:extLst>
              <a:ext uri="{FF2B5EF4-FFF2-40B4-BE49-F238E27FC236}">
                <a16:creationId xmlns:a16="http://schemas.microsoft.com/office/drawing/2014/main" id="{B755B4BA-F0F7-715E-A558-A9B50E96623C}"/>
              </a:ext>
            </a:extLst>
          </p:cNvPr>
          <p:cNvCxnSpPr>
            <a:cxnSpLocks/>
            <a:stCxn id="182" idx="2"/>
            <a:endCxn id="194" idx="0"/>
          </p:cNvCxnSpPr>
          <p:nvPr/>
        </p:nvCxnSpPr>
        <p:spPr>
          <a:xfrm>
            <a:off x="5613552" y="217193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43798C9D-BD6D-B840-A392-45712BAACF72}"/>
              </a:ext>
            </a:extLst>
          </p:cNvPr>
          <p:cNvCxnSpPr>
            <a:cxnSpLocks/>
            <a:stCxn id="182" idx="2"/>
            <a:endCxn id="188" idx="0"/>
          </p:cNvCxnSpPr>
          <p:nvPr/>
        </p:nvCxnSpPr>
        <p:spPr>
          <a:xfrm flipH="1">
            <a:off x="5248881" y="2171936"/>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 name="Rectangle: Rounded Corners 184">
            <a:extLst>
              <a:ext uri="{FF2B5EF4-FFF2-40B4-BE49-F238E27FC236}">
                <a16:creationId xmlns:a16="http://schemas.microsoft.com/office/drawing/2014/main" id="{C6DC0879-69B0-AE7A-0069-9756FD069C95}"/>
              </a:ext>
            </a:extLst>
          </p:cNvPr>
          <p:cNvSpPr/>
          <p:nvPr/>
        </p:nvSpPr>
        <p:spPr>
          <a:xfrm>
            <a:off x="4987663" y="126345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86" name="Straight Arrow Connector 185">
            <a:extLst>
              <a:ext uri="{FF2B5EF4-FFF2-40B4-BE49-F238E27FC236}">
                <a16:creationId xmlns:a16="http://schemas.microsoft.com/office/drawing/2014/main" id="{4897A7DE-0BC7-05D0-C089-7C30A1707EFE}"/>
              </a:ext>
            </a:extLst>
          </p:cNvPr>
          <p:cNvCxnSpPr>
            <a:cxnSpLocks/>
            <a:stCxn id="185" idx="2"/>
            <a:endCxn id="182" idx="0"/>
          </p:cNvCxnSpPr>
          <p:nvPr/>
        </p:nvCxnSpPr>
        <p:spPr>
          <a:xfrm>
            <a:off x="5231754" y="164198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0B1E991C-B7B9-E0C3-5CC6-030D7C297199}"/>
              </a:ext>
            </a:extLst>
          </p:cNvPr>
          <p:cNvCxnSpPr>
            <a:cxnSpLocks/>
            <a:stCxn id="185" idx="2"/>
            <a:endCxn id="189" idx="0"/>
          </p:cNvCxnSpPr>
          <p:nvPr/>
        </p:nvCxnSpPr>
        <p:spPr>
          <a:xfrm flipH="1">
            <a:off x="4882162" y="164198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Rounded Corners 187">
            <a:extLst>
              <a:ext uri="{FF2B5EF4-FFF2-40B4-BE49-F238E27FC236}">
                <a16:creationId xmlns:a16="http://schemas.microsoft.com/office/drawing/2014/main" id="{C3E41E69-1B81-426C-ED2F-751BF6F16F41}"/>
              </a:ext>
            </a:extLst>
          </p:cNvPr>
          <p:cNvSpPr/>
          <p:nvPr/>
        </p:nvSpPr>
        <p:spPr>
          <a:xfrm>
            <a:off x="4907153" y="232335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89" name="Oval 188">
            <a:extLst>
              <a:ext uri="{FF2B5EF4-FFF2-40B4-BE49-F238E27FC236}">
                <a16:creationId xmlns:a16="http://schemas.microsoft.com/office/drawing/2014/main" id="{12635CBB-D994-2C8B-8C35-CCBAD3E8F67E}"/>
              </a:ext>
            </a:extLst>
          </p:cNvPr>
          <p:cNvSpPr/>
          <p:nvPr/>
        </p:nvSpPr>
        <p:spPr>
          <a:xfrm>
            <a:off x="4735707" y="179340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C4BA46F-72EE-4F30-F615-B86525337E05}"/>
              </a:ext>
            </a:extLst>
          </p:cNvPr>
          <p:cNvSpPr/>
          <p:nvPr/>
        </p:nvSpPr>
        <p:spPr>
          <a:xfrm>
            <a:off x="5810047" y="232335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8" name="TextBox 207">
            <a:extLst>
              <a:ext uri="{FF2B5EF4-FFF2-40B4-BE49-F238E27FC236}">
                <a16:creationId xmlns:a16="http://schemas.microsoft.com/office/drawing/2014/main" id="{F0DCB6A0-55C8-2FCC-7694-67986ACC22A6}"/>
              </a:ext>
            </a:extLst>
          </p:cNvPr>
          <p:cNvSpPr txBox="1"/>
          <p:nvPr/>
        </p:nvSpPr>
        <p:spPr>
          <a:xfrm>
            <a:off x="2063909" y="603996"/>
            <a:ext cx="4100946" cy="584775"/>
          </a:xfrm>
          <a:prstGeom prst="rect">
            <a:avLst/>
          </a:prstGeom>
          <a:noFill/>
        </p:spPr>
        <p:txBody>
          <a:bodyPr wrap="square" rtlCol="0">
            <a:spAutoFit/>
          </a:bodyPr>
          <a:lstStyle/>
          <a:p>
            <a:r>
              <a:rPr lang="en-US" sz="1600" dirty="0">
                <a:solidFill>
                  <a:srgbClr val="FF0000"/>
                </a:solidFill>
              </a:rPr>
              <a:t>Tense Phrase (TP): Head node of the sentence tree</a:t>
            </a:r>
          </a:p>
        </p:txBody>
      </p:sp>
      <p:sp>
        <p:nvSpPr>
          <p:cNvPr id="210" name="TextBox 209">
            <a:extLst>
              <a:ext uri="{FF2B5EF4-FFF2-40B4-BE49-F238E27FC236}">
                <a16:creationId xmlns:a16="http://schemas.microsoft.com/office/drawing/2014/main" id="{54B241DA-6C38-60A9-A491-CFE471F40302}"/>
              </a:ext>
            </a:extLst>
          </p:cNvPr>
          <p:cNvSpPr txBox="1"/>
          <p:nvPr/>
        </p:nvSpPr>
        <p:spPr>
          <a:xfrm>
            <a:off x="6462139" y="753244"/>
            <a:ext cx="3315331" cy="276999"/>
          </a:xfrm>
          <a:prstGeom prst="rect">
            <a:avLst/>
          </a:prstGeom>
          <a:noFill/>
        </p:spPr>
        <p:txBody>
          <a:bodyPr wrap="none" rtlCol="0">
            <a:spAutoFit/>
          </a:bodyPr>
          <a:lstStyle/>
          <a:p>
            <a:r>
              <a:rPr lang="en-US" sz="1200" dirty="0">
                <a:solidFill>
                  <a:schemeClr val="accent4"/>
                </a:solidFill>
              </a:rPr>
              <a:t>[“She,”  “found,” “a,” “job,” “last,” “Friday” ]</a:t>
            </a:r>
          </a:p>
        </p:txBody>
      </p:sp>
      <p:sp>
        <p:nvSpPr>
          <p:cNvPr id="227" name="TextBox 226">
            <a:extLst>
              <a:ext uri="{FF2B5EF4-FFF2-40B4-BE49-F238E27FC236}">
                <a16:creationId xmlns:a16="http://schemas.microsoft.com/office/drawing/2014/main" id="{38C0A2A9-2F69-FA61-DAC5-A447C4BAD398}"/>
              </a:ext>
            </a:extLst>
          </p:cNvPr>
          <p:cNvSpPr txBox="1"/>
          <p:nvPr/>
        </p:nvSpPr>
        <p:spPr>
          <a:xfrm>
            <a:off x="5431216" y="1312898"/>
            <a:ext cx="673582" cy="276999"/>
          </a:xfrm>
          <a:prstGeom prst="rect">
            <a:avLst/>
          </a:prstGeom>
          <a:noFill/>
        </p:spPr>
        <p:txBody>
          <a:bodyPr wrap="none" rtlCol="0">
            <a:spAutoFit/>
          </a:bodyPr>
          <a:lstStyle/>
          <a:p>
            <a:r>
              <a:rPr lang="en-US" sz="1200" dirty="0">
                <a:solidFill>
                  <a:schemeClr val="accent4"/>
                </a:solidFill>
              </a:rPr>
              <a:t>[“She”]</a:t>
            </a:r>
          </a:p>
        </p:txBody>
      </p:sp>
      <p:sp>
        <p:nvSpPr>
          <p:cNvPr id="229" name="TextBox 228">
            <a:extLst>
              <a:ext uri="{FF2B5EF4-FFF2-40B4-BE49-F238E27FC236}">
                <a16:creationId xmlns:a16="http://schemas.microsoft.com/office/drawing/2014/main" id="{FB1C53FB-AF31-BE95-EE81-0F10264E5B47}"/>
              </a:ext>
            </a:extLst>
          </p:cNvPr>
          <p:cNvSpPr txBox="1"/>
          <p:nvPr/>
        </p:nvSpPr>
        <p:spPr>
          <a:xfrm>
            <a:off x="5837306" y="1820256"/>
            <a:ext cx="673582" cy="276999"/>
          </a:xfrm>
          <a:prstGeom prst="rect">
            <a:avLst/>
          </a:prstGeom>
          <a:noFill/>
        </p:spPr>
        <p:txBody>
          <a:bodyPr wrap="none" rtlCol="0">
            <a:spAutoFit/>
          </a:bodyPr>
          <a:lstStyle/>
          <a:p>
            <a:r>
              <a:rPr lang="en-US" sz="1200" dirty="0">
                <a:solidFill>
                  <a:schemeClr val="accent4"/>
                </a:solidFill>
              </a:rPr>
              <a:t>[“She”]</a:t>
            </a:r>
          </a:p>
        </p:txBody>
      </p:sp>
      <p:sp>
        <p:nvSpPr>
          <p:cNvPr id="230" name="TextBox 229">
            <a:extLst>
              <a:ext uri="{FF2B5EF4-FFF2-40B4-BE49-F238E27FC236}">
                <a16:creationId xmlns:a16="http://schemas.microsoft.com/office/drawing/2014/main" id="{8506BBB0-208F-DA43-F2CD-6AD78B12FEBD}"/>
              </a:ext>
            </a:extLst>
          </p:cNvPr>
          <p:cNvSpPr txBox="1"/>
          <p:nvPr/>
        </p:nvSpPr>
        <p:spPr>
          <a:xfrm>
            <a:off x="6499032" y="1825887"/>
            <a:ext cx="4100946" cy="830997"/>
          </a:xfrm>
          <a:prstGeom prst="rect">
            <a:avLst/>
          </a:prstGeom>
          <a:noFill/>
        </p:spPr>
        <p:txBody>
          <a:bodyPr wrap="square" rtlCol="0">
            <a:spAutoFit/>
          </a:bodyPr>
          <a:lstStyle/>
          <a:p>
            <a:r>
              <a:rPr lang="en-US" sz="1600" dirty="0">
                <a:solidFill>
                  <a:srgbClr val="FF0000"/>
                </a:solidFill>
              </a:rPr>
              <a:t>Bar Node (X’): Node representing a relationship between the head and complement of a phrase </a:t>
            </a:r>
          </a:p>
        </p:txBody>
      </p:sp>
      <p:sp>
        <p:nvSpPr>
          <p:cNvPr id="231" name="TextBox 230">
            <a:extLst>
              <a:ext uri="{FF2B5EF4-FFF2-40B4-BE49-F238E27FC236}">
                <a16:creationId xmlns:a16="http://schemas.microsoft.com/office/drawing/2014/main" id="{E2F39D86-2C25-1284-927E-28707D488774}"/>
              </a:ext>
            </a:extLst>
          </p:cNvPr>
          <p:cNvSpPr txBox="1"/>
          <p:nvPr/>
        </p:nvSpPr>
        <p:spPr>
          <a:xfrm>
            <a:off x="888576" y="1262556"/>
            <a:ext cx="4100946" cy="830997"/>
          </a:xfrm>
          <a:prstGeom prst="rect">
            <a:avLst/>
          </a:prstGeom>
          <a:noFill/>
        </p:spPr>
        <p:txBody>
          <a:bodyPr wrap="square" rtlCol="0">
            <a:spAutoFit/>
          </a:bodyPr>
          <a:lstStyle/>
          <a:p>
            <a:r>
              <a:rPr lang="en-US" sz="1600" dirty="0">
                <a:solidFill>
                  <a:srgbClr val="FF0000"/>
                </a:solidFill>
              </a:rPr>
              <a:t>Phrase Node (XP): Node representing a sub-phrase within the TP, can take a specifier if needed</a:t>
            </a:r>
          </a:p>
        </p:txBody>
      </p:sp>
      <p:sp>
        <p:nvSpPr>
          <p:cNvPr id="3" name="TextBox 2">
            <a:extLst>
              <a:ext uri="{FF2B5EF4-FFF2-40B4-BE49-F238E27FC236}">
                <a16:creationId xmlns:a16="http://schemas.microsoft.com/office/drawing/2014/main" id="{0B4A6799-470C-F39A-3884-19358E4E02BC}"/>
              </a:ext>
            </a:extLst>
          </p:cNvPr>
          <p:cNvSpPr txBox="1"/>
          <p:nvPr/>
        </p:nvSpPr>
        <p:spPr>
          <a:xfrm>
            <a:off x="6462139" y="1020510"/>
            <a:ext cx="4429381" cy="584775"/>
          </a:xfrm>
          <a:prstGeom prst="rect">
            <a:avLst/>
          </a:prstGeom>
          <a:noFill/>
        </p:spPr>
        <p:txBody>
          <a:bodyPr wrap="square" rtlCol="0">
            <a:spAutoFit/>
          </a:bodyPr>
          <a:lstStyle/>
          <a:p>
            <a:r>
              <a:rPr lang="en-US" sz="1600" dirty="0">
                <a:solidFill>
                  <a:srgbClr val="FF0000"/>
                </a:solidFill>
              </a:rPr>
              <a:t>Splits the subject from other constituents of the sentence</a:t>
            </a:r>
          </a:p>
        </p:txBody>
      </p:sp>
      <p:sp>
        <p:nvSpPr>
          <p:cNvPr id="4" name="TextBox 3">
            <a:extLst>
              <a:ext uri="{FF2B5EF4-FFF2-40B4-BE49-F238E27FC236}">
                <a16:creationId xmlns:a16="http://schemas.microsoft.com/office/drawing/2014/main" id="{6219133B-D98D-4742-D920-7DCF101D6C80}"/>
              </a:ext>
            </a:extLst>
          </p:cNvPr>
          <p:cNvSpPr txBox="1"/>
          <p:nvPr/>
        </p:nvSpPr>
        <p:spPr>
          <a:xfrm>
            <a:off x="6930184" y="753988"/>
            <a:ext cx="277640" cy="276999"/>
          </a:xfrm>
          <a:prstGeom prst="rect">
            <a:avLst/>
          </a:prstGeom>
          <a:noFill/>
        </p:spPr>
        <p:txBody>
          <a:bodyPr wrap="none" rtlCol="0">
            <a:spAutoFit/>
          </a:bodyPr>
          <a:lstStyle/>
          <a:p>
            <a:r>
              <a:rPr lang="en-US" sz="1200" dirty="0">
                <a:solidFill>
                  <a:schemeClr val="accent4"/>
                </a:solidFill>
              </a:rPr>
              <a:t>|</a:t>
            </a:r>
          </a:p>
        </p:txBody>
      </p:sp>
      <p:sp>
        <p:nvSpPr>
          <p:cNvPr id="6" name="TextBox 5">
            <a:extLst>
              <a:ext uri="{FF2B5EF4-FFF2-40B4-BE49-F238E27FC236}">
                <a16:creationId xmlns:a16="http://schemas.microsoft.com/office/drawing/2014/main" id="{FB2C6CD2-47F5-ACFB-010C-AE4D31C67760}"/>
              </a:ext>
            </a:extLst>
          </p:cNvPr>
          <p:cNvSpPr txBox="1"/>
          <p:nvPr/>
        </p:nvSpPr>
        <p:spPr>
          <a:xfrm>
            <a:off x="965600" y="2246617"/>
            <a:ext cx="4100946" cy="584775"/>
          </a:xfrm>
          <a:prstGeom prst="rect">
            <a:avLst/>
          </a:prstGeom>
          <a:noFill/>
        </p:spPr>
        <p:txBody>
          <a:bodyPr wrap="square" rtlCol="0">
            <a:spAutoFit/>
          </a:bodyPr>
          <a:lstStyle/>
          <a:p>
            <a:r>
              <a:rPr lang="en-US" sz="1600" dirty="0">
                <a:solidFill>
                  <a:srgbClr val="FF0000"/>
                </a:solidFill>
              </a:rPr>
              <a:t>Terminal Node (X): Node representing the head of a phrase</a:t>
            </a:r>
          </a:p>
        </p:txBody>
      </p:sp>
    </p:spTree>
    <p:extLst>
      <p:ext uri="{BB962C8B-B14F-4D97-AF65-F5344CB8AC3E}">
        <p14:creationId xmlns:p14="http://schemas.microsoft.com/office/powerpoint/2010/main" val="22766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20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5"/>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3"/>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9"/>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31"/>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8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3"/>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230"/>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82" grpId="0" animBg="1"/>
      <p:bldP spid="185" grpId="0" animBg="1"/>
      <p:bldP spid="188" grpId="0" animBg="1"/>
      <p:bldP spid="189" grpId="0" animBg="1"/>
      <p:bldP spid="194" grpId="0" animBg="1"/>
      <p:bldP spid="208" grpId="0"/>
      <p:bldP spid="208" grpId="1"/>
      <p:bldP spid="210" grpId="0"/>
      <p:bldP spid="227" grpId="0"/>
      <p:bldP spid="229" grpId="0"/>
      <p:bldP spid="230" grpId="0"/>
      <p:bldP spid="230" grpId="1"/>
      <p:bldP spid="231" grpId="0"/>
      <p:bldP spid="231" grpId="1"/>
      <p:bldP spid="3" grpId="0"/>
      <p:bldP spid="3" grpId="1"/>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70487"/>
            <a:ext cx="10515600" cy="469991"/>
          </a:xfrm>
        </p:spPr>
        <p:txBody>
          <a:bodyPr>
            <a:normAutofit fontScale="90000"/>
          </a:bodyPr>
          <a:lstStyle/>
          <a:p>
            <a:pPr algn="ctr"/>
            <a:r>
              <a:rPr lang="en-US" dirty="0"/>
              <a:t>Building the Tree</a:t>
            </a:r>
          </a:p>
        </p:txBody>
      </p:sp>
      <p:sp>
        <p:nvSpPr>
          <p:cNvPr id="176" name="Rectangle: Rounded Corners 175">
            <a:extLst>
              <a:ext uri="{FF2B5EF4-FFF2-40B4-BE49-F238E27FC236}">
                <a16:creationId xmlns:a16="http://schemas.microsoft.com/office/drawing/2014/main" id="{64744997-AA9B-FC75-2869-94564B31E1C1}"/>
              </a:ext>
            </a:extLst>
          </p:cNvPr>
          <p:cNvSpPr/>
          <p:nvPr/>
        </p:nvSpPr>
        <p:spPr>
          <a:xfrm>
            <a:off x="6835073" y="126556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178" name="Straight Arrow Connector 177">
            <a:extLst>
              <a:ext uri="{FF2B5EF4-FFF2-40B4-BE49-F238E27FC236}">
                <a16:creationId xmlns:a16="http://schemas.microsoft.com/office/drawing/2014/main" id="{6C9D0D4A-978C-DC65-419C-DFAB1453FFF8}"/>
              </a:ext>
            </a:extLst>
          </p:cNvPr>
          <p:cNvCxnSpPr>
            <a:cxnSpLocks/>
            <a:stCxn id="176" idx="2"/>
            <a:endCxn id="206" idx="0"/>
          </p:cNvCxnSpPr>
          <p:nvPr/>
        </p:nvCxnSpPr>
        <p:spPr>
          <a:xfrm flipH="1">
            <a:off x="6722502" y="1644101"/>
            <a:ext cx="356662" cy="1557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9" name="Rectangle: Rounded Corners 178">
            <a:extLst>
              <a:ext uri="{FF2B5EF4-FFF2-40B4-BE49-F238E27FC236}">
                <a16:creationId xmlns:a16="http://schemas.microsoft.com/office/drawing/2014/main" id="{03DFF022-B780-37C3-689A-A3492ED4D462}"/>
              </a:ext>
            </a:extLst>
          </p:cNvPr>
          <p:cNvSpPr/>
          <p:nvPr/>
        </p:nvSpPr>
        <p:spPr>
          <a:xfrm>
            <a:off x="5911368" y="70826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180" name="Straight Arrow Connector 179">
            <a:extLst>
              <a:ext uri="{FF2B5EF4-FFF2-40B4-BE49-F238E27FC236}">
                <a16:creationId xmlns:a16="http://schemas.microsoft.com/office/drawing/2014/main" id="{5006EAD2-58CF-5619-D3C2-5CFE792FAA4D}"/>
              </a:ext>
            </a:extLst>
          </p:cNvPr>
          <p:cNvCxnSpPr>
            <a:cxnSpLocks/>
            <a:stCxn id="179" idx="2"/>
            <a:endCxn id="176" idx="0"/>
          </p:cNvCxnSpPr>
          <p:nvPr/>
        </p:nvCxnSpPr>
        <p:spPr>
          <a:xfrm>
            <a:off x="6155459" y="1086803"/>
            <a:ext cx="923705"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5F53327D-BC3E-0B83-EBFE-754F54EE945E}"/>
              </a:ext>
            </a:extLst>
          </p:cNvPr>
          <p:cNvCxnSpPr>
            <a:cxnSpLocks/>
            <a:stCxn id="179" idx="2"/>
            <a:endCxn id="185" idx="0"/>
          </p:cNvCxnSpPr>
          <p:nvPr/>
        </p:nvCxnSpPr>
        <p:spPr>
          <a:xfrm flipH="1">
            <a:off x="5231754" y="108680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Rectangle: Rounded Corners 181">
            <a:extLst>
              <a:ext uri="{FF2B5EF4-FFF2-40B4-BE49-F238E27FC236}">
                <a16:creationId xmlns:a16="http://schemas.microsoft.com/office/drawing/2014/main" id="{00FA7C0F-5860-02E7-8599-F1502990EBD3}"/>
              </a:ext>
            </a:extLst>
          </p:cNvPr>
          <p:cNvSpPr/>
          <p:nvPr/>
        </p:nvSpPr>
        <p:spPr>
          <a:xfrm>
            <a:off x="5369461" y="179340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83" name="Straight Arrow Connector 182">
            <a:extLst>
              <a:ext uri="{FF2B5EF4-FFF2-40B4-BE49-F238E27FC236}">
                <a16:creationId xmlns:a16="http://schemas.microsoft.com/office/drawing/2014/main" id="{B755B4BA-F0F7-715E-A558-A9B50E96623C}"/>
              </a:ext>
            </a:extLst>
          </p:cNvPr>
          <p:cNvCxnSpPr>
            <a:cxnSpLocks/>
            <a:stCxn id="182" idx="2"/>
            <a:endCxn id="194" idx="0"/>
          </p:cNvCxnSpPr>
          <p:nvPr/>
        </p:nvCxnSpPr>
        <p:spPr>
          <a:xfrm>
            <a:off x="5613552" y="217193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43798C9D-BD6D-B840-A392-45712BAACF72}"/>
              </a:ext>
            </a:extLst>
          </p:cNvPr>
          <p:cNvCxnSpPr>
            <a:cxnSpLocks/>
            <a:stCxn id="182" idx="2"/>
            <a:endCxn id="188" idx="0"/>
          </p:cNvCxnSpPr>
          <p:nvPr/>
        </p:nvCxnSpPr>
        <p:spPr>
          <a:xfrm flipH="1">
            <a:off x="5248881" y="2171936"/>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 name="Rectangle: Rounded Corners 184">
            <a:extLst>
              <a:ext uri="{FF2B5EF4-FFF2-40B4-BE49-F238E27FC236}">
                <a16:creationId xmlns:a16="http://schemas.microsoft.com/office/drawing/2014/main" id="{C6DC0879-69B0-AE7A-0069-9756FD069C95}"/>
              </a:ext>
            </a:extLst>
          </p:cNvPr>
          <p:cNvSpPr/>
          <p:nvPr/>
        </p:nvSpPr>
        <p:spPr>
          <a:xfrm>
            <a:off x="4987663" y="126345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86" name="Straight Arrow Connector 185">
            <a:extLst>
              <a:ext uri="{FF2B5EF4-FFF2-40B4-BE49-F238E27FC236}">
                <a16:creationId xmlns:a16="http://schemas.microsoft.com/office/drawing/2014/main" id="{4897A7DE-0BC7-05D0-C089-7C30A1707EFE}"/>
              </a:ext>
            </a:extLst>
          </p:cNvPr>
          <p:cNvCxnSpPr>
            <a:cxnSpLocks/>
            <a:stCxn id="185" idx="2"/>
            <a:endCxn id="182" idx="0"/>
          </p:cNvCxnSpPr>
          <p:nvPr/>
        </p:nvCxnSpPr>
        <p:spPr>
          <a:xfrm>
            <a:off x="5231754" y="164198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0B1E991C-B7B9-E0C3-5CC6-030D7C297199}"/>
              </a:ext>
            </a:extLst>
          </p:cNvPr>
          <p:cNvCxnSpPr>
            <a:cxnSpLocks/>
            <a:stCxn id="185" idx="2"/>
            <a:endCxn id="189" idx="0"/>
          </p:cNvCxnSpPr>
          <p:nvPr/>
        </p:nvCxnSpPr>
        <p:spPr>
          <a:xfrm flipH="1">
            <a:off x="4882162" y="164198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Rounded Corners 187">
            <a:extLst>
              <a:ext uri="{FF2B5EF4-FFF2-40B4-BE49-F238E27FC236}">
                <a16:creationId xmlns:a16="http://schemas.microsoft.com/office/drawing/2014/main" id="{C3E41E69-1B81-426C-ED2F-751BF6F16F41}"/>
              </a:ext>
            </a:extLst>
          </p:cNvPr>
          <p:cNvSpPr/>
          <p:nvPr/>
        </p:nvSpPr>
        <p:spPr>
          <a:xfrm>
            <a:off x="4907153" y="232335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89" name="Oval 188">
            <a:extLst>
              <a:ext uri="{FF2B5EF4-FFF2-40B4-BE49-F238E27FC236}">
                <a16:creationId xmlns:a16="http://schemas.microsoft.com/office/drawing/2014/main" id="{12635CBB-D994-2C8B-8C35-CCBAD3E8F67E}"/>
              </a:ext>
            </a:extLst>
          </p:cNvPr>
          <p:cNvSpPr/>
          <p:nvPr/>
        </p:nvSpPr>
        <p:spPr>
          <a:xfrm>
            <a:off x="4735707" y="179340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C4BA46F-72EE-4F30-F615-B86525337E05}"/>
              </a:ext>
            </a:extLst>
          </p:cNvPr>
          <p:cNvSpPr/>
          <p:nvPr/>
        </p:nvSpPr>
        <p:spPr>
          <a:xfrm>
            <a:off x="5810047" y="232335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Rectangle: Rounded Corners 205">
            <a:extLst>
              <a:ext uri="{FF2B5EF4-FFF2-40B4-BE49-F238E27FC236}">
                <a16:creationId xmlns:a16="http://schemas.microsoft.com/office/drawing/2014/main" id="{3D243604-063A-4A94-D278-24B48F84EB4E}"/>
              </a:ext>
            </a:extLst>
          </p:cNvPr>
          <p:cNvSpPr/>
          <p:nvPr/>
        </p:nvSpPr>
        <p:spPr>
          <a:xfrm>
            <a:off x="6478411" y="179980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sp>
        <p:nvSpPr>
          <p:cNvPr id="207" name="TextBox 206">
            <a:extLst>
              <a:ext uri="{FF2B5EF4-FFF2-40B4-BE49-F238E27FC236}">
                <a16:creationId xmlns:a16="http://schemas.microsoft.com/office/drawing/2014/main" id="{82A111A4-DC5A-A965-4476-A67B823850E8}"/>
              </a:ext>
            </a:extLst>
          </p:cNvPr>
          <p:cNvSpPr txBox="1"/>
          <p:nvPr/>
        </p:nvSpPr>
        <p:spPr>
          <a:xfrm>
            <a:off x="714389" y="1664628"/>
            <a:ext cx="4100946" cy="584775"/>
          </a:xfrm>
          <a:prstGeom prst="rect">
            <a:avLst/>
          </a:prstGeom>
          <a:noFill/>
        </p:spPr>
        <p:txBody>
          <a:bodyPr wrap="square" rtlCol="0">
            <a:spAutoFit/>
          </a:bodyPr>
          <a:lstStyle/>
          <a:p>
            <a:r>
              <a:rPr lang="en-US" sz="1600" dirty="0">
                <a:solidFill>
                  <a:srgbClr val="FF0000"/>
                </a:solidFill>
                <a:latin typeface="Palatino Linotype" panose="02040502050505030304" pitchFamily="18" charset="0"/>
              </a:rPr>
              <a:t>Tense Terminal (T): Holds past and present tense information</a:t>
            </a:r>
          </a:p>
        </p:txBody>
      </p:sp>
      <p:sp>
        <p:nvSpPr>
          <p:cNvPr id="209" name="TextBox 208">
            <a:extLst>
              <a:ext uri="{FF2B5EF4-FFF2-40B4-BE49-F238E27FC236}">
                <a16:creationId xmlns:a16="http://schemas.microsoft.com/office/drawing/2014/main" id="{549455BE-BB0E-5594-C836-56E72F034377}"/>
              </a:ext>
            </a:extLst>
          </p:cNvPr>
          <p:cNvSpPr txBox="1"/>
          <p:nvPr/>
        </p:nvSpPr>
        <p:spPr>
          <a:xfrm>
            <a:off x="714389" y="1109313"/>
            <a:ext cx="4100946" cy="584775"/>
          </a:xfrm>
          <a:prstGeom prst="rect">
            <a:avLst/>
          </a:prstGeom>
          <a:noFill/>
        </p:spPr>
        <p:txBody>
          <a:bodyPr wrap="square" rtlCol="0">
            <a:spAutoFit/>
          </a:bodyPr>
          <a:lstStyle/>
          <a:p>
            <a:r>
              <a:rPr lang="en-US" sz="1600" dirty="0">
                <a:solidFill>
                  <a:srgbClr val="FF0000"/>
                </a:solidFill>
                <a:latin typeface="Palatino Linotype" panose="02040502050505030304" pitchFamily="18" charset="0"/>
              </a:rPr>
              <a:t>Tense Bar (T’): Level of abstraction to accommodate tense information</a:t>
            </a:r>
          </a:p>
        </p:txBody>
      </p:sp>
      <p:sp>
        <p:nvSpPr>
          <p:cNvPr id="210" name="TextBox 209">
            <a:extLst>
              <a:ext uri="{FF2B5EF4-FFF2-40B4-BE49-F238E27FC236}">
                <a16:creationId xmlns:a16="http://schemas.microsoft.com/office/drawing/2014/main" id="{54B241DA-6C38-60A9-A491-CFE471F40302}"/>
              </a:ext>
            </a:extLst>
          </p:cNvPr>
          <p:cNvSpPr txBox="1"/>
          <p:nvPr/>
        </p:nvSpPr>
        <p:spPr>
          <a:xfrm>
            <a:off x="6413371" y="759036"/>
            <a:ext cx="3315331" cy="276999"/>
          </a:xfrm>
          <a:prstGeom prst="rect">
            <a:avLst/>
          </a:prstGeom>
          <a:noFill/>
        </p:spPr>
        <p:txBody>
          <a:bodyPr wrap="none" rtlCol="0">
            <a:spAutoFit/>
          </a:bodyPr>
          <a:lstStyle/>
          <a:p>
            <a:r>
              <a:rPr lang="en-US" sz="1200" dirty="0">
                <a:solidFill>
                  <a:schemeClr val="accent4"/>
                </a:solidFill>
              </a:rPr>
              <a:t>[“She,” | “found,” “a,” “job,” “last,” “Friday” ]</a:t>
            </a:r>
          </a:p>
        </p:txBody>
      </p:sp>
      <p:sp>
        <p:nvSpPr>
          <p:cNvPr id="211" name="TextBox 210">
            <a:extLst>
              <a:ext uri="{FF2B5EF4-FFF2-40B4-BE49-F238E27FC236}">
                <a16:creationId xmlns:a16="http://schemas.microsoft.com/office/drawing/2014/main" id="{9A9C7864-4378-1666-F6F7-5BFA576868F6}"/>
              </a:ext>
            </a:extLst>
          </p:cNvPr>
          <p:cNvSpPr txBox="1"/>
          <p:nvPr/>
        </p:nvSpPr>
        <p:spPr>
          <a:xfrm>
            <a:off x="7330476" y="1316334"/>
            <a:ext cx="2706190" cy="276999"/>
          </a:xfrm>
          <a:prstGeom prst="rect">
            <a:avLst/>
          </a:prstGeom>
          <a:noFill/>
        </p:spPr>
        <p:txBody>
          <a:bodyPr wrap="none" rtlCol="0">
            <a:spAutoFit/>
          </a:bodyPr>
          <a:lstStyle/>
          <a:p>
            <a:r>
              <a:rPr lang="en-US" sz="1200" dirty="0">
                <a:solidFill>
                  <a:schemeClr val="accent4"/>
                </a:solidFill>
              </a:rPr>
              <a:t>[“found,” “a,” “job,” “last,” “Friday” ]</a:t>
            </a:r>
          </a:p>
        </p:txBody>
      </p:sp>
      <p:sp>
        <p:nvSpPr>
          <p:cNvPr id="3" name="TextBox 2">
            <a:extLst>
              <a:ext uri="{FF2B5EF4-FFF2-40B4-BE49-F238E27FC236}">
                <a16:creationId xmlns:a16="http://schemas.microsoft.com/office/drawing/2014/main" id="{BAAEB4A3-D6AF-3DA0-9574-78DD67D2438A}"/>
              </a:ext>
            </a:extLst>
          </p:cNvPr>
          <p:cNvSpPr txBox="1"/>
          <p:nvPr/>
        </p:nvSpPr>
        <p:spPr>
          <a:xfrm>
            <a:off x="6966593" y="1850577"/>
            <a:ext cx="2706190" cy="276999"/>
          </a:xfrm>
          <a:prstGeom prst="rect">
            <a:avLst/>
          </a:prstGeom>
          <a:noFill/>
        </p:spPr>
        <p:txBody>
          <a:bodyPr wrap="none" rtlCol="0">
            <a:spAutoFit/>
          </a:bodyPr>
          <a:lstStyle/>
          <a:p>
            <a:r>
              <a:rPr lang="en-US" sz="1200" dirty="0">
                <a:solidFill>
                  <a:schemeClr val="accent4"/>
                </a:solidFill>
              </a:rPr>
              <a:t>[“found,” “a,” “job,” “last,” “Friday” ]</a:t>
            </a:r>
          </a:p>
        </p:txBody>
      </p:sp>
      <p:sp>
        <p:nvSpPr>
          <p:cNvPr id="4" name="TextBox 3">
            <a:extLst>
              <a:ext uri="{FF2B5EF4-FFF2-40B4-BE49-F238E27FC236}">
                <a16:creationId xmlns:a16="http://schemas.microsoft.com/office/drawing/2014/main" id="{3A33FBAC-3632-3312-DF00-BAB8FF688B66}"/>
              </a:ext>
            </a:extLst>
          </p:cNvPr>
          <p:cNvSpPr txBox="1"/>
          <p:nvPr/>
        </p:nvSpPr>
        <p:spPr>
          <a:xfrm>
            <a:off x="6966593" y="2108740"/>
            <a:ext cx="4100946" cy="830997"/>
          </a:xfrm>
          <a:prstGeom prst="rect">
            <a:avLst/>
          </a:prstGeom>
          <a:noFill/>
        </p:spPr>
        <p:txBody>
          <a:bodyPr wrap="square" rtlCol="0">
            <a:spAutoFit/>
          </a:bodyPr>
          <a:lstStyle/>
          <a:p>
            <a:r>
              <a:rPr lang="en-US" sz="1600" dirty="0">
                <a:solidFill>
                  <a:srgbClr val="FF0000"/>
                </a:solidFill>
                <a:latin typeface="Palatino Linotype" panose="02040502050505030304" pitchFamily="18" charset="0"/>
              </a:rPr>
              <a:t>Sends all constituents to the tense terminal to record tense features and modal auxiliaries </a:t>
            </a:r>
          </a:p>
        </p:txBody>
      </p:sp>
      <p:sp>
        <p:nvSpPr>
          <p:cNvPr id="5" name="TextBox 4">
            <a:extLst>
              <a:ext uri="{FF2B5EF4-FFF2-40B4-BE49-F238E27FC236}">
                <a16:creationId xmlns:a16="http://schemas.microsoft.com/office/drawing/2014/main" id="{B78497D8-50EB-839E-13E9-0E27A0889EA4}"/>
              </a:ext>
            </a:extLst>
          </p:cNvPr>
          <p:cNvSpPr txBox="1"/>
          <p:nvPr/>
        </p:nvSpPr>
        <p:spPr>
          <a:xfrm>
            <a:off x="6966593" y="2905900"/>
            <a:ext cx="4100946" cy="584775"/>
          </a:xfrm>
          <a:prstGeom prst="rect">
            <a:avLst/>
          </a:prstGeom>
          <a:noFill/>
        </p:spPr>
        <p:txBody>
          <a:bodyPr wrap="square" rtlCol="0">
            <a:spAutoFit/>
          </a:bodyPr>
          <a:lstStyle/>
          <a:p>
            <a:r>
              <a:rPr lang="en-US" sz="1600" dirty="0">
                <a:solidFill>
                  <a:srgbClr val="FF0000"/>
                </a:solidFill>
                <a:latin typeface="Palatino Linotype" panose="02040502050505030304" pitchFamily="18" charset="0"/>
              </a:rPr>
              <a:t>Only one tense feature found:</a:t>
            </a:r>
          </a:p>
          <a:p>
            <a:r>
              <a:rPr lang="en-US" sz="1600" dirty="0">
                <a:solidFill>
                  <a:srgbClr val="FF0000"/>
                </a:solidFill>
                <a:latin typeface="Palatino Linotype" panose="02040502050505030304" pitchFamily="18" charset="0"/>
              </a:rPr>
              <a:t>Past Tense derived from verb “found”</a:t>
            </a:r>
          </a:p>
        </p:txBody>
      </p:sp>
    </p:spTree>
    <p:extLst>
      <p:ext uri="{BB962C8B-B14F-4D97-AF65-F5344CB8AC3E}">
        <p14:creationId xmlns:p14="http://schemas.microsoft.com/office/powerpoint/2010/main" val="27021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1"/>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0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206" grpId="0" animBg="1"/>
      <p:bldP spid="207" grpId="0"/>
      <p:bldP spid="209" grpId="0"/>
      <p:bldP spid="209" grpId="1"/>
      <p:bldP spid="211" grpId="0"/>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9527"/>
            <a:ext cx="10515600" cy="469991"/>
          </a:xfrm>
        </p:spPr>
        <p:txBody>
          <a:bodyPr>
            <a:normAutofit fontScale="90000"/>
          </a:bodyPr>
          <a:lstStyle/>
          <a:p>
            <a:pPr algn="ctr"/>
            <a:r>
              <a:rPr lang="en-US" dirty="0"/>
              <a:t>Building the Tree</a:t>
            </a:r>
          </a:p>
        </p:txBody>
      </p:sp>
      <p:sp>
        <p:nvSpPr>
          <p:cNvPr id="170" name="Rectangle: Rounded Corners 169">
            <a:extLst>
              <a:ext uri="{FF2B5EF4-FFF2-40B4-BE49-F238E27FC236}">
                <a16:creationId xmlns:a16="http://schemas.microsoft.com/office/drawing/2014/main" id="{A677C50E-FBFD-712B-4430-1A1B9FCBAEC2}"/>
              </a:ext>
            </a:extLst>
          </p:cNvPr>
          <p:cNvSpPr/>
          <p:nvPr/>
        </p:nvSpPr>
        <p:spPr>
          <a:xfrm>
            <a:off x="7018011" y="286064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found</a:t>
            </a:r>
          </a:p>
        </p:txBody>
      </p:sp>
      <p:sp>
        <p:nvSpPr>
          <p:cNvPr id="171" name="Rectangle: Rounded Corners 170">
            <a:extLst>
              <a:ext uri="{FF2B5EF4-FFF2-40B4-BE49-F238E27FC236}">
                <a16:creationId xmlns:a16="http://schemas.microsoft.com/office/drawing/2014/main" id="{45B34B8F-71AD-5942-B2E4-D957FFB1DE86}"/>
              </a:ext>
            </a:extLst>
          </p:cNvPr>
          <p:cNvSpPr/>
          <p:nvPr/>
        </p:nvSpPr>
        <p:spPr>
          <a:xfrm>
            <a:off x="7263381" y="179651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172" name="Straight Arrow Connector 171">
            <a:extLst>
              <a:ext uri="{FF2B5EF4-FFF2-40B4-BE49-F238E27FC236}">
                <a16:creationId xmlns:a16="http://schemas.microsoft.com/office/drawing/2014/main" id="{405FCA66-F4E3-02FC-8A3D-53C47BDB911E}"/>
              </a:ext>
            </a:extLst>
          </p:cNvPr>
          <p:cNvCxnSpPr>
            <a:cxnSpLocks/>
            <a:stCxn id="171" idx="2"/>
            <a:endCxn id="174" idx="0"/>
          </p:cNvCxnSpPr>
          <p:nvPr/>
        </p:nvCxnSpPr>
        <p:spPr>
          <a:xfrm>
            <a:off x="7507472" y="2175054"/>
            <a:ext cx="364671"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568D137B-33DA-1DFD-B08F-BA95BE6A98A9}"/>
              </a:ext>
            </a:extLst>
          </p:cNvPr>
          <p:cNvCxnSpPr>
            <a:cxnSpLocks/>
            <a:stCxn id="171" idx="2"/>
            <a:endCxn id="195" idx="0"/>
          </p:cNvCxnSpPr>
          <p:nvPr/>
        </p:nvCxnSpPr>
        <p:spPr>
          <a:xfrm flipH="1">
            <a:off x="7158647" y="2175054"/>
            <a:ext cx="348825" cy="151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4" name="Rectangle: Rounded Corners 173">
            <a:extLst>
              <a:ext uri="{FF2B5EF4-FFF2-40B4-BE49-F238E27FC236}">
                <a16:creationId xmlns:a16="http://schemas.microsoft.com/office/drawing/2014/main" id="{3DD9AAA2-0B9B-F752-5179-FAACEC7DFF80}"/>
              </a:ext>
            </a:extLst>
          </p:cNvPr>
          <p:cNvSpPr/>
          <p:nvPr/>
        </p:nvSpPr>
        <p:spPr>
          <a:xfrm>
            <a:off x="7628052" y="232646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cxnSp>
        <p:nvCxnSpPr>
          <p:cNvPr id="175" name="Straight Arrow Connector 174">
            <a:extLst>
              <a:ext uri="{FF2B5EF4-FFF2-40B4-BE49-F238E27FC236}">
                <a16:creationId xmlns:a16="http://schemas.microsoft.com/office/drawing/2014/main" id="{AF7B1619-CCCA-BA46-9C39-765EB32AB41A}"/>
              </a:ext>
            </a:extLst>
          </p:cNvPr>
          <p:cNvCxnSpPr>
            <a:cxnSpLocks/>
            <a:stCxn id="174" idx="2"/>
            <a:endCxn id="170" idx="0"/>
          </p:cNvCxnSpPr>
          <p:nvPr/>
        </p:nvCxnSpPr>
        <p:spPr>
          <a:xfrm flipH="1">
            <a:off x="7359739" y="2705003"/>
            <a:ext cx="512404" cy="1556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6" name="Rectangle: Rounded Corners 175">
            <a:extLst>
              <a:ext uri="{FF2B5EF4-FFF2-40B4-BE49-F238E27FC236}">
                <a16:creationId xmlns:a16="http://schemas.microsoft.com/office/drawing/2014/main" id="{64744997-AA9B-FC75-2869-94564B31E1C1}"/>
              </a:ext>
            </a:extLst>
          </p:cNvPr>
          <p:cNvSpPr/>
          <p:nvPr/>
        </p:nvSpPr>
        <p:spPr>
          <a:xfrm>
            <a:off x="6835073" y="126556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177" name="Straight Arrow Connector 176">
            <a:extLst>
              <a:ext uri="{FF2B5EF4-FFF2-40B4-BE49-F238E27FC236}">
                <a16:creationId xmlns:a16="http://schemas.microsoft.com/office/drawing/2014/main" id="{D1F28624-4B12-315B-14AA-C359F2AF8C87}"/>
              </a:ext>
            </a:extLst>
          </p:cNvPr>
          <p:cNvCxnSpPr>
            <a:cxnSpLocks/>
            <a:stCxn id="176" idx="2"/>
            <a:endCxn id="171" idx="0"/>
          </p:cNvCxnSpPr>
          <p:nvPr/>
        </p:nvCxnSpPr>
        <p:spPr>
          <a:xfrm>
            <a:off x="7079164" y="1644101"/>
            <a:ext cx="428308" cy="15241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6C9D0D4A-978C-DC65-419C-DFAB1453FFF8}"/>
              </a:ext>
            </a:extLst>
          </p:cNvPr>
          <p:cNvCxnSpPr>
            <a:cxnSpLocks/>
            <a:stCxn id="176" idx="2"/>
            <a:endCxn id="206" idx="0"/>
          </p:cNvCxnSpPr>
          <p:nvPr/>
        </p:nvCxnSpPr>
        <p:spPr>
          <a:xfrm flipH="1">
            <a:off x="6722502" y="1644101"/>
            <a:ext cx="356662" cy="1557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9" name="Rectangle: Rounded Corners 178">
            <a:extLst>
              <a:ext uri="{FF2B5EF4-FFF2-40B4-BE49-F238E27FC236}">
                <a16:creationId xmlns:a16="http://schemas.microsoft.com/office/drawing/2014/main" id="{03DFF022-B780-37C3-689A-A3492ED4D462}"/>
              </a:ext>
            </a:extLst>
          </p:cNvPr>
          <p:cNvSpPr/>
          <p:nvPr/>
        </p:nvSpPr>
        <p:spPr>
          <a:xfrm>
            <a:off x="5911368" y="70826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180" name="Straight Arrow Connector 179">
            <a:extLst>
              <a:ext uri="{FF2B5EF4-FFF2-40B4-BE49-F238E27FC236}">
                <a16:creationId xmlns:a16="http://schemas.microsoft.com/office/drawing/2014/main" id="{5006EAD2-58CF-5619-D3C2-5CFE792FAA4D}"/>
              </a:ext>
            </a:extLst>
          </p:cNvPr>
          <p:cNvCxnSpPr>
            <a:cxnSpLocks/>
            <a:stCxn id="179" idx="2"/>
            <a:endCxn id="176" idx="0"/>
          </p:cNvCxnSpPr>
          <p:nvPr/>
        </p:nvCxnSpPr>
        <p:spPr>
          <a:xfrm>
            <a:off x="6155459" y="1086803"/>
            <a:ext cx="923705"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5F53327D-BC3E-0B83-EBFE-754F54EE945E}"/>
              </a:ext>
            </a:extLst>
          </p:cNvPr>
          <p:cNvCxnSpPr>
            <a:cxnSpLocks/>
            <a:stCxn id="179" idx="2"/>
            <a:endCxn id="185" idx="0"/>
          </p:cNvCxnSpPr>
          <p:nvPr/>
        </p:nvCxnSpPr>
        <p:spPr>
          <a:xfrm flipH="1">
            <a:off x="5231754" y="108680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Rectangle: Rounded Corners 181">
            <a:extLst>
              <a:ext uri="{FF2B5EF4-FFF2-40B4-BE49-F238E27FC236}">
                <a16:creationId xmlns:a16="http://schemas.microsoft.com/office/drawing/2014/main" id="{00FA7C0F-5860-02E7-8599-F1502990EBD3}"/>
              </a:ext>
            </a:extLst>
          </p:cNvPr>
          <p:cNvSpPr/>
          <p:nvPr/>
        </p:nvSpPr>
        <p:spPr>
          <a:xfrm>
            <a:off x="5369461" y="179340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83" name="Straight Arrow Connector 182">
            <a:extLst>
              <a:ext uri="{FF2B5EF4-FFF2-40B4-BE49-F238E27FC236}">
                <a16:creationId xmlns:a16="http://schemas.microsoft.com/office/drawing/2014/main" id="{B755B4BA-F0F7-715E-A558-A9B50E96623C}"/>
              </a:ext>
            </a:extLst>
          </p:cNvPr>
          <p:cNvCxnSpPr>
            <a:cxnSpLocks/>
            <a:stCxn id="182" idx="2"/>
            <a:endCxn id="194" idx="0"/>
          </p:cNvCxnSpPr>
          <p:nvPr/>
        </p:nvCxnSpPr>
        <p:spPr>
          <a:xfrm>
            <a:off x="5613552" y="217193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43798C9D-BD6D-B840-A392-45712BAACF72}"/>
              </a:ext>
            </a:extLst>
          </p:cNvPr>
          <p:cNvCxnSpPr>
            <a:cxnSpLocks/>
            <a:stCxn id="182" idx="2"/>
            <a:endCxn id="188" idx="0"/>
          </p:cNvCxnSpPr>
          <p:nvPr/>
        </p:nvCxnSpPr>
        <p:spPr>
          <a:xfrm flipH="1">
            <a:off x="5248881" y="2171936"/>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 name="Rectangle: Rounded Corners 184">
            <a:extLst>
              <a:ext uri="{FF2B5EF4-FFF2-40B4-BE49-F238E27FC236}">
                <a16:creationId xmlns:a16="http://schemas.microsoft.com/office/drawing/2014/main" id="{C6DC0879-69B0-AE7A-0069-9756FD069C95}"/>
              </a:ext>
            </a:extLst>
          </p:cNvPr>
          <p:cNvSpPr/>
          <p:nvPr/>
        </p:nvSpPr>
        <p:spPr>
          <a:xfrm>
            <a:off x="4987663" y="126345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86" name="Straight Arrow Connector 185">
            <a:extLst>
              <a:ext uri="{FF2B5EF4-FFF2-40B4-BE49-F238E27FC236}">
                <a16:creationId xmlns:a16="http://schemas.microsoft.com/office/drawing/2014/main" id="{4897A7DE-0BC7-05D0-C089-7C30A1707EFE}"/>
              </a:ext>
            </a:extLst>
          </p:cNvPr>
          <p:cNvCxnSpPr>
            <a:cxnSpLocks/>
            <a:stCxn id="185" idx="2"/>
            <a:endCxn id="182" idx="0"/>
          </p:cNvCxnSpPr>
          <p:nvPr/>
        </p:nvCxnSpPr>
        <p:spPr>
          <a:xfrm>
            <a:off x="5231754" y="164198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0B1E991C-B7B9-E0C3-5CC6-030D7C297199}"/>
              </a:ext>
            </a:extLst>
          </p:cNvPr>
          <p:cNvCxnSpPr>
            <a:cxnSpLocks/>
            <a:stCxn id="185" idx="2"/>
            <a:endCxn id="189" idx="0"/>
          </p:cNvCxnSpPr>
          <p:nvPr/>
        </p:nvCxnSpPr>
        <p:spPr>
          <a:xfrm flipH="1">
            <a:off x="4882162" y="164198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Rounded Corners 187">
            <a:extLst>
              <a:ext uri="{FF2B5EF4-FFF2-40B4-BE49-F238E27FC236}">
                <a16:creationId xmlns:a16="http://schemas.microsoft.com/office/drawing/2014/main" id="{C3E41E69-1B81-426C-ED2F-751BF6F16F41}"/>
              </a:ext>
            </a:extLst>
          </p:cNvPr>
          <p:cNvSpPr/>
          <p:nvPr/>
        </p:nvSpPr>
        <p:spPr>
          <a:xfrm>
            <a:off x="4907153" y="232335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89" name="Oval 188">
            <a:extLst>
              <a:ext uri="{FF2B5EF4-FFF2-40B4-BE49-F238E27FC236}">
                <a16:creationId xmlns:a16="http://schemas.microsoft.com/office/drawing/2014/main" id="{12635CBB-D994-2C8B-8C35-CCBAD3E8F67E}"/>
              </a:ext>
            </a:extLst>
          </p:cNvPr>
          <p:cNvSpPr/>
          <p:nvPr/>
        </p:nvSpPr>
        <p:spPr>
          <a:xfrm>
            <a:off x="4735707" y="179340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C4BA46F-72EE-4F30-F615-B86525337E05}"/>
              </a:ext>
            </a:extLst>
          </p:cNvPr>
          <p:cNvSpPr/>
          <p:nvPr/>
        </p:nvSpPr>
        <p:spPr>
          <a:xfrm>
            <a:off x="5810047" y="232335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98EF1E18-E5AF-BC4D-9D86-FF6223C7E02A}"/>
              </a:ext>
            </a:extLst>
          </p:cNvPr>
          <p:cNvSpPr/>
          <p:nvPr/>
        </p:nvSpPr>
        <p:spPr>
          <a:xfrm>
            <a:off x="7012192" y="232672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Rectangle: Rounded Corners 205">
            <a:extLst>
              <a:ext uri="{FF2B5EF4-FFF2-40B4-BE49-F238E27FC236}">
                <a16:creationId xmlns:a16="http://schemas.microsoft.com/office/drawing/2014/main" id="{3D243604-063A-4A94-D278-24B48F84EB4E}"/>
              </a:ext>
            </a:extLst>
          </p:cNvPr>
          <p:cNvSpPr/>
          <p:nvPr/>
        </p:nvSpPr>
        <p:spPr>
          <a:xfrm>
            <a:off x="6478411" y="179980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sp>
        <p:nvSpPr>
          <p:cNvPr id="209" name="TextBox 208">
            <a:extLst>
              <a:ext uri="{FF2B5EF4-FFF2-40B4-BE49-F238E27FC236}">
                <a16:creationId xmlns:a16="http://schemas.microsoft.com/office/drawing/2014/main" id="{549455BE-BB0E-5594-C836-56E72F034377}"/>
              </a:ext>
            </a:extLst>
          </p:cNvPr>
          <p:cNvSpPr txBox="1"/>
          <p:nvPr/>
        </p:nvSpPr>
        <p:spPr>
          <a:xfrm>
            <a:off x="7804260" y="2056766"/>
            <a:ext cx="4100946" cy="584775"/>
          </a:xfrm>
          <a:prstGeom prst="rect">
            <a:avLst/>
          </a:prstGeom>
          <a:noFill/>
        </p:spPr>
        <p:txBody>
          <a:bodyPr wrap="square" rtlCol="0">
            <a:spAutoFit/>
          </a:bodyPr>
          <a:lstStyle/>
          <a:p>
            <a:r>
              <a:rPr lang="en-US" sz="1600" dirty="0">
                <a:solidFill>
                  <a:srgbClr val="FF0000"/>
                </a:solidFill>
                <a:latin typeface="Palatino Linotype" panose="02040502050505030304" pitchFamily="18" charset="0"/>
              </a:rPr>
              <a:t>Verb Phrase (VP) splits a verb and phrase constituents from potential verb specifiers</a:t>
            </a:r>
          </a:p>
        </p:txBody>
      </p:sp>
      <p:sp>
        <p:nvSpPr>
          <p:cNvPr id="212" name="TextBox 211">
            <a:extLst>
              <a:ext uri="{FF2B5EF4-FFF2-40B4-BE49-F238E27FC236}">
                <a16:creationId xmlns:a16="http://schemas.microsoft.com/office/drawing/2014/main" id="{2FFCC855-ACBF-4478-2E36-D18342AFE84C}"/>
              </a:ext>
            </a:extLst>
          </p:cNvPr>
          <p:cNvSpPr txBox="1"/>
          <p:nvPr/>
        </p:nvSpPr>
        <p:spPr>
          <a:xfrm>
            <a:off x="7764754" y="1847287"/>
            <a:ext cx="2755883" cy="276999"/>
          </a:xfrm>
          <a:prstGeom prst="rect">
            <a:avLst/>
          </a:prstGeom>
          <a:noFill/>
        </p:spPr>
        <p:txBody>
          <a:bodyPr wrap="none" rtlCol="0">
            <a:spAutoFit/>
          </a:bodyPr>
          <a:lstStyle/>
          <a:p>
            <a:r>
              <a:rPr lang="en-US" sz="1200" dirty="0">
                <a:solidFill>
                  <a:schemeClr val="accent4"/>
                </a:solidFill>
              </a:rPr>
              <a:t>[  “found” “a,” “job,” “last,” “Friday” ]</a:t>
            </a:r>
          </a:p>
        </p:txBody>
      </p:sp>
      <p:sp>
        <p:nvSpPr>
          <p:cNvPr id="213" name="TextBox 212">
            <a:extLst>
              <a:ext uri="{FF2B5EF4-FFF2-40B4-BE49-F238E27FC236}">
                <a16:creationId xmlns:a16="http://schemas.microsoft.com/office/drawing/2014/main" id="{EAF76F0F-60FF-66A2-08C2-A568D7C970F1}"/>
              </a:ext>
            </a:extLst>
          </p:cNvPr>
          <p:cNvSpPr txBox="1"/>
          <p:nvPr/>
        </p:nvSpPr>
        <p:spPr>
          <a:xfrm>
            <a:off x="8128083" y="2377236"/>
            <a:ext cx="2836033" cy="276999"/>
          </a:xfrm>
          <a:prstGeom prst="rect">
            <a:avLst/>
          </a:prstGeom>
          <a:noFill/>
        </p:spPr>
        <p:txBody>
          <a:bodyPr wrap="none" rtlCol="0">
            <a:spAutoFit/>
          </a:bodyPr>
          <a:lstStyle/>
          <a:p>
            <a:r>
              <a:rPr lang="en-US" sz="1200" dirty="0">
                <a:solidFill>
                  <a:schemeClr val="accent4"/>
                </a:solidFill>
              </a:rPr>
              <a:t>[ “found,”  “a,” “job,” “last,” “Friday” ]</a:t>
            </a:r>
          </a:p>
        </p:txBody>
      </p:sp>
      <p:sp>
        <p:nvSpPr>
          <p:cNvPr id="4" name="TextBox 3">
            <a:extLst>
              <a:ext uri="{FF2B5EF4-FFF2-40B4-BE49-F238E27FC236}">
                <a16:creationId xmlns:a16="http://schemas.microsoft.com/office/drawing/2014/main" id="{4FDB0D2B-14E9-0054-47A1-0960F4714BD1}"/>
              </a:ext>
            </a:extLst>
          </p:cNvPr>
          <p:cNvSpPr txBox="1"/>
          <p:nvPr/>
        </p:nvSpPr>
        <p:spPr>
          <a:xfrm>
            <a:off x="8140456" y="2597893"/>
            <a:ext cx="4100946" cy="584775"/>
          </a:xfrm>
          <a:prstGeom prst="rect">
            <a:avLst/>
          </a:prstGeom>
          <a:noFill/>
        </p:spPr>
        <p:txBody>
          <a:bodyPr wrap="square" rtlCol="0">
            <a:spAutoFit/>
          </a:bodyPr>
          <a:lstStyle/>
          <a:p>
            <a:r>
              <a:rPr lang="en-US" sz="1600" dirty="0">
                <a:solidFill>
                  <a:srgbClr val="FF0000"/>
                </a:solidFill>
                <a:latin typeface="Palatino Linotype" panose="02040502050505030304" pitchFamily="18" charset="0"/>
              </a:rPr>
              <a:t>Verb Bar (V’) splits a verb from the remaining phrase constituents  </a:t>
            </a:r>
          </a:p>
        </p:txBody>
      </p:sp>
      <p:sp>
        <p:nvSpPr>
          <p:cNvPr id="3" name="TextBox 2">
            <a:extLst>
              <a:ext uri="{FF2B5EF4-FFF2-40B4-BE49-F238E27FC236}">
                <a16:creationId xmlns:a16="http://schemas.microsoft.com/office/drawing/2014/main" id="{A0EC1BB3-6167-A47C-BCBC-88C62557C182}"/>
              </a:ext>
            </a:extLst>
          </p:cNvPr>
          <p:cNvSpPr txBox="1"/>
          <p:nvPr/>
        </p:nvSpPr>
        <p:spPr>
          <a:xfrm>
            <a:off x="7323255" y="1316334"/>
            <a:ext cx="2755883" cy="276999"/>
          </a:xfrm>
          <a:prstGeom prst="rect">
            <a:avLst/>
          </a:prstGeom>
          <a:noFill/>
        </p:spPr>
        <p:txBody>
          <a:bodyPr wrap="none" rtlCol="0">
            <a:spAutoFit/>
          </a:bodyPr>
          <a:lstStyle/>
          <a:p>
            <a:r>
              <a:rPr lang="en-US" sz="1200" dirty="0">
                <a:solidFill>
                  <a:schemeClr val="accent4"/>
                </a:solidFill>
              </a:rPr>
              <a:t>[“found” “a,” “job,” “last,” “Friday” ]</a:t>
            </a:r>
          </a:p>
        </p:txBody>
      </p:sp>
      <p:sp>
        <p:nvSpPr>
          <p:cNvPr id="5" name="TextBox 4">
            <a:extLst>
              <a:ext uri="{FF2B5EF4-FFF2-40B4-BE49-F238E27FC236}">
                <a16:creationId xmlns:a16="http://schemas.microsoft.com/office/drawing/2014/main" id="{AC9BD932-2DF0-9D50-EC36-269334EDA94B}"/>
              </a:ext>
            </a:extLst>
          </p:cNvPr>
          <p:cNvSpPr txBox="1"/>
          <p:nvPr/>
        </p:nvSpPr>
        <p:spPr>
          <a:xfrm>
            <a:off x="7824293" y="1848354"/>
            <a:ext cx="277640" cy="276999"/>
          </a:xfrm>
          <a:prstGeom prst="rect">
            <a:avLst/>
          </a:prstGeom>
          <a:noFill/>
        </p:spPr>
        <p:txBody>
          <a:bodyPr wrap="none" rtlCol="0">
            <a:spAutoFit/>
          </a:bodyPr>
          <a:lstStyle/>
          <a:p>
            <a:r>
              <a:rPr lang="en-US" sz="1200" dirty="0">
                <a:solidFill>
                  <a:schemeClr val="accent4"/>
                </a:solidFill>
              </a:rPr>
              <a:t>|</a:t>
            </a:r>
          </a:p>
        </p:txBody>
      </p:sp>
      <p:sp>
        <p:nvSpPr>
          <p:cNvPr id="6" name="TextBox 5">
            <a:extLst>
              <a:ext uri="{FF2B5EF4-FFF2-40B4-BE49-F238E27FC236}">
                <a16:creationId xmlns:a16="http://schemas.microsoft.com/office/drawing/2014/main" id="{8F774561-F6C0-B357-65C6-64ADCDE26BF5}"/>
              </a:ext>
            </a:extLst>
          </p:cNvPr>
          <p:cNvSpPr txBox="1"/>
          <p:nvPr/>
        </p:nvSpPr>
        <p:spPr>
          <a:xfrm>
            <a:off x="8776935" y="2369713"/>
            <a:ext cx="277640" cy="276999"/>
          </a:xfrm>
          <a:prstGeom prst="rect">
            <a:avLst/>
          </a:prstGeom>
          <a:noFill/>
        </p:spPr>
        <p:txBody>
          <a:bodyPr wrap="none" rtlCol="0">
            <a:spAutoFit/>
          </a:bodyPr>
          <a:lstStyle/>
          <a:p>
            <a:r>
              <a:rPr lang="en-US" sz="1200" dirty="0">
                <a:solidFill>
                  <a:schemeClr val="accent4"/>
                </a:solidFill>
              </a:rPr>
              <a:t>|</a:t>
            </a:r>
          </a:p>
        </p:txBody>
      </p:sp>
    </p:spTree>
    <p:extLst>
      <p:ext uri="{BB962C8B-B14F-4D97-AF65-F5344CB8AC3E}">
        <p14:creationId xmlns:p14="http://schemas.microsoft.com/office/powerpoint/2010/main" val="201431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20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171" grpId="0" animBg="1"/>
      <p:bldP spid="174" grpId="0" animBg="1"/>
      <p:bldP spid="195" grpId="0" animBg="1"/>
      <p:bldP spid="209" grpId="0"/>
      <p:bldP spid="209" grpId="1"/>
      <p:bldP spid="212" grpId="0"/>
      <p:bldP spid="213" grpId="0"/>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6E6C-4D6E-5C63-4F47-E26C7D915AD2}"/>
              </a:ext>
            </a:extLst>
          </p:cNvPr>
          <p:cNvSpPr>
            <a:spLocks noGrp="1"/>
          </p:cNvSpPr>
          <p:nvPr>
            <p:ph type="title"/>
          </p:nvPr>
        </p:nvSpPr>
        <p:spPr>
          <a:xfrm>
            <a:off x="838200" y="9527"/>
            <a:ext cx="10515600" cy="469991"/>
          </a:xfrm>
        </p:spPr>
        <p:txBody>
          <a:bodyPr>
            <a:normAutofit fontScale="90000"/>
          </a:bodyPr>
          <a:lstStyle/>
          <a:p>
            <a:pPr algn="ctr"/>
            <a:r>
              <a:rPr lang="en-US" dirty="0"/>
              <a:t>Building the Tree</a:t>
            </a:r>
          </a:p>
        </p:txBody>
      </p:sp>
      <p:sp>
        <p:nvSpPr>
          <p:cNvPr id="170" name="Rectangle: Rounded Corners 169">
            <a:extLst>
              <a:ext uri="{FF2B5EF4-FFF2-40B4-BE49-F238E27FC236}">
                <a16:creationId xmlns:a16="http://schemas.microsoft.com/office/drawing/2014/main" id="{A677C50E-FBFD-712B-4430-1A1B9FCBAEC2}"/>
              </a:ext>
            </a:extLst>
          </p:cNvPr>
          <p:cNvSpPr/>
          <p:nvPr/>
        </p:nvSpPr>
        <p:spPr>
          <a:xfrm>
            <a:off x="7018011" y="2860645"/>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found</a:t>
            </a:r>
          </a:p>
        </p:txBody>
      </p:sp>
      <p:sp>
        <p:nvSpPr>
          <p:cNvPr id="171" name="Rectangle: Rounded Corners 170">
            <a:extLst>
              <a:ext uri="{FF2B5EF4-FFF2-40B4-BE49-F238E27FC236}">
                <a16:creationId xmlns:a16="http://schemas.microsoft.com/office/drawing/2014/main" id="{45B34B8F-71AD-5942-B2E4-D957FFB1DE86}"/>
              </a:ext>
            </a:extLst>
          </p:cNvPr>
          <p:cNvSpPr/>
          <p:nvPr/>
        </p:nvSpPr>
        <p:spPr>
          <a:xfrm>
            <a:off x="7263381" y="179651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VP</a:t>
            </a:r>
          </a:p>
        </p:txBody>
      </p:sp>
      <p:cxnSp>
        <p:nvCxnSpPr>
          <p:cNvPr id="172" name="Straight Arrow Connector 171">
            <a:extLst>
              <a:ext uri="{FF2B5EF4-FFF2-40B4-BE49-F238E27FC236}">
                <a16:creationId xmlns:a16="http://schemas.microsoft.com/office/drawing/2014/main" id="{405FCA66-F4E3-02FC-8A3D-53C47BDB911E}"/>
              </a:ext>
            </a:extLst>
          </p:cNvPr>
          <p:cNvCxnSpPr>
            <a:cxnSpLocks/>
            <a:stCxn id="171" idx="2"/>
            <a:endCxn id="174" idx="0"/>
          </p:cNvCxnSpPr>
          <p:nvPr/>
        </p:nvCxnSpPr>
        <p:spPr>
          <a:xfrm>
            <a:off x="7507472" y="2175054"/>
            <a:ext cx="364671" cy="1498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568D137B-33DA-1DFD-B08F-BA95BE6A98A9}"/>
              </a:ext>
            </a:extLst>
          </p:cNvPr>
          <p:cNvCxnSpPr>
            <a:cxnSpLocks/>
            <a:stCxn id="171" idx="2"/>
            <a:endCxn id="195" idx="0"/>
          </p:cNvCxnSpPr>
          <p:nvPr/>
        </p:nvCxnSpPr>
        <p:spPr>
          <a:xfrm flipH="1">
            <a:off x="7158647" y="2175054"/>
            <a:ext cx="348825" cy="1516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4" name="Rectangle: Rounded Corners 173">
            <a:extLst>
              <a:ext uri="{FF2B5EF4-FFF2-40B4-BE49-F238E27FC236}">
                <a16:creationId xmlns:a16="http://schemas.microsoft.com/office/drawing/2014/main" id="{3DD9AAA2-0B9B-F752-5179-FAACEC7DFF80}"/>
              </a:ext>
            </a:extLst>
          </p:cNvPr>
          <p:cNvSpPr/>
          <p:nvPr/>
        </p:nvSpPr>
        <p:spPr>
          <a:xfrm>
            <a:off x="7628052" y="232490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V’</a:t>
            </a:r>
          </a:p>
        </p:txBody>
      </p:sp>
      <p:cxnSp>
        <p:nvCxnSpPr>
          <p:cNvPr id="175" name="Straight Arrow Connector 174">
            <a:extLst>
              <a:ext uri="{FF2B5EF4-FFF2-40B4-BE49-F238E27FC236}">
                <a16:creationId xmlns:a16="http://schemas.microsoft.com/office/drawing/2014/main" id="{AF7B1619-CCCA-BA46-9C39-765EB32AB41A}"/>
              </a:ext>
            </a:extLst>
          </p:cNvPr>
          <p:cNvCxnSpPr>
            <a:cxnSpLocks/>
            <a:stCxn id="174" idx="2"/>
            <a:endCxn id="170" idx="0"/>
          </p:cNvCxnSpPr>
          <p:nvPr/>
        </p:nvCxnSpPr>
        <p:spPr>
          <a:xfrm flipH="1">
            <a:off x="7359739" y="2703444"/>
            <a:ext cx="512404" cy="1572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6" name="Rectangle: Rounded Corners 175">
            <a:extLst>
              <a:ext uri="{FF2B5EF4-FFF2-40B4-BE49-F238E27FC236}">
                <a16:creationId xmlns:a16="http://schemas.microsoft.com/office/drawing/2014/main" id="{64744997-AA9B-FC75-2869-94564B31E1C1}"/>
              </a:ext>
            </a:extLst>
          </p:cNvPr>
          <p:cNvSpPr/>
          <p:nvPr/>
        </p:nvSpPr>
        <p:spPr>
          <a:xfrm>
            <a:off x="6835073" y="126556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cxnSp>
        <p:nvCxnSpPr>
          <p:cNvPr id="177" name="Straight Arrow Connector 176">
            <a:extLst>
              <a:ext uri="{FF2B5EF4-FFF2-40B4-BE49-F238E27FC236}">
                <a16:creationId xmlns:a16="http://schemas.microsoft.com/office/drawing/2014/main" id="{D1F28624-4B12-315B-14AA-C359F2AF8C87}"/>
              </a:ext>
            </a:extLst>
          </p:cNvPr>
          <p:cNvCxnSpPr>
            <a:cxnSpLocks/>
            <a:stCxn id="176" idx="2"/>
            <a:endCxn id="171" idx="0"/>
          </p:cNvCxnSpPr>
          <p:nvPr/>
        </p:nvCxnSpPr>
        <p:spPr>
          <a:xfrm>
            <a:off x="7079164" y="1644101"/>
            <a:ext cx="428308" cy="15241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6C9D0D4A-978C-DC65-419C-DFAB1453FFF8}"/>
              </a:ext>
            </a:extLst>
          </p:cNvPr>
          <p:cNvCxnSpPr>
            <a:cxnSpLocks/>
            <a:stCxn id="176" idx="2"/>
            <a:endCxn id="206" idx="0"/>
          </p:cNvCxnSpPr>
          <p:nvPr/>
        </p:nvCxnSpPr>
        <p:spPr>
          <a:xfrm flipH="1">
            <a:off x="6722502" y="1644101"/>
            <a:ext cx="356662" cy="1557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9" name="Rectangle: Rounded Corners 178">
            <a:extLst>
              <a:ext uri="{FF2B5EF4-FFF2-40B4-BE49-F238E27FC236}">
                <a16:creationId xmlns:a16="http://schemas.microsoft.com/office/drawing/2014/main" id="{03DFF022-B780-37C3-689A-A3492ED4D462}"/>
              </a:ext>
            </a:extLst>
          </p:cNvPr>
          <p:cNvSpPr/>
          <p:nvPr/>
        </p:nvSpPr>
        <p:spPr>
          <a:xfrm>
            <a:off x="5911368" y="70826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TP</a:t>
            </a:r>
          </a:p>
        </p:txBody>
      </p:sp>
      <p:cxnSp>
        <p:nvCxnSpPr>
          <p:cNvPr id="180" name="Straight Arrow Connector 179">
            <a:extLst>
              <a:ext uri="{FF2B5EF4-FFF2-40B4-BE49-F238E27FC236}">
                <a16:creationId xmlns:a16="http://schemas.microsoft.com/office/drawing/2014/main" id="{5006EAD2-58CF-5619-D3C2-5CFE792FAA4D}"/>
              </a:ext>
            </a:extLst>
          </p:cNvPr>
          <p:cNvCxnSpPr>
            <a:cxnSpLocks/>
            <a:stCxn id="179" idx="2"/>
            <a:endCxn id="176" idx="0"/>
          </p:cNvCxnSpPr>
          <p:nvPr/>
        </p:nvCxnSpPr>
        <p:spPr>
          <a:xfrm>
            <a:off x="6155459" y="1086803"/>
            <a:ext cx="923705" cy="1787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5F53327D-BC3E-0B83-EBFE-754F54EE945E}"/>
              </a:ext>
            </a:extLst>
          </p:cNvPr>
          <p:cNvCxnSpPr>
            <a:cxnSpLocks/>
            <a:stCxn id="179" idx="2"/>
            <a:endCxn id="185" idx="0"/>
          </p:cNvCxnSpPr>
          <p:nvPr/>
        </p:nvCxnSpPr>
        <p:spPr>
          <a:xfrm flipH="1">
            <a:off x="5231754" y="1086803"/>
            <a:ext cx="923705" cy="176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2" name="Rectangle: Rounded Corners 181">
            <a:extLst>
              <a:ext uri="{FF2B5EF4-FFF2-40B4-BE49-F238E27FC236}">
                <a16:creationId xmlns:a16="http://schemas.microsoft.com/office/drawing/2014/main" id="{00FA7C0F-5860-02E7-8599-F1502990EBD3}"/>
              </a:ext>
            </a:extLst>
          </p:cNvPr>
          <p:cNvSpPr/>
          <p:nvPr/>
        </p:nvSpPr>
        <p:spPr>
          <a:xfrm>
            <a:off x="5369461" y="1793401"/>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cxnSp>
        <p:nvCxnSpPr>
          <p:cNvPr id="183" name="Straight Arrow Connector 182">
            <a:extLst>
              <a:ext uri="{FF2B5EF4-FFF2-40B4-BE49-F238E27FC236}">
                <a16:creationId xmlns:a16="http://schemas.microsoft.com/office/drawing/2014/main" id="{B755B4BA-F0F7-715E-A558-A9B50E96623C}"/>
              </a:ext>
            </a:extLst>
          </p:cNvPr>
          <p:cNvCxnSpPr>
            <a:cxnSpLocks/>
            <a:stCxn id="182" idx="2"/>
            <a:endCxn id="194" idx="0"/>
          </p:cNvCxnSpPr>
          <p:nvPr/>
        </p:nvCxnSpPr>
        <p:spPr>
          <a:xfrm>
            <a:off x="5613552" y="2171936"/>
            <a:ext cx="342950"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43798C9D-BD6D-B840-A392-45712BAACF72}"/>
              </a:ext>
            </a:extLst>
          </p:cNvPr>
          <p:cNvCxnSpPr>
            <a:cxnSpLocks/>
            <a:stCxn id="182" idx="2"/>
            <a:endCxn id="188" idx="0"/>
          </p:cNvCxnSpPr>
          <p:nvPr/>
        </p:nvCxnSpPr>
        <p:spPr>
          <a:xfrm flipH="1">
            <a:off x="5248881" y="2171936"/>
            <a:ext cx="364671"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 name="Rectangle: Rounded Corners 184">
            <a:extLst>
              <a:ext uri="{FF2B5EF4-FFF2-40B4-BE49-F238E27FC236}">
                <a16:creationId xmlns:a16="http://schemas.microsoft.com/office/drawing/2014/main" id="{C6DC0879-69B0-AE7A-0069-9756FD069C95}"/>
              </a:ext>
            </a:extLst>
          </p:cNvPr>
          <p:cNvSpPr/>
          <p:nvPr/>
        </p:nvSpPr>
        <p:spPr>
          <a:xfrm>
            <a:off x="4987663" y="126345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cxnSp>
        <p:nvCxnSpPr>
          <p:cNvPr id="186" name="Straight Arrow Connector 185">
            <a:extLst>
              <a:ext uri="{FF2B5EF4-FFF2-40B4-BE49-F238E27FC236}">
                <a16:creationId xmlns:a16="http://schemas.microsoft.com/office/drawing/2014/main" id="{4897A7DE-0BC7-05D0-C089-7C30A1707EFE}"/>
              </a:ext>
            </a:extLst>
          </p:cNvPr>
          <p:cNvCxnSpPr>
            <a:cxnSpLocks/>
            <a:stCxn id="185" idx="2"/>
            <a:endCxn id="182" idx="0"/>
          </p:cNvCxnSpPr>
          <p:nvPr/>
        </p:nvCxnSpPr>
        <p:spPr>
          <a:xfrm>
            <a:off x="5231754" y="1641987"/>
            <a:ext cx="381798" cy="1514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0B1E991C-B7B9-E0C3-5CC6-030D7C297199}"/>
              </a:ext>
            </a:extLst>
          </p:cNvPr>
          <p:cNvCxnSpPr>
            <a:cxnSpLocks/>
            <a:stCxn id="185" idx="2"/>
            <a:endCxn id="189" idx="0"/>
          </p:cNvCxnSpPr>
          <p:nvPr/>
        </p:nvCxnSpPr>
        <p:spPr>
          <a:xfrm flipH="1">
            <a:off x="4882162" y="1641987"/>
            <a:ext cx="349592" cy="151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Rounded Corners 187">
            <a:extLst>
              <a:ext uri="{FF2B5EF4-FFF2-40B4-BE49-F238E27FC236}">
                <a16:creationId xmlns:a16="http://schemas.microsoft.com/office/drawing/2014/main" id="{C3E41E69-1B81-426C-ED2F-751BF6F16F41}"/>
              </a:ext>
            </a:extLst>
          </p:cNvPr>
          <p:cNvSpPr/>
          <p:nvPr/>
        </p:nvSpPr>
        <p:spPr>
          <a:xfrm>
            <a:off x="4907153" y="2323350"/>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She</a:t>
            </a:r>
          </a:p>
        </p:txBody>
      </p:sp>
      <p:sp>
        <p:nvSpPr>
          <p:cNvPr id="189" name="Oval 188">
            <a:extLst>
              <a:ext uri="{FF2B5EF4-FFF2-40B4-BE49-F238E27FC236}">
                <a16:creationId xmlns:a16="http://schemas.microsoft.com/office/drawing/2014/main" id="{12635CBB-D994-2C8B-8C35-CCBAD3E8F67E}"/>
              </a:ext>
            </a:extLst>
          </p:cNvPr>
          <p:cNvSpPr/>
          <p:nvPr/>
        </p:nvSpPr>
        <p:spPr>
          <a:xfrm>
            <a:off x="4735707" y="1793401"/>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DC4BA46F-72EE-4F30-F615-B86525337E05}"/>
              </a:ext>
            </a:extLst>
          </p:cNvPr>
          <p:cNvSpPr/>
          <p:nvPr/>
        </p:nvSpPr>
        <p:spPr>
          <a:xfrm>
            <a:off x="5810047" y="2323350"/>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98EF1E18-E5AF-BC4D-9D86-FF6223C7E02A}"/>
              </a:ext>
            </a:extLst>
          </p:cNvPr>
          <p:cNvSpPr/>
          <p:nvPr/>
        </p:nvSpPr>
        <p:spPr>
          <a:xfrm>
            <a:off x="7012192" y="2326729"/>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Rectangle: Rounded Corners 205">
            <a:extLst>
              <a:ext uri="{FF2B5EF4-FFF2-40B4-BE49-F238E27FC236}">
                <a16:creationId xmlns:a16="http://schemas.microsoft.com/office/drawing/2014/main" id="{3D243604-063A-4A94-D278-24B48F84EB4E}"/>
              </a:ext>
            </a:extLst>
          </p:cNvPr>
          <p:cNvSpPr/>
          <p:nvPr/>
        </p:nvSpPr>
        <p:spPr>
          <a:xfrm>
            <a:off x="6478411" y="1799809"/>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T</a:t>
            </a:r>
          </a:p>
        </p:txBody>
      </p:sp>
      <p:sp>
        <p:nvSpPr>
          <p:cNvPr id="3" name="Rectangle: Rounded Corners 2">
            <a:extLst>
              <a:ext uri="{FF2B5EF4-FFF2-40B4-BE49-F238E27FC236}">
                <a16:creationId xmlns:a16="http://schemas.microsoft.com/office/drawing/2014/main" id="{178AD2F6-8166-F7E6-2653-998AB5778299}"/>
              </a:ext>
            </a:extLst>
          </p:cNvPr>
          <p:cNvSpPr/>
          <p:nvPr/>
        </p:nvSpPr>
        <p:spPr>
          <a:xfrm>
            <a:off x="7988996" y="2827666"/>
            <a:ext cx="629619"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Adj</a:t>
            </a:r>
          </a:p>
        </p:txBody>
      </p:sp>
      <p:cxnSp>
        <p:nvCxnSpPr>
          <p:cNvPr id="5" name="Straight Arrow Connector 4">
            <a:extLst>
              <a:ext uri="{FF2B5EF4-FFF2-40B4-BE49-F238E27FC236}">
                <a16:creationId xmlns:a16="http://schemas.microsoft.com/office/drawing/2014/main" id="{42BD1C48-F5B7-6BAE-F2CB-8E0DD6E7E022}"/>
              </a:ext>
            </a:extLst>
          </p:cNvPr>
          <p:cNvCxnSpPr>
            <a:endCxn id="3" idx="0"/>
          </p:cNvCxnSpPr>
          <p:nvPr/>
        </p:nvCxnSpPr>
        <p:spPr>
          <a:xfrm>
            <a:off x="7872143" y="2705003"/>
            <a:ext cx="431663" cy="1226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0006395-D603-C828-5173-2D05ED1A1D46}"/>
              </a:ext>
            </a:extLst>
          </p:cNvPr>
          <p:cNvSpPr txBox="1"/>
          <p:nvPr/>
        </p:nvSpPr>
        <p:spPr>
          <a:xfrm>
            <a:off x="8111090" y="2375677"/>
            <a:ext cx="2929007" cy="276999"/>
          </a:xfrm>
          <a:prstGeom prst="rect">
            <a:avLst/>
          </a:prstGeom>
          <a:noFill/>
        </p:spPr>
        <p:txBody>
          <a:bodyPr wrap="none" rtlCol="0">
            <a:spAutoFit/>
          </a:bodyPr>
          <a:lstStyle/>
          <a:p>
            <a:r>
              <a:rPr lang="en-US" sz="1200" dirty="0">
                <a:solidFill>
                  <a:schemeClr val="accent4"/>
                </a:solidFill>
              </a:rPr>
              <a:t>[ “found” | “a,” “job,” “last,” “Friday” ]</a:t>
            </a:r>
          </a:p>
        </p:txBody>
      </p:sp>
      <p:sp>
        <p:nvSpPr>
          <p:cNvPr id="7" name="TextBox 6">
            <a:extLst>
              <a:ext uri="{FF2B5EF4-FFF2-40B4-BE49-F238E27FC236}">
                <a16:creationId xmlns:a16="http://schemas.microsoft.com/office/drawing/2014/main" id="{3FA755E4-D5A1-D356-7D0F-55B59A42ED87}"/>
              </a:ext>
            </a:extLst>
          </p:cNvPr>
          <p:cNvSpPr txBox="1"/>
          <p:nvPr/>
        </p:nvSpPr>
        <p:spPr>
          <a:xfrm>
            <a:off x="8617058" y="2878434"/>
            <a:ext cx="2198038" cy="276999"/>
          </a:xfrm>
          <a:prstGeom prst="rect">
            <a:avLst/>
          </a:prstGeom>
          <a:noFill/>
        </p:spPr>
        <p:txBody>
          <a:bodyPr wrap="none" rtlCol="0">
            <a:spAutoFit/>
          </a:bodyPr>
          <a:lstStyle/>
          <a:p>
            <a:r>
              <a:rPr lang="en-US" sz="1200" dirty="0">
                <a:solidFill>
                  <a:schemeClr val="accent4"/>
                </a:solidFill>
              </a:rPr>
              <a:t>[ “a,” “job,”  “last,” “Friday” ]</a:t>
            </a:r>
          </a:p>
        </p:txBody>
      </p:sp>
      <p:sp>
        <p:nvSpPr>
          <p:cNvPr id="8" name="TextBox 7">
            <a:extLst>
              <a:ext uri="{FF2B5EF4-FFF2-40B4-BE49-F238E27FC236}">
                <a16:creationId xmlns:a16="http://schemas.microsoft.com/office/drawing/2014/main" id="{99A596D2-1BB8-EC1B-E3AF-979EA4E1B3FF}"/>
              </a:ext>
            </a:extLst>
          </p:cNvPr>
          <p:cNvSpPr txBox="1"/>
          <p:nvPr/>
        </p:nvSpPr>
        <p:spPr>
          <a:xfrm>
            <a:off x="8607650" y="3155433"/>
            <a:ext cx="3584350" cy="1077218"/>
          </a:xfrm>
          <a:prstGeom prst="rect">
            <a:avLst/>
          </a:prstGeom>
          <a:noFill/>
        </p:spPr>
        <p:txBody>
          <a:bodyPr wrap="square" rtlCol="0">
            <a:spAutoFit/>
          </a:bodyPr>
          <a:lstStyle/>
          <a:p>
            <a:r>
              <a:rPr lang="en-US" sz="1600" dirty="0">
                <a:solidFill>
                  <a:srgbClr val="FF0000"/>
                </a:solidFill>
                <a:latin typeface="Palatino Linotype" panose="02040502050505030304" pitchFamily="18" charset="0"/>
              </a:rPr>
              <a:t>Adjunct Node (Adj) splits the remaining nodes into sub-phrases that are interpreted as arguments to the verb “found”</a:t>
            </a:r>
          </a:p>
        </p:txBody>
      </p:sp>
      <p:sp>
        <p:nvSpPr>
          <p:cNvPr id="9" name="TextBox 8">
            <a:extLst>
              <a:ext uri="{FF2B5EF4-FFF2-40B4-BE49-F238E27FC236}">
                <a16:creationId xmlns:a16="http://schemas.microsoft.com/office/drawing/2014/main" id="{3A77A40C-6928-B8A2-E07F-911D762BB1C2}"/>
              </a:ext>
            </a:extLst>
          </p:cNvPr>
          <p:cNvSpPr txBox="1"/>
          <p:nvPr/>
        </p:nvSpPr>
        <p:spPr>
          <a:xfrm>
            <a:off x="2565529" y="1641987"/>
            <a:ext cx="277640" cy="276999"/>
          </a:xfrm>
          <a:prstGeom prst="rect">
            <a:avLst/>
          </a:prstGeom>
          <a:noFill/>
        </p:spPr>
        <p:txBody>
          <a:bodyPr wrap="none" rtlCol="0">
            <a:spAutoFit/>
          </a:bodyPr>
          <a:lstStyle/>
          <a:p>
            <a:r>
              <a:rPr lang="en-US" sz="1200" dirty="0">
                <a:solidFill>
                  <a:schemeClr val="accent4"/>
                </a:solidFill>
              </a:rPr>
              <a:t>|</a:t>
            </a:r>
          </a:p>
        </p:txBody>
      </p:sp>
      <p:sp>
        <p:nvSpPr>
          <p:cNvPr id="10" name="TextBox 9">
            <a:extLst>
              <a:ext uri="{FF2B5EF4-FFF2-40B4-BE49-F238E27FC236}">
                <a16:creationId xmlns:a16="http://schemas.microsoft.com/office/drawing/2014/main" id="{4CA1B6C0-F79A-0213-10DE-A9D0022CFA96}"/>
              </a:ext>
            </a:extLst>
          </p:cNvPr>
          <p:cNvSpPr txBox="1"/>
          <p:nvPr/>
        </p:nvSpPr>
        <p:spPr>
          <a:xfrm>
            <a:off x="9363848" y="2890090"/>
            <a:ext cx="277640" cy="276999"/>
          </a:xfrm>
          <a:prstGeom prst="rect">
            <a:avLst/>
          </a:prstGeom>
          <a:noFill/>
        </p:spPr>
        <p:txBody>
          <a:bodyPr wrap="none" rtlCol="0">
            <a:spAutoFit/>
          </a:bodyPr>
          <a:lstStyle/>
          <a:p>
            <a:r>
              <a:rPr lang="en-US" sz="1200" dirty="0">
                <a:solidFill>
                  <a:schemeClr val="accent4"/>
                </a:solidFill>
              </a:rPr>
              <a:t>|</a:t>
            </a:r>
          </a:p>
        </p:txBody>
      </p:sp>
      <p:sp>
        <p:nvSpPr>
          <p:cNvPr id="11" name="Rectangle: Rounded Corners 10">
            <a:extLst>
              <a:ext uri="{FF2B5EF4-FFF2-40B4-BE49-F238E27FC236}">
                <a16:creationId xmlns:a16="http://schemas.microsoft.com/office/drawing/2014/main" id="{D3903CCD-B79F-3D09-6CAA-60760AE92750}"/>
              </a:ext>
            </a:extLst>
          </p:cNvPr>
          <p:cNvSpPr/>
          <p:nvPr/>
        </p:nvSpPr>
        <p:spPr>
          <a:xfrm>
            <a:off x="7843045" y="5093036"/>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a:t>
            </a:r>
          </a:p>
        </p:txBody>
      </p:sp>
      <p:sp>
        <p:nvSpPr>
          <p:cNvPr id="12" name="Rectangle: Rounded Corners 11">
            <a:extLst>
              <a:ext uri="{FF2B5EF4-FFF2-40B4-BE49-F238E27FC236}">
                <a16:creationId xmlns:a16="http://schemas.microsoft.com/office/drawing/2014/main" id="{7328C5E6-9C6B-1C54-449B-03C1919192DB}"/>
              </a:ext>
            </a:extLst>
          </p:cNvPr>
          <p:cNvSpPr/>
          <p:nvPr/>
        </p:nvSpPr>
        <p:spPr>
          <a:xfrm>
            <a:off x="7355366" y="5622984"/>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job</a:t>
            </a:r>
          </a:p>
        </p:txBody>
      </p:sp>
      <p:sp>
        <p:nvSpPr>
          <p:cNvPr id="13" name="Rectangle: Rounded Corners 12">
            <a:extLst>
              <a:ext uri="{FF2B5EF4-FFF2-40B4-BE49-F238E27FC236}">
                <a16:creationId xmlns:a16="http://schemas.microsoft.com/office/drawing/2014/main" id="{5240A4BD-2400-6EFF-02D3-4A356C5CBB25}"/>
              </a:ext>
            </a:extLst>
          </p:cNvPr>
          <p:cNvSpPr/>
          <p:nvPr/>
        </p:nvSpPr>
        <p:spPr>
          <a:xfrm>
            <a:off x="7363641" y="4570002"/>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NP</a:t>
            </a:r>
          </a:p>
        </p:txBody>
      </p:sp>
      <p:sp>
        <p:nvSpPr>
          <p:cNvPr id="14" name="Rectangle: Rounded Corners 13">
            <a:extLst>
              <a:ext uri="{FF2B5EF4-FFF2-40B4-BE49-F238E27FC236}">
                <a16:creationId xmlns:a16="http://schemas.microsoft.com/office/drawing/2014/main" id="{7ED0A0E6-A771-A59E-A726-70A8622BE194}"/>
              </a:ext>
            </a:extLst>
          </p:cNvPr>
          <p:cNvSpPr/>
          <p:nvPr/>
        </p:nvSpPr>
        <p:spPr>
          <a:xfrm>
            <a:off x="6910982" y="3946888"/>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a:t>
            </a:r>
          </a:p>
        </p:txBody>
      </p:sp>
      <p:cxnSp>
        <p:nvCxnSpPr>
          <p:cNvPr id="15" name="Straight Arrow Connector 14">
            <a:extLst>
              <a:ext uri="{FF2B5EF4-FFF2-40B4-BE49-F238E27FC236}">
                <a16:creationId xmlns:a16="http://schemas.microsoft.com/office/drawing/2014/main" id="{61920D92-1F28-A89C-65F5-2433F1016715}"/>
              </a:ext>
            </a:extLst>
          </p:cNvPr>
          <p:cNvCxnSpPr>
            <a:cxnSpLocks/>
            <a:stCxn id="14" idx="2"/>
            <a:endCxn id="13" idx="0"/>
          </p:cNvCxnSpPr>
          <p:nvPr/>
        </p:nvCxnSpPr>
        <p:spPr>
          <a:xfrm>
            <a:off x="7155073" y="4325423"/>
            <a:ext cx="452659" cy="2445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DDF9F15-1061-0C3A-995C-C5E3F0A45141}"/>
              </a:ext>
            </a:extLst>
          </p:cNvPr>
          <p:cNvCxnSpPr>
            <a:cxnSpLocks/>
            <a:stCxn id="14" idx="2"/>
            <a:endCxn id="20" idx="0"/>
          </p:cNvCxnSpPr>
          <p:nvPr/>
        </p:nvCxnSpPr>
        <p:spPr>
          <a:xfrm flipH="1">
            <a:off x="6674188" y="4325423"/>
            <a:ext cx="480885" cy="244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Rectangle: Rounded Corners 16">
            <a:extLst>
              <a:ext uri="{FF2B5EF4-FFF2-40B4-BE49-F238E27FC236}">
                <a16:creationId xmlns:a16="http://schemas.microsoft.com/office/drawing/2014/main" id="{EDF3B6D6-FF06-3506-2F19-62CB901B9EFF}"/>
              </a:ext>
            </a:extLst>
          </p:cNvPr>
          <p:cNvSpPr/>
          <p:nvPr/>
        </p:nvSpPr>
        <p:spPr>
          <a:xfrm>
            <a:off x="6520436" y="3423854"/>
            <a:ext cx="488182" cy="378535"/>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AP</a:t>
            </a:r>
          </a:p>
        </p:txBody>
      </p:sp>
      <p:cxnSp>
        <p:nvCxnSpPr>
          <p:cNvPr id="18" name="Straight Arrow Connector 17">
            <a:extLst>
              <a:ext uri="{FF2B5EF4-FFF2-40B4-BE49-F238E27FC236}">
                <a16:creationId xmlns:a16="http://schemas.microsoft.com/office/drawing/2014/main" id="{5D7F64A5-1CC4-F4BC-7FEC-F86F7E39990C}"/>
              </a:ext>
            </a:extLst>
          </p:cNvPr>
          <p:cNvCxnSpPr>
            <a:cxnSpLocks/>
            <a:stCxn id="17" idx="2"/>
            <a:endCxn id="14" idx="0"/>
          </p:cNvCxnSpPr>
          <p:nvPr/>
        </p:nvCxnSpPr>
        <p:spPr>
          <a:xfrm>
            <a:off x="6764527" y="3802389"/>
            <a:ext cx="390546"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AC17FC9-0053-CEC7-45C3-27FF127CAF77}"/>
              </a:ext>
            </a:extLst>
          </p:cNvPr>
          <p:cNvCxnSpPr>
            <a:cxnSpLocks/>
            <a:stCxn id="17" idx="2"/>
            <a:endCxn id="27" idx="0"/>
          </p:cNvCxnSpPr>
          <p:nvPr/>
        </p:nvCxnSpPr>
        <p:spPr>
          <a:xfrm flipH="1">
            <a:off x="6428438" y="3802389"/>
            <a:ext cx="336089" cy="1444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Rounded Corners 19">
            <a:extLst>
              <a:ext uri="{FF2B5EF4-FFF2-40B4-BE49-F238E27FC236}">
                <a16:creationId xmlns:a16="http://schemas.microsoft.com/office/drawing/2014/main" id="{493D6EA3-FF48-ED32-35E2-E7B69909D92B}"/>
              </a:ext>
            </a:extLst>
          </p:cNvPr>
          <p:cNvSpPr/>
          <p:nvPr/>
        </p:nvSpPr>
        <p:spPr>
          <a:xfrm>
            <a:off x="6332460" y="4570002"/>
            <a:ext cx="683455" cy="227121"/>
          </a:xfrm>
          <a:prstGeom prst="round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ourier New" panose="02070309020205020404" pitchFamily="49" charset="0"/>
                <a:cs typeface="Courier New" panose="02070309020205020404" pitchFamily="49" charset="0"/>
              </a:rPr>
              <a:t>a</a:t>
            </a:r>
          </a:p>
        </p:txBody>
      </p:sp>
      <p:cxnSp>
        <p:nvCxnSpPr>
          <p:cNvPr id="21" name="Straight Arrow Connector 20">
            <a:extLst>
              <a:ext uri="{FF2B5EF4-FFF2-40B4-BE49-F238E27FC236}">
                <a16:creationId xmlns:a16="http://schemas.microsoft.com/office/drawing/2014/main" id="{BEF07841-9024-965B-E501-65787D47DC3C}"/>
              </a:ext>
            </a:extLst>
          </p:cNvPr>
          <p:cNvCxnSpPr>
            <a:stCxn id="13" idx="2"/>
            <a:endCxn id="11" idx="0"/>
          </p:cNvCxnSpPr>
          <p:nvPr/>
        </p:nvCxnSpPr>
        <p:spPr>
          <a:xfrm>
            <a:off x="7607732" y="4948537"/>
            <a:ext cx="479404"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0CDC7D8-AF66-B378-7EFD-421119F0AA75}"/>
              </a:ext>
            </a:extLst>
          </p:cNvPr>
          <p:cNvCxnSpPr>
            <a:cxnSpLocks/>
            <a:stCxn id="11" idx="2"/>
            <a:endCxn id="24" idx="0"/>
          </p:cNvCxnSpPr>
          <p:nvPr/>
        </p:nvCxnSpPr>
        <p:spPr>
          <a:xfrm>
            <a:off x="8087136" y="5471571"/>
            <a:ext cx="333287" cy="1514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C7AD6C9-A1D0-48D2-3F98-80415A97527D}"/>
              </a:ext>
            </a:extLst>
          </p:cNvPr>
          <p:cNvSpPr/>
          <p:nvPr/>
        </p:nvSpPr>
        <p:spPr>
          <a:xfrm>
            <a:off x="8273968" y="5622984"/>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9FEFE190-1515-45E0-5DE8-91AB19A852FC}"/>
              </a:ext>
            </a:extLst>
          </p:cNvPr>
          <p:cNvCxnSpPr>
            <a:cxnSpLocks/>
            <a:stCxn id="11" idx="2"/>
            <a:endCxn id="12" idx="0"/>
          </p:cNvCxnSpPr>
          <p:nvPr/>
        </p:nvCxnSpPr>
        <p:spPr>
          <a:xfrm flipH="1">
            <a:off x="7697094" y="5471571"/>
            <a:ext cx="390042" cy="151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4CC71D-97BE-F884-8ED8-0A5C1548306E}"/>
              </a:ext>
            </a:extLst>
          </p:cNvPr>
          <p:cNvCxnSpPr>
            <a:cxnSpLocks/>
            <a:stCxn id="3" idx="2"/>
            <a:endCxn id="17" idx="0"/>
          </p:cNvCxnSpPr>
          <p:nvPr/>
        </p:nvCxnSpPr>
        <p:spPr>
          <a:xfrm flipH="1">
            <a:off x="6764527" y="3206201"/>
            <a:ext cx="1539279" cy="2176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3F939E01-1B02-8452-FEB1-B1A0A0D5BBAD}"/>
              </a:ext>
            </a:extLst>
          </p:cNvPr>
          <p:cNvSpPr/>
          <p:nvPr/>
        </p:nvSpPr>
        <p:spPr>
          <a:xfrm>
            <a:off x="6281983" y="3946888"/>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6B36120F-FE2D-191F-D413-9410609B754E}"/>
              </a:ext>
            </a:extLst>
          </p:cNvPr>
          <p:cNvCxnSpPr>
            <a:cxnSpLocks/>
            <a:stCxn id="13" idx="2"/>
            <a:endCxn id="54" idx="0"/>
          </p:cNvCxnSpPr>
          <p:nvPr/>
        </p:nvCxnSpPr>
        <p:spPr>
          <a:xfrm flipH="1">
            <a:off x="7285843" y="4948537"/>
            <a:ext cx="321889" cy="144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2ED2AA13-CB9F-A503-8B48-76D997B4AA48}"/>
              </a:ext>
            </a:extLst>
          </p:cNvPr>
          <p:cNvSpPr/>
          <p:nvPr/>
        </p:nvSpPr>
        <p:spPr>
          <a:xfrm>
            <a:off x="7139388" y="5093036"/>
            <a:ext cx="292909" cy="22712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9288A9F6-6304-D28D-B7F3-DE5D89298897}"/>
              </a:ext>
            </a:extLst>
          </p:cNvPr>
          <p:cNvSpPr txBox="1"/>
          <p:nvPr/>
        </p:nvSpPr>
        <p:spPr>
          <a:xfrm>
            <a:off x="7008618" y="3429853"/>
            <a:ext cx="946093" cy="276999"/>
          </a:xfrm>
          <a:prstGeom prst="rect">
            <a:avLst/>
          </a:prstGeom>
          <a:noFill/>
        </p:spPr>
        <p:txBody>
          <a:bodyPr wrap="none" rtlCol="0">
            <a:spAutoFit/>
          </a:bodyPr>
          <a:lstStyle/>
          <a:p>
            <a:r>
              <a:rPr lang="en-US" sz="1200" dirty="0">
                <a:solidFill>
                  <a:schemeClr val="accent4"/>
                </a:solidFill>
              </a:rPr>
              <a:t>[ “a,” “job”]</a:t>
            </a:r>
          </a:p>
        </p:txBody>
      </p:sp>
      <p:sp>
        <p:nvSpPr>
          <p:cNvPr id="132" name="TextBox 131">
            <a:extLst>
              <a:ext uri="{FF2B5EF4-FFF2-40B4-BE49-F238E27FC236}">
                <a16:creationId xmlns:a16="http://schemas.microsoft.com/office/drawing/2014/main" id="{92315E65-CBBD-87A9-C560-45DF7C03D529}"/>
              </a:ext>
            </a:extLst>
          </p:cNvPr>
          <p:cNvSpPr txBox="1"/>
          <p:nvPr/>
        </p:nvSpPr>
        <p:spPr>
          <a:xfrm>
            <a:off x="2030476" y="3422205"/>
            <a:ext cx="4544416" cy="338554"/>
          </a:xfrm>
          <a:prstGeom prst="rect">
            <a:avLst/>
          </a:prstGeom>
          <a:noFill/>
        </p:spPr>
        <p:txBody>
          <a:bodyPr wrap="square">
            <a:spAutoFit/>
          </a:bodyPr>
          <a:lstStyle/>
          <a:p>
            <a:r>
              <a:rPr lang="en-US" sz="1600" dirty="0">
                <a:solidFill>
                  <a:srgbClr val="FF0000"/>
                </a:solidFill>
                <a:latin typeface="Palatino Linotype" panose="02040502050505030304" pitchFamily="18" charset="0"/>
              </a:rPr>
              <a:t>Articles such as “a” take precedence over nouns</a:t>
            </a:r>
          </a:p>
        </p:txBody>
      </p:sp>
      <p:sp>
        <p:nvSpPr>
          <p:cNvPr id="133" name="TextBox 132">
            <a:extLst>
              <a:ext uri="{FF2B5EF4-FFF2-40B4-BE49-F238E27FC236}">
                <a16:creationId xmlns:a16="http://schemas.microsoft.com/office/drawing/2014/main" id="{B80AB09C-43A2-03B2-35F0-D268DAA85EA4}"/>
              </a:ext>
            </a:extLst>
          </p:cNvPr>
          <p:cNvSpPr txBox="1"/>
          <p:nvPr/>
        </p:nvSpPr>
        <p:spPr>
          <a:xfrm>
            <a:off x="7373326" y="3971336"/>
            <a:ext cx="989373" cy="276999"/>
          </a:xfrm>
          <a:prstGeom prst="rect">
            <a:avLst/>
          </a:prstGeom>
          <a:noFill/>
        </p:spPr>
        <p:txBody>
          <a:bodyPr wrap="none" rtlCol="0">
            <a:spAutoFit/>
          </a:bodyPr>
          <a:lstStyle/>
          <a:p>
            <a:r>
              <a:rPr lang="en-US" sz="1200" dirty="0">
                <a:solidFill>
                  <a:schemeClr val="accent4"/>
                </a:solidFill>
              </a:rPr>
              <a:t>[ “a,”  “job”]</a:t>
            </a:r>
          </a:p>
        </p:txBody>
      </p:sp>
      <p:sp>
        <p:nvSpPr>
          <p:cNvPr id="136" name="TextBox 135">
            <a:extLst>
              <a:ext uri="{FF2B5EF4-FFF2-40B4-BE49-F238E27FC236}">
                <a16:creationId xmlns:a16="http://schemas.microsoft.com/office/drawing/2014/main" id="{181B2DDB-AE6D-A981-FDF0-8B7B9AE7C50A}"/>
              </a:ext>
            </a:extLst>
          </p:cNvPr>
          <p:cNvSpPr txBox="1"/>
          <p:nvPr/>
        </p:nvSpPr>
        <p:spPr>
          <a:xfrm>
            <a:off x="7868012" y="4582916"/>
            <a:ext cx="612668" cy="276999"/>
          </a:xfrm>
          <a:prstGeom prst="rect">
            <a:avLst/>
          </a:prstGeom>
          <a:noFill/>
        </p:spPr>
        <p:txBody>
          <a:bodyPr wrap="none" rtlCol="0">
            <a:spAutoFit/>
          </a:bodyPr>
          <a:lstStyle/>
          <a:p>
            <a:r>
              <a:rPr lang="en-US" sz="1200" dirty="0">
                <a:solidFill>
                  <a:schemeClr val="accent4"/>
                </a:solidFill>
              </a:rPr>
              <a:t>[“job”]</a:t>
            </a:r>
          </a:p>
        </p:txBody>
      </p:sp>
      <p:sp>
        <p:nvSpPr>
          <p:cNvPr id="137" name="TextBox 136">
            <a:extLst>
              <a:ext uri="{FF2B5EF4-FFF2-40B4-BE49-F238E27FC236}">
                <a16:creationId xmlns:a16="http://schemas.microsoft.com/office/drawing/2014/main" id="{D5C212A3-8F16-8E60-1456-395F557A6375}"/>
              </a:ext>
            </a:extLst>
          </p:cNvPr>
          <p:cNvSpPr txBox="1"/>
          <p:nvPr/>
        </p:nvSpPr>
        <p:spPr>
          <a:xfrm>
            <a:off x="8331796" y="5118865"/>
            <a:ext cx="612668" cy="276999"/>
          </a:xfrm>
          <a:prstGeom prst="rect">
            <a:avLst/>
          </a:prstGeom>
          <a:noFill/>
        </p:spPr>
        <p:txBody>
          <a:bodyPr wrap="none" rtlCol="0">
            <a:spAutoFit/>
          </a:bodyPr>
          <a:lstStyle/>
          <a:p>
            <a:r>
              <a:rPr lang="en-US" sz="1200" dirty="0">
                <a:solidFill>
                  <a:schemeClr val="accent4"/>
                </a:solidFill>
              </a:rPr>
              <a:t>[“job”]</a:t>
            </a:r>
          </a:p>
        </p:txBody>
      </p:sp>
      <p:sp>
        <p:nvSpPr>
          <p:cNvPr id="138" name="TextBox 137">
            <a:extLst>
              <a:ext uri="{FF2B5EF4-FFF2-40B4-BE49-F238E27FC236}">
                <a16:creationId xmlns:a16="http://schemas.microsoft.com/office/drawing/2014/main" id="{FE66E92B-2C56-E173-93F1-38F43B898C18}"/>
              </a:ext>
            </a:extLst>
          </p:cNvPr>
          <p:cNvSpPr txBox="1"/>
          <p:nvPr/>
        </p:nvSpPr>
        <p:spPr>
          <a:xfrm>
            <a:off x="8420422" y="4565340"/>
            <a:ext cx="3299138" cy="338554"/>
          </a:xfrm>
          <a:prstGeom prst="rect">
            <a:avLst/>
          </a:prstGeom>
          <a:noFill/>
        </p:spPr>
        <p:txBody>
          <a:bodyPr wrap="square">
            <a:spAutoFit/>
          </a:bodyPr>
          <a:lstStyle/>
          <a:p>
            <a:r>
              <a:rPr lang="en-US" sz="1600" dirty="0">
                <a:solidFill>
                  <a:srgbClr val="FF0000"/>
                </a:solidFill>
                <a:latin typeface="Palatino Linotype" panose="02040502050505030304" pitchFamily="18" charset="0"/>
              </a:rPr>
              <a:t>Can’t produce a specifier for “job”</a:t>
            </a:r>
          </a:p>
        </p:txBody>
      </p:sp>
      <p:sp>
        <p:nvSpPr>
          <p:cNvPr id="139" name="TextBox 138">
            <a:extLst>
              <a:ext uri="{FF2B5EF4-FFF2-40B4-BE49-F238E27FC236}">
                <a16:creationId xmlns:a16="http://schemas.microsoft.com/office/drawing/2014/main" id="{369CCCF2-F13F-704B-F2FF-A03621EE7490}"/>
              </a:ext>
            </a:extLst>
          </p:cNvPr>
          <p:cNvSpPr txBox="1"/>
          <p:nvPr/>
        </p:nvSpPr>
        <p:spPr>
          <a:xfrm>
            <a:off x="8238153" y="3940949"/>
            <a:ext cx="4544416" cy="584775"/>
          </a:xfrm>
          <a:prstGeom prst="rect">
            <a:avLst/>
          </a:prstGeom>
          <a:noFill/>
        </p:spPr>
        <p:txBody>
          <a:bodyPr wrap="square">
            <a:spAutoFit/>
          </a:bodyPr>
          <a:lstStyle/>
          <a:p>
            <a:r>
              <a:rPr lang="en-US" sz="1600" dirty="0">
                <a:solidFill>
                  <a:srgbClr val="FF0000"/>
                </a:solidFill>
                <a:latin typeface="Palatino Linotype" panose="02040502050505030304" pitchFamily="18" charset="0"/>
              </a:rPr>
              <a:t>Article Bar (A’) splits article from other constituents</a:t>
            </a:r>
          </a:p>
        </p:txBody>
      </p:sp>
      <p:sp>
        <p:nvSpPr>
          <p:cNvPr id="140" name="TextBox 139">
            <a:extLst>
              <a:ext uri="{FF2B5EF4-FFF2-40B4-BE49-F238E27FC236}">
                <a16:creationId xmlns:a16="http://schemas.microsoft.com/office/drawing/2014/main" id="{0B170A23-436D-F847-883E-50C4D479B058}"/>
              </a:ext>
            </a:extLst>
          </p:cNvPr>
          <p:cNvSpPr txBox="1"/>
          <p:nvPr/>
        </p:nvSpPr>
        <p:spPr>
          <a:xfrm>
            <a:off x="7701466" y="3982943"/>
            <a:ext cx="277640" cy="276999"/>
          </a:xfrm>
          <a:prstGeom prst="rect">
            <a:avLst/>
          </a:prstGeom>
          <a:noFill/>
        </p:spPr>
        <p:txBody>
          <a:bodyPr wrap="square" rtlCol="0">
            <a:spAutoFit/>
          </a:bodyPr>
          <a:lstStyle/>
          <a:p>
            <a:r>
              <a:rPr lang="en-US" sz="1200" dirty="0">
                <a:solidFill>
                  <a:schemeClr val="accent4"/>
                </a:solidFill>
              </a:rPr>
              <a:t>|</a:t>
            </a:r>
          </a:p>
        </p:txBody>
      </p:sp>
    </p:spTree>
    <p:extLst>
      <p:ext uri="{BB962C8B-B14F-4D97-AF65-F5344CB8AC3E}">
        <p14:creationId xmlns:p14="http://schemas.microsoft.com/office/powerpoint/2010/main" val="41991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2"/>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3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139"/>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8" grpId="1"/>
      <p:bldP spid="10" grpId="0"/>
      <p:bldP spid="11" grpId="0" animBg="1"/>
      <p:bldP spid="12" grpId="0" animBg="1"/>
      <p:bldP spid="13" grpId="0" animBg="1"/>
      <p:bldP spid="14" grpId="0" animBg="1"/>
      <p:bldP spid="17" grpId="0" animBg="1"/>
      <p:bldP spid="20" grpId="0" animBg="1"/>
      <p:bldP spid="24" grpId="0" animBg="1"/>
      <p:bldP spid="27" grpId="0" animBg="1"/>
      <p:bldP spid="54" grpId="0" animBg="1"/>
      <p:bldP spid="130" grpId="0"/>
      <p:bldP spid="132" grpId="0"/>
      <p:bldP spid="132" grpId="1"/>
      <p:bldP spid="133" grpId="0"/>
      <p:bldP spid="136" grpId="0"/>
      <p:bldP spid="137" grpId="0"/>
      <p:bldP spid="138" grpId="0"/>
      <p:bldP spid="139" grpId="0"/>
      <p:bldP spid="139" grpId="1"/>
      <p:bldP spid="140" grpId="0"/>
    </p:bldLst>
  </p:timing>
</p:sld>
</file>

<file path=ppt/theme/theme1.xml><?xml version="1.0" encoding="utf-8"?>
<a:theme xmlns:a="http://schemas.openxmlformats.org/drawingml/2006/main" name="1_Office Theme">
  <a:themeElements>
    <a:clrScheme name="Furman">
      <a:dk1>
        <a:srgbClr val="6C4095"/>
      </a:dk1>
      <a:lt1>
        <a:srgbClr val="FFFFFF"/>
      </a:lt1>
      <a:dk2>
        <a:srgbClr val="6C4095"/>
      </a:dk2>
      <a:lt2>
        <a:srgbClr val="E7E6E6"/>
      </a:lt2>
      <a:accent1>
        <a:srgbClr val="AADEEB"/>
      </a:accent1>
      <a:accent2>
        <a:srgbClr val="F1BD19"/>
      </a:accent2>
      <a:accent3>
        <a:srgbClr val="669933"/>
      </a:accent3>
      <a:accent4>
        <a:srgbClr val="E2322B"/>
      </a:accent4>
      <a:accent5>
        <a:srgbClr val="53575A"/>
      </a:accent5>
      <a:accent6>
        <a:srgbClr val="201546"/>
      </a:accent6>
      <a:hlink>
        <a:srgbClr val="F1BD19"/>
      </a:hlink>
      <a:folHlink>
        <a:srgbClr val="F1BD19"/>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Furman">
      <a:dk1>
        <a:srgbClr val="6C4095"/>
      </a:dk1>
      <a:lt1>
        <a:srgbClr val="FFFFFF"/>
      </a:lt1>
      <a:dk2>
        <a:srgbClr val="6C4095"/>
      </a:dk2>
      <a:lt2>
        <a:srgbClr val="E7E6E6"/>
      </a:lt2>
      <a:accent1>
        <a:srgbClr val="AADEEB"/>
      </a:accent1>
      <a:accent2>
        <a:srgbClr val="F1BD19"/>
      </a:accent2>
      <a:accent3>
        <a:srgbClr val="669933"/>
      </a:accent3>
      <a:accent4>
        <a:srgbClr val="E2322B"/>
      </a:accent4>
      <a:accent5>
        <a:srgbClr val="53575A"/>
      </a:accent5>
      <a:accent6>
        <a:srgbClr val="201546"/>
      </a:accent6>
      <a:hlink>
        <a:srgbClr val="F1BD19"/>
      </a:hlink>
      <a:folHlink>
        <a:srgbClr val="F1BD19"/>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214FEC67F90040A06D00AB08D1698F" ma:contentTypeVersion="10" ma:contentTypeDescription="Create a new document." ma:contentTypeScope="" ma:versionID="37e3c0b88978cc64c0594d593beac5df">
  <xsd:schema xmlns:xsd="http://www.w3.org/2001/XMLSchema" xmlns:xs="http://www.w3.org/2001/XMLSchema" xmlns:p="http://schemas.microsoft.com/office/2006/metadata/properties" xmlns:ns3="7255d1e9-b2f4-4939-95f3-4a492a9480a7" targetNamespace="http://schemas.microsoft.com/office/2006/metadata/properties" ma:root="true" ma:fieldsID="ee96237291070173814f7c3d1ff92123" ns3:_="">
    <xsd:import namespace="7255d1e9-b2f4-4939-95f3-4a492a9480a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55d1e9-b2f4-4939-95f3-4a492a9480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533246-11FC-4F93-934E-C6B18945569D}">
  <ds:schemaRefs>
    <ds:schemaRef ds:uri="http://purl.org/dc/dcmitype/"/>
    <ds:schemaRef ds:uri="http://purl.org/dc/terms/"/>
    <ds:schemaRef ds:uri="http://www.w3.org/XML/1998/namespace"/>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7255d1e9-b2f4-4939-95f3-4a492a9480a7"/>
    <ds:schemaRef ds:uri="http://schemas.microsoft.com/office/2006/metadata/properties"/>
  </ds:schemaRefs>
</ds:datastoreItem>
</file>

<file path=customXml/itemProps2.xml><?xml version="1.0" encoding="utf-8"?>
<ds:datastoreItem xmlns:ds="http://schemas.openxmlformats.org/officeDocument/2006/customXml" ds:itemID="{9B206ED6-317F-439A-A706-359F8FBBBD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55d1e9-b2f4-4939-95f3-4a492a9480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042049-1C71-4871-954D-5B1678AB7C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5716</TotalTime>
  <Words>2499</Words>
  <Application>Microsoft Office PowerPoint</Application>
  <PresentationFormat>Widescreen</PresentationFormat>
  <Paragraphs>653</Paragraphs>
  <Slides>31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Meiryo</vt:lpstr>
      <vt:lpstr>Arial</vt:lpstr>
      <vt:lpstr>Calibri</vt:lpstr>
      <vt:lpstr>Century Schoolbook</vt:lpstr>
      <vt:lpstr>Courier New</vt:lpstr>
      <vt:lpstr>Franklin Gothic Medium Cond</vt:lpstr>
      <vt:lpstr>Palatino Linotype</vt:lpstr>
      <vt:lpstr>1_Office Theme</vt:lpstr>
      <vt:lpstr>2_Office Theme</vt:lpstr>
      <vt:lpstr>Context-Driven English to Japanese Translation</vt:lpstr>
      <vt:lpstr>Syntax Trees</vt:lpstr>
      <vt:lpstr>X-bar Phrase Representation</vt:lpstr>
      <vt:lpstr>PowerPoint Presentation</vt:lpstr>
      <vt:lpstr>Building the Tree: Classification</vt:lpstr>
      <vt:lpstr>Building the Tree</vt:lpstr>
      <vt:lpstr>Building the Tree</vt:lpstr>
      <vt:lpstr>Building the Tree</vt:lpstr>
      <vt:lpstr>Building the Tree</vt:lpstr>
      <vt:lpstr>Building the Tree</vt:lpstr>
      <vt:lpstr>Building the Tree</vt:lpstr>
      <vt:lpstr>Node Manipulations</vt:lpstr>
      <vt:lpstr>Node Manipulations</vt:lpstr>
      <vt:lpstr>Node Manipulations</vt:lpstr>
      <vt:lpstr>Node Manipulations</vt:lpstr>
      <vt:lpstr>Node Manipulations</vt:lpstr>
      <vt:lpstr>Node Manipulations</vt:lpstr>
      <vt:lpstr>Node Manipulations</vt:lpstr>
      <vt:lpstr>Node Manipulations</vt:lpstr>
      <vt:lpstr>Node Manipulations</vt:lpstr>
      <vt:lpstr>The Resulting Tree</vt:lpstr>
      <vt:lpstr>Node Manipulations</vt:lpstr>
      <vt:lpstr>Terminal Manipulation</vt:lpstr>
      <vt:lpstr>Terminal Manipulation</vt:lpstr>
      <vt:lpstr>Terminal Manipulation</vt:lpstr>
      <vt:lpstr>PowerPoint Presentation</vt:lpstr>
      <vt:lpstr>PowerPoint Presentation</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Kaylee Welgraven</dc:creator>
  <cp:lastModifiedBy>Johnathan Dewey-Student</cp:lastModifiedBy>
  <cp:revision>123</cp:revision>
  <dcterms:created xsi:type="dcterms:W3CDTF">2017-10-16T12:38:22Z</dcterms:created>
  <dcterms:modified xsi:type="dcterms:W3CDTF">2024-04-23T18:12:31Z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0x01010013214FEC67F90040A06D00AB08D1698F</vt:lpwstr>
  </property>
</Properties>
</file>