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1394D"/>
        </a:fontRef>
        <a:srgbClr val="3139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1394D"/>
        </a:fontRef>
        <a:srgbClr val="3139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4F1"/>
          </a:solidFill>
        </a:fill>
      </a:tcStyle>
    </a:wholeTbl>
    <a:band2H>
      <a:tcTxStyle b="def" i="def"/>
      <a:tcStyle>
        <a:tcBdr/>
        <a:fill>
          <a:solidFill>
            <a:srgbClr val="FCFA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1394D"/>
        </a:fontRef>
        <a:srgbClr val="3139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FBFF"/>
          </a:solidFill>
        </a:fill>
      </a:tcStyle>
    </a:wholeTbl>
    <a:band2H>
      <a:tcTxStyle b="def" i="def"/>
      <a:tcStyle>
        <a:tcBdr/>
        <a:fill>
          <a:solidFill>
            <a:srgbClr val="F6FD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1394D"/>
        </a:fontRef>
        <a:srgbClr val="3139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1394D"/>
        </a:fontRef>
        <a:srgbClr val="3139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1394D"/>
              </a:solidFill>
              <a:prstDash val="solid"/>
              <a:round/>
            </a:ln>
          </a:top>
          <a:bottom>
            <a:ln w="254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1394D"/>
              </a:solidFill>
              <a:prstDash val="solid"/>
              <a:round/>
            </a:ln>
          </a:top>
          <a:bottom>
            <a:ln w="254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1394D"/>
        </a:fontRef>
        <a:srgbClr val="3139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F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94D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94D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94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1394D"/>
        </a:fontRef>
        <a:srgbClr val="31394D"/>
      </a:tcTxStyle>
      <a:tcStyle>
        <a:tcBdr>
          <a:left>
            <a:ln w="12700" cap="flat">
              <a:solidFill>
                <a:srgbClr val="31394D"/>
              </a:solidFill>
              <a:prstDash val="solid"/>
              <a:round/>
            </a:ln>
          </a:left>
          <a:right>
            <a:ln w="12700" cap="flat">
              <a:solidFill>
                <a:srgbClr val="31394D"/>
              </a:solidFill>
              <a:prstDash val="solid"/>
              <a:round/>
            </a:ln>
          </a:right>
          <a:top>
            <a:ln w="12700" cap="flat">
              <a:solidFill>
                <a:srgbClr val="31394D"/>
              </a:solidFill>
              <a:prstDash val="solid"/>
              <a:round/>
            </a:ln>
          </a:top>
          <a:bottom>
            <a:ln w="127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solidFill>
                <a:srgbClr val="31394D"/>
              </a:solidFill>
              <a:prstDash val="solid"/>
              <a:round/>
            </a:ln>
          </a:insideH>
          <a:insideV>
            <a:ln w="12700" cap="flat">
              <a:solidFill>
                <a:srgbClr val="31394D"/>
              </a:solidFill>
              <a:prstDash val="solid"/>
              <a:round/>
            </a:ln>
          </a:insideV>
        </a:tcBdr>
        <a:fill>
          <a:solidFill>
            <a:srgbClr val="31394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1394D"/>
        </a:fontRef>
        <a:srgbClr val="31394D"/>
      </a:tcTxStyle>
      <a:tcStyle>
        <a:tcBdr>
          <a:left>
            <a:ln w="12700" cap="flat">
              <a:solidFill>
                <a:srgbClr val="31394D"/>
              </a:solidFill>
              <a:prstDash val="solid"/>
              <a:round/>
            </a:ln>
          </a:left>
          <a:right>
            <a:ln w="12700" cap="flat">
              <a:solidFill>
                <a:srgbClr val="31394D"/>
              </a:solidFill>
              <a:prstDash val="solid"/>
              <a:round/>
            </a:ln>
          </a:right>
          <a:top>
            <a:ln w="12700" cap="flat">
              <a:solidFill>
                <a:srgbClr val="31394D"/>
              </a:solidFill>
              <a:prstDash val="solid"/>
              <a:round/>
            </a:ln>
          </a:top>
          <a:bottom>
            <a:ln w="127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solidFill>
                <a:srgbClr val="31394D"/>
              </a:solidFill>
              <a:prstDash val="solid"/>
              <a:round/>
            </a:ln>
          </a:insideH>
          <a:insideV>
            <a:ln w="12700" cap="flat">
              <a:solidFill>
                <a:srgbClr val="31394D"/>
              </a:solidFill>
              <a:prstDash val="solid"/>
              <a:round/>
            </a:ln>
          </a:insideV>
        </a:tcBdr>
        <a:fill>
          <a:solidFill>
            <a:srgbClr val="31394D">
              <a:alpha val="20000"/>
            </a:srgbClr>
          </a:solidFill>
        </a:fill>
      </a:tcStyle>
    </a:firstCol>
    <a:lastRow>
      <a:tcTxStyle b="on" i="off">
        <a:fontRef idx="minor">
          <a:srgbClr val="31394D"/>
        </a:fontRef>
        <a:srgbClr val="31394D"/>
      </a:tcTxStyle>
      <a:tcStyle>
        <a:tcBdr>
          <a:left>
            <a:ln w="12700" cap="flat">
              <a:solidFill>
                <a:srgbClr val="31394D"/>
              </a:solidFill>
              <a:prstDash val="solid"/>
              <a:round/>
            </a:ln>
          </a:left>
          <a:right>
            <a:ln w="12700" cap="flat">
              <a:solidFill>
                <a:srgbClr val="31394D"/>
              </a:solidFill>
              <a:prstDash val="solid"/>
              <a:round/>
            </a:ln>
          </a:right>
          <a:top>
            <a:ln w="50800" cap="flat">
              <a:solidFill>
                <a:srgbClr val="31394D"/>
              </a:solidFill>
              <a:prstDash val="solid"/>
              <a:round/>
            </a:ln>
          </a:top>
          <a:bottom>
            <a:ln w="127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solidFill>
                <a:srgbClr val="31394D"/>
              </a:solidFill>
              <a:prstDash val="solid"/>
              <a:round/>
            </a:ln>
          </a:insideH>
          <a:insideV>
            <a:ln w="12700" cap="flat">
              <a:solidFill>
                <a:srgbClr val="3139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1394D"/>
        </a:fontRef>
        <a:srgbClr val="31394D"/>
      </a:tcTxStyle>
      <a:tcStyle>
        <a:tcBdr>
          <a:left>
            <a:ln w="12700" cap="flat">
              <a:solidFill>
                <a:srgbClr val="31394D"/>
              </a:solidFill>
              <a:prstDash val="solid"/>
              <a:round/>
            </a:ln>
          </a:left>
          <a:right>
            <a:ln w="12700" cap="flat">
              <a:solidFill>
                <a:srgbClr val="31394D"/>
              </a:solidFill>
              <a:prstDash val="solid"/>
              <a:round/>
            </a:ln>
          </a:right>
          <a:top>
            <a:ln w="12700" cap="flat">
              <a:solidFill>
                <a:srgbClr val="31394D"/>
              </a:solidFill>
              <a:prstDash val="solid"/>
              <a:round/>
            </a:ln>
          </a:top>
          <a:bottom>
            <a:ln w="254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solidFill>
                <a:srgbClr val="31394D"/>
              </a:solidFill>
              <a:prstDash val="solid"/>
              <a:round/>
            </a:ln>
          </a:insideH>
          <a:insideV>
            <a:ln w="12700" cap="flat">
              <a:solidFill>
                <a:srgbClr val="3139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-126" y="-1"/>
            <a:ext cx="9144252" cy="439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311699" y="1878559"/>
            <a:ext cx="4242601" cy="7383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xx%"/>
          <p:cNvSpPr txBox="1"/>
          <p:nvPr>
            <p:ph type="title" hasCustomPrompt="1"/>
          </p:nvPr>
        </p:nvSpPr>
        <p:spPr>
          <a:xfrm>
            <a:off x="311750" y="831175"/>
            <a:ext cx="5334900" cy="1244701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11699" y="2121424"/>
            <a:ext cx="5334901" cy="94260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5;p3"/>
          <p:cNvSpPr/>
          <p:nvPr/>
        </p:nvSpPr>
        <p:spPr>
          <a:xfrm>
            <a:off x="-1" y="48098"/>
            <a:ext cx="9144252" cy="439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" name="Google Shape;16;p3"/>
          <p:cNvSpPr/>
          <p:nvPr/>
        </p:nvSpPr>
        <p:spPr>
          <a:xfrm>
            <a:off x="-1" y="-1"/>
            <a:ext cx="9144252" cy="4398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" name="Google Shape;21;p4"/>
          <p:cNvSpPr/>
          <p:nvPr/>
        </p:nvSpPr>
        <p:spPr>
          <a:xfrm>
            <a:off x="-1" y="44125"/>
            <a:ext cx="4313627" cy="4399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"/>
                </a:moveTo>
                <a:lnTo>
                  <a:pt x="21584" y="0"/>
                </a:lnTo>
                <a:lnTo>
                  <a:pt x="21600" y="1553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" name="Google Shape;22;p4"/>
          <p:cNvSpPr/>
          <p:nvPr/>
        </p:nvSpPr>
        <p:spPr>
          <a:xfrm>
            <a:off x="-126" y="0"/>
            <a:ext cx="4316902" cy="439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"/>
                </a:moveTo>
                <a:lnTo>
                  <a:pt x="21600" y="0"/>
                </a:lnTo>
                <a:lnTo>
                  <a:pt x="21586" y="15533"/>
                </a:lnTo>
                <a:lnTo>
                  <a:pt x="0" y="21600"/>
                </a:lnTo>
                <a:close/>
              </a:path>
            </a:pathLst>
          </a:custGeom>
          <a:solidFill>
            <a:srgbClr val="31394D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half" idx="1"/>
          </p:nvPr>
        </p:nvSpPr>
        <p:spPr>
          <a:xfrm>
            <a:off x="4644675" y="500924"/>
            <a:ext cx="4166400" cy="4098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Google Shape;30;p5"/>
          <p:cNvSpPr txBox="1"/>
          <p:nvPr>
            <p:ph type="body" sz="half" idx="21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37;p7"/>
          <p:cNvSpPr/>
          <p:nvPr/>
        </p:nvSpPr>
        <p:spPr>
          <a:xfrm>
            <a:off x="-1" y="0"/>
            <a:ext cx="3764402" cy="5143500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311724" y="500924"/>
            <a:ext cx="3127501" cy="18291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311699" y="2390650"/>
            <a:ext cx="3127501" cy="229800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311674" y="798599"/>
            <a:ext cx="6247802" cy="35463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1299" y="500924"/>
            <a:ext cx="3704401" cy="20496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04800" y="2626724"/>
            <a:ext cx="3704400" cy="9267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8;p9"/>
          <p:cNvSpPr txBox="1"/>
          <p:nvPr>
            <p:ph type="body" sz="half" idx="21"/>
          </p:nvPr>
        </p:nvSpPr>
        <p:spPr>
          <a:xfrm>
            <a:off x="4879025" y="500924"/>
            <a:ext cx="3954000" cy="41115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1;p10"/>
          <p:cNvSpPr/>
          <p:nvPr/>
        </p:nvSpPr>
        <p:spPr>
          <a:xfrm>
            <a:off x="0" y="4368999"/>
            <a:ext cx="9144000" cy="774302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311699" y="4521399"/>
            <a:ext cx="7979401" cy="4605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>
              <a:lnSpc>
                <a:spcPct val="100000"/>
              </a:lnSpc>
              <a:buClrTx/>
              <a:buFontTx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>
              <a:lnSpc>
                <a:spcPct val="100000"/>
              </a:lnSpc>
              <a:buClrTx/>
              <a:buFontTx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>
              <a:lnSpc>
                <a:spcPct val="100000"/>
              </a:lnSpc>
              <a:buClrTx/>
              <a:buFontTx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>
              <a:lnSpc>
                <a:spcPct val="100000"/>
              </a:lnSpc>
              <a:buClrTx/>
              <a:buFontTx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4;p13"/>
          <p:cNvSpPr txBox="1"/>
          <p:nvPr>
            <p:ph type="subTitle" sz="quarter" idx="1"/>
          </p:nvPr>
        </p:nvSpPr>
        <p:spPr>
          <a:xfrm>
            <a:off x="415374" y="4056850"/>
            <a:ext cx="3128402" cy="74730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defRPr b="1" sz="1568">
                <a:solidFill>
                  <a:srgbClr val="45818E"/>
                </a:solidFill>
              </a:defRPr>
            </a:pPr>
            <a:r>
              <a:t>Rakhi Sharma, River Bellamy, </a:t>
            </a:r>
          </a:p>
          <a:p>
            <a:pPr marL="0" indent="0" defTabSz="896111">
              <a:defRPr b="1" sz="1568">
                <a:solidFill>
                  <a:srgbClr val="45818E"/>
                </a:solidFill>
              </a:defRPr>
            </a:pPr>
            <a:r>
              <a:t>John SJ, Karina Q, Sneh Khatri</a:t>
            </a:r>
          </a:p>
        </p:txBody>
      </p:sp>
      <p:pic>
        <p:nvPicPr>
          <p:cNvPr id="119" name="Google Shape;65;p13" descr="Google Shape;6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2624" y="106987"/>
            <a:ext cx="4918400" cy="4929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oogle Shape;66;p13" descr="Google Shape;6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0874" y="106999"/>
            <a:ext cx="2245751" cy="1068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1;p14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</p:spPr>
        <p:txBody>
          <a:bodyPr/>
          <a:lstStyle/>
          <a:p>
            <a:pPr/>
            <a:r>
              <a:t>Statement 2</a:t>
            </a:r>
          </a:p>
        </p:txBody>
      </p:sp>
      <p:sp>
        <p:nvSpPr>
          <p:cNvPr id="123" name="Google Shape;72;p14"/>
          <p:cNvSpPr txBox="1"/>
          <p:nvPr>
            <p:ph type="body" sz="half" idx="1"/>
          </p:nvPr>
        </p:nvSpPr>
        <p:spPr>
          <a:xfrm>
            <a:off x="4644675" y="500924"/>
            <a:ext cx="4166400" cy="40986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3500"/>
              </a:lnSpc>
              <a:buSzTx/>
              <a:buNone/>
              <a:defRPr sz="800"/>
            </a:pPr>
            <a:endParaRPr sz="1100">
              <a:solidFill>
                <a:srgbClr val="000F52"/>
              </a:solidFill>
            </a:endParaRPr>
          </a:p>
          <a:p>
            <a:pPr marL="0" indent="0">
              <a:lnSpc>
                <a:spcPct val="103500"/>
              </a:lnSpc>
              <a:spcBef>
                <a:spcPts val="1500"/>
              </a:spcBef>
              <a:buSzTx/>
              <a:buNone/>
              <a:defRPr sz="1600">
                <a:solidFill>
                  <a:srgbClr val="000F52"/>
                </a:solidFill>
              </a:defRPr>
            </a:pPr>
            <a:r>
              <a:t>​Each jurisdiction in California has a different building code that developers have to follow to construct new housing creating a fragmented and confusing space for new housing to be built. Is it possible to create a system that can clearly organize and display differences in building codes? It would be an immense help to affordable housing construction and policy change!</a:t>
            </a:r>
          </a:p>
        </p:txBody>
      </p:sp>
      <p:sp>
        <p:nvSpPr>
          <p:cNvPr id="124" name="Google Shape;73;p14"/>
          <p:cNvSpPr txBox="1"/>
          <p:nvPr/>
        </p:nvSpPr>
        <p:spPr>
          <a:xfrm>
            <a:off x="208375" y="1470524"/>
            <a:ext cx="3913200" cy="149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Systematic Analysis of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Building Code Variations for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More Affordable Housing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8;p15"/>
          <p:cNvSpPr/>
          <p:nvPr/>
        </p:nvSpPr>
        <p:spPr>
          <a:xfrm>
            <a:off x="963999" y="4266950"/>
            <a:ext cx="2338802" cy="830101"/>
          </a:xfrm>
          <a:prstGeom prst="rect">
            <a:avLst/>
          </a:prstGeom>
          <a:solidFill>
            <a:srgbClr val="B7B7B7"/>
          </a:solidFill>
          <a:ln>
            <a:solidFill>
              <a:srgbClr val="666666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27" name="Google Shape;79;p15"/>
          <p:cNvSpPr/>
          <p:nvPr/>
        </p:nvSpPr>
        <p:spPr>
          <a:xfrm>
            <a:off x="3840824" y="1721774"/>
            <a:ext cx="5154001" cy="1675501"/>
          </a:xfrm>
          <a:prstGeom prst="rect">
            <a:avLst/>
          </a:prstGeom>
          <a:solidFill>
            <a:srgbClr val="EFEFEF"/>
          </a:solidFill>
          <a:ln>
            <a:solidFill>
              <a:srgbClr val="666666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28" name="Google Shape;80;p15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129" name="Google Shape;81;p15" descr="Google Shape;81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150" y="2256700"/>
            <a:ext cx="2619375" cy="1852175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130" name="Google Shape;82;p15"/>
          <p:cNvSpPr txBox="1"/>
          <p:nvPr/>
        </p:nvSpPr>
        <p:spPr>
          <a:xfrm>
            <a:off x="5362650" y="1749912"/>
            <a:ext cx="243390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Fetch.ai - AgentVerse</a:t>
            </a:r>
          </a:p>
        </p:txBody>
      </p:sp>
      <p:grpSp>
        <p:nvGrpSpPr>
          <p:cNvPr id="133" name="Google Shape;83;p15"/>
          <p:cNvGrpSpPr/>
          <p:nvPr/>
        </p:nvGrpSpPr>
        <p:grpSpPr>
          <a:xfrm>
            <a:off x="4498349" y="3994413"/>
            <a:ext cx="1537801" cy="1046451"/>
            <a:chOff x="0" y="0"/>
            <a:chExt cx="1537800" cy="1046449"/>
          </a:xfrm>
        </p:grpSpPr>
        <p:sp>
          <p:nvSpPr>
            <p:cNvPr id="131" name="Rectangle"/>
            <p:cNvSpPr/>
            <p:nvPr/>
          </p:nvSpPr>
          <p:spPr>
            <a:xfrm>
              <a:off x="0" y="0"/>
              <a:ext cx="1537801" cy="830101"/>
            </a:xfrm>
            <a:prstGeom prst="rect">
              <a:avLst/>
            </a:prstGeom>
            <a:solidFill>
              <a:srgbClr val="626B7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32" name="LLM…"/>
            <p:cNvSpPr txBox="1"/>
            <p:nvPr/>
          </p:nvSpPr>
          <p:spPr>
            <a:xfrm>
              <a:off x="0" y="0"/>
              <a:ext cx="1537801" cy="1046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LLM</a:t>
              </a:r>
            </a:p>
            <a:p>
              <a:pPr algn="ctr">
                <a:def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LLama 3.2</a:t>
              </a:r>
            </a:p>
            <a:p>
              <a:pPr algn="ctr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84;p15"/>
          <p:cNvGrpSpPr/>
          <p:nvPr/>
        </p:nvGrpSpPr>
        <p:grpSpPr>
          <a:xfrm>
            <a:off x="7305199" y="4048888"/>
            <a:ext cx="1590778" cy="835946"/>
            <a:chOff x="0" y="0"/>
            <a:chExt cx="1590777" cy="835945"/>
          </a:xfrm>
        </p:grpSpPr>
        <p:grpSp>
          <p:nvGrpSpPr>
            <p:cNvPr id="136" name="Group"/>
            <p:cNvGrpSpPr/>
            <p:nvPr/>
          </p:nvGrpSpPr>
          <p:grpSpPr>
            <a:xfrm>
              <a:off x="0" y="0"/>
              <a:ext cx="1590778" cy="721151"/>
              <a:chOff x="-1" y="0"/>
              <a:chExt cx="1590777" cy="721150"/>
            </a:xfrm>
          </p:grpSpPr>
          <p:sp>
            <p:nvSpPr>
              <p:cNvPr id="134" name="Shape"/>
              <p:cNvSpPr/>
              <p:nvPr/>
            </p:nvSpPr>
            <p:spPr>
              <a:xfrm>
                <a:off x="-2" y="-1"/>
                <a:ext cx="1590779" cy="7211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626B7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35" name="Shape"/>
              <p:cNvSpPr/>
              <p:nvPr/>
            </p:nvSpPr>
            <p:spPr>
              <a:xfrm>
                <a:off x="-2" y="-1"/>
                <a:ext cx="1590779" cy="7211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</p:grpSp>
        <p:sp>
          <p:nvSpPr>
            <p:cNvPr id="137" name="Vector DB…"/>
            <p:cNvSpPr txBox="1"/>
            <p:nvPr/>
          </p:nvSpPr>
          <p:spPr>
            <a:xfrm>
              <a:off x="4763" y="5395"/>
              <a:ext cx="1581251" cy="830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Vector DB</a:t>
              </a:r>
            </a:p>
            <a:p>
              <a:pPr algn="ctr">
                <a:def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r>
                <a:t>Chroma DB</a:t>
              </a:r>
            </a:p>
          </p:txBody>
        </p:sp>
      </p:grpSp>
      <p:grpSp>
        <p:nvGrpSpPr>
          <p:cNvPr id="144" name="Google Shape;85;p15"/>
          <p:cNvGrpSpPr/>
          <p:nvPr/>
        </p:nvGrpSpPr>
        <p:grpSpPr>
          <a:xfrm>
            <a:off x="4498349" y="2256700"/>
            <a:ext cx="1378801" cy="947624"/>
            <a:chOff x="0" y="0"/>
            <a:chExt cx="1378800" cy="947623"/>
          </a:xfrm>
        </p:grpSpPr>
        <p:sp>
          <p:nvSpPr>
            <p:cNvPr id="139" name="Google Shape;86;p15"/>
            <p:cNvSpPr/>
            <p:nvPr/>
          </p:nvSpPr>
          <p:spPr>
            <a:xfrm>
              <a:off x="-1" y="37723"/>
              <a:ext cx="1378802" cy="909900"/>
            </a:xfrm>
            <a:prstGeom prst="rect">
              <a:avLst/>
            </a:prstGeom>
            <a:solidFill>
              <a:srgbClr val="626B73"/>
            </a:solidFill>
            <a:ln w="9525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grpSp>
          <p:nvGrpSpPr>
            <p:cNvPr id="142" name="Google Shape;87;p15"/>
            <p:cNvGrpSpPr/>
            <p:nvPr/>
          </p:nvGrpSpPr>
          <p:grpSpPr>
            <a:xfrm>
              <a:off x="237899" y="394213"/>
              <a:ext cx="944102" cy="477300"/>
              <a:chOff x="0" y="0"/>
              <a:chExt cx="944100" cy="477299"/>
            </a:xfrm>
          </p:grpSpPr>
          <p:sp>
            <p:nvSpPr>
              <p:cNvPr id="140" name="Oval"/>
              <p:cNvSpPr/>
              <p:nvPr/>
            </p:nvSpPr>
            <p:spPr>
              <a:xfrm>
                <a:off x="-1" y="0"/>
                <a:ext cx="944102" cy="47730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41" name="Alice"/>
              <p:cNvSpPr txBox="1"/>
              <p:nvPr/>
            </p:nvSpPr>
            <p:spPr>
              <a:xfrm>
                <a:off x="143022" y="39274"/>
                <a:ext cx="658056" cy="398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pPr/>
                <a:r>
                  <a:t>Alice</a:t>
                </a:r>
              </a:p>
            </p:txBody>
          </p:sp>
        </p:grpSp>
        <p:sp>
          <p:nvSpPr>
            <p:cNvPr id="143" name="Google Shape;88;p15"/>
            <p:cNvSpPr txBox="1"/>
            <p:nvPr/>
          </p:nvSpPr>
          <p:spPr>
            <a:xfrm>
              <a:off x="73649" y="-1"/>
              <a:ext cx="1272602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uAgent</a:t>
              </a:r>
            </a:p>
          </p:txBody>
        </p:sp>
      </p:grpSp>
      <p:grpSp>
        <p:nvGrpSpPr>
          <p:cNvPr id="150" name="Google Shape;89;p15"/>
          <p:cNvGrpSpPr/>
          <p:nvPr/>
        </p:nvGrpSpPr>
        <p:grpSpPr>
          <a:xfrm>
            <a:off x="7164150" y="2256700"/>
            <a:ext cx="1378801" cy="947624"/>
            <a:chOff x="0" y="0"/>
            <a:chExt cx="1378800" cy="947623"/>
          </a:xfrm>
        </p:grpSpPr>
        <p:sp>
          <p:nvSpPr>
            <p:cNvPr id="145" name="Google Shape;90;p15"/>
            <p:cNvSpPr/>
            <p:nvPr/>
          </p:nvSpPr>
          <p:spPr>
            <a:xfrm>
              <a:off x="-1" y="37723"/>
              <a:ext cx="1378802" cy="909900"/>
            </a:xfrm>
            <a:prstGeom prst="rect">
              <a:avLst/>
            </a:prstGeom>
            <a:solidFill>
              <a:srgbClr val="626B73"/>
            </a:solidFill>
            <a:ln w="9525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grpSp>
          <p:nvGrpSpPr>
            <p:cNvPr id="148" name="Google Shape;91;p15"/>
            <p:cNvGrpSpPr/>
            <p:nvPr/>
          </p:nvGrpSpPr>
          <p:grpSpPr>
            <a:xfrm>
              <a:off x="237899" y="394213"/>
              <a:ext cx="944102" cy="477300"/>
              <a:chOff x="0" y="0"/>
              <a:chExt cx="944100" cy="477299"/>
            </a:xfrm>
          </p:grpSpPr>
          <p:sp>
            <p:nvSpPr>
              <p:cNvPr id="146" name="Oval"/>
              <p:cNvSpPr/>
              <p:nvPr/>
            </p:nvSpPr>
            <p:spPr>
              <a:xfrm>
                <a:off x="-1" y="0"/>
                <a:ext cx="944102" cy="47730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47" name="Bob"/>
              <p:cNvSpPr txBox="1"/>
              <p:nvPr/>
            </p:nvSpPr>
            <p:spPr>
              <a:xfrm>
                <a:off x="143022" y="39274"/>
                <a:ext cx="658056" cy="398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pPr/>
                <a:r>
                  <a:t>Bob</a:t>
                </a:r>
              </a:p>
            </p:txBody>
          </p:sp>
        </p:grpSp>
        <p:sp>
          <p:nvSpPr>
            <p:cNvPr id="149" name="Google Shape;92;p15"/>
            <p:cNvSpPr txBox="1"/>
            <p:nvPr/>
          </p:nvSpPr>
          <p:spPr>
            <a:xfrm>
              <a:off x="73649" y="-1"/>
              <a:ext cx="1272602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uAgent</a:t>
              </a:r>
            </a:p>
          </p:txBody>
        </p:sp>
      </p:grpSp>
      <p:sp>
        <p:nvSpPr>
          <p:cNvPr id="151" name="Google Shape;93;p15"/>
          <p:cNvSpPr/>
          <p:nvPr/>
        </p:nvSpPr>
        <p:spPr>
          <a:xfrm flipV="1">
            <a:off x="2884399" y="2749474"/>
            <a:ext cx="1537801" cy="22201"/>
          </a:xfrm>
          <a:prstGeom prst="line">
            <a:avLst/>
          </a:prstGeom>
          <a:ln w="28575">
            <a:solidFill>
              <a:srgbClr val="666666"/>
            </a:solidFill>
            <a:headEnd type="stealth"/>
            <a:tailEnd type="stealth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52" name="Google Shape;94;p15" descr="Google Shape;94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375" y="1444528"/>
            <a:ext cx="930794" cy="72115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Google Shape;95;p15"/>
          <p:cNvSpPr/>
          <p:nvPr/>
        </p:nvSpPr>
        <p:spPr>
          <a:xfrm flipH="1" flipV="1">
            <a:off x="5182499" y="3280174"/>
            <a:ext cx="10501" cy="638401"/>
          </a:xfrm>
          <a:prstGeom prst="line">
            <a:avLst/>
          </a:prstGeom>
          <a:ln w="28575">
            <a:solidFill>
              <a:srgbClr val="666666"/>
            </a:solidFill>
            <a:headEnd type="stealth"/>
            <a:tailEnd type="stealt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Google Shape;96;p15"/>
          <p:cNvSpPr/>
          <p:nvPr/>
        </p:nvSpPr>
        <p:spPr>
          <a:xfrm flipH="1" flipV="1">
            <a:off x="7911949" y="3307412"/>
            <a:ext cx="10501" cy="638401"/>
          </a:xfrm>
          <a:prstGeom prst="line">
            <a:avLst/>
          </a:prstGeom>
          <a:ln w="28575">
            <a:solidFill>
              <a:srgbClr val="666666"/>
            </a:solidFill>
            <a:headEnd type="stealth"/>
            <a:tailEnd type="stealt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Google Shape;97;p15"/>
          <p:cNvSpPr/>
          <p:nvPr/>
        </p:nvSpPr>
        <p:spPr>
          <a:xfrm flipV="1">
            <a:off x="6023550" y="2749373"/>
            <a:ext cx="1064401" cy="1201"/>
          </a:xfrm>
          <a:prstGeom prst="line">
            <a:avLst/>
          </a:prstGeom>
          <a:ln w="28575">
            <a:solidFill>
              <a:srgbClr val="666666"/>
            </a:solidFill>
            <a:headEnd type="stealth"/>
            <a:tailEnd type="stealth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58" name="Google Shape;98;p15"/>
          <p:cNvGrpSpPr/>
          <p:nvPr/>
        </p:nvGrpSpPr>
        <p:grpSpPr>
          <a:xfrm>
            <a:off x="1768924" y="4371700"/>
            <a:ext cx="697801" cy="335251"/>
            <a:chOff x="0" y="0"/>
            <a:chExt cx="697799" cy="335249"/>
          </a:xfrm>
        </p:grpSpPr>
        <p:sp>
          <p:nvSpPr>
            <p:cNvPr id="156" name="Oval"/>
            <p:cNvSpPr/>
            <p:nvPr/>
          </p:nvSpPr>
          <p:spPr>
            <a:xfrm>
              <a:off x="0" y="29774"/>
              <a:ext cx="697800" cy="275702"/>
            </a:xfrm>
            <a:prstGeom prst="ellipse">
              <a:avLst/>
            </a:prstGeom>
            <a:solidFill>
              <a:srgbClr val="93C47D"/>
            </a:solidFill>
            <a:ln w="9525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57" name="Text"/>
            <p:cNvSpPr txBox="1"/>
            <p:nvPr/>
          </p:nvSpPr>
          <p:spPr>
            <a:xfrm>
              <a:off x="106952" y="0"/>
              <a:ext cx="483896" cy="335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Text</a:t>
              </a:r>
            </a:p>
          </p:txBody>
        </p:sp>
      </p:grpSp>
      <p:sp>
        <p:nvSpPr>
          <p:cNvPr id="159" name="Google Shape;99;p15"/>
          <p:cNvSpPr txBox="1"/>
          <p:nvPr/>
        </p:nvSpPr>
        <p:spPr>
          <a:xfrm>
            <a:off x="2230825" y="3436575"/>
            <a:ext cx="12726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ChatBot</a:t>
            </a:r>
          </a:p>
        </p:txBody>
      </p:sp>
      <p:grpSp>
        <p:nvGrpSpPr>
          <p:cNvPr id="162" name="Google Shape;100;p15"/>
          <p:cNvGrpSpPr/>
          <p:nvPr/>
        </p:nvGrpSpPr>
        <p:grpSpPr>
          <a:xfrm>
            <a:off x="2250700" y="4647400"/>
            <a:ext cx="978601" cy="335251"/>
            <a:chOff x="0" y="0"/>
            <a:chExt cx="978600" cy="335249"/>
          </a:xfrm>
        </p:grpSpPr>
        <p:sp>
          <p:nvSpPr>
            <p:cNvPr id="160" name="Oval"/>
            <p:cNvSpPr/>
            <p:nvPr/>
          </p:nvSpPr>
          <p:spPr>
            <a:xfrm>
              <a:off x="0" y="29774"/>
              <a:ext cx="978601" cy="275702"/>
            </a:xfrm>
            <a:prstGeom prst="ellipse">
              <a:avLst/>
            </a:prstGeom>
            <a:solidFill>
              <a:srgbClr val="93C47D"/>
            </a:solidFill>
            <a:ln w="9525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61" name="Images"/>
            <p:cNvSpPr txBox="1"/>
            <p:nvPr/>
          </p:nvSpPr>
          <p:spPr>
            <a:xfrm>
              <a:off x="148075" y="0"/>
              <a:ext cx="682449" cy="335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Images</a:t>
              </a:r>
            </a:p>
          </p:txBody>
        </p:sp>
      </p:grpSp>
      <p:grpSp>
        <p:nvGrpSpPr>
          <p:cNvPr id="165" name="Google Shape;101;p15"/>
          <p:cNvGrpSpPr/>
          <p:nvPr/>
        </p:nvGrpSpPr>
        <p:grpSpPr>
          <a:xfrm>
            <a:off x="1020725" y="4647400"/>
            <a:ext cx="1123201" cy="335251"/>
            <a:chOff x="0" y="0"/>
            <a:chExt cx="1123200" cy="335249"/>
          </a:xfrm>
        </p:grpSpPr>
        <p:sp>
          <p:nvSpPr>
            <p:cNvPr id="163" name="Oval"/>
            <p:cNvSpPr/>
            <p:nvPr/>
          </p:nvSpPr>
          <p:spPr>
            <a:xfrm>
              <a:off x="0" y="29774"/>
              <a:ext cx="1123201" cy="275702"/>
            </a:xfrm>
            <a:prstGeom prst="ellipse">
              <a:avLst/>
            </a:prstGeom>
            <a:solidFill>
              <a:srgbClr val="93C47D"/>
            </a:solidFill>
            <a:ln w="9525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64" name="Document"/>
            <p:cNvSpPr txBox="1"/>
            <p:nvPr/>
          </p:nvSpPr>
          <p:spPr>
            <a:xfrm>
              <a:off x="169251" y="0"/>
              <a:ext cx="784698" cy="335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Document</a:t>
              </a:r>
            </a:p>
          </p:txBody>
        </p:sp>
      </p:grpSp>
      <p:sp>
        <p:nvSpPr>
          <p:cNvPr id="166" name="Google Shape;102;p15"/>
          <p:cNvSpPr/>
          <p:nvPr/>
        </p:nvSpPr>
        <p:spPr>
          <a:xfrm flipV="1">
            <a:off x="2098225" y="3637175"/>
            <a:ext cx="273301" cy="694501"/>
          </a:xfrm>
          <a:prstGeom prst="line">
            <a:avLst/>
          </a:prstGeom>
          <a:ln w="28575">
            <a:solidFill>
              <a:srgbClr val="666666"/>
            </a:solidFill>
            <a:headEnd type="stealth"/>
            <a:tailEnd type="stealt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7" name="Google Shape;103;p15"/>
          <p:cNvSpPr txBox="1"/>
          <p:nvPr/>
        </p:nvSpPr>
        <p:spPr>
          <a:xfrm>
            <a:off x="3598874" y="190549"/>
            <a:ext cx="5491501" cy="12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 AI-powered, </a:t>
            </a:r>
            <a:r>
              <a:rPr b="1"/>
              <a:t>multi-modal</a:t>
            </a:r>
            <a:r>
              <a:t>, </a:t>
            </a:r>
            <a:r>
              <a:rPr b="1"/>
              <a:t>multi-argentic</a:t>
            </a:r>
            <a:r>
              <a:t>, </a:t>
            </a:r>
            <a:r>
              <a:rPr b="1"/>
              <a:t>RAG based platform</a:t>
            </a:r>
            <a:r>
              <a:t> for house developers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08;p16" descr="Google Shape;108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3475" y="0"/>
            <a:ext cx="6277653" cy="5143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13;p17" descr="Google Shape;113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1044" y="-42713"/>
            <a:ext cx="6381908" cy="5228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54;p24" descr="Google Shape;154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5002" y="0"/>
            <a:ext cx="7273998" cy="5143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59;p25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</p:spPr>
        <p:txBody>
          <a:bodyPr/>
          <a:lstStyle/>
          <a:p>
            <a:pPr/>
            <a:r>
              <a:t>Fetch.ai</a:t>
            </a:r>
          </a:p>
        </p:txBody>
      </p:sp>
      <p:pic>
        <p:nvPicPr>
          <p:cNvPr id="176" name="Google Shape;160;p25" descr="Google Shape;160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2349" y="283549"/>
            <a:ext cx="6938377" cy="468340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Google Shape;161;p25"/>
          <p:cNvSpPr txBox="1"/>
          <p:nvPr/>
        </p:nvSpPr>
        <p:spPr>
          <a:xfrm>
            <a:off x="147899" y="4655649"/>
            <a:ext cx="5994302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Courtsey: https://fetch.ai/docs/concepts/introducing-fetchai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8;p28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80" name="Google Shape;179;p28"/>
          <p:cNvSpPr txBox="1"/>
          <p:nvPr>
            <p:ph type="body" idx="1"/>
          </p:nvPr>
        </p:nvSpPr>
        <p:spPr>
          <a:xfrm>
            <a:off x="4572000" y="268100"/>
            <a:ext cx="4427100" cy="4402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Frontend </a:t>
            </a:r>
            <a:r>
              <a:rPr b="0"/>
              <a:t> </a:t>
            </a:r>
            <a:endParaRPr b="0"/>
          </a:p>
          <a:p>
            <a:pPr>
              <a:spcBef>
                <a:spcPts val="1200"/>
              </a:spcBef>
            </a:pPr>
            <a:r>
              <a:t>React App (UI/UX), ResAPI </a:t>
            </a:r>
          </a:p>
          <a:p>
            <a:pPr/>
            <a:r>
              <a:t>(Fetch.ai uAgents - Alice,  Powered by </a:t>
            </a:r>
            <a:r>
              <a:rPr sz="1400">
                <a:solidFill>
                  <a:srgbClr val="000000"/>
                </a:solidFill>
              </a:rPr>
              <a:t>LLama 3.2</a:t>
            </a:r>
            <a:r>
              <a:t>)</a:t>
            </a:r>
          </a:p>
          <a:p>
            <a:pPr marL="0" indent="0">
              <a:spcBef>
                <a:spcPts val="1200"/>
              </a:spcBef>
              <a:buSzTx/>
              <a:buNone/>
            </a:pPr>
          </a:p>
          <a:p>
            <a:pPr marL="0" indent="0">
              <a:spcBef>
                <a:spcPts val="1200"/>
              </a:spcBef>
              <a:buSzTx/>
              <a:buNone/>
              <a:defRPr b="1"/>
            </a:pPr>
            <a:r>
              <a:t>Backend - </a:t>
            </a:r>
          </a:p>
          <a:p>
            <a:pPr>
              <a:spcBef>
                <a:spcPts val="1200"/>
              </a:spcBef>
            </a:pPr>
            <a:r>
              <a:t>Fetch.ai uAgents Bob, Powered by RAG, Embedded by the </a:t>
            </a:r>
            <a:r>
              <a:rPr sz="1400">
                <a:solidFill>
                  <a:srgbClr val="000000"/>
                </a:solidFill>
              </a:rPr>
              <a:t>LLama 3.2</a:t>
            </a:r>
            <a:r>
              <a:t>)</a:t>
            </a:r>
          </a:p>
          <a:p>
            <a:pPr/>
            <a:r>
              <a:t>Vector DB - ChromaDB</a:t>
            </a:r>
          </a:p>
          <a:p>
            <a:pPr marL="0" indent="0">
              <a:spcBef>
                <a:spcPts val="1200"/>
              </a:spcBef>
              <a:buSzTx/>
              <a:buNone/>
            </a:pPr>
          </a:p>
          <a:p>
            <a:pPr marL="0" indent="0">
              <a:spcBef>
                <a:spcPts val="1200"/>
              </a:spcBef>
              <a:buSzTx/>
              <a:buNone/>
              <a:defRPr b="1"/>
            </a:pPr>
            <a:r>
              <a:t>Running </a:t>
            </a:r>
          </a:p>
          <a:p>
            <a:pPr>
              <a:spcBef>
                <a:spcPts val="1200"/>
              </a:spcBef>
            </a:pPr>
            <a:r>
              <a:t>Locally</a:t>
            </a:r>
          </a:p>
          <a:p>
            <a:pPr/>
            <a:r>
              <a:t>LLM interfaced by Langchain</a:t>
            </a:r>
          </a:p>
        </p:txBody>
      </p:sp>
      <p:sp>
        <p:nvSpPr>
          <p:cNvPr id="181" name="Google Shape;180;p28"/>
          <p:cNvSpPr txBox="1"/>
          <p:nvPr/>
        </p:nvSpPr>
        <p:spPr>
          <a:xfrm>
            <a:off x="160849" y="1431700"/>
            <a:ext cx="4072501" cy="244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 AI-powered, </a:t>
            </a:r>
            <a:r>
              <a:rPr b="1" sz="2000"/>
              <a:t>multi-modal</a:t>
            </a:r>
            <a:r>
              <a:t> and </a:t>
            </a:r>
            <a:r>
              <a:rPr b="1" sz="2000"/>
              <a:t>multi-argentic</a:t>
            </a:r>
            <a:r>
              <a:t> platform for house developers, integrating data from multiple sources to clarify complex building codes across jurisdictions and streamline development processes.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Paradigm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radig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1394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1394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Paradigm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radig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1394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1394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