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 id="2147483658" r:id="rId2"/>
  </p:sldMasterIdLst>
  <p:notesMasterIdLst>
    <p:notesMasterId r:id="rId17"/>
  </p:notesMasterIdLst>
  <p:sldIdLst>
    <p:sldId id="256" r:id="rId3"/>
    <p:sldId id="264" r:id="rId4"/>
    <p:sldId id="265" r:id="rId5"/>
    <p:sldId id="266" r:id="rId6"/>
    <p:sldId id="267" r:id="rId7"/>
    <p:sldId id="268" r:id="rId8"/>
    <p:sldId id="269" r:id="rId9"/>
    <p:sldId id="276" r:id="rId10"/>
    <p:sldId id="273" r:id="rId11"/>
    <p:sldId id="274" r:id="rId12"/>
    <p:sldId id="275" r:id="rId13"/>
    <p:sldId id="272" r:id="rId14"/>
    <p:sldId id="271" r:id="rId15"/>
    <p:sldId id="263" r:id="rId16"/>
  </p:sldIdLst>
  <p:sldSz cx="9144000" cy="6858000" type="screen4x3"/>
  <p:notesSz cx="6858000" cy="9144000"/>
  <p:embeddedFontLst>
    <p:embeddedFont>
      <p:font typeface="Calibri" panose="020F0502020204030204" pitchFamily="34" charset="0"/>
      <p:regular r:id="rId18"/>
      <p:bold r:id="rId19"/>
      <p:italic r:id="rId20"/>
      <p:boldItalic r:id="rId21"/>
    </p:embeddedFont>
    <p:embeddedFont>
      <p:font typeface="Arial Narrow" panose="020B0606020202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946" autoAdjust="0"/>
  </p:normalViewPr>
  <p:slideViewPr>
    <p:cSldViewPr snapToGrid="0">
      <p:cViewPr varScale="1">
        <p:scale>
          <a:sx n="74" d="100"/>
          <a:sy n="74" d="100"/>
        </p:scale>
        <p:origin x="8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Greetings and thank you for attending our session on ArcGIS Metadata and </a:t>
            </a:r>
          </a:p>
          <a:p>
            <a:pPr marL="0" lvl="0" indent="0" algn="l" rtl="0">
              <a:spcBef>
                <a:spcPts val="0"/>
              </a:spcBef>
              <a:spcAft>
                <a:spcPts val="0"/>
              </a:spcAft>
              <a:buClr>
                <a:schemeClr val="dk1"/>
              </a:buClr>
              <a:buSzPts val="1100"/>
              <a:buFont typeface="Arial"/>
              <a:buNone/>
            </a:pPr>
            <a:r>
              <a:rPr lang="en-US" dirty="0" smtClean="0"/>
              <a:t>working towards a 100% rubric score for a new InPort record</a:t>
            </a:r>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t>Presenting today will be myself, John Kennedy, and the NOAA Fisheries GIS </a:t>
            </a:r>
          </a:p>
          <a:p>
            <a:pPr marL="0" lvl="0" indent="0" algn="l" rtl="0">
              <a:spcBef>
                <a:spcPts val="0"/>
              </a:spcBef>
              <a:spcAft>
                <a:spcPts val="0"/>
              </a:spcAft>
              <a:buClr>
                <a:schemeClr val="dk1"/>
              </a:buClr>
              <a:buSzPts val="1100"/>
              <a:buFont typeface="Arial"/>
              <a:buNone/>
            </a:pPr>
            <a:r>
              <a:rPr lang="en-US" dirty="0" smtClean="0"/>
              <a:t>lead Tim Haverland</a:t>
            </a:r>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t>1) As you read in the session description, InPort is a metadata authoring and cataloguing web-based application that is used by multiple NOAA line offices</a:t>
            </a:r>
          </a:p>
          <a:p>
            <a:pPr marL="0" lvl="0" indent="0" algn="l" rtl="0">
              <a:spcBef>
                <a:spcPts val="0"/>
              </a:spcBef>
              <a:spcAft>
                <a:spcPts val="0"/>
              </a:spcAft>
              <a:buClr>
                <a:schemeClr val="dk1"/>
              </a:buClr>
              <a:buSzPts val="1100"/>
              <a:buFont typeface="Arial"/>
              <a:buNone/>
            </a:pPr>
            <a:r>
              <a:rPr lang="en-US" dirty="0" smtClean="0"/>
              <a:t> </a:t>
            </a:r>
          </a:p>
          <a:p>
            <a:pPr marL="0" lvl="0" indent="0" algn="l" rtl="0">
              <a:spcBef>
                <a:spcPts val="0"/>
              </a:spcBef>
              <a:spcAft>
                <a:spcPts val="0"/>
              </a:spcAft>
              <a:buClr>
                <a:schemeClr val="dk1"/>
              </a:buClr>
              <a:buSzPts val="1100"/>
              <a:buFont typeface="Arial"/>
              <a:buNone/>
            </a:pPr>
            <a:r>
              <a:rPr lang="en-US" dirty="0" smtClean="0"/>
              <a:t>2) For this tutorial we will use ArcGIS Pro to create and manage metadata records</a:t>
            </a:r>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t>3) We'll go through an example of writing a complete ArcGIS metadata file (using a handy dandy guide in Google sheets) that can then be loaded into the InPort metadata application, with the goal of getting an InPort 100% Rubric score</a:t>
            </a:r>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t>3) You can follow along as we go through the example, or you can join us as we go through the process</a:t>
            </a:r>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t>4) Please</a:t>
            </a:r>
            <a:r>
              <a:rPr lang="en-US" baseline="0" dirty="0" smtClean="0"/>
              <a:t> feel free to interrupt with a question during the presentation</a:t>
            </a:r>
            <a:endParaRPr lang="en-US" dirty="0" smtClean="0"/>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t>5) Before we get started, are there any questions?</a:t>
            </a:r>
          </a:p>
          <a:p>
            <a:pPr marL="0" lvl="0" indent="0" algn="l" rtl="0">
              <a:spcBef>
                <a:spcPts val="0"/>
              </a:spcBef>
              <a:spcAft>
                <a:spcPts val="0"/>
              </a:spcAft>
              <a:buClr>
                <a:schemeClr val="dk1"/>
              </a:buClr>
              <a:buSzPts val="1100"/>
              <a:buFont typeface="Arial"/>
              <a:buNone/>
            </a:pPr>
            <a:endParaRPr lang="en-US" dirty="0" smtClean="0"/>
          </a:p>
          <a:p>
            <a:pPr marL="0" lvl="0" indent="0" algn="l" rtl="0">
              <a:spcBef>
                <a:spcPts val="0"/>
              </a:spcBef>
              <a:spcAft>
                <a:spcPts val="0"/>
              </a:spcAft>
              <a:buClr>
                <a:schemeClr val="dk1"/>
              </a:buClr>
              <a:buSzPts val="1100"/>
              <a:buFont typeface="Arial"/>
              <a:buNone/>
            </a:pPr>
            <a:r>
              <a:rPr lang="en-US" dirty="0" smtClean="0"/>
              <a:t>&lt;NEXT SLIDE&gt;</a:t>
            </a:r>
            <a:endParaRPr dirty="0"/>
          </a:p>
        </p:txBody>
      </p:sp>
      <p:sp>
        <p:nvSpPr>
          <p:cNvPr id="73" name="Google Shape;7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baseline="0" dirty="0" smtClean="0"/>
              <a:t>In the text editor, change the -179.999989 value to 170 and the 179.999989 value to -165. Save the file.</a:t>
            </a:r>
          </a:p>
          <a:p>
            <a:pPr>
              <a:buAutoNum type="arabicParenR"/>
            </a:pPr>
            <a:r>
              <a:rPr lang="en-US" dirty="0" smtClean="0"/>
              <a:t>The edited XML file now can be used to overwrite the InPort record</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dirty="0" smtClean="0"/>
              <a:t>Go to the InPort record and use: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sz="1200" b="1" dirty="0" smtClean="0"/>
              <a:t>Item</a:t>
            </a:r>
            <a:r>
              <a:rPr lang="en-US" sz="1200" dirty="0" smtClean="0"/>
              <a:t> </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sz="1200" b="1" dirty="0" smtClean="0"/>
              <a:t>Update Item From File</a:t>
            </a:r>
            <a:r>
              <a:rPr lang="en-US" sz="1200" dirty="0" smtClean="0"/>
              <a:t> </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sz="1200" b="0" dirty="0" smtClean="0"/>
              <a:t>Select </a:t>
            </a:r>
            <a:r>
              <a:rPr lang="en-US" sz="1200" b="1" dirty="0" smtClean="0"/>
              <a:t>Custom XML File</a:t>
            </a:r>
            <a:r>
              <a:rPr lang="en-US" sz="1200" dirty="0" smtClean="0"/>
              <a:t> </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sz="1200" dirty="0" smtClean="0"/>
              <a:t>For Replace Existing Catalog Item? select </a:t>
            </a:r>
            <a:r>
              <a:rPr lang="en-US" sz="1200" b="1" dirty="0" smtClean="0"/>
              <a:t>Yes</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sz="1200" dirty="0" smtClean="0"/>
              <a:t>And then under Upload Custom XML File navigate to</a:t>
            </a:r>
            <a:r>
              <a:rPr lang="en-US" sz="1200" baseline="0" dirty="0" smtClean="0"/>
              <a:t> the edited </a:t>
            </a:r>
            <a:r>
              <a:rPr lang="en-US" sz="1200" b="1" dirty="0" smtClean="0"/>
              <a:t>Study_Regions.xml</a:t>
            </a:r>
            <a:r>
              <a:rPr lang="en-US" sz="1200" dirty="0" smtClean="0"/>
              <a:t> file</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sz="1200" dirty="0" smtClean="0"/>
              <a:t>And then under XSLT Transform to Apply check</a:t>
            </a:r>
            <a:r>
              <a:rPr lang="en-US" sz="1200" baseline="0" dirty="0" smtClean="0"/>
              <a:t> if </a:t>
            </a:r>
            <a:r>
              <a:rPr lang="en-US" sz="1200" b="1" dirty="0" smtClean="0"/>
              <a:t>ArcGIS XML to InPort All-In-One V02 (Tim Haverland)</a:t>
            </a:r>
            <a:r>
              <a:rPr lang="en-US" sz="1200" dirty="0" smtClean="0"/>
              <a:t> is selected</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sz="1200" b="1" dirty="0" smtClean="0"/>
              <a:t>Then click Update</a:t>
            </a:r>
            <a:r>
              <a:rPr lang="en-US" sz="1200" dirty="0" smtClean="0"/>
              <a:t> and then </a:t>
            </a:r>
            <a:r>
              <a:rPr lang="en-US" sz="1200" b="1" dirty="0" smtClean="0"/>
              <a:t>Finish</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sz="1200" b="0" dirty="0" smtClean="0"/>
              <a:t>Return to the InPort record for the dataset and review the geographic extent </a:t>
            </a:r>
          </a:p>
          <a:p>
            <a:pPr marL="228600" indent="0">
              <a:buNone/>
            </a:pPr>
            <a:endParaRPr lang="en-US" dirty="0" smtClean="0"/>
          </a:p>
          <a:p>
            <a:pPr marL="228600" indent="0">
              <a:buNone/>
            </a:pPr>
            <a:r>
              <a:rPr lang="en-US" dirty="0" smtClean="0"/>
              <a:t>&lt;NEXT SLIDE&gt;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1172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AutoNum type="arabicParenR"/>
            </a:pPr>
            <a:r>
              <a:rPr lang="en-US" dirty="0" smtClean="0"/>
              <a:t>Some data sets may have less than 100% rubric</a:t>
            </a:r>
            <a:r>
              <a:rPr lang="en-US" baseline="0" dirty="0" smtClean="0"/>
              <a:t> score and that’s OK. It is something to discuss with your team and the InPort librarian you are working with</a:t>
            </a:r>
          </a:p>
          <a:p>
            <a:pPr>
              <a:buAutoNum type="arabicParenR"/>
            </a:pPr>
            <a:r>
              <a:rPr lang="en-US" baseline="0" dirty="0" smtClean="0"/>
              <a:t>Tables without coordinates don’t have a geographic extent to record. They also may not have a temporal extent as well</a:t>
            </a:r>
          </a:p>
          <a:p>
            <a:pPr>
              <a:buAutoNum type="arabicParenR"/>
            </a:pPr>
            <a:r>
              <a:rPr lang="en-US" baseline="0" dirty="0" smtClean="0"/>
              <a:t>Raster data may not have an attribute table in ArcGIS Pro and so a child entity will not be created. You can add attribute information into the ArcGIS metadata, however</a:t>
            </a:r>
          </a:p>
          <a:p>
            <a:pPr>
              <a:buAutoNum type="arabicParenR"/>
            </a:pPr>
            <a:r>
              <a:rPr lang="en-US" baseline="0" dirty="0" smtClean="0"/>
              <a:t>There are InPort elements that can, if populated, give extra credit. These are items that can improve the usefulness of the InPort record for your end users, but are not a part of the rubric score itself. For example, one or more theme keyword thesauruses can be added to assist with word or phase definitions or a browse graphic that shows a map or gives an example of the data</a:t>
            </a:r>
          </a:p>
          <a:p>
            <a:pPr>
              <a:buAutoNum type="arabicParenR"/>
            </a:pPr>
            <a:endParaRPr lang="en-US" baseline="0" dirty="0" smtClean="0"/>
          </a:p>
          <a:p>
            <a:pPr marL="228600" indent="0">
              <a:buNone/>
            </a:pPr>
            <a:r>
              <a:rPr lang="en-US" dirty="0" smtClean="0"/>
              <a:t>&lt;NEXT SLIDE&gt;</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61403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AutoNum type="arabicParenR"/>
            </a:pPr>
            <a:r>
              <a:rPr lang="en-US" dirty="0" smtClean="0"/>
              <a:t>Starting with ArcGIS Pro 2.7 the </a:t>
            </a:r>
            <a:r>
              <a:rPr lang="en-US" dirty="0" err="1" smtClean="0"/>
              <a:t>arpy.metdata</a:t>
            </a:r>
            <a:r>
              <a:rPr lang="en-US" dirty="0" smtClean="0"/>
              <a:t> module has the ability to create basic metadata as shown here</a:t>
            </a:r>
          </a:p>
          <a:p>
            <a:pPr>
              <a:buAutoNum type="arabicParenR"/>
            </a:pPr>
            <a:r>
              <a:rPr lang="en-US" dirty="0" smtClean="0"/>
              <a:t>This code can be</a:t>
            </a:r>
            <a:r>
              <a:rPr lang="en-US" baseline="0" dirty="0" smtClean="0"/>
              <a:t> loaded into the Python window to create a basic metadata file. It can also be a part of a Python script to create the basic metadata XML file</a:t>
            </a:r>
          </a:p>
          <a:p>
            <a:pPr>
              <a:buAutoNum type="arabicParenR"/>
            </a:pPr>
            <a:r>
              <a:rPr lang="en-US" baseline="0" dirty="0" smtClean="0"/>
              <a:t>There are three Python scripts in the project folder. The first script, </a:t>
            </a:r>
            <a:r>
              <a:rPr lang="en-US" baseline="0" dirty="0" err="1" smtClean="0"/>
              <a:t>create_empty_xml</a:t>
            </a:r>
            <a:r>
              <a:rPr lang="en-US" baseline="0" dirty="0" smtClean="0"/>
              <a:t>, can create an empty XML file, the </a:t>
            </a:r>
            <a:r>
              <a:rPr lang="en-US" baseline="0" dirty="0" err="1" smtClean="0"/>
              <a:t>create_basic_xml</a:t>
            </a:r>
            <a:r>
              <a:rPr lang="en-US" baseline="0" dirty="0" smtClean="0"/>
              <a:t> script contains the code on this slide, and the third script, </a:t>
            </a:r>
            <a:r>
              <a:rPr lang="en-US" baseline="0" dirty="0" err="1" smtClean="0"/>
              <a:t>pretty_format_xmls</a:t>
            </a:r>
            <a:r>
              <a:rPr lang="en-US" baseline="0" dirty="0" smtClean="0"/>
              <a:t>, can reformat into easily readable form the XML files in a directory</a:t>
            </a:r>
          </a:p>
          <a:p>
            <a:pPr>
              <a:buAutoNum type="arabicParenR"/>
            </a:pPr>
            <a:r>
              <a:rPr lang="en-US" baseline="0" dirty="0" smtClean="0"/>
              <a:t>These script can be expanded upon to help with importing and export ArcGIS metadata files for your </a:t>
            </a:r>
            <a:r>
              <a:rPr lang="en-US" baseline="0" dirty="0" smtClean="0"/>
              <a:t>project</a:t>
            </a:r>
          </a:p>
          <a:p>
            <a:pPr>
              <a:buAutoNum type="arabicParenR"/>
            </a:pPr>
            <a:endParaRPr lang="en-US" baseline="0" dirty="0" smtClean="0"/>
          </a:p>
          <a:p>
            <a:pPr marL="228600" indent="0">
              <a:buNone/>
            </a:pPr>
            <a:r>
              <a:rPr lang="en-US" dirty="0" smtClean="0"/>
              <a:t>&lt;NEXT SLIDE&gt;</a:t>
            </a:r>
          </a:p>
          <a:p>
            <a:pPr>
              <a:buAutoNum type="arabicParenR"/>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70612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AutoNum type="arabicParenR"/>
            </a:pPr>
            <a:r>
              <a:rPr lang="en-US" dirty="0" smtClean="0"/>
              <a:t>This presentation has shown</a:t>
            </a:r>
            <a:r>
              <a:rPr lang="en-US" baseline="0" dirty="0" smtClean="0"/>
              <a:t> how to use the handy dandy guide to create and management ArcGIS metadata for a 100% rubric score. Plus a lot of other details</a:t>
            </a:r>
          </a:p>
          <a:p>
            <a:pPr>
              <a:buAutoNum type="arabicParenR"/>
            </a:pPr>
            <a:r>
              <a:rPr lang="en-US" baseline="0" dirty="0" smtClean="0"/>
              <a:t>It’s possible to use the </a:t>
            </a:r>
            <a:r>
              <a:rPr lang="en-US" baseline="0" dirty="0" err="1" smtClean="0"/>
              <a:t>arcpy.metadata</a:t>
            </a:r>
            <a:r>
              <a:rPr lang="en-US" baseline="0" dirty="0" smtClean="0"/>
              <a:t> module to automate the importing/exporting of metadata using Python</a:t>
            </a:r>
          </a:p>
          <a:p>
            <a:pPr>
              <a:buAutoNum type="arabicParenR"/>
            </a:pPr>
            <a:r>
              <a:rPr lang="en-US" sz="1200" b="0" i="0" u="none" strike="noStrike" cap="none" dirty="0" smtClean="0">
                <a:solidFill>
                  <a:schemeClr val="dk1"/>
                </a:solidFill>
                <a:effectLst/>
                <a:latin typeface="Calibri"/>
                <a:ea typeface="Calibri"/>
                <a:cs typeface="Calibri"/>
                <a:sym typeface="Calibri"/>
              </a:rPr>
              <a:t>We now</a:t>
            </a:r>
            <a:r>
              <a:rPr lang="en-US" sz="1200" b="0" i="0" u="none" strike="noStrike" cap="none" baseline="0" dirty="0" smtClean="0">
                <a:solidFill>
                  <a:schemeClr val="dk1"/>
                </a:solidFill>
                <a:effectLst/>
                <a:latin typeface="Calibri"/>
                <a:ea typeface="Calibri"/>
                <a:cs typeface="Calibri"/>
                <a:sym typeface="Calibri"/>
              </a:rPr>
              <a:t> have some time to </a:t>
            </a:r>
            <a:r>
              <a:rPr lang="en-US" sz="1200" b="0" i="0" u="none" strike="noStrike" cap="none" dirty="0" smtClean="0">
                <a:solidFill>
                  <a:schemeClr val="dk1"/>
                </a:solidFill>
                <a:effectLst/>
                <a:latin typeface="Calibri"/>
                <a:ea typeface="Calibri"/>
                <a:cs typeface="Calibri"/>
                <a:sym typeface="Calibri"/>
              </a:rPr>
              <a:t>discuss any question about the presentation, perhaps provide some</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dirty="0" smtClean="0">
                <a:solidFill>
                  <a:schemeClr val="dk1"/>
                </a:solidFill>
                <a:effectLst/>
                <a:latin typeface="Calibri"/>
                <a:ea typeface="Calibri"/>
                <a:cs typeface="Calibri"/>
                <a:sym typeface="Calibri"/>
              </a:rPr>
              <a:t>one-on-one help, or dig into a detailed use case</a:t>
            </a:r>
            <a:endParaRPr lang="en-US" baseline="0" dirty="0" smtClean="0"/>
          </a:p>
          <a:p>
            <a:pPr>
              <a:buAutoNum type="arabicParenR"/>
            </a:pPr>
            <a:endParaRPr lang="en-US" baseline="0" dirty="0" smtClean="0"/>
          </a:p>
          <a:p>
            <a:pPr marL="228600" indent="0">
              <a:buNone/>
            </a:pPr>
            <a:r>
              <a:rPr lang="en-US" dirty="0" smtClean="0"/>
              <a:t>&lt;NEXT SLIDE&gt;</a:t>
            </a:r>
          </a:p>
          <a:p>
            <a:pPr marL="228600" indent="0">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91162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1) If you have any general questions, comments, or</a:t>
            </a:r>
            <a:r>
              <a:rPr lang="en-US" baseline="0" dirty="0" smtClean="0"/>
              <a:t> feedback, please feel free to contact the InPort team</a:t>
            </a:r>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84628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So, what's needed? </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1) ArcGIS Pro 2.7.x or higher. If you only have ArcGIS Desktop 10.x installed we can go over that process if we have</a:t>
            </a:r>
            <a:r>
              <a:rPr lang="en-US" baseline="0" dirty="0" smtClean="0"/>
              <a:t> time at the end of this session or we can meet at another time to discuss the specifics</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2) The Handy Dandy Guidance for ArcGIS Pro Metadata in InPort spreadsheet. In Google Drive search for "Guidance for ArcGIS Pro Metadata in InPort“ and select the second worksheet</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3) The EDMW InPort ArcGIS Pro Demonstration 2022 folder containing this presentation, the ArcGIS Pro map package used in the tutorial, and the sample metadata XML files. In Google Drive search for "EDMW InPort ArcGIS Pro Demonstration 2022" and download the Map Package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smtClean="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4) InPort Author or higher credentials are needed</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&lt;NEXT SLIDE&gt;</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492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1) Open the map package. After clicking the map package ArcGIS Pro creates a folder under My Documents \ ArcGIS \ Packages. Save the Project into the same </a:t>
            </a:r>
          </a:p>
          <a:p>
            <a:pPr marL="0" lvl="0" indent="0" algn="l" rtl="0">
              <a:spcBef>
                <a:spcPts val="0"/>
              </a:spcBef>
              <a:spcAft>
                <a:spcPts val="0"/>
              </a:spcAft>
              <a:buNone/>
            </a:pPr>
            <a:r>
              <a:rPr lang="en-US" dirty="0" smtClean="0"/>
              <a:t>folder</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2) Verify the metadata style being used: ArcGIS Pro &gt; Settings &gt; Options &gt; Metadata &gt; Metadata Style &gt; North American Profile of ISO 19115 2003</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3) This map package contains a set of feature classes, a raster mosaic, and a stand-a-lone table. Each of these has a metadata record that can be used as an example</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4) Use the View tab to open the Catalog View. In the Contents pane, right-click Folder and select "Add Folder Connection". Now navigate </a:t>
            </a:r>
            <a:r>
              <a:rPr lang="en-US" dirty="0" smtClean="0"/>
              <a:t>to "</a:t>
            </a:r>
            <a:r>
              <a:rPr lang="en-US" dirty="0" err="1" smtClean="0"/>
              <a:t>commondata</a:t>
            </a:r>
            <a:r>
              <a:rPr lang="en-US" dirty="0" smtClean="0"/>
              <a:t>", then select "</a:t>
            </a:r>
            <a:r>
              <a:rPr lang="en-US" dirty="0" err="1" smtClean="0"/>
              <a:t>userdata</a:t>
            </a:r>
            <a:r>
              <a:rPr lang="en-US" dirty="0" smtClean="0"/>
              <a:t>", and then click OK. Right-click the "</a:t>
            </a:r>
            <a:r>
              <a:rPr lang="en-US" dirty="0" err="1" smtClean="0"/>
              <a:t>userdata</a:t>
            </a:r>
            <a:r>
              <a:rPr lang="en-US" dirty="0" smtClean="0"/>
              <a:t>" and rename the </a:t>
            </a:r>
            <a:r>
              <a:rPr lang="en-US" dirty="0" smtClean="0"/>
              <a:t>folder to </a:t>
            </a:r>
            <a:r>
              <a:rPr lang="en-US" dirty="0" smtClean="0"/>
              <a:t>"</a:t>
            </a:r>
            <a:r>
              <a:rPr lang="en-US" dirty="0" smtClean="0"/>
              <a:t>Metadata“</a:t>
            </a:r>
            <a:endParaRPr lang="en-US" dirty="0" smtClean="0"/>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&lt;NEXT SLIDE&gt;</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177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lgn="l">
              <a:buNone/>
            </a:pPr>
            <a:r>
              <a:rPr lang="en-US" dirty="0" smtClean="0"/>
              <a:t>1) Now do the same as above, but navigate to the "p12" folder and connect</a:t>
            </a:r>
          </a:p>
          <a:p>
            <a:pPr marL="158750" indent="0" algn="l">
              <a:buNone/>
            </a:pPr>
            <a:endParaRPr lang="en-US" dirty="0" smtClean="0"/>
          </a:p>
          <a:p>
            <a:pPr marL="158750" indent="0" algn="l">
              <a:buNone/>
            </a:pPr>
            <a:r>
              <a:rPr lang="en-US" dirty="0" smtClean="0"/>
              <a:t>2) In the Contents pane right-click Databases and select "Add Database". </a:t>
            </a:r>
            <a:r>
              <a:rPr lang="en-US" dirty="0" smtClean="0"/>
              <a:t> Navigate </a:t>
            </a:r>
            <a:r>
              <a:rPr lang="en-US" dirty="0" smtClean="0"/>
              <a:t>to the p12 folder and then select the File Geodatabase</a:t>
            </a:r>
          </a:p>
          <a:p>
            <a:pPr marL="158750" indent="0" algn="l">
              <a:buNone/>
            </a:pPr>
            <a:endParaRPr lang="en-US" dirty="0" smtClean="0"/>
          </a:p>
          <a:p>
            <a:pPr marL="158750" indent="0" algn="l">
              <a:buNone/>
            </a:pPr>
            <a:r>
              <a:rPr lang="en-US" dirty="0" smtClean="0"/>
              <a:t>3) Use Windows Explorer (File Manager) to locate the </a:t>
            </a:r>
            <a:r>
              <a:rPr lang="en-US" dirty="0" smtClean="0"/>
              <a:t>"Metadata“ folder </a:t>
            </a:r>
            <a:r>
              <a:rPr lang="en-US" dirty="0" smtClean="0"/>
              <a:t>and then extract the "</a:t>
            </a:r>
            <a:r>
              <a:rPr lang="en-US" dirty="0" err="1" smtClean="0"/>
              <a:t>DisMAP</a:t>
            </a:r>
            <a:r>
              <a:rPr lang="en-US" dirty="0" smtClean="0"/>
              <a:t> Project Template" zip file. Return </a:t>
            </a:r>
            <a:r>
              <a:rPr lang="en-US" dirty="0" smtClean="0"/>
              <a:t>to ArcGIS </a:t>
            </a:r>
            <a:r>
              <a:rPr lang="en-US" dirty="0" smtClean="0"/>
              <a:t>Pro and refresh the </a:t>
            </a:r>
            <a:r>
              <a:rPr lang="en-US" dirty="0" smtClean="0"/>
              <a:t>"Metadata" </a:t>
            </a:r>
            <a:r>
              <a:rPr lang="en-US" dirty="0" smtClean="0"/>
              <a:t>folder</a:t>
            </a:r>
          </a:p>
          <a:p>
            <a:pPr marL="158750" indent="0" algn="l">
              <a:buNone/>
            </a:pPr>
            <a:endParaRPr lang="en-US" dirty="0" smtClean="0"/>
          </a:p>
          <a:p>
            <a:pPr marL="158750" indent="0" algn="l">
              <a:buNone/>
            </a:pPr>
            <a:r>
              <a:rPr lang="en-US" dirty="0" smtClean="0"/>
              <a:t>4) In the Contents pane right-click Toolboxes and select "Add Toolbox". </a:t>
            </a:r>
            <a:r>
              <a:rPr lang="en-US" dirty="0" smtClean="0"/>
              <a:t>Navigate </a:t>
            </a:r>
            <a:r>
              <a:rPr lang="en-US" dirty="0" smtClean="0"/>
              <a:t>to the </a:t>
            </a:r>
            <a:r>
              <a:rPr lang="en-US" dirty="0" smtClean="0"/>
              <a:t>"Metadata" </a:t>
            </a:r>
            <a:r>
              <a:rPr lang="en-US" dirty="0" smtClean="0"/>
              <a:t>folder and then select the "</a:t>
            </a:r>
            <a:r>
              <a:rPr lang="en-US" dirty="0" err="1" smtClean="0"/>
              <a:t>DisMAP</a:t>
            </a:r>
            <a:r>
              <a:rPr lang="en-US" dirty="0" smtClean="0"/>
              <a:t> </a:t>
            </a:r>
            <a:r>
              <a:rPr lang="en-US" dirty="0" smtClean="0"/>
              <a:t>Project </a:t>
            </a:r>
            <a:r>
              <a:rPr lang="en-US" dirty="0" smtClean="0"/>
              <a:t>Template" toolbox</a:t>
            </a:r>
          </a:p>
          <a:p>
            <a:pPr marL="158750" indent="0" algn="l">
              <a:buNone/>
            </a:pPr>
            <a:endParaRPr lang="en-US" dirty="0" smtClean="0"/>
          </a:p>
          <a:p>
            <a:pPr marL="158750" indent="0" algn="l">
              <a:buNone/>
            </a:pPr>
            <a:r>
              <a:rPr lang="en-US" dirty="0" smtClean="0"/>
              <a:t>&lt;NEXT SLIDE&gt;</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035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smtClean="0"/>
              <a:t>1) Return to and select the </a:t>
            </a:r>
            <a:r>
              <a:rPr lang="en-US" dirty="0" smtClean="0"/>
              <a:t>"Metadata" </a:t>
            </a:r>
            <a:r>
              <a:rPr lang="en-US" dirty="0" smtClean="0"/>
              <a:t>folder, on the </a:t>
            </a:r>
            <a:r>
              <a:rPr lang="en-US" dirty="0" smtClean="0"/>
              <a:t>Catalog ribbon </a:t>
            </a:r>
            <a:r>
              <a:rPr lang="en-US" dirty="0" smtClean="0"/>
              <a:t>locate the Metadata icon group</a:t>
            </a:r>
          </a:p>
          <a:p>
            <a:pPr marL="158750" indent="0">
              <a:buNone/>
            </a:pPr>
            <a:endParaRPr lang="en-US" dirty="0" smtClean="0"/>
          </a:p>
          <a:p>
            <a:pPr marL="158750" indent="0">
              <a:buNone/>
            </a:pPr>
            <a:r>
              <a:rPr lang="en-US" dirty="0" smtClean="0"/>
              <a:t>2) Click the down-arrow on the Save As item, then select "Save As XML" and "</a:t>
            </a:r>
            <a:r>
              <a:rPr lang="en-US" dirty="0" smtClean="0"/>
              <a:t>All Content</a:t>
            </a:r>
            <a:r>
              <a:rPr lang="en-US" dirty="0" smtClean="0"/>
              <a:t>", then navigate to the </a:t>
            </a:r>
            <a:r>
              <a:rPr lang="en-US" dirty="0" smtClean="0"/>
              <a:t>"Metadata" </a:t>
            </a:r>
            <a:r>
              <a:rPr lang="en-US" dirty="0" smtClean="0"/>
              <a:t>folder and then save </a:t>
            </a:r>
            <a:r>
              <a:rPr lang="en-US" dirty="0" smtClean="0"/>
              <a:t>the XML </a:t>
            </a:r>
            <a:r>
              <a:rPr lang="en-US" dirty="0" smtClean="0"/>
              <a:t>file as "empty". Return the </a:t>
            </a:r>
            <a:r>
              <a:rPr lang="en-US" dirty="0" smtClean="0"/>
              <a:t>“Metadata" </a:t>
            </a:r>
            <a:r>
              <a:rPr lang="en-US" dirty="0" smtClean="0"/>
              <a:t>folder and </a:t>
            </a:r>
            <a:r>
              <a:rPr lang="en-US" dirty="0" smtClean="0"/>
              <a:t>refresh</a:t>
            </a:r>
          </a:p>
          <a:p>
            <a:pPr marL="158750" indent="0">
              <a:buNone/>
            </a:pPr>
            <a:endParaRPr lang="en-US" dirty="0" smtClean="0"/>
          </a:p>
          <a:p>
            <a:pPr marL="158750" indent="0">
              <a:buNone/>
            </a:pPr>
            <a:r>
              <a:rPr lang="en-US" dirty="0" smtClean="0"/>
              <a:t>3</a:t>
            </a:r>
            <a:r>
              <a:rPr lang="en-US" dirty="0" smtClean="0"/>
              <a:t>) In the Contents Pane expand the Databases folder, then click the File </a:t>
            </a:r>
            <a:r>
              <a:rPr lang="en-US" dirty="0" smtClean="0"/>
              <a:t>Database</a:t>
            </a:r>
            <a:r>
              <a:rPr lang="en-US" dirty="0" smtClean="0"/>
              <a:t>, and then click the Study Regions Feature Class. This previews </a:t>
            </a:r>
            <a:r>
              <a:rPr lang="en-US" dirty="0" smtClean="0"/>
              <a:t>the existing </a:t>
            </a:r>
            <a:r>
              <a:rPr lang="en-US" dirty="0" smtClean="0"/>
              <a:t>metadata for this item, which is mostly empty as no metadata has </a:t>
            </a:r>
            <a:r>
              <a:rPr lang="en-US" dirty="0" smtClean="0"/>
              <a:t>been added</a:t>
            </a:r>
            <a:r>
              <a:rPr lang="en-US" dirty="0" smtClean="0"/>
              <a:t>. On the Metadata icon group, click Synchronize, this adds the </a:t>
            </a:r>
            <a:r>
              <a:rPr lang="en-US" dirty="0" smtClean="0"/>
              <a:t>basic ArcGIS </a:t>
            </a:r>
            <a:r>
              <a:rPr lang="en-US" dirty="0" smtClean="0"/>
              <a:t>metadata</a:t>
            </a:r>
          </a:p>
          <a:p>
            <a:pPr marL="158750" indent="0">
              <a:buNone/>
            </a:pPr>
            <a:endParaRPr lang="en-US" dirty="0" smtClean="0"/>
          </a:p>
          <a:p>
            <a:pPr marL="158750" indent="0">
              <a:buNone/>
            </a:pPr>
            <a:r>
              <a:rPr lang="en-US" dirty="0" smtClean="0"/>
              <a:t>&lt;NEXT SLIDE&gt;</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4740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AutoNum type="arabicParenR"/>
            </a:pPr>
            <a:r>
              <a:rPr lang="en-US" dirty="0" smtClean="0"/>
              <a:t>Now </a:t>
            </a:r>
            <a:r>
              <a:rPr lang="en-US" dirty="0" smtClean="0"/>
              <a:t>select the </a:t>
            </a:r>
            <a:r>
              <a:rPr lang="en-US" dirty="0" err="1" smtClean="0"/>
              <a:t>DisMAP_Regions</a:t>
            </a:r>
            <a:r>
              <a:rPr lang="en-US" dirty="0" smtClean="0"/>
              <a:t> Feature Class and review the existing </a:t>
            </a:r>
            <a:r>
              <a:rPr lang="en-US" dirty="0" smtClean="0"/>
              <a:t>metadata</a:t>
            </a:r>
            <a:r>
              <a:rPr lang="en-US" dirty="0" smtClean="0"/>
              <a:t>. Return to the Metadata icon group and select "Save As". "Save As </a:t>
            </a:r>
            <a:r>
              <a:rPr lang="en-US" dirty="0" smtClean="0"/>
              <a:t>XML“ and </a:t>
            </a:r>
            <a:r>
              <a:rPr lang="en-US" dirty="0" smtClean="0"/>
              <a:t>select "Without Sensitive Info", then navigate to the </a:t>
            </a:r>
            <a:r>
              <a:rPr lang="en-US" dirty="0" smtClean="0"/>
              <a:t>"Metadata" folder and then save the XML file as "DisMAP_Regions.xml“</a:t>
            </a:r>
          </a:p>
          <a:p>
            <a:pPr>
              <a:buAutoNum type="arabicParenR"/>
            </a:pPr>
            <a:r>
              <a:rPr lang="en-US" dirty="0" smtClean="0"/>
              <a:t>Now </a:t>
            </a:r>
            <a:r>
              <a:rPr lang="en-US" dirty="0" smtClean="0"/>
              <a:t>return to the Catalog tab, navigate to the </a:t>
            </a:r>
            <a:r>
              <a:rPr lang="en-US" dirty="0" smtClean="0"/>
              <a:t>"Metadata" </a:t>
            </a:r>
            <a:r>
              <a:rPr lang="en-US" dirty="0" smtClean="0"/>
              <a:t>folder, </a:t>
            </a:r>
            <a:r>
              <a:rPr lang="en-US" dirty="0" smtClean="0"/>
              <a:t>select </a:t>
            </a:r>
            <a:r>
              <a:rPr lang="en-US" dirty="0" smtClean="0"/>
              <a:t>the "DisMAP_Regions.xml" file, and then click Edit. This opens the XML </a:t>
            </a:r>
            <a:r>
              <a:rPr lang="en-US" dirty="0" smtClean="0"/>
              <a:t>in </a:t>
            </a:r>
            <a:r>
              <a:rPr lang="en-US" dirty="0" smtClean="0"/>
              <a:t>the metadata </a:t>
            </a:r>
            <a:r>
              <a:rPr lang="en-US" dirty="0" smtClean="0"/>
              <a:t>editor</a:t>
            </a:r>
          </a:p>
          <a:p>
            <a:pPr>
              <a:buAutoNum type="arabicParenR"/>
            </a:pPr>
            <a:r>
              <a:rPr lang="en-US" dirty="0" smtClean="0"/>
              <a:t>Return </a:t>
            </a:r>
            <a:r>
              <a:rPr lang="en-US" dirty="0" smtClean="0"/>
              <a:t>to the File Geodatabase by clicking the Catalog tab, then Databases, </a:t>
            </a:r>
            <a:r>
              <a:rPr lang="en-US" dirty="0" smtClean="0"/>
              <a:t>then </a:t>
            </a:r>
            <a:r>
              <a:rPr lang="en-US" dirty="0" smtClean="0"/>
              <a:t>the File Geodatabase, and then select the "Study Regions" Feature Class. </a:t>
            </a:r>
            <a:r>
              <a:rPr lang="en-US" dirty="0" smtClean="0"/>
              <a:t>On </a:t>
            </a:r>
            <a:r>
              <a:rPr lang="en-US" dirty="0" smtClean="0"/>
              <a:t>the Metadata icon group select </a:t>
            </a:r>
            <a:r>
              <a:rPr lang="en-US" dirty="0" smtClean="0"/>
              <a:t>Edit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sz="1200" dirty="0" smtClean="0"/>
              <a:t>Optionally you can do the same for the NEUS_F raster mosaic and the </a:t>
            </a:r>
            <a:r>
              <a:rPr lang="en-US" sz="1200" dirty="0" err="1" smtClean="0"/>
              <a:t>NEUS_F_Indicators</a:t>
            </a:r>
            <a:r>
              <a:rPr lang="en-US" sz="1200" dirty="0" smtClean="0"/>
              <a:t> table to compare the differences between metadata for these items</a:t>
            </a:r>
            <a:endParaRPr lang="en-US" dirty="0" smtClean="0"/>
          </a:p>
          <a:p>
            <a:endParaRPr lang="en-US" dirty="0" smtClean="0"/>
          </a:p>
          <a:p>
            <a:r>
              <a:rPr lang="en-US" dirty="0" smtClean="0"/>
              <a:t>&lt;NEXT SLIDE&gt;</a:t>
            </a:r>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173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AutoNum type="arabicParenR"/>
            </a:pPr>
            <a:r>
              <a:rPr lang="en-US" dirty="0" smtClean="0"/>
              <a:t>Bring </a:t>
            </a:r>
            <a:r>
              <a:rPr lang="en-US" dirty="0" smtClean="0"/>
              <a:t>up the Handy Dandy Guidance for ArcGIS Pro Metadata in InPort spreadsheet and make a copy so you can highlight your progress. The spreadsheet contains two </a:t>
            </a:r>
            <a:r>
              <a:rPr lang="en-US" dirty="0" smtClean="0"/>
              <a:t>worksheets</a:t>
            </a:r>
          </a:p>
          <a:p>
            <a:pPr lvl="1">
              <a:buAutoNum type="arabicParenR"/>
            </a:pPr>
            <a:r>
              <a:rPr lang="en-US" dirty="0" smtClean="0"/>
              <a:t>The </a:t>
            </a:r>
            <a:r>
              <a:rPr lang="en-US" dirty="0" smtClean="0"/>
              <a:t>basic metadata element worksheet contains the elements necessary to reach a 100% rubric score in </a:t>
            </a:r>
            <a:r>
              <a:rPr lang="en-US" dirty="0" smtClean="0"/>
              <a:t>InPort</a:t>
            </a:r>
          </a:p>
          <a:p>
            <a:pPr lvl="1">
              <a:buAutoNum type="arabicParenR"/>
            </a:pPr>
            <a:r>
              <a:rPr lang="en-US" dirty="0" smtClean="0"/>
              <a:t>The </a:t>
            </a:r>
            <a:r>
              <a:rPr lang="en-US" dirty="0" smtClean="0"/>
              <a:t>updated metadata elements guide worksheet contains more details about which elements need to be completed to get the 100% rubric score in InPort feature classes, stand-alone tables, and raster datasets. In addition, this worksheet contains information to complete the ArcGIS metadata requirements using the North American Profile for ISO 19115 </a:t>
            </a:r>
            <a:r>
              <a:rPr lang="en-US" dirty="0" smtClean="0"/>
              <a:t>2003</a:t>
            </a:r>
          </a:p>
          <a:p>
            <a:pPr lvl="0">
              <a:buAutoNum type="arabicParenR"/>
            </a:pPr>
            <a:r>
              <a:rPr lang="en-US" dirty="0" smtClean="0"/>
              <a:t>The guide is designed to follow</a:t>
            </a:r>
            <a:r>
              <a:rPr lang="en-US" baseline="0" dirty="0" smtClean="0"/>
              <a:t> the elements in the ArcGIS metadata editor. It also offers notes along the way and </a:t>
            </a:r>
            <a:endParaRPr lang="en-US" dirty="0" smtClean="0"/>
          </a:p>
          <a:p>
            <a:pPr lvl="0">
              <a:buAutoNum type="arabicParenR"/>
            </a:pPr>
            <a:r>
              <a:rPr lang="en-US" dirty="0" smtClean="0"/>
              <a:t>Some </a:t>
            </a:r>
            <a:r>
              <a:rPr lang="en-US" dirty="0" smtClean="0"/>
              <a:t>common issues we've </a:t>
            </a:r>
            <a:r>
              <a:rPr lang="en-US" dirty="0" smtClean="0"/>
              <a:t>encountered:</a:t>
            </a:r>
          </a:p>
          <a:p>
            <a:pPr lvl="1">
              <a:buAutoNum type="arabicParenR"/>
            </a:pPr>
            <a:r>
              <a:rPr lang="en-US" dirty="0" smtClean="0"/>
              <a:t>Users </a:t>
            </a:r>
            <a:r>
              <a:rPr lang="en-US" dirty="0" smtClean="0"/>
              <a:t>listed in the ArcGIS metadata record not having an account in </a:t>
            </a:r>
            <a:r>
              <a:rPr lang="en-US" dirty="0" smtClean="0"/>
              <a:t>InPort</a:t>
            </a:r>
          </a:p>
          <a:p>
            <a:pPr lvl="1">
              <a:buAutoNum type="arabicParenR"/>
            </a:pPr>
            <a:r>
              <a:rPr lang="en-US" sz="1200" dirty="0" smtClean="0"/>
              <a:t>Organization </a:t>
            </a:r>
            <a:r>
              <a:rPr lang="en-US" sz="1200" dirty="0" smtClean="0"/>
              <a:t>name </a:t>
            </a:r>
            <a:r>
              <a:rPr lang="en-US" sz="1200" dirty="0" smtClean="0"/>
              <a:t>inconsistencies</a:t>
            </a:r>
          </a:p>
          <a:p>
            <a:pPr lvl="1">
              <a:buAutoNum type="arabicParenR"/>
            </a:pPr>
            <a:r>
              <a:rPr lang="en-US" dirty="0" smtClean="0"/>
              <a:t>Dates </a:t>
            </a:r>
            <a:r>
              <a:rPr lang="en-US" dirty="0" smtClean="0"/>
              <a:t>not being assigned</a:t>
            </a:r>
          </a:p>
          <a:p>
            <a:endParaRPr lang="en-US" dirty="0" smtClean="0"/>
          </a:p>
          <a:p>
            <a:r>
              <a:rPr lang="en-US" dirty="0" smtClean="0"/>
              <a:t>&lt;NEXT SLIDE&gt;</a:t>
            </a:r>
          </a:p>
          <a:p>
            <a:endParaRPr lang="en-US" dirty="0" smtClean="0"/>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886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AutoNum type="arabicParenR"/>
            </a:pPr>
            <a:r>
              <a:rPr lang="en-US" dirty="0" smtClean="0"/>
              <a:t>Now return to ArcGIS</a:t>
            </a:r>
            <a:r>
              <a:rPr lang="en-US" baseline="0" dirty="0" smtClean="0"/>
              <a:t> Pro and the Metadata editor</a:t>
            </a:r>
          </a:p>
          <a:p>
            <a:pPr>
              <a:buAutoNum type="arabicParenR"/>
            </a:pPr>
            <a:r>
              <a:rPr lang="en-US" dirty="0" smtClean="0"/>
              <a:t>We’ll use the </a:t>
            </a:r>
            <a:r>
              <a:rPr lang="en-US" dirty="0" err="1" smtClean="0"/>
              <a:t>DisMAP</a:t>
            </a:r>
            <a:r>
              <a:rPr lang="en-US" dirty="0" smtClean="0"/>
              <a:t> Region metadata as a source to copy and paste content to the Study Regions metadata</a:t>
            </a:r>
          </a:p>
          <a:p>
            <a:pPr>
              <a:buAutoNum type="arabicParenR"/>
            </a:pPr>
            <a:r>
              <a:rPr lang="en-US" dirty="0" smtClean="0"/>
              <a:t>As we go from item to item, we’ll mark the guide with a cell fill to keep tract of our progress</a:t>
            </a:r>
          </a:p>
          <a:p>
            <a:pPr>
              <a:buAutoNum type="arabicParenR"/>
            </a:pPr>
            <a:r>
              <a:rPr lang="en-US" dirty="0" smtClean="0"/>
              <a:t>Save the edits and exit the metadata editor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AutoNum type="arabicParenR"/>
              <a:tabLst/>
              <a:defRPr/>
            </a:pPr>
            <a:r>
              <a:rPr lang="en-US" dirty="0" smtClean="0"/>
              <a:t>ArcGIS Pro</a:t>
            </a:r>
            <a:r>
              <a:rPr lang="en-US" baseline="0" dirty="0" smtClean="0"/>
              <a:t> doesn’t like it when the western extent is greater than the eastern extent, so we’ll enter the values from the bounding box under Item Description Bounding Box: </a:t>
            </a:r>
            <a:r>
              <a:rPr lang="en-US" sz="1200" dirty="0" smtClean="0"/>
              <a:t>-179.999989. 179.999989</a:t>
            </a:r>
          </a:p>
          <a:p>
            <a:pPr>
              <a:buAutoNum type="arabicParenR"/>
            </a:pPr>
            <a:r>
              <a:rPr lang="en-US" dirty="0" smtClean="0"/>
              <a:t>Return to the “</a:t>
            </a:r>
            <a:r>
              <a:rPr lang="en-US" dirty="0" err="1" smtClean="0"/>
              <a:t>Study_Regions</a:t>
            </a:r>
            <a:r>
              <a:rPr lang="en-US" dirty="0" smtClean="0"/>
              <a:t>” feature class and then in the Metadata icon group and select "Save As“</a:t>
            </a:r>
          </a:p>
          <a:p>
            <a:pPr>
              <a:buAutoNum type="arabicParenR"/>
            </a:pPr>
            <a:r>
              <a:rPr lang="en-US" dirty="0" smtClean="0"/>
              <a:t>Then select "Save As XML“, select "Without Sensitive Info", then navigate to the "Metadata" folder and then save the XML file as “Study_Regions.xml"</a:t>
            </a:r>
          </a:p>
          <a:p>
            <a:pPr>
              <a:buAutoNum type="arabicParenR"/>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58450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AutoNum type="arabicParenR"/>
            </a:pPr>
            <a:r>
              <a:rPr lang="en-US" dirty="0" smtClean="0"/>
              <a:t>Now that we have an ArcGIS metadata</a:t>
            </a:r>
            <a:r>
              <a:rPr lang="en-US" baseline="0" dirty="0" smtClean="0"/>
              <a:t> file to use, we’ll start the InPort app and load the XML file</a:t>
            </a:r>
          </a:p>
          <a:p>
            <a:pPr>
              <a:buAutoNum type="arabicParenR"/>
            </a:pPr>
            <a:r>
              <a:rPr lang="en-US" baseline="0" dirty="0" smtClean="0"/>
              <a:t>Go to InPort, login, and then navigate to a project. We’re using the </a:t>
            </a:r>
            <a:r>
              <a:rPr lang="en-US" baseline="0" dirty="0" err="1" smtClean="0"/>
              <a:t>DisMAP</a:t>
            </a:r>
            <a:r>
              <a:rPr lang="en-US" baseline="0" dirty="0" smtClean="0"/>
              <a:t> project for this example</a:t>
            </a:r>
          </a:p>
          <a:p>
            <a:pPr>
              <a:buAutoNum type="arabicParenR"/>
            </a:pPr>
            <a:r>
              <a:rPr lang="en-US" baseline="0" dirty="0" smtClean="0"/>
              <a:t>On the project page, select Item and then Add Child Item. Under Catalog Item Type select Data Set, and then enter the Title as Study Regions 20220516 and then click Create</a:t>
            </a:r>
          </a:p>
          <a:p>
            <a:pPr>
              <a:buAutoNum type="arabicParenR"/>
            </a:pPr>
            <a:r>
              <a:rPr lang="en-US" baseline="0" dirty="0" smtClean="0"/>
              <a:t>At this time there is a bug in InPort that does not allow creating a new InPort record from an ArcGIS metadata file, which was possible in the previous release. This will be fixed in the next release available in a month or so</a:t>
            </a:r>
          </a:p>
          <a:p>
            <a:pPr>
              <a:buAutoNum type="arabicParenR"/>
            </a:pPr>
            <a:r>
              <a:rPr lang="en-US" baseline="0" dirty="0" smtClean="0"/>
              <a:t>Now return to the "Study Regions 20220516“ InPort record, select Item, then Update Item From File, select Custom XML File, under Replace Existing Catalog Item? Select Yes, then under Upload Custom XML File navigate to the Study_Regions.xml file, under XSLT Transform to Apply verify ArcGIS XML to InPort All-In-One V02 (Tim Haverland), then select Update, and after review, select Finish</a:t>
            </a:r>
          </a:p>
          <a:p>
            <a:pPr>
              <a:buAutoNum type="arabicParenR"/>
            </a:pPr>
            <a:r>
              <a:rPr lang="en-US" baseline="0" dirty="0" smtClean="0"/>
              <a:t>Return to the "Study Regions 20220516“ InPort record and review the geographic extent. Notice that the first extent wraps around the world</a:t>
            </a:r>
          </a:p>
          <a:p>
            <a:pPr>
              <a:buAutoNum type="arabicParenR"/>
            </a:pPr>
            <a:r>
              <a:rPr lang="en-US" baseline="0" dirty="0" smtClean="0"/>
              <a:t>We’ll fix this using a text editor on the Study_Regions.xml</a:t>
            </a:r>
          </a:p>
          <a:p>
            <a:pPr>
              <a:buAutoNum type="arabicParenR"/>
            </a:pPr>
            <a:endParaRPr lang="en-US" baseline="0" dirty="0" smtClean="0"/>
          </a:p>
          <a:p>
            <a:pPr marL="228600" indent="0">
              <a:buNone/>
            </a:pPr>
            <a:r>
              <a:rPr lang="en-US" baseline="0" dirty="0" smtClean="0"/>
              <a:t>&lt;NEXT SLIDE&gt;</a:t>
            </a:r>
          </a:p>
          <a:p>
            <a:pPr>
              <a:buAutoNum type="arabicParenR"/>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187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No photo">
  <p:cSld name="Title - No photo">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3201682" y="1141666"/>
            <a:ext cx="5485118" cy="1398472"/>
          </a:xfrm>
          <a:prstGeom prst="rect">
            <a:avLst/>
          </a:prstGeom>
          <a:noFill/>
          <a:ln>
            <a:noFill/>
          </a:ln>
        </p:spPr>
        <p:txBody>
          <a:bodyPr spcFirstLastPara="1" wrap="square" lIns="91425" tIns="91425" rIns="91425" bIns="91425" anchor="t" anchorCtr="0">
            <a:noAutofit/>
          </a:bodyPr>
          <a:lstStyle>
            <a:lvl1pPr marR="0" lvl="0" algn="r" rtl="0">
              <a:lnSpc>
                <a:spcPct val="80000"/>
              </a:lnSpc>
              <a:spcBef>
                <a:spcPts val="0"/>
              </a:spcBef>
              <a:spcAft>
                <a:spcPts val="0"/>
              </a:spcAft>
              <a:buClr>
                <a:schemeClr val="accent1"/>
              </a:buClr>
              <a:buSzPts val="4400"/>
              <a:buFont typeface="Arial Narrow"/>
              <a:buNone/>
              <a:defRPr sz="4400" b="1" i="0" u="none" strike="noStrike" cap="none">
                <a:solidFill>
                  <a:schemeClr val="accent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2"/>
          <p:cNvSpPr txBox="1">
            <a:spLocks noGrp="1"/>
          </p:cNvSpPr>
          <p:nvPr>
            <p:ph type="body" idx="1"/>
          </p:nvPr>
        </p:nvSpPr>
        <p:spPr>
          <a:xfrm>
            <a:off x="3201988" y="2707457"/>
            <a:ext cx="5484812" cy="1224439"/>
          </a:xfrm>
          <a:prstGeom prst="rect">
            <a:avLst/>
          </a:prstGeom>
          <a:noFill/>
          <a:ln>
            <a:noFill/>
          </a:ln>
        </p:spPr>
        <p:txBody>
          <a:bodyPr spcFirstLastPara="1" wrap="square" lIns="91425" tIns="91425" rIns="91425" bIns="91425" anchor="t" anchorCtr="0">
            <a:noAutofit/>
          </a:bodyPr>
          <a:lstStyle>
            <a:lvl1pPr marL="457200" marR="0" lvl="0" indent="-228600" algn="r" rtl="0">
              <a:spcBef>
                <a:spcPts val="480"/>
              </a:spcBef>
              <a:spcAft>
                <a:spcPts val="0"/>
              </a:spcAft>
              <a:buClr>
                <a:schemeClr val="dk2"/>
              </a:buClr>
              <a:buSzPts val="2400"/>
              <a:buFont typeface="Arial"/>
              <a:buNone/>
              <a:defRPr sz="2400" b="0" i="0" u="none" strike="noStrike" cap="none">
                <a:solidFill>
                  <a:schemeClr val="dk2"/>
                </a:solidFill>
                <a:latin typeface="Arial Narrow"/>
                <a:ea typeface="Arial Narrow"/>
                <a:cs typeface="Arial Narrow"/>
                <a:sym typeface="Arial Narrow"/>
              </a:defRPr>
            </a:lvl1pPr>
            <a:lvl2pPr marL="914400" marR="0" lvl="1" indent="-431800" algn="l" rtl="0">
              <a:spcBef>
                <a:spcPts val="640"/>
              </a:spcBef>
              <a:spcAft>
                <a:spcPts val="0"/>
              </a:spcAft>
              <a:buClr>
                <a:schemeClr val="dk2"/>
              </a:buClr>
              <a:buSzPts val="3200"/>
              <a:buFont typeface="Arial"/>
              <a:buChar char="•"/>
              <a:defRPr sz="3200" b="0" i="0" u="none" strike="noStrike" cap="none">
                <a:solidFill>
                  <a:schemeClr val="dk2"/>
                </a:solidFill>
                <a:latin typeface="Arial Narrow"/>
                <a:ea typeface="Arial Narrow"/>
                <a:cs typeface="Arial Narrow"/>
                <a:sym typeface="Arial Narrow"/>
              </a:defRPr>
            </a:lvl2pPr>
            <a:lvl3pPr marL="1371600" marR="0" lvl="2"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3pPr>
            <a:lvl4pPr marL="1828800" marR="0" lvl="3"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4pPr>
            <a:lvl5pPr marL="2286000" marR="0" lvl="4"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9pPr>
          </a:lstStyle>
          <a:p>
            <a:endParaRPr/>
          </a:p>
        </p:txBody>
      </p:sp>
      <p:sp>
        <p:nvSpPr>
          <p:cNvPr id="16" name="Google Shape;16;p2"/>
          <p:cNvSpPr txBox="1">
            <a:spLocks noGrp="1"/>
          </p:cNvSpPr>
          <p:nvPr>
            <p:ph type="body" idx="2"/>
          </p:nvPr>
        </p:nvSpPr>
        <p:spPr>
          <a:xfrm>
            <a:off x="463550" y="3118590"/>
            <a:ext cx="1293813" cy="752475"/>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360"/>
              </a:spcBef>
              <a:spcAft>
                <a:spcPts val="0"/>
              </a:spcAft>
              <a:buClr>
                <a:schemeClr val="accent1"/>
              </a:buClr>
              <a:buSzPts val="1800"/>
              <a:buFont typeface="Arial"/>
              <a:buNone/>
              <a:defRPr sz="1800" b="1" i="0" u="none" strike="noStrike" cap="none">
                <a:solidFill>
                  <a:schemeClr val="accent1"/>
                </a:solidFill>
                <a:latin typeface="Arial Narrow"/>
                <a:ea typeface="Arial Narrow"/>
                <a:cs typeface="Arial Narrow"/>
                <a:sym typeface="Arial Narrow"/>
              </a:defRPr>
            </a:lvl1pPr>
            <a:lvl2pPr marL="914400" marR="0" lvl="1" indent="-431800" algn="l" rtl="0">
              <a:spcBef>
                <a:spcPts val="640"/>
              </a:spcBef>
              <a:spcAft>
                <a:spcPts val="0"/>
              </a:spcAft>
              <a:buClr>
                <a:schemeClr val="dk2"/>
              </a:buClr>
              <a:buSzPts val="3200"/>
              <a:buFont typeface="Arial"/>
              <a:buChar char="•"/>
              <a:defRPr sz="3200" b="0" i="0" u="none" strike="noStrike" cap="none">
                <a:solidFill>
                  <a:schemeClr val="dk2"/>
                </a:solidFill>
                <a:latin typeface="Arial Narrow"/>
                <a:ea typeface="Arial Narrow"/>
                <a:cs typeface="Arial Narrow"/>
                <a:sym typeface="Arial Narrow"/>
              </a:defRPr>
            </a:lvl2pPr>
            <a:lvl3pPr marL="1371600" marR="0" lvl="2"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3pPr>
            <a:lvl4pPr marL="1828800" marR="0" lvl="3"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4pPr>
            <a:lvl5pPr marL="2286000" marR="0" lvl="4"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9pPr>
          </a:lstStyle>
          <a:p>
            <a:endParaRPr/>
          </a:p>
        </p:txBody>
      </p:sp>
      <p:sp>
        <p:nvSpPr>
          <p:cNvPr id="17" name="Google Shape;17;p2"/>
          <p:cNvSpPr txBox="1">
            <a:spLocks noGrp="1"/>
          </p:cNvSpPr>
          <p:nvPr>
            <p:ph type="body" idx="3"/>
          </p:nvPr>
        </p:nvSpPr>
        <p:spPr>
          <a:xfrm>
            <a:off x="3201988" y="4282303"/>
            <a:ext cx="5484812" cy="577850"/>
          </a:xfrm>
          <a:prstGeom prst="rect">
            <a:avLst/>
          </a:prstGeom>
          <a:noFill/>
          <a:ln>
            <a:noFill/>
          </a:ln>
        </p:spPr>
        <p:txBody>
          <a:bodyPr spcFirstLastPara="1" wrap="square" lIns="91425" tIns="91425" rIns="91425" bIns="91425" anchor="t" anchorCtr="0">
            <a:noAutofit/>
          </a:bodyPr>
          <a:lstStyle>
            <a:lvl1pPr marL="457200" marR="0" lvl="0" indent="-228600" algn="r" rtl="0">
              <a:spcBef>
                <a:spcPts val="360"/>
              </a:spcBef>
              <a:spcAft>
                <a:spcPts val="0"/>
              </a:spcAft>
              <a:buClr>
                <a:schemeClr val="dk2"/>
              </a:buClr>
              <a:buSzPts val="1800"/>
              <a:buFont typeface="Arial"/>
              <a:buNone/>
              <a:defRPr sz="1800" b="0" i="0" u="none" strike="noStrike" cap="none">
                <a:solidFill>
                  <a:schemeClr val="dk2"/>
                </a:solidFill>
                <a:latin typeface="Arial Narrow"/>
                <a:ea typeface="Arial Narrow"/>
                <a:cs typeface="Arial Narrow"/>
                <a:sym typeface="Arial Narrow"/>
              </a:defRPr>
            </a:lvl1pPr>
            <a:lvl2pPr marL="914400" marR="0" lvl="1" indent="-431800" algn="l" rtl="0">
              <a:spcBef>
                <a:spcPts val="640"/>
              </a:spcBef>
              <a:spcAft>
                <a:spcPts val="0"/>
              </a:spcAft>
              <a:buClr>
                <a:schemeClr val="dk2"/>
              </a:buClr>
              <a:buSzPts val="3200"/>
              <a:buFont typeface="Arial"/>
              <a:buChar char="•"/>
              <a:defRPr sz="3200" b="0" i="0" u="none" strike="noStrike" cap="none">
                <a:solidFill>
                  <a:schemeClr val="dk2"/>
                </a:solidFill>
                <a:latin typeface="Arial Narrow"/>
                <a:ea typeface="Arial Narrow"/>
                <a:cs typeface="Arial Narrow"/>
                <a:sym typeface="Arial Narrow"/>
              </a:defRPr>
            </a:lvl2pPr>
            <a:lvl3pPr marL="1371600" marR="0" lvl="2"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3pPr>
            <a:lvl4pPr marL="1828800" marR="0" lvl="3"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4pPr>
            <a:lvl5pPr marL="2286000" marR="0" lvl="4"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57200" y="457200"/>
            <a:ext cx="8229600" cy="676014"/>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chemeClr val="accent1"/>
              </a:buClr>
              <a:buSzPts val="3600"/>
              <a:buFont typeface="Arial Narrow"/>
              <a:buNone/>
              <a:defRPr sz="3600" b="1" i="0" u="none" strike="noStrike" cap="none">
                <a:solidFill>
                  <a:schemeClr val="accent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9"/>
          <p:cNvSpPr txBox="1">
            <a:spLocks noGrp="1"/>
          </p:cNvSpPr>
          <p:nvPr>
            <p:ph type="body" idx="1"/>
          </p:nvPr>
        </p:nvSpPr>
        <p:spPr>
          <a:xfrm>
            <a:off x="457200" y="1207293"/>
            <a:ext cx="82296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2"/>
              </a:buClr>
              <a:buSzPts val="3200"/>
              <a:buFont typeface="Arial"/>
              <a:buChar char="•"/>
              <a:defRPr sz="3200" b="0" i="0" u="none" strike="noStrike" cap="none">
                <a:solidFill>
                  <a:schemeClr val="dk2"/>
                </a:solidFill>
                <a:latin typeface="Arial Narrow"/>
                <a:ea typeface="Arial Narrow"/>
                <a:cs typeface="Arial Narrow"/>
                <a:sym typeface="Arial Narrow"/>
              </a:defRPr>
            </a:lvl1pPr>
            <a:lvl2pPr marL="914400" marR="0" lvl="1" indent="-431800" algn="l" rtl="0">
              <a:spcBef>
                <a:spcPts val="640"/>
              </a:spcBef>
              <a:spcAft>
                <a:spcPts val="0"/>
              </a:spcAft>
              <a:buClr>
                <a:schemeClr val="dk2"/>
              </a:buClr>
              <a:buSzPts val="3200"/>
              <a:buFont typeface="Arial"/>
              <a:buChar char="•"/>
              <a:defRPr sz="3200" b="0" i="0" u="none" strike="noStrike" cap="none">
                <a:solidFill>
                  <a:schemeClr val="dk2"/>
                </a:solidFill>
                <a:latin typeface="Arial Narrow"/>
                <a:ea typeface="Arial Narrow"/>
                <a:cs typeface="Arial Narrow"/>
                <a:sym typeface="Arial Narrow"/>
              </a:defRPr>
            </a:lvl2pPr>
            <a:lvl3pPr marL="1371600" marR="0" lvl="2"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3pPr>
            <a:lvl4pPr marL="1828800" marR="0" lvl="3"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4pPr>
            <a:lvl5pPr marL="2286000" marR="0" lvl="4"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9pPr>
          </a:lstStyle>
          <a:p>
            <a:endParaRPr/>
          </a:p>
        </p:txBody>
      </p:sp>
      <p:sp>
        <p:nvSpPr>
          <p:cNvPr id="54" name="Google Shape;54;p9"/>
          <p:cNvSpPr txBox="1">
            <a:spLocks noGrp="1"/>
          </p:cNvSpPr>
          <p:nvPr>
            <p:ph type="sldNum" idx="12"/>
          </p:nvPr>
        </p:nvSpPr>
        <p:spPr>
          <a:xfrm>
            <a:off x="2285999" y="6355080"/>
            <a:ext cx="6400801" cy="502919"/>
          </a:xfrm>
          <a:prstGeom prst="rect">
            <a:avLst/>
          </a:prstGeom>
          <a:noFill/>
          <a:ln>
            <a:noFill/>
          </a:ln>
        </p:spPr>
        <p:txBody>
          <a:bodyPr spcFirstLastPara="1" wrap="square" lIns="0" tIns="45700" rIns="0" bIns="45700" anchor="ctr" anchorCtr="0">
            <a:noAutofit/>
          </a:bodyPr>
          <a:lstStyle>
            <a:lvl1pPr marL="0" marR="0" lvl="0" indent="0" algn="r" rtl="0">
              <a:spcBef>
                <a:spcPts val="0"/>
              </a:spcBef>
              <a:buNone/>
              <a:defRPr sz="800" b="0" i="0" u="none" strike="noStrike" cap="none">
                <a:solidFill>
                  <a:srgbClr val="000000"/>
                </a:solidFill>
                <a:latin typeface="Arial Narrow"/>
                <a:ea typeface="Arial Narrow"/>
                <a:cs typeface="Arial Narrow"/>
                <a:sym typeface="Arial Narrow"/>
              </a:defRPr>
            </a:lvl1pPr>
            <a:lvl2pPr marL="0" marR="0" lvl="1" indent="0" algn="r" rtl="0">
              <a:spcBef>
                <a:spcPts val="0"/>
              </a:spcBef>
              <a:buNone/>
              <a:defRPr sz="800" b="0" i="0" u="none" strike="noStrike" cap="none">
                <a:solidFill>
                  <a:srgbClr val="000000"/>
                </a:solidFill>
                <a:latin typeface="Arial Narrow"/>
                <a:ea typeface="Arial Narrow"/>
                <a:cs typeface="Arial Narrow"/>
                <a:sym typeface="Arial Narrow"/>
              </a:defRPr>
            </a:lvl2pPr>
            <a:lvl3pPr marL="0" marR="0" lvl="2" indent="0" algn="r" rtl="0">
              <a:spcBef>
                <a:spcPts val="0"/>
              </a:spcBef>
              <a:buNone/>
              <a:defRPr sz="800" b="0" i="0" u="none" strike="noStrike" cap="none">
                <a:solidFill>
                  <a:srgbClr val="000000"/>
                </a:solidFill>
                <a:latin typeface="Arial Narrow"/>
                <a:ea typeface="Arial Narrow"/>
                <a:cs typeface="Arial Narrow"/>
                <a:sym typeface="Arial Narrow"/>
              </a:defRPr>
            </a:lvl3pPr>
            <a:lvl4pPr marL="0" marR="0" lvl="3" indent="0" algn="r" rtl="0">
              <a:spcBef>
                <a:spcPts val="0"/>
              </a:spcBef>
              <a:buNone/>
              <a:defRPr sz="800" b="0" i="0" u="none" strike="noStrike" cap="none">
                <a:solidFill>
                  <a:srgbClr val="000000"/>
                </a:solidFill>
                <a:latin typeface="Arial Narrow"/>
                <a:ea typeface="Arial Narrow"/>
                <a:cs typeface="Arial Narrow"/>
                <a:sym typeface="Arial Narrow"/>
              </a:defRPr>
            </a:lvl4pPr>
            <a:lvl5pPr marL="0" marR="0" lvl="4" indent="0" algn="r" rtl="0">
              <a:spcBef>
                <a:spcPts val="0"/>
              </a:spcBef>
              <a:buNone/>
              <a:defRPr sz="800" b="0" i="0" u="none" strike="noStrike" cap="none">
                <a:solidFill>
                  <a:srgbClr val="000000"/>
                </a:solidFill>
                <a:latin typeface="Arial Narrow"/>
                <a:ea typeface="Arial Narrow"/>
                <a:cs typeface="Arial Narrow"/>
                <a:sym typeface="Arial Narrow"/>
              </a:defRPr>
            </a:lvl5pPr>
            <a:lvl6pPr marL="0" marR="0" lvl="5" indent="0" algn="r" rtl="0">
              <a:spcBef>
                <a:spcPts val="0"/>
              </a:spcBef>
              <a:buNone/>
              <a:defRPr sz="800" b="0" i="0" u="none" strike="noStrike" cap="none">
                <a:solidFill>
                  <a:srgbClr val="000000"/>
                </a:solidFill>
                <a:latin typeface="Arial Narrow"/>
                <a:ea typeface="Arial Narrow"/>
                <a:cs typeface="Arial Narrow"/>
                <a:sym typeface="Arial Narrow"/>
              </a:defRPr>
            </a:lvl6pPr>
            <a:lvl7pPr marL="0" marR="0" lvl="6" indent="0" algn="r" rtl="0">
              <a:spcBef>
                <a:spcPts val="0"/>
              </a:spcBef>
              <a:buNone/>
              <a:defRPr sz="800" b="0" i="0" u="none" strike="noStrike" cap="none">
                <a:solidFill>
                  <a:srgbClr val="000000"/>
                </a:solidFill>
                <a:latin typeface="Arial Narrow"/>
                <a:ea typeface="Arial Narrow"/>
                <a:cs typeface="Arial Narrow"/>
                <a:sym typeface="Arial Narrow"/>
              </a:defRPr>
            </a:lvl7pPr>
            <a:lvl8pPr marL="0" marR="0" lvl="7" indent="0" algn="r" rtl="0">
              <a:spcBef>
                <a:spcPts val="0"/>
              </a:spcBef>
              <a:buNone/>
              <a:defRPr sz="800" b="0" i="0" u="none" strike="noStrike" cap="none">
                <a:solidFill>
                  <a:srgbClr val="000000"/>
                </a:solidFill>
                <a:latin typeface="Arial Narrow"/>
                <a:ea typeface="Arial Narrow"/>
                <a:cs typeface="Arial Narrow"/>
                <a:sym typeface="Arial Narrow"/>
              </a:defRPr>
            </a:lvl8pPr>
            <a:lvl9pPr marL="0" marR="0" lvl="8" indent="0" algn="r" rtl="0">
              <a:spcBef>
                <a:spcPts val="0"/>
              </a:spcBef>
              <a:buNone/>
              <a:defRPr sz="800" b="0" i="0" u="none" strike="noStrike" cap="none">
                <a:solidFill>
                  <a:srgbClr val="000000"/>
                </a:solidFill>
                <a:latin typeface="Arial Narrow"/>
                <a:ea typeface="Arial Narrow"/>
                <a:cs typeface="Arial Narrow"/>
                <a:sym typeface="Arial Narrow"/>
              </a:defRPr>
            </a:lvl9pPr>
          </a:lstStyle>
          <a:p>
            <a:pPr marL="0" lvl="0" indent="0" algn="r" rtl="0">
              <a:spcBef>
                <a:spcPts val="0"/>
              </a:spcBef>
              <a:spcAft>
                <a:spcPts val="0"/>
              </a:spcAft>
              <a:buNone/>
            </a:pPr>
            <a:r>
              <a:rPr lang="en-US"/>
              <a:t>U.S. Department of Commerce | National Oceanic and Atmospheric Administration | NOAA Fisheries | Page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201682" y="1141666"/>
            <a:ext cx="5485118" cy="1398472"/>
          </a:xfrm>
          <a:prstGeom prst="rect">
            <a:avLst/>
          </a:prstGeom>
          <a:noFill/>
          <a:ln>
            <a:noFill/>
          </a:ln>
        </p:spPr>
        <p:txBody>
          <a:bodyPr spcFirstLastPara="1" wrap="square" lIns="91425" tIns="91425" rIns="91425" bIns="91425" anchor="t" anchorCtr="0">
            <a:noAutofit/>
          </a:bodyPr>
          <a:lstStyle>
            <a:lvl1pPr marR="0" lvl="0" algn="r" rtl="0">
              <a:lnSpc>
                <a:spcPct val="80000"/>
              </a:lnSpc>
              <a:spcBef>
                <a:spcPts val="0"/>
              </a:spcBef>
              <a:spcAft>
                <a:spcPts val="0"/>
              </a:spcAft>
              <a:buClr>
                <a:schemeClr val="accent1"/>
              </a:buClr>
              <a:buSzPts val="4400"/>
              <a:buFont typeface="Arial Narrow"/>
              <a:buNone/>
              <a:defRPr sz="4400" b="1" i="0" u="none" strike="noStrike" cap="none">
                <a:solidFill>
                  <a:schemeClr val="accent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201682" y="2631403"/>
            <a:ext cx="5485117" cy="1277675"/>
          </a:xfrm>
          <a:prstGeom prst="rect">
            <a:avLst/>
          </a:prstGeom>
          <a:noFill/>
          <a:ln>
            <a:noFill/>
          </a:ln>
        </p:spPr>
        <p:txBody>
          <a:bodyPr spcFirstLastPara="1" wrap="square" lIns="91425" tIns="91425" rIns="91425" bIns="91425" anchor="t" anchorCtr="0">
            <a:noAutofit/>
          </a:bodyPr>
          <a:lstStyle>
            <a:lvl1pPr marL="457200" marR="0" lvl="0" indent="-228600" algn="r" rtl="0">
              <a:spcBef>
                <a:spcPts val="480"/>
              </a:spcBef>
              <a:spcAft>
                <a:spcPts val="0"/>
              </a:spcAft>
              <a:buClr>
                <a:schemeClr val="dk2"/>
              </a:buClr>
              <a:buSzPts val="2400"/>
              <a:buFont typeface="Arial"/>
              <a:buNone/>
              <a:defRPr sz="2400" b="0" i="0" u="none" strike="noStrike" cap="none">
                <a:solidFill>
                  <a:schemeClr val="dk2"/>
                </a:solidFill>
                <a:latin typeface="Arial Narrow"/>
                <a:ea typeface="Arial Narrow"/>
                <a:cs typeface="Arial Narrow"/>
                <a:sym typeface="Arial Narrow"/>
              </a:defRPr>
            </a:lvl1pPr>
            <a:lvl2pPr marL="914400" marR="0" lvl="1" indent="-431800" algn="l" rtl="0">
              <a:spcBef>
                <a:spcPts val="640"/>
              </a:spcBef>
              <a:spcAft>
                <a:spcPts val="0"/>
              </a:spcAft>
              <a:buClr>
                <a:schemeClr val="dk2"/>
              </a:buClr>
              <a:buSzPts val="3200"/>
              <a:buFont typeface="Arial"/>
              <a:buChar char="•"/>
              <a:defRPr sz="3200" b="0" i="0" u="none" strike="noStrike" cap="none">
                <a:solidFill>
                  <a:schemeClr val="dk2"/>
                </a:solidFill>
                <a:latin typeface="Arial Narrow"/>
                <a:ea typeface="Arial Narrow"/>
                <a:cs typeface="Arial Narrow"/>
                <a:sym typeface="Arial Narrow"/>
              </a:defRPr>
            </a:lvl2pPr>
            <a:lvl3pPr marL="1371600" marR="0" lvl="2"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3pPr>
            <a:lvl4pPr marL="1828800" marR="0" lvl="3"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4pPr>
            <a:lvl5pPr marL="2286000" marR="0" lvl="4"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9pPr>
          </a:lstStyle>
          <a:p>
            <a:endParaRPr/>
          </a:p>
        </p:txBody>
      </p:sp>
      <p:sp>
        <p:nvSpPr>
          <p:cNvPr id="12" name="Google Shape;12;p1"/>
          <p:cNvSpPr/>
          <p:nvPr/>
        </p:nvSpPr>
        <p:spPr>
          <a:xfrm>
            <a:off x="-9190" y="4417160"/>
            <a:ext cx="9170673" cy="2457785"/>
          </a:xfrm>
          <a:custGeom>
            <a:avLst/>
            <a:gdLst/>
            <a:ahLst/>
            <a:cxnLst/>
            <a:rect l="l" t="t" r="r" b="b"/>
            <a:pathLst>
              <a:path w="9170673" h="2457785" extrusionOk="0">
                <a:moveTo>
                  <a:pt x="2887" y="2375696"/>
                </a:moveTo>
                <a:cubicBezTo>
                  <a:pt x="23548" y="2372367"/>
                  <a:pt x="7344315" y="2502055"/>
                  <a:pt x="9170673" y="0"/>
                </a:cubicBezTo>
                <a:cubicBezTo>
                  <a:pt x="9168091" y="819774"/>
                  <a:pt x="9157766" y="1631806"/>
                  <a:pt x="9155184" y="2451580"/>
                </a:cubicBezTo>
                <a:lnTo>
                  <a:pt x="0" y="2457785"/>
                </a:lnTo>
                <a:cubicBezTo>
                  <a:pt x="-1" y="2415623"/>
                  <a:pt x="2888" y="2417858"/>
                  <a:pt x="2887" y="237569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Narrow"/>
              <a:ea typeface="Arial Narrow"/>
              <a:cs typeface="Arial Narrow"/>
              <a:sym typeface="Arial Narrow"/>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45" name="Google Shape;45;p8"/>
          <p:cNvSpPr/>
          <p:nvPr/>
        </p:nvSpPr>
        <p:spPr>
          <a:xfrm>
            <a:off x="0" y="6355080"/>
            <a:ext cx="9144000" cy="50292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Narrow"/>
              <a:ea typeface="Arial Narrow"/>
              <a:cs typeface="Arial Narrow"/>
              <a:sym typeface="Arial Narrow"/>
            </a:endParaRPr>
          </a:p>
        </p:txBody>
      </p:sp>
      <p:sp>
        <p:nvSpPr>
          <p:cNvPr id="46" name="Google Shape;46;p8"/>
          <p:cNvSpPr txBox="1">
            <a:spLocks noGrp="1"/>
          </p:cNvSpPr>
          <p:nvPr>
            <p:ph type="title"/>
          </p:nvPr>
        </p:nvSpPr>
        <p:spPr>
          <a:xfrm>
            <a:off x="457200" y="457200"/>
            <a:ext cx="8229600" cy="676014"/>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Clr>
                <a:schemeClr val="accent1"/>
              </a:buClr>
              <a:buSzPts val="3600"/>
              <a:buFont typeface="Arial Narrow"/>
              <a:buNone/>
              <a:defRPr sz="3600" b="1" i="0" u="none" strike="noStrike" cap="none">
                <a:solidFill>
                  <a:schemeClr val="accent1"/>
                </a:solidFill>
                <a:latin typeface="Arial Narrow"/>
                <a:ea typeface="Arial Narrow"/>
                <a:cs typeface="Arial Narrow"/>
                <a:sym typeface="Arial Narr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8"/>
          <p:cNvSpPr txBox="1">
            <a:spLocks noGrp="1"/>
          </p:cNvSpPr>
          <p:nvPr>
            <p:ph type="body" idx="1"/>
          </p:nvPr>
        </p:nvSpPr>
        <p:spPr>
          <a:xfrm>
            <a:off x="457200" y="1207293"/>
            <a:ext cx="8229600" cy="4525963"/>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2"/>
              </a:buClr>
              <a:buSzPts val="3200"/>
              <a:buFont typeface="Arial"/>
              <a:buChar char="•"/>
              <a:defRPr sz="3200" b="0" i="0" u="none" strike="noStrike" cap="none">
                <a:solidFill>
                  <a:schemeClr val="dk2"/>
                </a:solidFill>
                <a:latin typeface="Arial Narrow"/>
                <a:ea typeface="Arial Narrow"/>
                <a:cs typeface="Arial Narrow"/>
                <a:sym typeface="Arial Narrow"/>
              </a:defRPr>
            </a:lvl1pPr>
            <a:lvl2pPr marL="914400" marR="0" lvl="1" indent="-431800" algn="l" rtl="0">
              <a:spcBef>
                <a:spcPts val="640"/>
              </a:spcBef>
              <a:spcAft>
                <a:spcPts val="0"/>
              </a:spcAft>
              <a:buClr>
                <a:schemeClr val="dk2"/>
              </a:buClr>
              <a:buSzPts val="3200"/>
              <a:buFont typeface="Arial"/>
              <a:buChar char="•"/>
              <a:defRPr sz="3200" b="0" i="0" u="none" strike="noStrike" cap="none">
                <a:solidFill>
                  <a:schemeClr val="dk2"/>
                </a:solidFill>
                <a:latin typeface="Arial Narrow"/>
                <a:ea typeface="Arial Narrow"/>
                <a:cs typeface="Arial Narrow"/>
                <a:sym typeface="Arial Narrow"/>
              </a:defRPr>
            </a:lvl2pPr>
            <a:lvl3pPr marL="1371600" marR="0" lvl="2"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3pPr>
            <a:lvl4pPr marL="1828800" marR="0" lvl="3"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4pPr>
            <a:lvl5pPr marL="2286000" marR="0" lvl="4" indent="-406400" algn="l" rtl="0">
              <a:spcBef>
                <a:spcPts val="560"/>
              </a:spcBef>
              <a:spcAft>
                <a:spcPts val="0"/>
              </a:spcAft>
              <a:buClr>
                <a:schemeClr val="dk2"/>
              </a:buClr>
              <a:buSzPts val="2800"/>
              <a:buFont typeface="Arial"/>
              <a:buChar char="•"/>
              <a:defRPr sz="2800" b="0" i="0" u="none" strike="noStrike" cap="none">
                <a:solidFill>
                  <a:schemeClr val="dk2"/>
                </a:solidFill>
                <a:latin typeface="Arial Narrow"/>
                <a:ea typeface="Arial Narrow"/>
                <a:cs typeface="Arial Narrow"/>
                <a:sym typeface="Arial Narrow"/>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9pPr>
          </a:lstStyle>
          <a:p>
            <a:endParaRPr/>
          </a:p>
        </p:txBody>
      </p:sp>
      <p:sp>
        <p:nvSpPr>
          <p:cNvPr id="48" name="Google Shape;48;p8"/>
          <p:cNvSpPr txBox="1">
            <a:spLocks noGrp="1"/>
          </p:cNvSpPr>
          <p:nvPr>
            <p:ph type="sldNum" idx="12"/>
          </p:nvPr>
        </p:nvSpPr>
        <p:spPr>
          <a:xfrm>
            <a:off x="2285999" y="6355080"/>
            <a:ext cx="6400801" cy="502919"/>
          </a:xfrm>
          <a:prstGeom prst="rect">
            <a:avLst/>
          </a:prstGeom>
          <a:noFill/>
          <a:ln>
            <a:noFill/>
          </a:ln>
        </p:spPr>
        <p:txBody>
          <a:bodyPr spcFirstLastPara="1" wrap="square" lIns="0" tIns="45700" rIns="0" bIns="45700" anchor="ctr" anchorCtr="0">
            <a:noAutofit/>
          </a:bodyPr>
          <a:lstStyle>
            <a:lvl1pPr marL="0" marR="0" lvl="0" indent="0" algn="r" rtl="0">
              <a:spcBef>
                <a:spcPts val="0"/>
              </a:spcBef>
              <a:buNone/>
              <a:defRPr sz="800" b="0" i="0" u="none" strike="noStrike" cap="none">
                <a:solidFill>
                  <a:srgbClr val="000000"/>
                </a:solidFill>
                <a:latin typeface="Arial Narrow"/>
                <a:ea typeface="Arial Narrow"/>
                <a:cs typeface="Arial Narrow"/>
                <a:sym typeface="Arial Narrow"/>
              </a:defRPr>
            </a:lvl1pPr>
            <a:lvl2pPr marL="0" marR="0" lvl="1" indent="0" algn="r" rtl="0">
              <a:spcBef>
                <a:spcPts val="0"/>
              </a:spcBef>
              <a:buNone/>
              <a:defRPr sz="800" b="0" i="0" u="none" strike="noStrike" cap="none">
                <a:solidFill>
                  <a:srgbClr val="000000"/>
                </a:solidFill>
                <a:latin typeface="Arial Narrow"/>
                <a:ea typeface="Arial Narrow"/>
                <a:cs typeface="Arial Narrow"/>
                <a:sym typeface="Arial Narrow"/>
              </a:defRPr>
            </a:lvl2pPr>
            <a:lvl3pPr marL="0" marR="0" lvl="2" indent="0" algn="r" rtl="0">
              <a:spcBef>
                <a:spcPts val="0"/>
              </a:spcBef>
              <a:buNone/>
              <a:defRPr sz="800" b="0" i="0" u="none" strike="noStrike" cap="none">
                <a:solidFill>
                  <a:srgbClr val="000000"/>
                </a:solidFill>
                <a:latin typeface="Arial Narrow"/>
                <a:ea typeface="Arial Narrow"/>
                <a:cs typeface="Arial Narrow"/>
                <a:sym typeface="Arial Narrow"/>
              </a:defRPr>
            </a:lvl3pPr>
            <a:lvl4pPr marL="0" marR="0" lvl="3" indent="0" algn="r" rtl="0">
              <a:spcBef>
                <a:spcPts val="0"/>
              </a:spcBef>
              <a:buNone/>
              <a:defRPr sz="800" b="0" i="0" u="none" strike="noStrike" cap="none">
                <a:solidFill>
                  <a:srgbClr val="000000"/>
                </a:solidFill>
                <a:latin typeface="Arial Narrow"/>
                <a:ea typeface="Arial Narrow"/>
                <a:cs typeface="Arial Narrow"/>
                <a:sym typeface="Arial Narrow"/>
              </a:defRPr>
            </a:lvl4pPr>
            <a:lvl5pPr marL="0" marR="0" lvl="4" indent="0" algn="r" rtl="0">
              <a:spcBef>
                <a:spcPts val="0"/>
              </a:spcBef>
              <a:buNone/>
              <a:defRPr sz="800" b="0" i="0" u="none" strike="noStrike" cap="none">
                <a:solidFill>
                  <a:srgbClr val="000000"/>
                </a:solidFill>
                <a:latin typeface="Arial Narrow"/>
                <a:ea typeface="Arial Narrow"/>
                <a:cs typeface="Arial Narrow"/>
                <a:sym typeface="Arial Narrow"/>
              </a:defRPr>
            </a:lvl5pPr>
            <a:lvl6pPr marL="0" marR="0" lvl="5" indent="0" algn="r" rtl="0">
              <a:spcBef>
                <a:spcPts val="0"/>
              </a:spcBef>
              <a:buNone/>
              <a:defRPr sz="800" b="0" i="0" u="none" strike="noStrike" cap="none">
                <a:solidFill>
                  <a:srgbClr val="000000"/>
                </a:solidFill>
                <a:latin typeface="Arial Narrow"/>
                <a:ea typeface="Arial Narrow"/>
                <a:cs typeface="Arial Narrow"/>
                <a:sym typeface="Arial Narrow"/>
              </a:defRPr>
            </a:lvl6pPr>
            <a:lvl7pPr marL="0" marR="0" lvl="6" indent="0" algn="r" rtl="0">
              <a:spcBef>
                <a:spcPts val="0"/>
              </a:spcBef>
              <a:buNone/>
              <a:defRPr sz="800" b="0" i="0" u="none" strike="noStrike" cap="none">
                <a:solidFill>
                  <a:srgbClr val="000000"/>
                </a:solidFill>
                <a:latin typeface="Arial Narrow"/>
                <a:ea typeface="Arial Narrow"/>
                <a:cs typeface="Arial Narrow"/>
                <a:sym typeface="Arial Narrow"/>
              </a:defRPr>
            </a:lvl7pPr>
            <a:lvl8pPr marL="0" marR="0" lvl="7" indent="0" algn="r" rtl="0">
              <a:spcBef>
                <a:spcPts val="0"/>
              </a:spcBef>
              <a:buNone/>
              <a:defRPr sz="800" b="0" i="0" u="none" strike="noStrike" cap="none">
                <a:solidFill>
                  <a:srgbClr val="000000"/>
                </a:solidFill>
                <a:latin typeface="Arial Narrow"/>
                <a:ea typeface="Arial Narrow"/>
                <a:cs typeface="Arial Narrow"/>
                <a:sym typeface="Arial Narrow"/>
              </a:defRPr>
            </a:lvl8pPr>
            <a:lvl9pPr marL="0" marR="0" lvl="8" indent="0" algn="r" rtl="0">
              <a:spcBef>
                <a:spcPts val="0"/>
              </a:spcBef>
              <a:buNone/>
              <a:defRPr sz="800" b="0" i="0" u="none" strike="noStrike" cap="none">
                <a:solidFill>
                  <a:srgbClr val="000000"/>
                </a:solidFill>
                <a:latin typeface="Arial Narrow"/>
                <a:ea typeface="Arial Narrow"/>
                <a:cs typeface="Arial Narrow"/>
                <a:sym typeface="Arial Narrow"/>
              </a:defRPr>
            </a:lvl9pPr>
          </a:lstStyle>
          <a:p>
            <a:pPr marL="0" lvl="0" indent="0" algn="r" rtl="0">
              <a:spcBef>
                <a:spcPts val="0"/>
              </a:spcBef>
              <a:spcAft>
                <a:spcPts val="0"/>
              </a:spcAft>
              <a:buNone/>
            </a:pPr>
            <a:r>
              <a:rPr lang="en-US"/>
              <a:t>U.S. Department of Commerce | National Oceanic and Atmospheric Administration | NOAA Fisheries | Page </a:t>
            </a:r>
            <a:fld id="{00000000-1234-1234-1234-123412341234}" type="slidenum">
              <a:rPr lang="en-US"/>
              <a:t>‹#›</a:t>
            </a:fld>
            <a:endParaRPr/>
          </a:p>
        </p:txBody>
      </p:sp>
      <p:sp>
        <p:nvSpPr>
          <p:cNvPr id="49" name="Google Shape;49;p8"/>
          <p:cNvSpPr/>
          <p:nvPr/>
        </p:nvSpPr>
        <p:spPr>
          <a:xfrm>
            <a:off x="0" y="0"/>
            <a:ext cx="9144000" cy="914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Narrow"/>
              <a:ea typeface="Arial Narrow"/>
              <a:cs typeface="Arial Narrow"/>
              <a:sym typeface="Arial Narrow"/>
            </a:endParaRPr>
          </a:p>
        </p:txBody>
      </p:sp>
      <p:pic>
        <p:nvPicPr>
          <p:cNvPr id="50" name="Google Shape;50;p8" descr="NOAA-Fisheries-horizontal.png"/>
          <p:cNvPicPr preferRelativeResize="0"/>
          <p:nvPr/>
        </p:nvPicPr>
        <p:blipFill rotWithShape="1">
          <a:blip r:embed="rId3">
            <a:alphaModFix/>
          </a:blip>
          <a:srcRect/>
          <a:stretch/>
        </p:blipFill>
        <p:spPr>
          <a:xfrm>
            <a:off x="444504" y="6419088"/>
            <a:ext cx="1643940" cy="38874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www.fisheries.noaa.gov/inport/item/67345" TargetMode="External"/><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fisheries.noaa.gov/inport/item/67368/rubric/data-set-completion" TargetMode="External"/><Relationship Id="rId4" Type="http://schemas.openxmlformats.org/officeDocument/2006/relationships/hyperlink" Target="https://www.fisheries.noaa.gov/inport/item/6736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Documents/ArcGIS/EDMW%20InPort%20ArcGIS%20Pro%20Demonstration%202022.mpk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46ijdTr04wnbEHfJMgzWK-efVojLVZCW2A8S0ROdmc/edit#gid=163217598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isheries.noaa.gov/inport/item/6679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3201682" y="1141666"/>
            <a:ext cx="5485118" cy="1398472"/>
          </a:xfrm>
          <a:prstGeom prst="rect">
            <a:avLst/>
          </a:prstGeom>
          <a:noFill/>
          <a:ln>
            <a:noFill/>
          </a:ln>
        </p:spPr>
        <p:txBody>
          <a:bodyPr spcFirstLastPara="1" wrap="square" lIns="91425" tIns="45700" rIns="91425" bIns="45700" anchor="t" anchorCtr="0">
            <a:noAutofit/>
          </a:bodyPr>
          <a:lstStyle/>
          <a:p>
            <a:pPr lvl="0" algn="l"/>
            <a:r>
              <a:rPr lang="en-US" sz="4000" dirty="0"/>
              <a:t>Tutorial: Writing ArcGIS Metadata for 100% InPort Score</a:t>
            </a:r>
            <a:endParaRPr sz="4400" b="1" i="0" u="none" strike="noStrike" cap="none" dirty="0">
              <a:solidFill>
                <a:schemeClr val="accent1"/>
              </a:solidFill>
              <a:latin typeface="Arial Narrow"/>
              <a:ea typeface="Arial Narrow"/>
              <a:cs typeface="Arial Narrow"/>
              <a:sym typeface="Arial Narrow"/>
            </a:endParaRPr>
          </a:p>
        </p:txBody>
      </p:sp>
      <p:sp>
        <p:nvSpPr>
          <p:cNvPr id="76" name="Google Shape;76;p13"/>
          <p:cNvSpPr txBox="1">
            <a:spLocks noGrp="1"/>
          </p:cNvSpPr>
          <p:nvPr>
            <p:ph type="body" idx="1"/>
          </p:nvPr>
        </p:nvSpPr>
        <p:spPr>
          <a:xfrm>
            <a:off x="3201988" y="2707457"/>
            <a:ext cx="5484812" cy="1224439"/>
          </a:xfrm>
          <a:prstGeom prst="rect">
            <a:avLst/>
          </a:prstGeom>
          <a:noFill/>
          <a:ln>
            <a:noFill/>
          </a:ln>
        </p:spPr>
        <p:txBody>
          <a:bodyPr spcFirstLastPara="1" wrap="square" lIns="91425" tIns="45700" rIns="91425" bIns="45700" anchor="t" anchorCtr="0">
            <a:noAutofit/>
          </a:bodyPr>
          <a:lstStyle/>
          <a:p>
            <a:pPr marL="0" lvl="0" indent="0" algn="l">
              <a:spcBef>
                <a:spcPts val="0"/>
              </a:spcBef>
            </a:pPr>
            <a:r>
              <a:rPr lang="fr-FR" sz="2000" dirty="0" smtClean="0"/>
              <a:t>Environnemental </a:t>
            </a:r>
            <a:r>
              <a:rPr lang="fr-FR" sz="2000" dirty="0"/>
              <a:t>Data Management </a:t>
            </a:r>
            <a:r>
              <a:rPr lang="fr-FR" sz="2000" dirty="0" smtClean="0"/>
              <a:t>Conference</a:t>
            </a:r>
            <a:endParaRPr lang="fr-FR" sz="2000" dirty="0"/>
          </a:p>
          <a:p>
            <a:pPr marL="0" lvl="0" indent="0" algn="l">
              <a:spcBef>
                <a:spcPts val="0"/>
              </a:spcBef>
            </a:pPr>
            <a:r>
              <a:rPr lang="fr-FR" sz="2000" dirty="0"/>
              <a:t>Sept. 14, 2022</a:t>
            </a:r>
          </a:p>
          <a:p>
            <a:pPr marL="0" lvl="0" indent="0" algn="l">
              <a:spcBef>
                <a:spcPts val="0"/>
              </a:spcBef>
            </a:pPr>
            <a:r>
              <a:rPr lang="fr-FR" sz="2000" dirty="0"/>
              <a:t>11:45am – 1:15pm ET</a:t>
            </a:r>
            <a:endParaRPr sz="2000" b="0" i="0" u="none" strike="noStrike" cap="none" dirty="0">
              <a:solidFill>
                <a:schemeClr val="dk2"/>
              </a:solidFill>
              <a:latin typeface="Arial Narrow"/>
              <a:ea typeface="Arial Narrow"/>
              <a:cs typeface="Arial Narrow"/>
              <a:sym typeface="Arial Narrow"/>
            </a:endParaRPr>
          </a:p>
        </p:txBody>
      </p:sp>
      <p:sp>
        <p:nvSpPr>
          <p:cNvPr id="77" name="Google Shape;77;p13"/>
          <p:cNvSpPr txBox="1">
            <a:spLocks noGrp="1"/>
          </p:cNvSpPr>
          <p:nvPr>
            <p:ph type="body" idx="2"/>
          </p:nvPr>
        </p:nvSpPr>
        <p:spPr>
          <a:xfrm>
            <a:off x="463550" y="3118590"/>
            <a:ext cx="1293813" cy="752475"/>
          </a:xfrm>
          <a:prstGeom prst="rect">
            <a:avLst/>
          </a:prstGeom>
          <a:noFill/>
          <a:ln>
            <a:noFill/>
          </a:ln>
        </p:spPr>
        <p:txBody>
          <a:bodyPr spcFirstLastPara="1" wrap="square" lIns="0" tIns="0" rIns="0" bIns="0" anchor="t" anchorCtr="0">
            <a:noAutofit/>
          </a:bodyPr>
          <a:lstStyle/>
          <a:p>
            <a:pPr marL="0" lvl="0" indent="0" algn="ctr">
              <a:spcBef>
                <a:spcPts val="0"/>
              </a:spcBef>
            </a:pPr>
            <a:r>
              <a:rPr lang="en-US" sz="1600" dirty="0"/>
              <a:t>Office of Science and Technology</a:t>
            </a:r>
            <a:endParaRPr sz="1600" b="1" i="0" u="none" strike="noStrike" cap="none" dirty="0">
              <a:solidFill>
                <a:schemeClr val="accent1"/>
              </a:solidFill>
              <a:latin typeface="Arial Narrow"/>
              <a:ea typeface="Arial Narrow"/>
              <a:cs typeface="Arial Narrow"/>
              <a:sym typeface="Arial Narrow"/>
            </a:endParaRPr>
          </a:p>
        </p:txBody>
      </p:sp>
      <p:sp>
        <p:nvSpPr>
          <p:cNvPr id="78" name="Google Shape;78;p13"/>
          <p:cNvSpPr txBox="1">
            <a:spLocks noGrp="1"/>
          </p:cNvSpPr>
          <p:nvPr>
            <p:ph type="body" idx="3"/>
          </p:nvPr>
        </p:nvSpPr>
        <p:spPr>
          <a:xfrm>
            <a:off x="3201988" y="4282303"/>
            <a:ext cx="5484812" cy="577850"/>
          </a:xfrm>
          <a:prstGeom prst="rect">
            <a:avLst/>
          </a:prstGeom>
          <a:noFill/>
          <a:ln>
            <a:noFill/>
          </a:ln>
        </p:spPr>
        <p:txBody>
          <a:bodyPr spcFirstLastPara="1" wrap="square" lIns="91425" tIns="45700" rIns="91425" bIns="45700" anchor="t" anchorCtr="0">
            <a:noAutofit/>
          </a:bodyPr>
          <a:lstStyle/>
          <a:p>
            <a:pPr marL="0" lvl="0" indent="0" algn="l">
              <a:spcBef>
                <a:spcPts val="0"/>
              </a:spcBef>
            </a:pPr>
            <a:r>
              <a:rPr lang="en-US" sz="1600" dirty="0"/>
              <a:t>Presenters: John Kennedy and Tim </a:t>
            </a:r>
            <a:r>
              <a:rPr lang="en-US" sz="1600" dirty="0" smtClean="0"/>
              <a:t>Haverland</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 with InPort Metadata Part #3</a:t>
            </a:r>
          </a:p>
        </p:txBody>
      </p:sp>
      <p:sp>
        <p:nvSpPr>
          <p:cNvPr id="3" name="Text Placeholder 2"/>
          <p:cNvSpPr>
            <a:spLocks noGrp="1"/>
          </p:cNvSpPr>
          <p:nvPr>
            <p:ph type="body" idx="1"/>
          </p:nvPr>
        </p:nvSpPr>
        <p:spPr>
          <a:xfrm>
            <a:off x="457200" y="1207293"/>
            <a:ext cx="4399472" cy="4525963"/>
          </a:xfrm>
        </p:spPr>
        <p:txBody>
          <a:bodyPr/>
          <a:lstStyle/>
          <a:p>
            <a:r>
              <a:rPr lang="en-US" sz="2000" dirty="0" smtClean="0"/>
              <a:t>Update the InPort record with the edited ArcGIS metadata file</a:t>
            </a:r>
          </a:p>
          <a:p>
            <a:pPr lvl="1"/>
            <a:r>
              <a:rPr lang="en-US" sz="2000" dirty="0" smtClean="0"/>
              <a:t>Use </a:t>
            </a:r>
            <a:r>
              <a:rPr lang="en-US" sz="2000" b="1" dirty="0"/>
              <a:t>Item</a:t>
            </a:r>
            <a:r>
              <a:rPr lang="en-US" sz="2000" dirty="0"/>
              <a:t> &gt; </a:t>
            </a:r>
            <a:r>
              <a:rPr lang="en-US" sz="2000" b="1" dirty="0"/>
              <a:t>Update Item From File</a:t>
            </a:r>
            <a:r>
              <a:rPr lang="en-US" sz="2000" dirty="0"/>
              <a:t> &gt; </a:t>
            </a:r>
            <a:r>
              <a:rPr lang="en-US" sz="2000" b="1" dirty="0"/>
              <a:t>Custom XML File</a:t>
            </a:r>
            <a:r>
              <a:rPr lang="en-US" sz="2000" dirty="0"/>
              <a:t> &gt; Replace Existing Catalog Item?: </a:t>
            </a:r>
            <a:r>
              <a:rPr lang="en-US" sz="2000" b="1" dirty="0"/>
              <a:t>Yes</a:t>
            </a:r>
            <a:r>
              <a:rPr lang="en-US" sz="2000" dirty="0"/>
              <a:t> &gt; Upload Custom XML File: </a:t>
            </a:r>
            <a:r>
              <a:rPr lang="en-US" sz="2000" b="1" dirty="0"/>
              <a:t>Study_Regions.xml</a:t>
            </a:r>
            <a:r>
              <a:rPr lang="en-US" sz="2000" dirty="0"/>
              <a:t> &gt; XSLT Transform to Apply: </a:t>
            </a:r>
            <a:r>
              <a:rPr lang="en-US" sz="2000" b="1" dirty="0"/>
              <a:t>ArcGIS XML to InPort All-In-One V02 (Tim Haverland)</a:t>
            </a:r>
            <a:r>
              <a:rPr lang="en-US" sz="2000" dirty="0"/>
              <a:t> &gt; </a:t>
            </a:r>
            <a:r>
              <a:rPr lang="en-US" sz="2000" b="1" dirty="0"/>
              <a:t>Update</a:t>
            </a:r>
            <a:r>
              <a:rPr lang="en-US" sz="2000" dirty="0"/>
              <a:t> &gt; </a:t>
            </a:r>
            <a:r>
              <a:rPr lang="en-US" sz="2000" b="1" dirty="0"/>
              <a:t>Finish</a:t>
            </a:r>
          </a:p>
          <a:p>
            <a:pPr lvl="1"/>
            <a:r>
              <a:rPr lang="en-US" sz="2000" dirty="0"/>
              <a:t>Go to Dataset "Study Regions 20220516“</a:t>
            </a:r>
          </a:p>
          <a:p>
            <a:pPr lvl="1"/>
            <a:r>
              <a:rPr lang="en-US" sz="2000" dirty="0" smtClean="0"/>
              <a:t>Review </a:t>
            </a:r>
            <a:r>
              <a:rPr lang="en-US" sz="2000" dirty="0"/>
              <a:t>geographic </a:t>
            </a:r>
            <a:r>
              <a:rPr lang="en-US" sz="2000" dirty="0" smtClean="0"/>
              <a:t>extent</a:t>
            </a:r>
          </a:p>
          <a:p>
            <a:r>
              <a:rPr lang="en-US" sz="2000" dirty="0" smtClean="0"/>
              <a:t>Return ArcGIS Pro to load the edited XML to the </a:t>
            </a:r>
            <a:r>
              <a:rPr lang="en-US" sz="2000" dirty="0" err="1" smtClean="0"/>
              <a:t>Study_Regions</a:t>
            </a:r>
            <a:r>
              <a:rPr lang="en-US" sz="2000" dirty="0" smtClean="0"/>
              <a:t> feature class</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10</a:t>
            </a:fld>
            <a:endParaRPr lang="en-US"/>
          </a:p>
        </p:txBody>
      </p:sp>
      <p:pic>
        <p:nvPicPr>
          <p:cNvPr id="5" name="Picture 4"/>
          <p:cNvPicPr>
            <a:picLocks noChangeAspect="1"/>
          </p:cNvPicPr>
          <p:nvPr/>
        </p:nvPicPr>
        <p:blipFill>
          <a:blip r:embed="rId3"/>
          <a:stretch>
            <a:fillRect/>
          </a:stretch>
        </p:blipFill>
        <p:spPr>
          <a:xfrm>
            <a:off x="5900468" y="1207294"/>
            <a:ext cx="3243531" cy="2594824"/>
          </a:xfrm>
          <a:prstGeom prst="rect">
            <a:avLst/>
          </a:prstGeom>
        </p:spPr>
      </p:pic>
      <p:pic>
        <p:nvPicPr>
          <p:cNvPr id="6" name="Picture 5"/>
          <p:cNvPicPr>
            <a:picLocks noChangeAspect="1"/>
          </p:cNvPicPr>
          <p:nvPr/>
        </p:nvPicPr>
        <p:blipFill>
          <a:blip r:embed="rId4"/>
          <a:stretch>
            <a:fillRect/>
          </a:stretch>
        </p:blipFill>
        <p:spPr>
          <a:xfrm>
            <a:off x="5900469" y="3793672"/>
            <a:ext cx="3243532" cy="2590796"/>
          </a:xfrm>
          <a:prstGeom prst="rect">
            <a:avLst/>
          </a:prstGeom>
        </p:spPr>
      </p:pic>
    </p:spTree>
    <p:extLst>
      <p:ext uri="{BB962C8B-B14F-4D97-AF65-F5344CB8AC3E}">
        <p14:creationId xmlns:p14="http://schemas.microsoft.com/office/powerpoint/2010/main" val="3711359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Comments on the Rubric</a:t>
            </a:r>
            <a:endParaRPr lang="en-US" dirty="0"/>
          </a:p>
        </p:txBody>
      </p:sp>
      <p:sp>
        <p:nvSpPr>
          <p:cNvPr id="3" name="Text Placeholder 2"/>
          <p:cNvSpPr>
            <a:spLocks noGrp="1"/>
          </p:cNvSpPr>
          <p:nvPr>
            <p:ph type="body" idx="1"/>
          </p:nvPr>
        </p:nvSpPr>
        <p:spPr>
          <a:xfrm>
            <a:off x="457200" y="1207293"/>
            <a:ext cx="5106838" cy="4525963"/>
          </a:xfrm>
        </p:spPr>
        <p:txBody>
          <a:bodyPr/>
          <a:lstStyle/>
          <a:p>
            <a:r>
              <a:rPr lang="en-US" sz="2000" dirty="0" smtClean="0"/>
              <a:t>Some data sets may have less than 100% score and that’s OK</a:t>
            </a:r>
          </a:p>
          <a:p>
            <a:pPr lvl="1"/>
            <a:r>
              <a:rPr lang="en-US" sz="2000" dirty="0" smtClean="0">
                <a:hlinkClick r:id="rId3"/>
              </a:rPr>
              <a:t>Tables</a:t>
            </a:r>
            <a:r>
              <a:rPr lang="en-US" sz="2000" dirty="0" smtClean="0"/>
              <a:t> without coordinates don’t have a geographic </a:t>
            </a:r>
            <a:r>
              <a:rPr lang="en-US" sz="2000" dirty="0"/>
              <a:t>or temporal </a:t>
            </a:r>
            <a:r>
              <a:rPr lang="en-US" sz="2000" dirty="0" smtClean="0"/>
              <a:t>extent</a:t>
            </a:r>
          </a:p>
          <a:p>
            <a:pPr lvl="1"/>
            <a:r>
              <a:rPr lang="en-US" sz="2000" dirty="0" smtClean="0">
                <a:hlinkClick r:id="rId4"/>
              </a:rPr>
              <a:t>Raster</a:t>
            </a:r>
            <a:r>
              <a:rPr lang="en-US" sz="2000" dirty="0" smtClean="0"/>
              <a:t> data may not have an attribute table</a:t>
            </a:r>
          </a:p>
          <a:p>
            <a:r>
              <a:rPr lang="en-US" sz="2000" dirty="0" smtClean="0"/>
              <a:t>There are InPort elements that can, if populated, give </a:t>
            </a:r>
            <a:r>
              <a:rPr lang="en-US" sz="2000" dirty="0" smtClean="0">
                <a:hlinkClick r:id="rId5"/>
              </a:rPr>
              <a:t>extra credit</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11</a:t>
            </a:fld>
            <a:endParaRPr lang="en-US"/>
          </a:p>
        </p:txBody>
      </p:sp>
      <p:pic>
        <p:nvPicPr>
          <p:cNvPr id="6" name="Picture 5"/>
          <p:cNvPicPr>
            <a:picLocks noChangeAspect="1"/>
          </p:cNvPicPr>
          <p:nvPr/>
        </p:nvPicPr>
        <p:blipFill>
          <a:blip r:embed="rId6"/>
          <a:stretch>
            <a:fillRect/>
          </a:stretch>
        </p:blipFill>
        <p:spPr>
          <a:xfrm>
            <a:off x="5865962" y="1133214"/>
            <a:ext cx="3278038" cy="2622431"/>
          </a:xfrm>
          <a:prstGeom prst="rect">
            <a:avLst/>
          </a:prstGeom>
        </p:spPr>
      </p:pic>
      <p:pic>
        <p:nvPicPr>
          <p:cNvPr id="7" name="Picture 6"/>
          <p:cNvPicPr>
            <a:picLocks noChangeAspect="1"/>
          </p:cNvPicPr>
          <p:nvPr/>
        </p:nvPicPr>
        <p:blipFill>
          <a:blip r:embed="rId7"/>
          <a:stretch>
            <a:fillRect/>
          </a:stretch>
        </p:blipFill>
        <p:spPr>
          <a:xfrm>
            <a:off x="5865962" y="3755646"/>
            <a:ext cx="3278038" cy="2622430"/>
          </a:xfrm>
          <a:prstGeom prst="rect">
            <a:avLst/>
          </a:prstGeom>
        </p:spPr>
      </p:pic>
    </p:spTree>
    <p:extLst>
      <p:ext uri="{BB962C8B-B14F-4D97-AF65-F5344CB8AC3E}">
        <p14:creationId xmlns:p14="http://schemas.microsoft.com/office/powerpoint/2010/main" val="264417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t>
            </a:r>
            <a:r>
              <a:rPr lang="en-US" dirty="0"/>
              <a:t>ArcGIS Pro, Python &amp; ArcPy</a:t>
            </a:r>
          </a:p>
        </p:txBody>
      </p:sp>
      <p:sp>
        <p:nvSpPr>
          <p:cNvPr id="3" name="Text Placeholder 2"/>
          <p:cNvSpPr>
            <a:spLocks noGrp="1"/>
          </p:cNvSpPr>
          <p:nvPr>
            <p:ph type="body" idx="1"/>
          </p:nvPr>
        </p:nvSpPr>
        <p:spPr>
          <a:xfrm>
            <a:off x="457200" y="1207293"/>
            <a:ext cx="5253487" cy="5147787"/>
          </a:xfrm>
        </p:spPr>
        <p:txBody>
          <a:bodyPr/>
          <a:lstStyle/>
          <a:p>
            <a:pPr marL="25400" indent="0">
              <a:buNone/>
            </a:pPr>
            <a:r>
              <a:rPr lang="en-US" sz="2000" dirty="0"/>
              <a:t>from </a:t>
            </a:r>
            <a:r>
              <a:rPr lang="en-US" sz="2000" dirty="0" err="1"/>
              <a:t>arcpy</a:t>
            </a:r>
            <a:r>
              <a:rPr lang="en-US" sz="2000" dirty="0"/>
              <a:t> import metadata as md</a:t>
            </a:r>
          </a:p>
          <a:p>
            <a:pPr marL="25400" indent="0">
              <a:buNone/>
            </a:pPr>
            <a:r>
              <a:rPr lang="en-US" sz="2000" dirty="0" smtClean="0"/>
              <a:t># </a:t>
            </a:r>
            <a:r>
              <a:rPr lang="en-US" sz="2000" dirty="0"/>
              <a:t>Create a new Metadata object</a:t>
            </a:r>
          </a:p>
          <a:p>
            <a:pPr marL="25400" indent="0">
              <a:buNone/>
            </a:pPr>
            <a:r>
              <a:rPr lang="en-US" sz="2000" dirty="0"/>
              <a:t>new_md = md.Metadata</a:t>
            </a:r>
            <a:r>
              <a:rPr lang="en-US" sz="2000" dirty="0" smtClean="0"/>
              <a:t>()</a:t>
            </a:r>
            <a:endParaRPr lang="en-US" sz="2000" dirty="0"/>
          </a:p>
          <a:p>
            <a:pPr marL="25400" indent="0">
              <a:buNone/>
            </a:pPr>
            <a:r>
              <a:rPr lang="en-US" sz="2000" dirty="0"/>
              <a:t># Basic XML File</a:t>
            </a:r>
          </a:p>
          <a:p>
            <a:pPr marL="25400" indent="0">
              <a:buNone/>
            </a:pPr>
            <a:r>
              <a:rPr lang="en-US" sz="2000" dirty="0"/>
              <a:t>new_md.title = 'My Title'</a:t>
            </a:r>
          </a:p>
          <a:p>
            <a:pPr marL="25400" indent="0">
              <a:buNone/>
            </a:pPr>
            <a:r>
              <a:rPr lang="en-US" sz="2000" dirty="0"/>
              <a:t>new_md.tags = 'Tag1, Tag2'</a:t>
            </a:r>
          </a:p>
          <a:p>
            <a:pPr marL="25400" indent="0">
              <a:buNone/>
            </a:pPr>
            <a:r>
              <a:rPr lang="en-US" sz="2000" dirty="0"/>
              <a:t>new_md.summary = 'My Summary'</a:t>
            </a:r>
          </a:p>
          <a:p>
            <a:pPr marL="25400" indent="0">
              <a:buNone/>
            </a:pPr>
            <a:r>
              <a:rPr lang="en-US" sz="2000" dirty="0"/>
              <a:t>new_md.description = 'My Description'</a:t>
            </a:r>
          </a:p>
          <a:p>
            <a:pPr marL="25400" indent="0">
              <a:buNone/>
            </a:pPr>
            <a:r>
              <a:rPr lang="en-US" sz="2000" dirty="0"/>
              <a:t>new_md.credits = 'My Credits'</a:t>
            </a:r>
          </a:p>
          <a:p>
            <a:pPr marL="25400" indent="0">
              <a:buNone/>
            </a:pPr>
            <a:r>
              <a:rPr lang="en-US" sz="2000" dirty="0"/>
              <a:t>new_md.accessConstraints = 'My Access Constraints'</a:t>
            </a:r>
          </a:p>
          <a:p>
            <a:pPr marL="25400" indent="0">
              <a:buNone/>
            </a:pPr>
            <a:r>
              <a:rPr lang="en-US" sz="2000" dirty="0"/>
              <a:t># Save Basic XML File</a:t>
            </a:r>
          </a:p>
          <a:p>
            <a:pPr marL="25400" indent="0">
              <a:buNone/>
            </a:pPr>
            <a:r>
              <a:rPr lang="en-US" sz="2000" dirty="0"/>
              <a:t>new_md.saveAsXML("basic.xml")</a:t>
            </a:r>
          </a:p>
          <a:p>
            <a:pPr marL="25400" indent="0">
              <a:buNone/>
            </a:pPr>
            <a:r>
              <a:rPr lang="en-US" sz="2000" dirty="0"/>
              <a:t>del </a:t>
            </a:r>
            <a:r>
              <a:rPr lang="en-US" sz="2000" dirty="0" smtClean="0"/>
              <a:t>new_md</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12</a:t>
            </a:fld>
            <a:endParaRPr lang="en-US"/>
          </a:p>
        </p:txBody>
      </p:sp>
    </p:spTree>
    <p:extLst>
      <p:ext uri="{BB962C8B-B14F-4D97-AF65-F5344CB8AC3E}">
        <p14:creationId xmlns:p14="http://schemas.microsoft.com/office/powerpoint/2010/main" val="2555550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closing</a:t>
            </a:r>
          </a:p>
        </p:txBody>
      </p:sp>
      <p:sp>
        <p:nvSpPr>
          <p:cNvPr id="3" name="Text Placeholder 2"/>
          <p:cNvSpPr>
            <a:spLocks noGrp="1"/>
          </p:cNvSpPr>
          <p:nvPr>
            <p:ph type="body" idx="1"/>
          </p:nvPr>
        </p:nvSpPr>
        <p:spPr>
          <a:xfrm>
            <a:off x="457200" y="1207293"/>
            <a:ext cx="4815247" cy="4675922"/>
          </a:xfrm>
        </p:spPr>
        <p:txBody>
          <a:bodyPr/>
          <a:lstStyle/>
          <a:p>
            <a:r>
              <a:rPr lang="en-US" sz="2400" dirty="0" smtClean="0"/>
              <a:t>This presentation has shown how to use the guide </a:t>
            </a:r>
            <a:r>
              <a:rPr lang="en-US" sz="2400" dirty="0"/>
              <a:t>to </a:t>
            </a:r>
            <a:r>
              <a:rPr lang="en-US" sz="2400" dirty="0" smtClean="0"/>
              <a:t>create and manage ArcGIS </a:t>
            </a:r>
            <a:r>
              <a:rPr lang="en-US" sz="2400" dirty="0"/>
              <a:t>m</a:t>
            </a:r>
            <a:r>
              <a:rPr lang="en-US" sz="2400" dirty="0" smtClean="0"/>
              <a:t>etadata </a:t>
            </a:r>
            <a:r>
              <a:rPr lang="en-US" sz="2400" dirty="0"/>
              <a:t>for 100% InPort </a:t>
            </a:r>
            <a:r>
              <a:rPr lang="en-US" sz="2400" dirty="0" smtClean="0"/>
              <a:t>score</a:t>
            </a:r>
            <a:endParaRPr lang="en-US" sz="2400" dirty="0" smtClean="0"/>
          </a:p>
          <a:p>
            <a:r>
              <a:rPr lang="en-US" sz="2400" dirty="0" smtClean="0"/>
              <a:t>It’s possible to use the arcpy.metadata module to automate the importing/exporting of metadata using </a:t>
            </a:r>
            <a:r>
              <a:rPr lang="en-US" sz="2400" dirty="0" smtClean="0"/>
              <a:t>Python</a:t>
            </a:r>
          </a:p>
          <a:p>
            <a:r>
              <a:rPr lang="en-US" sz="2400" dirty="0" smtClean="0"/>
              <a:t>Questions?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13</a:t>
            </a:fld>
            <a:endParaRPr lang="en-US"/>
          </a:p>
        </p:txBody>
      </p:sp>
      <p:pic>
        <p:nvPicPr>
          <p:cNvPr id="5" name="Picture 4"/>
          <p:cNvPicPr>
            <a:picLocks noChangeAspect="1"/>
          </p:cNvPicPr>
          <p:nvPr/>
        </p:nvPicPr>
        <p:blipFill>
          <a:blip r:embed="rId3"/>
          <a:stretch>
            <a:fillRect/>
          </a:stretch>
        </p:blipFill>
        <p:spPr>
          <a:xfrm>
            <a:off x="5272447" y="1207293"/>
            <a:ext cx="3871553" cy="3097242"/>
          </a:xfrm>
          <a:prstGeom prst="rect">
            <a:avLst/>
          </a:prstGeom>
        </p:spPr>
      </p:pic>
    </p:spTree>
    <p:extLst>
      <p:ext uri="{BB962C8B-B14F-4D97-AF65-F5344CB8AC3E}">
        <p14:creationId xmlns:p14="http://schemas.microsoft.com/office/powerpoint/2010/main" val="403793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InPort Questions, Comments and Feedback</a:t>
            </a:r>
          </a:p>
        </p:txBody>
      </p:sp>
      <p:sp>
        <p:nvSpPr>
          <p:cNvPr id="3" name="Text Placeholder 2"/>
          <p:cNvSpPr>
            <a:spLocks noGrp="1"/>
          </p:cNvSpPr>
          <p:nvPr>
            <p:ph type="body" idx="1"/>
          </p:nvPr>
        </p:nvSpPr>
        <p:spPr/>
        <p:txBody>
          <a:bodyPr/>
          <a:lstStyle/>
          <a:p>
            <a:r>
              <a:rPr lang="en-US" dirty="0"/>
              <a:t>The InPort Team welcomes questions, comments and feedback from the InPort community</a:t>
            </a:r>
            <a:r>
              <a:rPr lang="en-US" dirty="0" smtClean="0"/>
              <a:t>. Please </a:t>
            </a:r>
            <a:r>
              <a:rPr lang="en-US" dirty="0"/>
              <a:t>email them at EDMjira.inport@noaa.gov</a:t>
            </a:r>
          </a:p>
          <a:p>
            <a:endParaRPr lang="en-US" dirty="0"/>
          </a:p>
          <a:p>
            <a:r>
              <a:rPr lang="en-US" dirty="0"/>
              <a:t>If there is a need for immediate assistance, please contact Lee Weinberger (lee.weinberger@noaa.gov) at (305) 361-4287 between the hours of 9:00am - 4:00pm </a:t>
            </a:r>
            <a:r>
              <a:rPr lang="en-US" dirty="0" smtClean="0"/>
              <a:t>Eastern</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14</a:t>
            </a:fld>
            <a:endParaRPr lang="en-US"/>
          </a:p>
        </p:txBody>
      </p:sp>
    </p:spTree>
    <p:extLst>
      <p:ext uri="{BB962C8B-B14F-4D97-AF65-F5344CB8AC3E}">
        <p14:creationId xmlns:p14="http://schemas.microsoft.com/office/powerpoint/2010/main" val="291315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Needed</a:t>
            </a:r>
          </a:p>
        </p:txBody>
      </p:sp>
      <p:sp>
        <p:nvSpPr>
          <p:cNvPr id="3" name="Text Placeholder 2"/>
          <p:cNvSpPr>
            <a:spLocks noGrp="1"/>
          </p:cNvSpPr>
          <p:nvPr>
            <p:ph type="body" idx="1"/>
          </p:nvPr>
        </p:nvSpPr>
        <p:spPr/>
        <p:txBody>
          <a:bodyPr/>
          <a:lstStyle/>
          <a:p>
            <a:r>
              <a:rPr lang="en-US" sz="2000" dirty="0"/>
              <a:t>ArcGIS Pro 2.7.x or higher</a:t>
            </a:r>
          </a:p>
          <a:p>
            <a:endParaRPr lang="en-US" sz="2000" dirty="0"/>
          </a:p>
          <a:p>
            <a:r>
              <a:rPr lang="en-US" sz="2000" dirty="0"/>
              <a:t>The Handy Dandy </a:t>
            </a:r>
            <a:r>
              <a:rPr lang="en-US" sz="2000" b="1" dirty="0" smtClean="0"/>
              <a:t>“Guidance </a:t>
            </a:r>
            <a:r>
              <a:rPr lang="en-US" sz="2000" b="1" dirty="0"/>
              <a:t>for ArcGIS Pro Metadata in </a:t>
            </a:r>
            <a:r>
              <a:rPr lang="en-US" sz="2000" b="1" dirty="0" smtClean="0"/>
              <a:t>InPort”</a:t>
            </a:r>
            <a:r>
              <a:rPr lang="en-US" sz="2000" dirty="0" smtClean="0"/>
              <a:t> </a:t>
            </a:r>
            <a:r>
              <a:rPr lang="en-US" sz="2000" dirty="0"/>
              <a:t>spreadsheet</a:t>
            </a:r>
          </a:p>
          <a:p>
            <a:endParaRPr lang="en-US" sz="2000" dirty="0"/>
          </a:p>
          <a:p>
            <a:r>
              <a:rPr lang="en-US" sz="2000" dirty="0"/>
              <a:t>The </a:t>
            </a:r>
            <a:r>
              <a:rPr lang="en-US" sz="2000" b="1" dirty="0" smtClean="0"/>
              <a:t>“EDMW </a:t>
            </a:r>
            <a:r>
              <a:rPr lang="en-US" sz="2000" b="1" dirty="0"/>
              <a:t>InPort ArcGIS Pro Demonstration </a:t>
            </a:r>
            <a:r>
              <a:rPr lang="en-US" sz="2000" b="1" dirty="0" smtClean="0"/>
              <a:t>2022”</a:t>
            </a:r>
            <a:r>
              <a:rPr lang="en-US" sz="2000" dirty="0" smtClean="0"/>
              <a:t> </a:t>
            </a:r>
            <a:r>
              <a:rPr lang="en-US" sz="2000" dirty="0"/>
              <a:t>folder containing this presentation, the </a:t>
            </a:r>
            <a:r>
              <a:rPr lang="en-US" sz="2000" dirty="0">
                <a:hlinkClick r:id="rId3" action="ppaction://hlinkfile"/>
              </a:rPr>
              <a:t>ArcGIS Pro map package</a:t>
            </a:r>
            <a:r>
              <a:rPr lang="en-US" sz="2000" dirty="0"/>
              <a:t> </a:t>
            </a:r>
            <a:r>
              <a:rPr lang="en-US" sz="2000" dirty="0"/>
              <a:t>(EDMW InPort ArcGIS Pro Demonstration </a:t>
            </a:r>
            <a:r>
              <a:rPr lang="en-US" sz="2000" dirty="0" smtClean="0"/>
              <a:t>2022.mpkx) </a:t>
            </a:r>
            <a:r>
              <a:rPr lang="en-US" sz="2000" dirty="0"/>
              <a:t>used </a:t>
            </a:r>
            <a:r>
              <a:rPr lang="en-US" sz="2000" dirty="0"/>
              <a:t>in the tutorial, and the sample metadata XML files</a:t>
            </a:r>
          </a:p>
          <a:p>
            <a:endParaRPr lang="en-US" sz="2000" dirty="0"/>
          </a:p>
          <a:p>
            <a:r>
              <a:rPr lang="en-US" sz="2000" dirty="0"/>
              <a:t>InPort Author </a:t>
            </a:r>
            <a:r>
              <a:rPr lang="en-US" sz="2000" dirty="0" smtClean="0"/>
              <a:t>or higher credentials </a:t>
            </a:r>
            <a:r>
              <a:rPr lang="en-US" sz="2000" dirty="0"/>
              <a:t>are </a:t>
            </a:r>
            <a:r>
              <a:rPr lang="en-US" sz="2000" dirty="0" smtClean="0"/>
              <a:t>needed</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2</a:t>
            </a:fld>
            <a:endParaRPr lang="en-US"/>
          </a:p>
        </p:txBody>
      </p:sp>
    </p:spTree>
    <p:extLst>
      <p:ext uri="{BB962C8B-B14F-4D97-AF65-F5344CB8AC3E}">
        <p14:creationId xmlns:p14="http://schemas.microsoft.com/office/powerpoint/2010/main" val="1484752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 with ArcGIS Pro! Part #1</a:t>
            </a:r>
          </a:p>
        </p:txBody>
      </p:sp>
      <p:sp>
        <p:nvSpPr>
          <p:cNvPr id="3" name="Text Placeholder 2"/>
          <p:cNvSpPr>
            <a:spLocks noGrp="1"/>
          </p:cNvSpPr>
          <p:nvPr>
            <p:ph type="body" idx="1"/>
          </p:nvPr>
        </p:nvSpPr>
        <p:spPr/>
        <p:txBody>
          <a:bodyPr/>
          <a:lstStyle/>
          <a:p>
            <a:r>
              <a:rPr lang="en-US" sz="2000" dirty="0"/>
              <a:t>Open the map package. After clicking the map package ArcGIS Pro creates a folder under My Documents \ ArcGIS \ Packages. Save the Project into the same folder</a:t>
            </a:r>
          </a:p>
          <a:p>
            <a:r>
              <a:rPr lang="en-US" sz="2000" dirty="0" smtClean="0"/>
              <a:t>Verify </a:t>
            </a:r>
            <a:r>
              <a:rPr lang="en-US" sz="2000" dirty="0"/>
              <a:t>the metadata style being used: ArcGIS Pro &gt; Settings &gt; Options &gt; Metadata &gt; Metadata Style &gt; North American Profile of ISO 19115 2003</a:t>
            </a:r>
          </a:p>
          <a:p>
            <a:r>
              <a:rPr lang="en-US" sz="2000" dirty="0" smtClean="0"/>
              <a:t>This </a:t>
            </a:r>
            <a:r>
              <a:rPr lang="en-US" sz="2000" dirty="0"/>
              <a:t>map package contains a set of feature classes, a raster mosaic, and a stand-a-lone table. Each of these has a metadata record that can be used as an example</a:t>
            </a:r>
          </a:p>
          <a:p>
            <a:r>
              <a:rPr lang="en-US" sz="2000" dirty="0" smtClean="0"/>
              <a:t>Use </a:t>
            </a:r>
            <a:r>
              <a:rPr lang="en-US" sz="2000" dirty="0"/>
              <a:t>the View tab to open the Catalog View. In the Contents pane, right-click Folder and select "Add Folder Connection". Now navigate to </a:t>
            </a:r>
            <a:r>
              <a:rPr lang="en-US" sz="2000" dirty="0" smtClean="0"/>
              <a:t>"</a:t>
            </a:r>
            <a:r>
              <a:rPr lang="en-US" sz="2000" dirty="0" err="1"/>
              <a:t>commondata</a:t>
            </a:r>
            <a:r>
              <a:rPr lang="en-US" sz="2000" dirty="0"/>
              <a:t>", then select "</a:t>
            </a:r>
            <a:r>
              <a:rPr lang="en-US" sz="2000" dirty="0" err="1"/>
              <a:t>userdata</a:t>
            </a:r>
            <a:r>
              <a:rPr lang="en-US" sz="2000" dirty="0"/>
              <a:t>", and then click OK. Right-click the "</a:t>
            </a:r>
            <a:r>
              <a:rPr lang="en-US" sz="2000" dirty="0" err="1"/>
              <a:t>userdata</a:t>
            </a:r>
            <a:r>
              <a:rPr lang="en-US" sz="2000" dirty="0"/>
              <a:t>" and rename the folder </a:t>
            </a:r>
            <a:r>
              <a:rPr lang="en-US" sz="2000" dirty="0" smtClean="0"/>
              <a:t>to "Metadata"</a:t>
            </a:r>
            <a:endParaRPr lang="en-US" sz="3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3</a:t>
            </a:fld>
            <a:endParaRPr lang="en-US"/>
          </a:p>
        </p:txBody>
      </p:sp>
    </p:spTree>
    <p:extLst>
      <p:ext uri="{BB962C8B-B14F-4D97-AF65-F5344CB8AC3E}">
        <p14:creationId xmlns:p14="http://schemas.microsoft.com/office/powerpoint/2010/main" val="4162048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 with ArcGIS Pro! Part #2</a:t>
            </a:r>
          </a:p>
        </p:txBody>
      </p:sp>
      <p:sp>
        <p:nvSpPr>
          <p:cNvPr id="3" name="Text Placeholder 2"/>
          <p:cNvSpPr>
            <a:spLocks noGrp="1"/>
          </p:cNvSpPr>
          <p:nvPr>
            <p:ph type="body" idx="1"/>
          </p:nvPr>
        </p:nvSpPr>
        <p:spPr/>
        <p:txBody>
          <a:bodyPr/>
          <a:lstStyle/>
          <a:p>
            <a:r>
              <a:rPr lang="en-US" sz="2000" dirty="0"/>
              <a:t>Now do the same as above, but navigate to the "p12" folder and connect</a:t>
            </a:r>
          </a:p>
          <a:p>
            <a:r>
              <a:rPr lang="en-US" sz="2000" dirty="0" smtClean="0"/>
              <a:t>In </a:t>
            </a:r>
            <a:r>
              <a:rPr lang="en-US" sz="2000" dirty="0"/>
              <a:t>the Contents pane right-click Databases and select "Add </a:t>
            </a:r>
            <a:r>
              <a:rPr lang="en-US" sz="2000" dirty="0" smtClean="0"/>
              <a:t>Database“. Navigate </a:t>
            </a:r>
            <a:r>
              <a:rPr lang="en-US" sz="2000" dirty="0"/>
              <a:t>to the p12 folder and then select the File </a:t>
            </a:r>
            <a:r>
              <a:rPr lang="en-US" sz="2000" dirty="0"/>
              <a:t>Geodatabase (</a:t>
            </a:r>
            <a:r>
              <a:rPr lang="en-US" sz="2000" dirty="0" smtClean="0"/>
              <a:t>dismap_july_17_2022_dev.gdb)</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4</a:t>
            </a:fld>
            <a:endParaRPr lang="en-US"/>
          </a:p>
        </p:txBody>
      </p:sp>
    </p:spTree>
    <p:extLst>
      <p:ext uri="{BB962C8B-B14F-4D97-AF65-F5344CB8AC3E}">
        <p14:creationId xmlns:p14="http://schemas.microsoft.com/office/powerpoint/2010/main" val="327621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 with ArcGIS Metadata! Part #1</a:t>
            </a:r>
          </a:p>
        </p:txBody>
      </p:sp>
      <p:sp>
        <p:nvSpPr>
          <p:cNvPr id="3" name="Text Placeholder 2"/>
          <p:cNvSpPr>
            <a:spLocks noGrp="1"/>
          </p:cNvSpPr>
          <p:nvPr>
            <p:ph type="body" idx="1"/>
          </p:nvPr>
        </p:nvSpPr>
        <p:spPr/>
        <p:txBody>
          <a:bodyPr/>
          <a:lstStyle/>
          <a:p>
            <a:r>
              <a:rPr lang="en-US" sz="2000" dirty="0"/>
              <a:t>Return to and select the "</a:t>
            </a:r>
            <a:r>
              <a:rPr lang="en-US" sz="2000" dirty="0" smtClean="0"/>
              <a:t>Metadata" </a:t>
            </a:r>
            <a:r>
              <a:rPr lang="en-US" sz="2000" dirty="0"/>
              <a:t>folder, on the Catalog ribbon locate the Metadata icon </a:t>
            </a:r>
            <a:r>
              <a:rPr lang="en-US" sz="2000" dirty="0" smtClean="0"/>
              <a:t>group</a:t>
            </a:r>
            <a:endParaRPr lang="en-US" sz="2000" dirty="0"/>
          </a:p>
          <a:p>
            <a:r>
              <a:rPr lang="en-US" sz="2000" dirty="0"/>
              <a:t>Click the down-arrow on the Save As item, then select "Save As XML" and "All Content", then navigate to the "</a:t>
            </a:r>
            <a:r>
              <a:rPr lang="en-US" sz="2000" dirty="0" smtClean="0"/>
              <a:t>Metadata" </a:t>
            </a:r>
            <a:r>
              <a:rPr lang="en-US" sz="2000" dirty="0"/>
              <a:t>folder and then save the XML file as "</a:t>
            </a:r>
            <a:r>
              <a:rPr lang="en-US" sz="2000" dirty="0" smtClean="0"/>
              <a:t>empty“. Return </a:t>
            </a:r>
            <a:r>
              <a:rPr lang="en-US" sz="2000" dirty="0"/>
              <a:t>the "</a:t>
            </a:r>
            <a:r>
              <a:rPr lang="en-US" sz="2000" dirty="0" smtClean="0"/>
              <a:t>Metadata" </a:t>
            </a:r>
            <a:r>
              <a:rPr lang="en-US" sz="2000" dirty="0"/>
              <a:t>folder and refresh</a:t>
            </a:r>
          </a:p>
          <a:p>
            <a:r>
              <a:rPr lang="en-US" sz="2000" dirty="0" smtClean="0"/>
              <a:t>In </a:t>
            </a:r>
            <a:r>
              <a:rPr lang="en-US" sz="2000" dirty="0"/>
              <a:t>the Contents Pane expand the Databases folder, then click the File </a:t>
            </a:r>
            <a:r>
              <a:rPr lang="en-US" sz="2000" dirty="0"/>
              <a:t>Database (</a:t>
            </a:r>
            <a:r>
              <a:rPr lang="en-US" sz="2000" dirty="0" smtClean="0"/>
              <a:t>dismap_july_17_2022_dev.gdb), </a:t>
            </a:r>
            <a:r>
              <a:rPr lang="en-US" sz="2000" dirty="0"/>
              <a:t>and then click the </a:t>
            </a:r>
            <a:r>
              <a:rPr lang="en-US" sz="2000" b="1" dirty="0"/>
              <a:t>Study Regions</a:t>
            </a:r>
            <a:r>
              <a:rPr lang="en-US" sz="2000" dirty="0"/>
              <a:t> Feature </a:t>
            </a:r>
            <a:r>
              <a:rPr lang="en-US" sz="2000" dirty="0" smtClean="0"/>
              <a:t>Class. This </a:t>
            </a:r>
            <a:r>
              <a:rPr lang="en-US" sz="2000" dirty="0"/>
              <a:t>previews the existing metadata for this item, which is mostly empty as no metadata has been </a:t>
            </a:r>
            <a:r>
              <a:rPr lang="en-US" sz="2000" dirty="0" smtClean="0"/>
              <a:t>added</a:t>
            </a:r>
          </a:p>
          <a:p>
            <a:r>
              <a:rPr lang="en-US" sz="2000" dirty="0" smtClean="0"/>
              <a:t>On </a:t>
            </a:r>
            <a:r>
              <a:rPr lang="en-US" sz="2000" dirty="0"/>
              <a:t>the Metadata icon group, click Synchronize, this adds the basic ArcGIS </a:t>
            </a:r>
            <a:r>
              <a:rPr lang="en-US" sz="2000" dirty="0" smtClean="0"/>
              <a:t>metadata</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5</a:t>
            </a:fld>
            <a:endParaRPr lang="en-US"/>
          </a:p>
        </p:txBody>
      </p:sp>
    </p:spTree>
    <p:extLst>
      <p:ext uri="{BB962C8B-B14F-4D97-AF65-F5344CB8AC3E}">
        <p14:creationId xmlns:p14="http://schemas.microsoft.com/office/powerpoint/2010/main" val="473451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 with ArcGIS Metadata! Part #2</a:t>
            </a:r>
          </a:p>
        </p:txBody>
      </p:sp>
      <p:sp>
        <p:nvSpPr>
          <p:cNvPr id="3" name="Text Placeholder 2"/>
          <p:cNvSpPr>
            <a:spLocks noGrp="1"/>
          </p:cNvSpPr>
          <p:nvPr>
            <p:ph type="body" idx="1"/>
          </p:nvPr>
        </p:nvSpPr>
        <p:spPr/>
        <p:txBody>
          <a:bodyPr/>
          <a:lstStyle/>
          <a:p>
            <a:r>
              <a:rPr lang="en-US" sz="2000" dirty="0"/>
              <a:t>Now select the “</a:t>
            </a:r>
            <a:r>
              <a:rPr lang="en-US" sz="2000" dirty="0" err="1"/>
              <a:t>DisMAP</a:t>
            </a:r>
            <a:r>
              <a:rPr lang="en-US" sz="2000" dirty="0"/>
              <a:t> Regions” Feature Class and review the existing metadata. Return to the Metadata icon group and select "Save </a:t>
            </a:r>
            <a:r>
              <a:rPr lang="en-US" sz="2000" dirty="0" smtClean="0"/>
              <a:t>As“</a:t>
            </a:r>
          </a:p>
          <a:p>
            <a:r>
              <a:rPr lang="en-US" sz="2000" dirty="0" smtClean="0"/>
              <a:t>And then "Save </a:t>
            </a:r>
            <a:r>
              <a:rPr lang="en-US" sz="2000" dirty="0"/>
              <a:t>As XML“ and select "Without Sensitive Info", then navigate to the </a:t>
            </a:r>
            <a:r>
              <a:rPr lang="en-US" sz="2000" dirty="0" smtClean="0"/>
              <a:t>"Metadata" </a:t>
            </a:r>
            <a:r>
              <a:rPr lang="en-US" sz="2000" dirty="0"/>
              <a:t>folder and then save the XML file as "DisMAP_Regions.xml"</a:t>
            </a:r>
          </a:p>
          <a:p>
            <a:r>
              <a:rPr lang="en-US" sz="2000" dirty="0" smtClean="0"/>
              <a:t>Now </a:t>
            </a:r>
            <a:r>
              <a:rPr lang="en-US" sz="2000" dirty="0"/>
              <a:t>return to the Catalog tab, navigate to the </a:t>
            </a:r>
            <a:r>
              <a:rPr lang="en-US" sz="2000" dirty="0" smtClean="0"/>
              <a:t>"Metadata" </a:t>
            </a:r>
            <a:r>
              <a:rPr lang="en-US" sz="2000" dirty="0"/>
              <a:t>folder, select the "DisMAP_Regions.xml" file, and then click </a:t>
            </a:r>
            <a:r>
              <a:rPr lang="en-US" sz="2000" dirty="0" smtClean="0"/>
              <a:t>Edit. This </a:t>
            </a:r>
            <a:r>
              <a:rPr lang="en-US" sz="2000" dirty="0"/>
              <a:t>opens the XML in the metadata </a:t>
            </a:r>
            <a:r>
              <a:rPr lang="en-US" sz="2000" dirty="0" smtClean="0"/>
              <a:t>editor</a:t>
            </a:r>
            <a:endParaRPr lang="en-US" sz="2000" dirty="0"/>
          </a:p>
          <a:p>
            <a:r>
              <a:rPr lang="en-US" sz="2000" dirty="0"/>
              <a:t>Return to the File Geodatabase by clicking the Catalog tab, then Databases, then the File Geodatabase, and then select the "Study Regions“ Feature </a:t>
            </a:r>
            <a:r>
              <a:rPr lang="en-US" sz="2000" dirty="0" smtClean="0"/>
              <a:t>Class</a:t>
            </a:r>
          </a:p>
          <a:p>
            <a:r>
              <a:rPr lang="en-US" sz="2000" dirty="0" smtClean="0"/>
              <a:t>On </a:t>
            </a:r>
            <a:r>
              <a:rPr lang="en-US" sz="2000" dirty="0"/>
              <a:t>the Metadata icon group select </a:t>
            </a:r>
            <a:r>
              <a:rPr lang="en-US" sz="2000" dirty="0" smtClean="0"/>
              <a:t>Edit</a:t>
            </a:r>
          </a:p>
          <a:p>
            <a:r>
              <a:rPr lang="en-US" sz="2000" dirty="0" smtClean="0"/>
              <a:t>Optionally you can do the same for the NEUS_F raster mosaic and the </a:t>
            </a:r>
            <a:r>
              <a:rPr lang="en-US" sz="2000" dirty="0" err="1" smtClean="0"/>
              <a:t>NEUS_F_Indicators</a:t>
            </a:r>
            <a:r>
              <a:rPr lang="en-US" sz="2000" dirty="0" smtClean="0"/>
              <a:t> table to compare the differences between metadata for these items</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6</a:t>
            </a:fld>
            <a:endParaRPr lang="en-US"/>
          </a:p>
        </p:txBody>
      </p:sp>
    </p:spTree>
    <p:extLst>
      <p:ext uri="{BB962C8B-B14F-4D97-AF65-F5344CB8AC3E}">
        <p14:creationId xmlns:p14="http://schemas.microsoft.com/office/powerpoint/2010/main" val="2085303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 with InPort Metadata Part #1</a:t>
            </a:r>
          </a:p>
        </p:txBody>
      </p:sp>
      <p:sp>
        <p:nvSpPr>
          <p:cNvPr id="3" name="Text Placeholder 2"/>
          <p:cNvSpPr>
            <a:spLocks noGrp="1"/>
          </p:cNvSpPr>
          <p:nvPr>
            <p:ph type="body" idx="1"/>
          </p:nvPr>
        </p:nvSpPr>
        <p:spPr>
          <a:xfrm>
            <a:off x="457200" y="1110488"/>
            <a:ext cx="4627022" cy="4882956"/>
          </a:xfrm>
        </p:spPr>
        <p:txBody>
          <a:bodyPr/>
          <a:lstStyle/>
          <a:p>
            <a:r>
              <a:rPr lang="en-US" sz="2000" dirty="0"/>
              <a:t>Bring up the Handy Dandy “</a:t>
            </a:r>
            <a:r>
              <a:rPr lang="en-US" sz="2000" b="1" dirty="0">
                <a:hlinkClick r:id="rId3"/>
              </a:rPr>
              <a:t>Guidance for ArcGIS Pro Metadata in InPort</a:t>
            </a:r>
            <a:r>
              <a:rPr lang="en-US" sz="2000" dirty="0"/>
              <a:t>” spreadsheet and make a copy so you can highlight your progress</a:t>
            </a:r>
          </a:p>
          <a:p>
            <a:r>
              <a:rPr lang="en-US" sz="2000" dirty="0" smtClean="0"/>
              <a:t>Select the </a:t>
            </a:r>
            <a:r>
              <a:rPr lang="en-US" sz="2000" b="1" dirty="0" smtClean="0"/>
              <a:t>“Updated </a:t>
            </a:r>
            <a:r>
              <a:rPr lang="en-US" sz="2000" b="1" dirty="0"/>
              <a:t>Metadata Elements Guide </a:t>
            </a:r>
            <a:r>
              <a:rPr lang="en-US" sz="2000" b="1" dirty="0" smtClean="0"/>
              <a:t>20220528”</a:t>
            </a:r>
            <a:r>
              <a:rPr lang="en-US" sz="2000" dirty="0" smtClean="0"/>
              <a:t> </a:t>
            </a:r>
            <a:r>
              <a:rPr lang="en-US" sz="2000" dirty="0" smtClean="0"/>
              <a:t>worksheet</a:t>
            </a:r>
          </a:p>
          <a:p>
            <a:r>
              <a:rPr lang="en-US" sz="2000" dirty="0" smtClean="0"/>
              <a:t>The guide is designed to follow the elements in the ArcGIS metadata editor and cross-references the InPort elements</a:t>
            </a:r>
            <a:endParaRPr lang="en-US" sz="2000" dirty="0"/>
          </a:p>
          <a:p>
            <a:r>
              <a:rPr lang="en-US" sz="2000" dirty="0"/>
              <a:t>Some common issues we've </a:t>
            </a:r>
            <a:r>
              <a:rPr lang="en-US" sz="2000" dirty="0" smtClean="0"/>
              <a:t>encountered</a:t>
            </a:r>
          </a:p>
          <a:p>
            <a:pPr lvl="1"/>
            <a:r>
              <a:rPr lang="en-US" sz="2000" dirty="0" smtClean="0"/>
              <a:t>Contacts </a:t>
            </a:r>
            <a:r>
              <a:rPr lang="en-US" sz="2000" dirty="0"/>
              <a:t>(email address) listed in the ArcGIS metadata record not having an account in InPort</a:t>
            </a:r>
          </a:p>
          <a:p>
            <a:pPr lvl="1"/>
            <a:r>
              <a:rPr lang="en-US" sz="2000" dirty="0"/>
              <a:t>Organization </a:t>
            </a:r>
            <a:r>
              <a:rPr lang="en-US" sz="2000" dirty="0" smtClean="0"/>
              <a:t>name inconsistencies</a:t>
            </a:r>
            <a:endParaRPr lang="en-US" sz="2000" dirty="0"/>
          </a:p>
          <a:p>
            <a:pPr lvl="1"/>
            <a:r>
              <a:rPr lang="en-US" sz="2000" dirty="0"/>
              <a:t>Dates not being </a:t>
            </a:r>
            <a:r>
              <a:rPr lang="en-US" sz="2000" dirty="0" smtClean="0"/>
              <a:t>assigned</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7</a:t>
            </a:fld>
            <a:endParaRPr lang="en-US"/>
          </a:p>
        </p:txBody>
      </p:sp>
      <p:pic>
        <p:nvPicPr>
          <p:cNvPr id="5" name="Picture 4"/>
          <p:cNvPicPr>
            <a:picLocks noChangeAspect="1"/>
          </p:cNvPicPr>
          <p:nvPr/>
        </p:nvPicPr>
        <p:blipFill>
          <a:blip r:embed="rId4"/>
          <a:stretch>
            <a:fillRect/>
          </a:stretch>
        </p:blipFill>
        <p:spPr>
          <a:xfrm>
            <a:off x="5084222" y="1494850"/>
            <a:ext cx="4059778" cy="3914353"/>
          </a:xfrm>
          <a:prstGeom prst="rect">
            <a:avLst/>
          </a:prstGeom>
        </p:spPr>
      </p:pic>
    </p:spTree>
    <p:extLst>
      <p:ext uri="{BB962C8B-B14F-4D97-AF65-F5344CB8AC3E}">
        <p14:creationId xmlns:p14="http://schemas.microsoft.com/office/powerpoint/2010/main" val="925958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 with ArcGIS Metadata! Part </a:t>
            </a:r>
            <a:r>
              <a:rPr lang="en-US" dirty="0" smtClean="0"/>
              <a:t>#3</a:t>
            </a:r>
            <a:endParaRPr lang="en-US" dirty="0"/>
          </a:p>
        </p:txBody>
      </p:sp>
      <p:sp>
        <p:nvSpPr>
          <p:cNvPr id="3" name="Text Placeholder 2"/>
          <p:cNvSpPr>
            <a:spLocks noGrp="1"/>
          </p:cNvSpPr>
          <p:nvPr>
            <p:ph type="body" idx="1"/>
          </p:nvPr>
        </p:nvSpPr>
        <p:spPr/>
        <p:txBody>
          <a:bodyPr/>
          <a:lstStyle/>
          <a:p>
            <a:r>
              <a:rPr lang="en-US" sz="2400" dirty="0" smtClean="0"/>
              <a:t>Return to ArcGIS Pro and the Metadata editor</a:t>
            </a:r>
          </a:p>
          <a:p>
            <a:r>
              <a:rPr lang="en-US" sz="2400" dirty="0" smtClean="0"/>
              <a:t>We’ll use the </a:t>
            </a:r>
            <a:r>
              <a:rPr lang="en-US" sz="2400" dirty="0" err="1" smtClean="0"/>
              <a:t>DisMAP</a:t>
            </a:r>
            <a:r>
              <a:rPr lang="en-US" sz="2400" dirty="0" smtClean="0"/>
              <a:t> Region metadata as a source to copy and paste content to the Study Regions metadata</a:t>
            </a:r>
          </a:p>
          <a:p>
            <a:r>
              <a:rPr lang="en-US" sz="2400" dirty="0"/>
              <a:t>As we go from item to item, we’ll mark the guide with a cell fill to keep tract of our </a:t>
            </a:r>
            <a:r>
              <a:rPr lang="en-US" sz="2400" dirty="0" smtClean="0"/>
              <a:t>progress</a:t>
            </a:r>
          </a:p>
          <a:p>
            <a:pPr lvl="1"/>
            <a:r>
              <a:rPr lang="en-US" sz="2400" smtClean="0"/>
              <a:t>Extents issue: </a:t>
            </a:r>
            <a:r>
              <a:rPr lang="en-US" sz="2400" dirty="0"/>
              <a:t>-</a:t>
            </a:r>
            <a:r>
              <a:rPr lang="en-US" sz="2400" dirty="0" smtClean="0"/>
              <a:t>179.999989. 179.999989</a:t>
            </a:r>
            <a:endParaRPr lang="en-US" sz="2400" dirty="0"/>
          </a:p>
          <a:p>
            <a:r>
              <a:rPr lang="en-US" sz="2400" dirty="0" smtClean="0"/>
              <a:t>Save the edits and exit the metadata editor</a:t>
            </a:r>
          </a:p>
          <a:p>
            <a:r>
              <a:rPr lang="en-US" sz="2400" dirty="0" smtClean="0"/>
              <a:t>Return to the “</a:t>
            </a:r>
            <a:r>
              <a:rPr lang="en-US" sz="2400" dirty="0" err="1" smtClean="0"/>
              <a:t>Study_Regions</a:t>
            </a:r>
            <a:r>
              <a:rPr lang="en-US" sz="2400" dirty="0"/>
              <a:t>” </a:t>
            </a:r>
            <a:r>
              <a:rPr lang="en-US" sz="2400" dirty="0" smtClean="0"/>
              <a:t>feature </a:t>
            </a:r>
            <a:r>
              <a:rPr lang="en-US" sz="2400" dirty="0"/>
              <a:t>c</a:t>
            </a:r>
            <a:r>
              <a:rPr lang="en-US" sz="2400" dirty="0" smtClean="0"/>
              <a:t>lass </a:t>
            </a:r>
            <a:r>
              <a:rPr lang="en-US" sz="2400" dirty="0"/>
              <a:t>and </a:t>
            </a:r>
            <a:r>
              <a:rPr lang="en-US" sz="2400" dirty="0" smtClean="0"/>
              <a:t>then in the Metadata </a:t>
            </a:r>
            <a:r>
              <a:rPr lang="en-US" sz="2400" dirty="0"/>
              <a:t>icon group and select "Save </a:t>
            </a:r>
            <a:r>
              <a:rPr lang="en-US" sz="2400" dirty="0" smtClean="0"/>
              <a:t>As“</a:t>
            </a:r>
          </a:p>
          <a:p>
            <a:r>
              <a:rPr lang="en-US" sz="2400" dirty="0" smtClean="0"/>
              <a:t>Then select "Save </a:t>
            </a:r>
            <a:r>
              <a:rPr lang="en-US" sz="2400" dirty="0"/>
              <a:t>As XML</a:t>
            </a:r>
            <a:r>
              <a:rPr lang="en-US" sz="2400" dirty="0" smtClean="0"/>
              <a:t>“, select </a:t>
            </a:r>
            <a:r>
              <a:rPr lang="en-US" sz="2400" dirty="0"/>
              <a:t>"Without Sensitive Info", then navigate to the "Metadata" folder and then save the XML file as </a:t>
            </a:r>
            <a:r>
              <a:rPr lang="en-US" sz="2400" dirty="0" smtClean="0"/>
              <a:t>“Study_Regions.xml</a:t>
            </a:r>
            <a:r>
              <a:rPr lang="en-US" sz="2400" dirty="0"/>
              <a:t>"</a:t>
            </a:r>
          </a:p>
          <a:p>
            <a:endParaRPr lang="en-US"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8</a:t>
            </a:fld>
            <a:endParaRPr lang="en-US"/>
          </a:p>
        </p:txBody>
      </p:sp>
    </p:spTree>
    <p:extLst>
      <p:ext uri="{BB962C8B-B14F-4D97-AF65-F5344CB8AC3E}">
        <p14:creationId xmlns:p14="http://schemas.microsoft.com/office/powerpoint/2010/main" val="272383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 with InPort Metadata Part #2</a:t>
            </a:r>
          </a:p>
        </p:txBody>
      </p:sp>
      <p:sp>
        <p:nvSpPr>
          <p:cNvPr id="3" name="Text Placeholder 2"/>
          <p:cNvSpPr>
            <a:spLocks noGrp="1"/>
          </p:cNvSpPr>
          <p:nvPr>
            <p:ph type="body" idx="1"/>
          </p:nvPr>
        </p:nvSpPr>
        <p:spPr/>
        <p:txBody>
          <a:bodyPr/>
          <a:lstStyle/>
          <a:p>
            <a:r>
              <a:rPr lang="en-US" sz="2000" dirty="0" smtClean="0"/>
              <a:t>Go </a:t>
            </a:r>
            <a:r>
              <a:rPr lang="en-US" sz="2000" dirty="0"/>
              <a:t>to InPort (https://www.fisheries.noaa.gov/inport</a:t>
            </a:r>
            <a:r>
              <a:rPr lang="en-US" sz="2000" dirty="0" smtClean="0"/>
              <a:t>/) </a:t>
            </a:r>
            <a:r>
              <a:rPr lang="en-US" sz="2000" dirty="0" smtClean="0"/>
              <a:t>and login</a:t>
            </a:r>
          </a:p>
          <a:p>
            <a:r>
              <a:rPr lang="en-US" sz="2000" dirty="0" smtClean="0"/>
              <a:t>Then navigate to an </a:t>
            </a:r>
            <a:r>
              <a:rPr lang="en-US" sz="2000" dirty="0" smtClean="0">
                <a:hlinkClick r:id="rId3"/>
              </a:rPr>
              <a:t>InPort </a:t>
            </a:r>
            <a:r>
              <a:rPr lang="en-US" sz="2000" dirty="0">
                <a:hlinkClick r:id="rId3"/>
              </a:rPr>
              <a:t>project</a:t>
            </a:r>
            <a:r>
              <a:rPr lang="en-US" sz="2000" dirty="0"/>
              <a:t> </a:t>
            </a:r>
            <a:r>
              <a:rPr lang="en-US" sz="2000" dirty="0" smtClean="0"/>
              <a:t>and login to load </a:t>
            </a:r>
            <a:r>
              <a:rPr lang="en-US" sz="2000" dirty="0"/>
              <a:t>the new metadata record</a:t>
            </a:r>
          </a:p>
          <a:p>
            <a:r>
              <a:rPr lang="en-US" sz="2000" dirty="0" smtClean="0"/>
              <a:t>To create a new InPort </a:t>
            </a:r>
            <a:r>
              <a:rPr lang="en-US" sz="2000" dirty="0" smtClean="0"/>
              <a:t>Data Set metadata record</a:t>
            </a:r>
          </a:p>
          <a:p>
            <a:pPr lvl="1"/>
            <a:r>
              <a:rPr lang="en-US" sz="2000" dirty="0" smtClean="0"/>
              <a:t>Use </a:t>
            </a:r>
            <a:r>
              <a:rPr lang="en-US" sz="2000" b="1" dirty="0" smtClean="0"/>
              <a:t>Item</a:t>
            </a:r>
            <a:r>
              <a:rPr lang="en-US" sz="2000" dirty="0" smtClean="0"/>
              <a:t> &gt; </a:t>
            </a:r>
            <a:r>
              <a:rPr lang="en-US" sz="2000" b="1" dirty="0" smtClean="0"/>
              <a:t>Add Child Item</a:t>
            </a:r>
            <a:r>
              <a:rPr lang="en-US" sz="2000" dirty="0" smtClean="0"/>
              <a:t> </a:t>
            </a:r>
            <a:r>
              <a:rPr lang="en-US" sz="2000" dirty="0"/>
              <a:t>&gt; </a:t>
            </a:r>
            <a:r>
              <a:rPr lang="en-US" sz="2000" b="1" dirty="0"/>
              <a:t>Catalog Item Type</a:t>
            </a:r>
            <a:r>
              <a:rPr lang="en-US" sz="2000" dirty="0"/>
              <a:t>: </a:t>
            </a:r>
            <a:r>
              <a:rPr lang="en-US" sz="2000" b="1" dirty="0"/>
              <a:t>Data Set</a:t>
            </a:r>
            <a:r>
              <a:rPr lang="en-US" sz="2000" dirty="0"/>
              <a:t> &gt; </a:t>
            </a:r>
            <a:r>
              <a:rPr lang="en-US" sz="2000" b="1" dirty="0"/>
              <a:t>Title</a:t>
            </a:r>
            <a:r>
              <a:rPr lang="en-US" sz="2000" dirty="0"/>
              <a:t>: Study Regions 20220516 &gt; </a:t>
            </a:r>
            <a:r>
              <a:rPr lang="en-US" sz="2000" b="1" dirty="0" smtClean="0"/>
              <a:t>Create</a:t>
            </a:r>
            <a:endParaRPr lang="en-US" sz="2000" b="1" dirty="0" smtClean="0"/>
          </a:p>
          <a:p>
            <a:r>
              <a:rPr lang="en-US" sz="2000" dirty="0"/>
              <a:t>Go to Dataset "Study Regions </a:t>
            </a:r>
            <a:r>
              <a:rPr lang="en-US" sz="2000" dirty="0" smtClean="0"/>
              <a:t>20220516“</a:t>
            </a:r>
          </a:p>
          <a:p>
            <a:r>
              <a:rPr lang="en-US" sz="2000" dirty="0" smtClean="0"/>
              <a:t>Use </a:t>
            </a:r>
            <a:r>
              <a:rPr lang="en-US" sz="2000" b="1" dirty="0"/>
              <a:t>Item</a:t>
            </a:r>
            <a:r>
              <a:rPr lang="en-US" sz="2000" dirty="0"/>
              <a:t> &gt; </a:t>
            </a:r>
            <a:r>
              <a:rPr lang="en-US" sz="2000" b="1" dirty="0"/>
              <a:t>Update Item From File</a:t>
            </a:r>
            <a:r>
              <a:rPr lang="en-US" sz="2000" dirty="0"/>
              <a:t> &gt; </a:t>
            </a:r>
            <a:r>
              <a:rPr lang="en-US" sz="2000" b="1" dirty="0"/>
              <a:t>Custom XML File</a:t>
            </a:r>
            <a:r>
              <a:rPr lang="en-US" sz="2000" dirty="0"/>
              <a:t> &gt; Replace Existing Catalog Item?: </a:t>
            </a:r>
            <a:r>
              <a:rPr lang="en-US" sz="2000" b="1" dirty="0"/>
              <a:t>Yes</a:t>
            </a:r>
            <a:r>
              <a:rPr lang="en-US" sz="2000" dirty="0"/>
              <a:t> &gt; Upload Custom XML File: </a:t>
            </a:r>
            <a:r>
              <a:rPr lang="en-US" sz="2000" b="1" dirty="0"/>
              <a:t>Study_Regions.xml</a:t>
            </a:r>
            <a:r>
              <a:rPr lang="en-US" sz="2000" dirty="0"/>
              <a:t> &gt; </a:t>
            </a:r>
            <a:r>
              <a:rPr lang="en-US" sz="2000" dirty="0" smtClean="0"/>
              <a:t>XSLT </a:t>
            </a:r>
            <a:r>
              <a:rPr lang="en-US" sz="2000" dirty="0"/>
              <a:t>Transform to Apply: </a:t>
            </a:r>
            <a:r>
              <a:rPr lang="en-US" sz="2000" b="1" dirty="0" smtClean="0"/>
              <a:t>ArcGIS XML to InPort All-In-One V02 (Tim Haverland)</a:t>
            </a:r>
            <a:r>
              <a:rPr lang="en-US" sz="2000" dirty="0" smtClean="0"/>
              <a:t> </a:t>
            </a:r>
            <a:r>
              <a:rPr lang="en-US" sz="2000" dirty="0"/>
              <a:t>&gt; </a:t>
            </a:r>
            <a:r>
              <a:rPr lang="en-US" sz="2000" b="1" dirty="0"/>
              <a:t>Update</a:t>
            </a:r>
            <a:r>
              <a:rPr lang="en-US" sz="2000" dirty="0"/>
              <a:t> &gt; </a:t>
            </a:r>
            <a:r>
              <a:rPr lang="en-US" sz="2000" b="1" dirty="0"/>
              <a:t>Finish</a:t>
            </a:r>
          </a:p>
          <a:p>
            <a:r>
              <a:rPr lang="en-US" sz="2000" dirty="0" smtClean="0"/>
              <a:t>Go </a:t>
            </a:r>
            <a:r>
              <a:rPr lang="en-US" sz="2000" dirty="0"/>
              <a:t>to Dataset "Study Regions 20220516“</a:t>
            </a:r>
            <a:endParaRPr lang="en-US" sz="2000" dirty="0" smtClean="0"/>
          </a:p>
          <a:p>
            <a:r>
              <a:rPr lang="en-US" sz="2000" dirty="0" smtClean="0"/>
              <a:t>Review the geographic </a:t>
            </a:r>
            <a:r>
              <a:rPr lang="en-US" sz="2000" dirty="0" smtClean="0"/>
              <a:t>extent</a:t>
            </a:r>
          </a:p>
          <a:p>
            <a:r>
              <a:rPr lang="en-US" sz="2000" dirty="0" smtClean="0"/>
              <a:t>Edit the XML in a text editor </a:t>
            </a:r>
            <a:r>
              <a:rPr lang="en-US" sz="2000" dirty="0" smtClean="0"/>
              <a:t>for the </a:t>
            </a:r>
            <a:r>
              <a:rPr lang="en-US" sz="2000" dirty="0" smtClean="0"/>
              <a:t>geographic extent fix</a:t>
            </a:r>
            <a:endParaRPr lang="en-US"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U.S. Department of Commerce | National Oceanic and Atmospheric Administration | NOAA Fisheries | Page </a:t>
            </a:r>
            <a:fld id="{00000000-1234-1234-1234-123412341234}" type="slidenum">
              <a:rPr lang="en-US" smtClean="0"/>
              <a:t>9</a:t>
            </a:fld>
            <a:endParaRPr lang="en-US"/>
          </a:p>
        </p:txBody>
      </p:sp>
    </p:spTree>
    <p:extLst>
      <p:ext uri="{BB962C8B-B14F-4D97-AF65-F5344CB8AC3E}">
        <p14:creationId xmlns:p14="http://schemas.microsoft.com/office/powerpoint/2010/main" val="3103967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NOAA Title Options">
  <a:themeElements>
    <a:clrScheme name="Custom 11">
      <a:dk1>
        <a:srgbClr val="000000"/>
      </a:dk1>
      <a:lt1>
        <a:srgbClr val="FFFFFF"/>
      </a:lt1>
      <a:dk2>
        <a:srgbClr val="00467F"/>
      </a:dk2>
      <a:lt2>
        <a:srgbClr val="CCE7EA"/>
      </a:lt2>
      <a:accent1>
        <a:srgbClr val="008998"/>
      </a:accent1>
      <a:accent2>
        <a:srgbClr val="CC9C4A"/>
      </a:accent2>
      <a:accent3>
        <a:srgbClr val="EA7125"/>
      </a:accent3>
      <a:accent4>
        <a:srgbClr val="738539"/>
      </a:accent4>
      <a:accent5>
        <a:srgbClr val="9C552D"/>
      </a:accent5>
      <a:accent6>
        <a:srgbClr val="C0311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OAA Fisheries Content Slides">
  <a:themeElements>
    <a:clrScheme name="Custom 11">
      <a:dk1>
        <a:srgbClr val="000000"/>
      </a:dk1>
      <a:lt1>
        <a:srgbClr val="FFFFFF"/>
      </a:lt1>
      <a:dk2>
        <a:srgbClr val="00467F"/>
      </a:dk2>
      <a:lt2>
        <a:srgbClr val="CCE7EA"/>
      </a:lt2>
      <a:accent1>
        <a:srgbClr val="008998"/>
      </a:accent1>
      <a:accent2>
        <a:srgbClr val="CC9C4A"/>
      </a:accent2>
      <a:accent3>
        <a:srgbClr val="EA7125"/>
      </a:accent3>
      <a:accent4>
        <a:srgbClr val="738539"/>
      </a:accent4>
      <a:accent5>
        <a:srgbClr val="9C552D"/>
      </a:accent5>
      <a:accent6>
        <a:srgbClr val="C0311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TotalTime>
  <Words>3487</Words>
  <Application>Microsoft Office PowerPoint</Application>
  <PresentationFormat>On-screen Show (4:3)</PresentationFormat>
  <Paragraphs>238</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Arial Narrow</vt:lpstr>
      <vt:lpstr>NOAA Title Options</vt:lpstr>
      <vt:lpstr>NOAA Fisheries Content Slides</vt:lpstr>
      <vt:lpstr>Tutorial: Writing ArcGIS Metadata for 100% InPort Score</vt:lpstr>
      <vt:lpstr>What’s Needed</vt:lpstr>
      <vt:lpstr>Fun with ArcGIS Pro! Part #1</vt:lpstr>
      <vt:lpstr>Fun with ArcGIS Pro! Part #2</vt:lpstr>
      <vt:lpstr>Fun with ArcGIS Metadata! Part #1</vt:lpstr>
      <vt:lpstr>Fun with ArcGIS Metadata! Part #2</vt:lpstr>
      <vt:lpstr>Fun with InPort Metadata Part #1</vt:lpstr>
      <vt:lpstr>Fun with ArcGIS Metadata! Part #3</vt:lpstr>
      <vt:lpstr>Fun with InPort Metadata Part #2</vt:lpstr>
      <vt:lpstr>Fun with InPort Metadata Part #3</vt:lpstr>
      <vt:lpstr>Additional Comments on the Rubric</vt:lpstr>
      <vt:lpstr>Advanced: ArcGIS Pro, Python &amp; ArcPy</vt:lpstr>
      <vt:lpstr>In closing</vt:lpstr>
      <vt:lpstr>InPort Questions, Comments and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John.F.Kennedy</dc:creator>
  <cp:lastModifiedBy>John.F.Kennedy</cp:lastModifiedBy>
  <cp:revision>42</cp:revision>
  <dcterms:modified xsi:type="dcterms:W3CDTF">2022-09-14T03:10:37Z</dcterms:modified>
</cp:coreProperties>
</file>