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DejaVu Sans"/>
              </a:rPr>
              <a:t>C</a:t>
            </a:r>
            <a:r>
              <a:rPr b="0" lang="en-US" sz="2000" spc="-1" strike="noStrike">
                <a:latin typeface="DejaVu Sans"/>
              </a:rPr>
              <a:t>l</a:t>
            </a:r>
            <a:r>
              <a:rPr b="0" lang="en-US" sz="2000" spc="-1" strike="noStrike">
                <a:latin typeface="DejaVu Sans"/>
              </a:rPr>
              <a:t>i</a:t>
            </a:r>
            <a:r>
              <a:rPr b="0" lang="en-US" sz="2000" spc="-1" strike="noStrike">
                <a:latin typeface="DejaVu Sans"/>
              </a:rPr>
              <a:t>c</a:t>
            </a:r>
            <a:r>
              <a:rPr b="0" lang="en-US" sz="2000" spc="-1" strike="noStrike">
                <a:latin typeface="DejaVu Sans"/>
              </a:rPr>
              <a:t>k</a:t>
            </a:r>
            <a:r>
              <a:rPr b="0" lang="en-US" sz="2000" spc="-1" strike="noStrike">
                <a:latin typeface="DejaVu Sans"/>
              </a:rPr>
              <a:t> </a:t>
            </a:r>
            <a:r>
              <a:rPr b="0" lang="en-US" sz="2000" spc="-1" strike="noStrike">
                <a:latin typeface="DejaVu Sans"/>
              </a:rPr>
              <a:t>t</a:t>
            </a:r>
            <a:r>
              <a:rPr b="0" lang="en-US" sz="2000" spc="-1" strike="noStrike">
                <a:latin typeface="DejaVu Sans"/>
              </a:rPr>
              <a:t>o</a:t>
            </a:r>
            <a:r>
              <a:rPr b="0" lang="en-US" sz="2000" spc="-1" strike="noStrike">
                <a:latin typeface="DejaVu Sans"/>
              </a:rPr>
              <a:t> </a:t>
            </a:r>
            <a:r>
              <a:rPr b="0" lang="en-US" sz="2000" spc="-1" strike="noStrike">
                <a:latin typeface="DejaVu Sans"/>
              </a:rPr>
              <a:t>e</a:t>
            </a:r>
            <a:r>
              <a:rPr b="0" lang="en-US" sz="2000" spc="-1" strike="noStrike">
                <a:latin typeface="DejaVu Sans"/>
              </a:rPr>
              <a:t>d</a:t>
            </a:r>
            <a:r>
              <a:rPr b="0" lang="en-US" sz="2000" spc="-1" strike="noStrike">
                <a:latin typeface="DejaVu Sans"/>
              </a:rPr>
              <a:t>i</a:t>
            </a:r>
            <a:r>
              <a:rPr b="0" lang="en-US" sz="2000" spc="-1" strike="noStrike">
                <a:latin typeface="DejaVu Sans"/>
              </a:rPr>
              <a:t>t</a:t>
            </a:r>
            <a:r>
              <a:rPr b="0" lang="en-US" sz="2000" spc="-1" strike="noStrike">
                <a:latin typeface="DejaVu Sans"/>
              </a:rPr>
              <a:t> </a:t>
            </a:r>
            <a:r>
              <a:rPr b="0" lang="en-US" sz="2000" spc="-1" strike="noStrike">
                <a:latin typeface="DejaVu Sans"/>
              </a:rPr>
              <a:t>t</a:t>
            </a:r>
            <a:r>
              <a:rPr b="0" lang="en-US" sz="2000" spc="-1" strike="noStrike">
                <a:latin typeface="DejaVu Sans"/>
              </a:rPr>
              <a:t>h</a:t>
            </a:r>
            <a:r>
              <a:rPr b="0" lang="en-US" sz="2000" spc="-1" strike="noStrike">
                <a:latin typeface="DejaVu Sans"/>
              </a:rPr>
              <a:t>e</a:t>
            </a:r>
            <a:r>
              <a:rPr b="0" lang="en-US" sz="2000" spc="-1" strike="noStrike">
                <a:latin typeface="DejaVu Sans"/>
              </a:rPr>
              <a:t> </a:t>
            </a:r>
            <a:r>
              <a:rPr b="0" lang="en-US" sz="2000" spc="-1" strike="noStrike">
                <a:latin typeface="DejaVu Sans"/>
              </a:rPr>
              <a:t>n</a:t>
            </a:r>
            <a:r>
              <a:rPr b="0" lang="en-US" sz="2000" spc="-1" strike="noStrike">
                <a:latin typeface="DejaVu Sans"/>
              </a:rPr>
              <a:t>o</a:t>
            </a:r>
            <a:r>
              <a:rPr b="0" lang="en-US" sz="2000" spc="-1" strike="noStrike">
                <a:latin typeface="DejaVu Sans"/>
              </a:rPr>
              <a:t>t</a:t>
            </a:r>
            <a:r>
              <a:rPr b="0" lang="en-US" sz="2000" spc="-1" strike="noStrike">
                <a:latin typeface="DejaVu Sans"/>
              </a:rPr>
              <a:t>e</a:t>
            </a:r>
            <a:r>
              <a:rPr b="0" lang="en-US" sz="2000" spc="-1" strike="noStrike">
                <a:latin typeface="DejaVu Sans"/>
              </a:rPr>
              <a:t>s</a:t>
            </a:r>
            <a:r>
              <a:rPr b="0" lang="en-US" sz="2000" spc="-1" strike="noStrike">
                <a:latin typeface="DejaVu Sans"/>
              </a:rPr>
              <a:t> </a:t>
            </a:r>
            <a:r>
              <a:rPr b="0" lang="en-US" sz="2000" spc="-1" strike="noStrike">
                <a:latin typeface="DejaVu Sans"/>
              </a:rPr>
              <a:t>f</a:t>
            </a:r>
            <a:r>
              <a:rPr b="0" lang="en-US" sz="2000" spc="-1" strike="noStrike">
                <a:latin typeface="DejaVu Sans"/>
              </a:rPr>
              <a:t>o</a:t>
            </a:r>
            <a:r>
              <a:rPr b="0" lang="en-US" sz="2000" spc="-1" strike="noStrike">
                <a:latin typeface="DejaVu Sans"/>
              </a:rPr>
              <a:t>r</a:t>
            </a:r>
            <a:r>
              <a:rPr b="0" lang="en-US" sz="2000" spc="-1" strike="noStrike">
                <a:latin typeface="DejaVu Sans"/>
              </a:rPr>
              <a:t>m</a:t>
            </a:r>
            <a:r>
              <a:rPr b="0" lang="en-US" sz="2000" spc="-1" strike="noStrike">
                <a:latin typeface="DejaVu Sans"/>
              </a:rPr>
              <a:t>a</a:t>
            </a:r>
            <a:r>
              <a:rPr b="0" lang="en-US" sz="2000" spc="-1" strike="noStrike">
                <a:latin typeface="DejaVu Sans"/>
              </a:rPr>
              <a:t>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E6C64CF-D9CC-4322-B1B2-AF1FB3287459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55ABF20-71D9-41F4-BA26-6321351E9688}" type="slidenum">
              <a:rPr b="0" lang="en-US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670D3F-6269-42D8-9103-41654002C2EA}" type="slidenum">
              <a:rPr b="0" lang="en-US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7316C61-BD35-4416-982D-4E78C1E45E80}" type="slidenum">
              <a:rPr b="0" lang="en-US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801CB9-BCA4-4016-9286-AA1605331D6F}" type="slidenum">
              <a:rPr b="0" lang="en-US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CF05745-0BE6-43DA-A8BC-89001FB12DAE}" type="slidenum">
              <a:rPr b="0" lang="en-US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CAA089B-0089-46EB-8C4A-CF213D87A63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4/16/19</a:t>
            </a:fld>
            <a:endParaRPr b="0" lang="en-US" sz="1200" spc="-1" strike="noStrike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A38001-06E7-4AC1-A9D0-919DE1E56B5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8A640D-4550-40E5-A83A-C6A9C1FAAF1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4/16/19</a:t>
            </a:fld>
            <a:endParaRPr b="0" lang="en-US" sz="1200" spc="-1" strike="noStrike">
              <a:latin typeface="DejaVu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DejaVu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80FD7B-942E-4048-B605-641BF97605D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github.com/zst123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9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br/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zst123 (Manzel Seet)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20851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coffeegate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200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Hardware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Danny the intern spilled coffee on my circuit! Can you help me recover my work?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Flag is in the format flag{...}. Submit it in the format WPI{...}.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made by John Faria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2:128</a:t>
            </a:r>
            <a:br/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3" descr=""/>
          <p:cNvPicPr/>
          <p:nvPr/>
        </p:nvPicPr>
        <p:blipFill>
          <a:blip r:embed="rId1"/>
          <a:srcRect l="0" t="0" r="53105" b="0"/>
          <a:stretch/>
        </p:blipFill>
        <p:spPr>
          <a:xfrm>
            <a:off x="569880" y="362520"/>
            <a:ext cx="2786040" cy="462924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3892680" y="994680"/>
            <a:ext cx="51606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Updated my Python script, it gave the flag so far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flag{B</a:t>
            </a:r>
            <a:endParaRPr b="0" lang="en-US" sz="2800" spc="-1" strike="noStrike">
              <a:latin typeface="DejaVu Sans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239840" y="5233320"/>
            <a:ext cx="9694440" cy="137196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Final result for P2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ourier New"/>
                <a:ea typeface="Menlo"/>
              </a:rPr>
              <a:t>Before = (Wb * X * Zb) + (Wb * Y)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ourier New"/>
                <a:ea typeface="Menlo"/>
              </a:rPr>
              <a:t>After  = (Wb * X * Zb) + (Wb * Y) + (Xb*Yb*Z) + (X*Y*Zb)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5" descr=""/>
          <p:cNvPicPr/>
          <p:nvPr/>
        </p:nvPicPr>
        <p:blipFill>
          <a:blip r:embed="rId1"/>
          <a:stretch/>
        </p:blipFill>
        <p:spPr>
          <a:xfrm>
            <a:off x="2286000" y="402840"/>
            <a:ext cx="2841480" cy="3692160"/>
          </a:xfrm>
          <a:prstGeom prst="rect">
            <a:avLst/>
          </a:prstGeom>
          <a:ln>
            <a:noFill/>
          </a:ln>
        </p:spPr>
      </p:pic>
      <p:pic>
        <p:nvPicPr>
          <p:cNvPr id="244" name="Picture 6" descr=""/>
          <p:cNvPicPr/>
          <p:nvPr/>
        </p:nvPicPr>
        <p:blipFill>
          <a:blip r:embed="rId2"/>
          <a:stretch/>
        </p:blipFill>
        <p:spPr>
          <a:xfrm>
            <a:off x="279000" y="312840"/>
            <a:ext cx="1688760" cy="4609800"/>
          </a:xfrm>
          <a:prstGeom prst="rect">
            <a:avLst/>
          </a:prstGeom>
          <a:ln>
            <a:noFill/>
          </a:ln>
        </p:spPr>
      </p:pic>
      <p:sp>
        <p:nvSpPr>
          <p:cNvPr id="245" name="CustomShape 1"/>
          <p:cNvSpPr/>
          <p:nvPr/>
        </p:nvSpPr>
        <p:spPr>
          <a:xfrm>
            <a:off x="5349960" y="502200"/>
            <a:ext cx="665028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know P3*X is given. This is the output from the script.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the ASCII table, the possible values are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DejaVu Sans"/>
            </a:endParaRPr>
          </a:p>
        </p:txBody>
      </p:sp>
      <p:grpSp>
        <p:nvGrpSpPr>
          <p:cNvPr id="246" name="Group 2"/>
          <p:cNvGrpSpPr/>
          <p:nvPr/>
        </p:nvGrpSpPr>
        <p:grpSpPr>
          <a:xfrm>
            <a:off x="5445720" y="2739600"/>
            <a:ext cx="6458760" cy="768960"/>
            <a:chOff x="5445720" y="2739600"/>
            <a:chExt cx="6458760" cy="768960"/>
          </a:xfrm>
        </p:grpSpPr>
        <p:pic>
          <p:nvPicPr>
            <p:cNvPr id="247" name="Picture 1" descr=""/>
            <p:cNvPicPr/>
            <p:nvPr/>
          </p:nvPicPr>
          <p:blipFill>
            <a:blip r:embed="rId3"/>
            <a:stretch/>
          </p:blipFill>
          <p:spPr>
            <a:xfrm>
              <a:off x="5445720" y="2739600"/>
              <a:ext cx="6376680" cy="768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3"/>
            <p:cNvSpPr/>
            <p:nvPr/>
          </p:nvSpPr>
          <p:spPr>
            <a:xfrm>
              <a:off x="7828200" y="3036960"/>
              <a:ext cx="4076280" cy="170280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9" name="CustomShape 4"/>
          <p:cNvSpPr/>
          <p:nvPr/>
        </p:nvSpPr>
        <p:spPr>
          <a:xfrm>
            <a:off x="4732920" y="5331240"/>
            <a:ext cx="4542120" cy="82332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Final result for P3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ourier New"/>
                <a:ea typeface="Menlo"/>
              </a:rPr>
              <a:t>out = X or ((Y*Zb) ^ (Yb*Z))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2301840" y="4396680"/>
            <a:ext cx="94042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actual type of gates can be varied, but I tried and using XORs seem to produce ‘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’.</a:t>
            </a: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9" descr=""/>
          <p:cNvPicPr/>
          <p:nvPr/>
        </p:nvPicPr>
        <p:blipFill>
          <a:blip r:embed="rId1"/>
          <a:stretch/>
        </p:blipFill>
        <p:spPr>
          <a:xfrm>
            <a:off x="632520" y="879480"/>
            <a:ext cx="3250800" cy="370800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705240" y="4908240"/>
            <a:ext cx="7478640" cy="1796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final part is simply fill in the code for P4 and P5 which are fully given in the circuit.</a:t>
            </a:r>
            <a:endParaRPr b="0" lang="en-US" sz="28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2800" spc="-1" strike="noStrike">
                <a:solidFill>
                  <a:srgbClr val="4472c4"/>
                </a:solidFill>
                <a:latin typeface="Courier New"/>
              </a:rPr>
              <a:t>Flag is </a:t>
            </a:r>
            <a:r>
              <a:rPr b="1" lang="en-US" sz="2800" spc="-1" strike="noStrike">
                <a:solidFill>
                  <a:srgbClr val="4472c4"/>
                </a:solidFill>
                <a:latin typeface="Courier New"/>
              </a:rPr>
              <a:t>WPI{Boole}</a:t>
            </a:r>
            <a:endParaRPr b="0" lang="en-US" sz="2800" spc="-1" strike="noStrike">
              <a:latin typeface="DejaVu Sans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999720" y="356040"/>
            <a:ext cx="2516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 from P3</a:t>
            </a:r>
            <a:endParaRPr b="0" lang="en-US" sz="2800" spc="-1" strike="noStrike">
              <a:latin typeface="DejaVu Sans"/>
            </a:endParaRPr>
          </a:p>
        </p:txBody>
      </p:sp>
      <p:pic>
        <p:nvPicPr>
          <p:cNvPr id="254" name="Picture 1" descr=""/>
          <p:cNvPicPr/>
          <p:nvPr/>
        </p:nvPicPr>
        <p:blipFill>
          <a:blip r:embed="rId2"/>
          <a:stretch/>
        </p:blipFill>
        <p:spPr>
          <a:xfrm>
            <a:off x="4091400" y="879480"/>
            <a:ext cx="3263400" cy="3657240"/>
          </a:xfrm>
          <a:prstGeom prst="rect">
            <a:avLst/>
          </a:prstGeom>
          <a:ln>
            <a:noFill/>
          </a:ln>
        </p:spPr>
      </p:pic>
      <p:pic>
        <p:nvPicPr>
          <p:cNvPr id="255" name="Picture 2" descr=""/>
          <p:cNvPicPr/>
          <p:nvPr/>
        </p:nvPicPr>
        <p:blipFill>
          <a:blip r:embed="rId3"/>
          <a:stretch/>
        </p:blipFill>
        <p:spPr>
          <a:xfrm>
            <a:off x="7563240" y="879480"/>
            <a:ext cx="3286440" cy="365724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4383000" y="356040"/>
            <a:ext cx="2516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 from P4</a:t>
            </a:r>
            <a:endParaRPr b="0" lang="en-US" sz="2800" spc="-1" strike="noStrike">
              <a:latin typeface="DejaVu Sans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7882920" y="356040"/>
            <a:ext cx="25164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 from P5</a:t>
            </a:r>
            <a:endParaRPr b="0" lang="en-US" sz="2800" spc="-1" strike="noStrike">
              <a:latin typeface="DejaVu Sans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8402400" y="4745160"/>
            <a:ext cx="330372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Note: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The final char seems to be a ‘y’ instead of ‘}’, it seems like it is a mistake of 1 bit in the circuit.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But this mistake doesn’t affect our flag.</a:t>
            </a:r>
            <a:endParaRPr b="0" lang="en-US" sz="1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 descr=""/>
          <p:cNvPicPr/>
          <p:nvPr/>
        </p:nvPicPr>
        <p:blipFill>
          <a:blip r:embed="rId1"/>
          <a:srcRect l="0" t="20158" r="0" b="20647"/>
          <a:stretch/>
        </p:blipFill>
        <p:spPr>
          <a:xfrm>
            <a:off x="198360" y="145080"/>
            <a:ext cx="11861640" cy="582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4" descr=""/>
          <p:cNvPicPr/>
          <p:nvPr/>
        </p:nvPicPr>
        <p:blipFill>
          <a:blip r:embed="rId1"/>
          <a:srcRect l="0" t="20158" r="0" b="20647"/>
          <a:stretch/>
        </p:blipFill>
        <p:spPr>
          <a:xfrm>
            <a:off x="198360" y="145080"/>
            <a:ext cx="11861640" cy="582048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4507920" y="4334760"/>
            <a:ext cx="602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A’*B’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734360" y="4635360"/>
            <a:ext cx="602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A’*B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649400" y="5193000"/>
            <a:ext cx="6026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A*B’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409720" y="4380840"/>
            <a:ext cx="53352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A’*B’*C’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462280" y="4619880"/>
            <a:ext cx="52272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A’*B’*C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5462280" y="4851000"/>
            <a:ext cx="52272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A’*B*C’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5513760" y="5112000"/>
            <a:ext cx="52272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A’*B*C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5462280" y="5342760"/>
            <a:ext cx="52272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A*B’*C’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5606280" y="5603760"/>
            <a:ext cx="52272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A*B’*C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198360" y="6148800"/>
            <a:ext cx="9694440" cy="54900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We see the circuit is split up into ABC and WXYZ.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Let’s get the Boolean algebra of the ABC part first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3429360" y="4226040"/>
            <a:ext cx="3022560" cy="16880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"/>
          <p:cNvGrpSpPr/>
          <p:nvPr/>
        </p:nvGrpSpPr>
        <p:grpSpPr>
          <a:xfrm>
            <a:off x="198360" y="145080"/>
            <a:ext cx="11861640" cy="5883120"/>
            <a:chOff x="198360" y="145080"/>
            <a:chExt cx="11861640" cy="5883120"/>
          </a:xfrm>
        </p:grpSpPr>
        <p:pic>
          <p:nvPicPr>
            <p:cNvPr id="104" name="Picture 4" descr=""/>
            <p:cNvPicPr/>
            <p:nvPr/>
          </p:nvPicPr>
          <p:blipFill>
            <a:blip r:embed="rId1"/>
            <a:srcRect l="0" t="20158" r="0" b="20647"/>
            <a:stretch/>
          </p:blipFill>
          <p:spPr>
            <a:xfrm>
              <a:off x="198360" y="145080"/>
              <a:ext cx="11861640" cy="5820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5" name="CustomShape 2"/>
            <p:cNvSpPr/>
            <p:nvPr/>
          </p:nvSpPr>
          <p:spPr>
            <a:xfrm>
              <a:off x="3471480" y="4005720"/>
              <a:ext cx="6829200" cy="2022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CustomShape 3"/>
          <p:cNvSpPr/>
          <p:nvPr/>
        </p:nvSpPr>
        <p:spPr>
          <a:xfrm>
            <a:off x="3987360" y="4605840"/>
            <a:ext cx="2463480" cy="121860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P0 = A’*B’*C’= 000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P1 = A’*B’*C = 001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P2 = A’*B*C’ = 010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P3 = A’*B*C  = 011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P4 = A*B’*C’ = 100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P5 = A*B’*C  = 101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513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P1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39952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3322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4874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100789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96998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9419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4" name="CustomShape 11"/>
          <p:cNvSpPr/>
          <p:nvPr/>
        </p:nvSpPr>
        <p:spPr>
          <a:xfrm>
            <a:off x="91573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83062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P4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76888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P5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7" name="CustomShape 14"/>
          <p:cNvSpPr/>
          <p:nvPr/>
        </p:nvSpPr>
        <p:spPr>
          <a:xfrm>
            <a:off x="626760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8" name="CustomShape 15"/>
          <p:cNvSpPr/>
          <p:nvPr/>
        </p:nvSpPr>
        <p:spPr>
          <a:xfrm>
            <a:off x="65300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67759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7355520" y="4839480"/>
            <a:ext cx="3461040" cy="73044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Clean up the circuit.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I’ll be calling ABC as P# from now on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"/>
          <p:cNvGrpSpPr/>
          <p:nvPr/>
        </p:nvGrpSpPr>
        <p:grpSpPr>
          <a:xfrm>
            <a:off x="198360" y="145080"/>
            <a:ext cx="11861640" cy="5883120"/>
            <a:chOff x="198360" y="145080"/>
            <a:chExt cx="11861640" cy="5883120"/>
          </a:xfrm>
        </p:grpSpPr>
        <p:pic>
          <p:nvPicPr>
            <p:cNvPr id="122" name="Picture 4" descr=""/>
            <p:cNvPicPr/>
            <p:nvPr/>
          </p:nvPicPr>
          <p:blipFill>
            <a:blip r:embed="rId1"/>
            <a:srcRect l="0" t="20158" r="0" b="20647"/>
            <a:stretch/>
          </p:blipFill>
          <p:spPr>
            <a:xfrm>
              <a:off x="198360" y="145080"/>
              <a:ext cx="11861640" cy="5820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3" name="CustomShape 2"/>
            <p:cNvSpPr/>
            <p:nvPr/>
          </p:nvSpPr>
          <p:spPr>
            <a:xfrm>
              <a:off x="3471480" y="4005720"/>
              <a:ext cx="6829200" cy="2022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4" name="CustomShape 3"/>
          <p:cNvSpPr/>
          <p:nvPr/>
        </p:nvSpPr>
        <p:spPr>
          <a:xfrm>
            <a:off x="3987360" y="4605840"/>
            <a:ext cx="2463480" cy="121860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P0 = A’*B’*C’= 000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P1 = A’*B’*C = 001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P2 = A’*B*C’ = 010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P3 = A’*B*C  = 011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P4 = A*B’*C’ = 100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P5 = A*B’*C  = 101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5513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P1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9952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43322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4874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100789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96998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9419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91573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83062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P4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76888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P5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626760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6" name="CustomShape 15"/>
          <p:cNvSpPr/>
          <p:nvPr/>
        </p:nvSpPr>
        <p:spPr>
          <a:xfrm>
            <a:off x="65300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67759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603000" y="4605840"/>
            <a:ext cx="2463480" cy="121860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1" lang="en-US" sz="1000" spc="-1" strike="noStrike" u="sng">
                <a:solidFill>
                  <a:srgbClr val="ff0000"/>
                </a:solidFill>
                <a:uFillTx/>
                <a:latin typeface="Courier New"/>
                <a:ea typeface="Menlo"/>
              </a:rPr>
              <a:t>Don’t cares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P6 = A*B*C’ = 110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P7 = A*B*C  = 111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P5*W = W*A*B*C’ = W*110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</p:txBody>
      </p:sp>
      <p:sp>
        <p:nvSpPr>
          <p:cNvPr id="139" name="CustomShape 18"/>
          <p:cNvSpPr/>
          <p:nvPr/>
        </p:nvSpPr>
        <p:spPr>
          <a:xfrm>
            <a:off x="7507440" y="4459320"/>
            <a:ext cx="3621240" cy="194724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I assume the circuit outputs bits of the flag.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Notice from the K-map that P5*W, P6, P7 are not used.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This leaves us with 88 bits or 11 chars of the flag.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"/>
          <p:cNvGrpSpPr/>
          <p:nvPr/>
        </p:nvGrpSpPr>
        <p:grpSpPr>
          <a:xfrm>
            <a:off x="198360" y="145080"/>
            <a:ext cx="11861640" cy="5883120"/>
            <a:chOff x="198360" y="145080"/>
            <a:chExt cx="11861640" cy="5883120"/>
          </a:xfrm>
        </p:grpSpPr>
        <p:pic>
          <p:nvPicPr>
            <p:cNvPr id="141" name="Picture 4" descr=""/>
            <p:cNvPicPr/>
            <p:nvPr/>
          </p:nvPicPr>
          <p:blipFill>
            <a:blip r:embed="rId1"/>
            <a:srcRect l="0" t="20158" r="0" b="20647"/>
            <a:stretch/>
          </p:blipFill>
          <p:spPr>
            <a:xfrm>
              <a:off x="198360" y="145080"/>
              <a:ext cx="11861640" cy="5820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2"/>
            <p:cNvSpPr/>
            <p:nvPr/>
          </p:nvSpPr>
          <p:spPr>
            <a:xfrm>
              <a:off x="3471480" y="4005720"/>
              <a:ext cx="6829200" cy="2022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" name="CustomShape 3"/>
          <p:cNvSpPr/>
          <p:nvPr/>
        </p:nvSpPr>
        <p:spPr>
          <a:xfrm>
            <a:off x="5513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P1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9952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43322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4874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P0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100789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96998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941976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91573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83062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P4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768888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P5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626760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653004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6775920" y="4006080"/>
            <a:ext cx="233280" cy="12204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0000"/>
                </a:solidFill>
                <a:latin typeface="Courier New"/>
                <a:ea typeface="Menlo"/>
              </a:rPr>
              <a:t>P3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3866040" y="2701800"/>
            <a:ext cx="465840" cy="122040"/>
          </a:xfrm>
          <a:prstGeom prst="rect">
            <a:avLst/>
          </a:prstGeom>
          <a:solidFill>
            <a:srgbClr val="00ffef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P0*WXY’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4449240" y="2414880"/>
            <a:ext cx="28296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P0*YZ’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8" name="CustomShape 18"/>
          <p:cNvSpPr/>
          <p:nvPr/>
        </p:nvSpPr>
        <p:spPr>
          <a:xfrm>
            <a:off x="4646160" y="2763360"/>
            <a:ext cx="30492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(W’+X’)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59" name="CustomShape 19"/>
          <p:cNvSpPr/>
          <p:nvPr/>
        </p:nvSpPr>
        <p:spPr>
          <a:xfrm>
            <a:off x="4449240" y="2050200"/>
            <a:ext cx="447480" cy="364680"/>
          </a:xfrm>
          <a:prstGeom prst="rect">
            <a:avLst/>
          </a:prstGeom>
          <a:solidFill>
            <a:srgbClr val="00ffef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P0*W’YZ’+ P0*X’YZ’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0" name="CustomShape 20"/>
          <p:cNvSpPr/>
          <p:nvPr/>
        </p:nvSpPr>
        <p:spPr>
          <a:xfrm>
            <a:off x="4838040" y="2476080"/>
            <a:ext cx="307080" cy="243000"/>
          </a:xfrm>
          <a:prstGeom prst="rect">
            <a:avLst/>
          </a:prstGeom>
          <a:solidFill>
            <a:srgbClr val="00ffef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P0*Y’Z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1" name="CustomShape 21"/>
          <p:cNvSpPr/>
          <p:nvPr/>
        </p:nvSpPr>
        <p:spPr>
          <a:xfrm>
            <a:off x="5112360" y="2763360"/>
            <a:ext cx="30492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(W+X’)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2" name="CustomShape 22"/>
          <p:cNvSpPr/>
          <p:nvPr/>
        </p:nvSpPr>
        <p:spPr>
          <a:xfrm>
            <a:off x="5348520" y="2558160"/>
            <a:ext cx="188280" cy="12204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YZ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3" name="CustomShape 23"/>
          <p:cNvSpPr/>
          <p:nvPr/>
        </p:nvSpPr>
        <p:spPr>
          <a:xfrm>
            <a:off x="5127840" y="2155320"/>
            <a:ext cx="47268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(W+X’+YZ)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4" name="CustomShape 24"/>
          <p:cNvSpPr/>
          <p:nvPr/>
        </p:nvSpPr>
        <p:spPr>
          <a:xfrm>
            <a:off x="5207040" y="1752840"/>
            <a:ext cx="61344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P1(W+X’+YZ)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5" name="CustomShape 25"/>
          <p:cNvSpPr/>
          <p:nvPr/>
        </p:nvSpPr>
        <p:spPr>
          <a:xfrm>
            <a:off x="5665680" y="2399040"/>
            <a:ext cx="32580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X+Y’+Z’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6" name="CustomShape 26"/>
          <p:cNvSpPr/>
          <p:nvPr/>
        </p:nvSpPr>
        <p:spPr>
          <a:xfrm>
            <a:off x="5959440" y="2674800"/>
            <a:ext cx="21672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Y+Z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7" name="CustomShape 27"/>
          <p:cNvSpPr/>
          <p:nvPr/>
        </p:nvSpPr>
        <p:spPr>
          <a:xfrm>
            <a:off x="5611680" y="1976760"/>
            <a:ext cx="61344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(X+Y’+Z’)(Y+Z)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8" name="CustomShape 28"/>
          <p:cNvSpPr/>
          <p:nvPr/>
        </p:nvSpPr>
        <p:spPr>
          <a:xfrm>
            <a:off x="6771600" y="2537280"/>
            <a:ext cx="21672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P3*X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69" name="CustomShape 29"/>
          <p:cNvSpPr/>
          <p:nvPr/>
        </p:nvSpPr>
        <p:spPr>
          <a:xfrm>
            <a:off x="7008480" y="2598840"/>
            <a:ext cx="216720" cy="36468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X’+Y’+Z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0" name="CustomShape 30"/>
          <p:cNvSpPr/>
          <p:nvPr/>
        </p:nvSpPr>
        <p:spPr>
          <a:xfrm>
            <a:off x="7270200" y="2598840"/>
            <a:ext cx="216720" cy="36468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X’+Y+Z’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1" name="CustomShape 31"/>
          <p:cNvSpPr/>
          <p:nvPr/>
        </p:nvSpPr>
        <p:spPr>
          <a:xfrm>
            <a:off x="7539480" y="2598840"/>
            <a:ext cx="216720" cy="36468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X+Y</a:t>
            </a:r>
            <a:endParaRPr b="0" lang="en-US" sz="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+Z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7117200" y="2038320"/>
            <a:ext cx="1213560" cy="243000"/>
          </a:xfrm>
          <a:prstGeom prst="rect">
            <a:avLst/>
          </a:prstGeom>
          <a:solidFill>
            <a:srgbClr val="00ffef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P5(X’+Y’+Z)(X’+Y+Z’)(X+Y+Z)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3" name="CustomShape 33"/>
          <p:cNvSpPr/>
          <p:nvPr/>
        </p:nvSpPr>
        <p:spPr>
          <a:xfrm>
            <a:off x="6202440" y="2478240"/>
            <a:ext cx="530640" cy="12204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Menlo"/>
              </a:rPr>
              <a:t>P3, Y, Z’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4" name="CustomShape 34"/>
          <p:cNvSpPr/>
          <p:nvPr/>
        </p:nvSpPr>
        <p:spPr>
          <a:xfrm>
            <a:off x="6202440" y="2681280"/>
            <a:ext cx="530640" cy="12204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Menlo"/>
              </a:rPr>
              <a:t>P3, Y’, Z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5" name="CustomShape 35"/>
          <p:cNvSpPr/>
          <p:nvPr/>
        </p:nvSpPr>
        <p:spPr>
          <a:xfrm>
            <a:off x="5259600" y="1316160"/>
            <a:ext cx="1207800" cy="243000"/>
          </a:xfrm>
          <a:prstGeom prst="rect">
            <a:avLst/>
          </a:prstGeom>
          <a:solidFill>
            <a:srgbClr val="00ffef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P1(W+X’+YZ) (X+Y’+Z’)(Y+Z)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6" name="CustomShape 36"/>
          <p:cNvSpPr/>
          <p:nvPr/>
        </p:nvSpPr>
        <p:spPr>
          <a:xfrm>
            <a:off x="7877520" y="2640240"/>
            <a:ext cx="216720" cy="36468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W’+X’+Z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7" name="CustomShape 37"/>
          <p:cNvSpPr/>
          <p:nvPr/>
        </p:nvSpPr>
        <p:spPr>
          <a:xfrm>
            <a:off x="8180280" y="2640240"/>
            <a:ext cx="216720" cy="36468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W+</a:t>
            </a:r>
            <a:br/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X’+Y’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8" name="CustomShape 38"/>
          <p:cNvSpPr/>
          <p:nvPr/>
        </p:nvSpPr>
        <p:spPr>
          <a:xfrm>
            <a:off x="8470800" y="2640240"/>
            <a:ext cx="216720" cy="36468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X+Y’+Z’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79" name="CustomShape 39"/>
          <p:cNvSpPr/>
          <p:nvPr/>
        </p:nvSpPr>
        <p:spPr>
          <a:xfrm>
            <a:off x="8791920" y="2640240"/>
            <a:ext cx="186480" cy="36468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X+Y+Z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0" name="CustomShape 40"/>
          <p:cNvSpPr/>
          <p:nvPr/>
        </p:nvSpPr>
        <p:spPr>
          <a:xfrm>
            <a:off x="8064000" y="1629720"/>
            <a:ext cx="914040" cy="486360"/>
          </a:xfrm>
          <a:prstGeom prst="rect">
            <a:avLst/>
          </a:prstGeom>
          <a:solidFill>
            <a:srgbClr val="00ffef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P4(W’+X’+Z)(W+X’+Y’)</a:t>
            </a:r>
            <a:br/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(X+Y’+Z’)(X+Y+Z)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1" name="CustomShape 41"/>
          <p:cNvSpPr/>
          <p:nvPr/>
        </p:nvSpPr>
        <p:spPr>
          <a:xfrm>
            <a:off x="9882720" y="2517120"/>
            <a:ext cx="186480" cy="12204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XZ’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2" name="CustomShape 42"/>
          <p:cNvSpPr/>
          <p:nvPr/>
        </p:nvSpPr>
        <p:spPr>
          <a:xfrm>
            <a:off x="10093320" y="2750040"/>
            <a:ext cx="299880" cy="243000"/>
          </a:xfrm>
          <a:prstGeom prst="rect">
            <a:avLst/>
          </a:prstGeom>
          <a:solidFill>
            <a:srgbClr val="ff99fd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P2*W’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3" name="CustomShape 43"/>
          <p:cNvSpPr/>
          <p:nvPr/>
        </p:nvSpPr>
        <p:spPr>
          <a:xfrm>
            <a:off x="9915840" y="2169000"/>
            <a:ext cx="559440" cy="122040"/>
          </a:xfrm>
          <a:prstGeom prst="rect">
            <a:avLst/>
          </a:prstGeom>
          <a:solidFill>
            <a:srgbClr val="00ffef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P2*W’XZ’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4" name="CustomShape 44"/>
          <p:cNvSpPr/>
          <p:nvPr/>
        </p:nvSpPr>
        <p:spPr>
          <a:xfrm>
            <a:off x="9637560" y="2763360"/>
            <a:ext cx="369360" cy="243000"/>
          </a:xfrm>
          <a:prstGeom prst="rect">
            <a:avLst/>
          </a:prstGeom>
          <a:solidFill>
            <a:srgbClr val="00ffef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385623"/>
                </a:solidFill>
                <a:latin typeface="Calibri"/>
                <a:ea typeface="Menlo"/>
              </a:rPr>
              <a:t>P2*W’Y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5" name="CustomShape 45"/>
          <p:cNvSpPr/>
          <p:nvPr/>
        </p:nvSpPr>
        <p:spPr>
          <a:xfrm>
            <a:off x="9072720" y="2707920"/>
            <a:ext cx="5040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6"/>
          <p:cNvSpPr/>
          <p:nvPr/>
        </p:nvSpPr>
        <p:spPr>
          <a:xfrm>
            <a:off x="9054360" y="2730960"/>
            <a:ext cx="276480" cy="24372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Menlo"/>
              </a:rPr>
              <a:t>X’, Y’</a:t>
            </a:r>
            <a:endParaRPr b="0" lang="en-US" sz="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Menlo"/>
              </a:rPr>
              <a:t>Z, 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7" name="CustomShape 47"/>
          <p:cNvSpPr/>
          <p:nvPr/>
        </p:nvSpPr>
        <p:spPr>
          <a:xfrm>
            <a:off x="9351000" y="2730960"/>
            <a:ext cx="276480" cy="364680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Menlo"/>
              </a:rPr>
              <a:t>X, Y</a:t>
            </a:r>
            <a:endParaRPr b="0" lang="en-US" sz="8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Menlo"/>
              </a:rPr>
              <a:t>Z’, P2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8" name="CustomShape 48"/>
          <p:cNvSpPr/>
          <p:nvPr/>
        </p:nvSpPr>
        <p:spPr>
          <a:xfrm>
            <a:off x="603000" y="4605840"/>
            <a:ext cx="2463480" cy="121860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1" lang="en-US" sz="1000" spc="-1" strike="noStrike" u="sng">
                <a:solidFill>
                  <a:srgbClr val="ff0000"/>
                </a:solidFill>
                <a:uFillTx/>
                <a:latin typeface="Courier New"/>
                <a:ea typeface="Menlo"/>
              </a:rPr>
              <a:t>Don’t cares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P6 = A*B*C’ = 110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P7 = A*B*C  = 111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P5*W = W*A*B*C’ = W*110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</p:txBody>
      </p:sp>
      <p:sp>
        <p:nvSpPr>
          <p:cNvPr id="189" name="CustomShape 49"/>
          <p:cNvSpPr/>
          <p:nvPr/>
        </p:nvSpPr>
        <p:spPr>
          <a:xfrm>
            <a:off x="3987360" y="4605840"/>
            <a:ext cx="2463480" cy="121860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457200"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P0 = A’*B’*C’= 000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P1 = A’*B’*C = 001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P2 = A’*B*C’ = 010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P3 = A’*B*C  = 011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P4 = A*B’*C’ = 100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P5 = A*B’*C  = 101</a:t>
            </a:r>
            <a:endParaRPr b="0" lang="en-US" sz="1000" spc="-1" strike="noStrike">
              <a:latin typeface="DejaVu Sans"/>
            </a:endParaRPr>
          </a:p>
          <a:p>
            <a:pPr marL="457200">
              <a:lnSpc>
                <a:spcPct val="100000"/>
              </a:lnSpc>
            </a:pPr>
            <a:endParaRPr b="0" lang="en-US" sz="1000" spc="-1" strike="noStrike">
              <a:latin typeface="DejaVu Sans"/>
            </a:endParaRPr>
          </a:p>
        </p:txBody>
      </p:sp>
      <p:sp>
        <p:nvSpPr>
          <p:cNvPr id="190" name="CustomShape 50"/>
          <p:cNvSpPr/>
          <p:nvPr/>
        </p:nvSpPr>
        <p:spPr>
          <a:xfrm>
            <a:off x="7205400" y="4554360"/>
            <a:ext cx="4371120" cy="170388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Reverse the rest of the circuit.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The boxes in blue all feed into cascaded OR-gates.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Hence the final equation is the blue-equation OR-ed together.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3935520" cy="685764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4111920" y="118800"/>
            <a:ext cx="779760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Python script, I printed out the truth tables based on the equations I had.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P0 and P1 corresponds to the flag format: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flag{</a:t>
            </a:r>
            <a:endParaRPr b="0" lang="en-US" sz="2800" spc="-1" strike="noStrike">
              <a:latin typeface="DejaVu Sans"/>
            </a:endParaRPr>
          </a:p>
        </p:txBody>
      </p:sp>
      <p:pic>
        <p:nvPicPr>
          <p:cNvPr id="193" name="Picture 5" descr=""/>
          <p:cNvPicPr/>
          <p:nvPr/>
        </p:nvPicPr>
        <p:blipFill>
          <a:blip r:embed="rId2"/>
          <a:stretch/>
        </p:blipFill>
        <p:spPr>
          <a:xfrm>
            <a:off x="4897440" y="2706840"/>
            <a:ext cx="2876040" cy="396720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7872480" y="2913840"/>
            <a:ext cx="415620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for P2, the circuit is incomplete.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know the flag format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flag{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hence we can deduce some bits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{ in binary is 01111011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DejaVu Sans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04920" y="6270840"/>
            <a:ext cx="891360" cy="541440"/>
          </a:xfrm>
          <a:prstGeom prst="ellipse">
            <a:avLst/>
          </a:prstGeom>
          <a:noFill/>
          <a:ln w="507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5" descr=""/>
          <p:cNvPicPr/>
          <p:nvPr/>
        </p:nvPicPr>
        <p:blipFill>
          <a:blip r:embed="rId1"/>
          <a:srcRect l="0" t="33388" r="72084" b="32439"/>
          <a:stretch/>
        </p:blipFill>
        <p:spPr>
          <a:xfrm>
            <a:off x="2139840" y="0"/>
            <a:ext cx="6436080" cy="653220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2408040" y="4963680"/>
            <a:ext cx="452520" cy="3049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Courier New"/>
                <a:ea typeface="Menlo"/>
              </a:rPr>
              <a:t>ABC = 010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565800" y="502740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0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086000" y="502740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4606200" y="501300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5126040" y="501300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3565800" y="527364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4606200" y="527364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5128200" y="527364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4083840" y="525924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0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297720" y="5106960"/>
            <a:ext cx="1898640" cy="8233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0000"/>
                </a:solidFill>
                <a:uFillTx/>
                <a:latin typeface="Courier New"/>
                <a:ea typeface="Menlo"/>
              </a:rPr>
              <a:t>Given these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ourier New"/>
                <a:ea typeface="Menlo"/>
              </a:rPr>
              <a:t>P2*W’XZ’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urier New"/>
                <a:ea typeface="Menlo"/>
              </a:rPr>
              <a:t>P2*W’Y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4547520" y="5013000"/>
            <a:ext cx="1000080" cy="50148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2"/>
          <p:cNvSpPr/>
          <p:nvPr/>
        </p:nvSpPr>
        <p:spPr>
          <a:xfrm>
            <a:off x="297720" y="3266280"/>
            <a:ext cx="1898640" cy="137196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As such,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We can fill in the bits 0111_1011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2048760" y="4552920"/>
            <a:ext cx="1469880" cy="52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4"/>
          <p:cNvSpPr/>
          <p:nvPr/>
        </p:nvSpPr>
        <p:spPr>
          <a:xfrm>
            <a:off x="4844520" y="4873680"/>
            <a:ext cx="452520" cy="15264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7030a0"/>
                </a:solidFill>
                <a:latin typeface="Courier New"/>
                <a:ea typeface="Menlo"/>
              </a:rPr>
              <a:t>W’Y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5085360" y="6117840"/>
            <a:ext cx="4273200" cy="54900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urier New"/>
                <a:ea typeface="Menlo"/>
              </a:rPr>
              <a:t>From the flag format, we extracted 1 extra bit = W’X’Y’Z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12" name="CustomShape 16"/>
          <p:cNvSpPr/>
          <p:nvPr/>
        </p:nvSpPr>
        <p:spPr>
          <a:xfrm>
            <a:off x="5106240" y="5254560"/>
            <a:ext cx="1000080" cy="25056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7"/>
          <p:cNvSpPr/>
          <p:nvPr/>
        </p:nvSpPr>
        <p:spPr>
          <a:xfrm>
            <a:off x="2997360" y="5271480"/>
            <a:ext cx="1000080" cy="25056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8"/>
          <p:cNvSpPr/>
          <p:nvPr/>
        </p:nvSpPr>
        <p:spPr>
          <a:xfrm>
            <a:off x="3544920" y="5522400"/>
            <a:ext cx="452520" cy="15264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7030a0"/>
                </a:solidFill>
                <a:latin typeface="Courier New"/>
                <a:ea typeface="Menlo"/>
              </a:rPr>
              <a:t>W’XZ’</a:t>
            </a:r>
            <a:endParaRPr b="0" lang="en-US" sz="1000" spc="-1" strike="noStrike">
              <a:latin typeface="DejaVu Sans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5126040" y="257760"/>
            <a:ext cx="6135480" cy="365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know the flag format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flag{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hence we can deduce some bits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Deduce the following: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Px=010, Sel=0000 =&gt; None # 0 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Px=010, Sel=0001 =&gt; None # 1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Px=010, Sel=0010 =&gt; 1    # 1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Px=010, Sel=0011 =&gt; 1    # 1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Px=010, Sel=0100 =&gt; 1    # 1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Px=010, Sel=0101 =&gt; None # 0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Px=010, Sel=0110 =&gt; 1    # 1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Px=010, Sel=0111 =&gt; 1    # 1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5" descr=""/>
          <p:cNvPicPr/>
          <p:nvPr/>
        </p:nvPicPr>
        <p:blipFill>
          <a:blip r:embed="rId1"/>
          <a:srcRect l="0" t="58307" r="84967" b="32439"/>
          <a:stretch/>
        </p:blipFill>
        <p:spPr>
          <a:xfrm>
            <a:off x="2462040" y="824400"/>
            <a:ext cx="3464280" cy="176688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3888000" y="108648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0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407840" y="1086480"/>
            <a:ext cx="366120" cy="24372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928040" y="107208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448240" y="107208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3888000" y="133272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4928040" y="133272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5450040" y="133272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1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4405680" y="1318320"/>
            <a:ext cx="366120" cy="2437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Menlo"/>
              </a:rPr>
              <a:t>0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4869360" y="1072080"/>
            <a:ext cx="1000080" cy="50148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0"/>
          <p:cNvSpPr/>
          <p:nvPr/>
        </p:nvSpPr>
        <p:spPr>
          <a:xfrm>
            <a:off x="5428080" y="1313640"/>
            <a:ext cx="1000080" cy="25056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3319200" y="1330560"/>
            <a:ext cx="1000080" cy="25056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318560" y="289800"/>
            <a:ext cx="1109160" cy="10227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4397400" y="280800"/>
            <a:ext cx="396360" cy="9889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4"/>
          <p:cNvSpPr/>
          <p:nvPr/>
        </p:nvSpPr>
        <p:spPr>
          <a:xfrm>
            <a:off x="4405680" y="1882440"/>
            <a:ext cx="396360" cy="9889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5"/>
          <p:cNvSpPr/>
          <p:nvPr/>
        </p:nvSpPr>
        <p:spPr>
          <a:xfrm>
            <a:off x="4338360" y="1831320"/>
            <a:ext cx="1109160" cy="102276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6"/>
          <p:cNvSpPr/>
          <p:nvPr/>
        </p:nvSpPr>
        <p:spPr>
          <a:xfrm>
            <a:off x="141840" y="3288960"/>
            <a:ext cx="6480000" cy="164628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From this extra bit, it can’t possibly be a single bit alone.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I assume 2 possible circles (dotted):</a:t>
            </a:r>
            <a:endParaRPr b="0" lang="en-US" sz="1800" spc="-1" strike="noStrike">
              <a:latin typeface="DejaVu Sans"/>
            </a:endParaRPr>
          </a:p>
          <a:p>
            <a:pPr marL="171360" indent="-171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X’Z</a:t>
            </a:r>
            <a:endParaRPr b="0" lang="en-US" sz="1800" spc="-1" strike="noStrike">
              <a:latin typeface="DejaVu Sans"/>
            </a:endParaRPr>
          </a:p>
          <a:p>
            <a:pPr marL="171360" indent="-171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X’Y’Z (I chose this)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33" name="CustomShape 17"/>
          <p:cNvSpPr/>
          <p:nvPr/>
        </p:nvSpPr>
        <p:spPr>
          <a:xfrm>
            <a:off x="141840" y="2283840"/>
            <a:ext cx="3202560" cy="8233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urier New"/>
                <a:ea typeface="Menlo"/>
              </a:rPr>
              <a:t>From the flag format, we extracted 1 extra bit = W’X’Y’Z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34" name="CustomShape 18"/>
          <p:cNvSpPr/>
          <p:nvPr/>
        </p:nvSpPr>
        <p:spPr>
          <a:xfrm flipV="1">
            <a:off x="3344760" y="1222200"/>
            <a:ext cx="1176840" cy="14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Picture 3" descr=""/>
          <p:cNvPicPr/>
          <p:nvPr/>
        </p:nvPicPr>
        <p:blipFill>
          <a:blip r:embed="rId2"/>
          <a:stretch/>
        </p:blipFill>
        <p:spPr>
          <a:xfrm>
            <a:off x="7128360" y="336960"/>
            <a:ext cx="1422000" cy="4440600"/>
          </a:xfrm>
          <a:prstGeom prst="rect">
            <a:avLst/>
          </a:prstGeom>
          <a:ln w="25560">
            <a:solidFill>
              <a:srgbClr val="7030a0"/>
            </a:solidFill>
            <a:round/>
          </a:ln>
        </p:spPr>
      </p:pic>
      <p:sp>
        <p:nvSpPr>
          <p:cNvPr id="236" name="CustomShape 19"/>
          <p:cNvSpPr/>
          <p:nvPr/>
        </p:nvSpPr>
        <p:spPr>
          <a:xfrm>
            <a:off x="8942400" y="757440"/>
            <a:ext cx="3039120" cy="3566520"/>
          </a:xfrm>
          <a:prstGeom prst="rect">
            <a:avLst/>
          </a:prstGeom>
          <a:solidFill>
            <a:srgbClr val="f2ff7c">
              <a:alpha val="4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From context of the redacted circuit, I chose the 2</a:t>
            </a:r>
            <a:r>
              <a:rPr b="0" lang="en-US" sz="1800" spc="-1" strike="noStrike" baseline="30000">
                <a:solidFill>
                  <a:srgbClr val="ff0000"/>
                </a:solidFill>
                <a:latin typeface="Courier New"/>
                <a:ea typeface="Menlo"/>
              </a:rPr>
              <a:t>nd</a:t>
            </a: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 option.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Left gate corresponds directly to one AND gate: X’Y’Z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Next, I assume right gate is also similar...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urier New"/>
                <a:ea typeface="Menlo"/>
              </a:rPr>
              <a:t>AND gate: XYZ’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37" name="CustomShape 20"/>
          <p:cNvSpPr/>
          <p:nvPr/>
        </p:nvSpPr>
        <p:spPr>
          <a:xfrm>
            <a:off x="1239840" y="5233320"/>
            <a:ext cx="9694440" cy="1371960"/>
          </a:xfrm>
          <a:prstGeom prst="rect">
            <a:avLst/>
          </a:prstGeom>
          <a:solidFill>
            <a:schemeClr val="accent1">
              <a:lumMod val="20000"/>
              <a:lumOff val="80000"/>
              <a:alpha val="4823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7030a0"/>
                </a:solidFill>
                <a:uFillTx/>
                <a:latin typeface="Courier New"/>
                <a:ea typeface="Menlo"/>
              </a:rPr>
              <a:t>Final result for P2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ourier New"/>
                <a:ea typeface="Menlo"/>
              </a:rPr>
              <a:t>Before = (Wb * X * Zb) + (Wb * Y)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ourier New"/>
                <a:ea typeface="Menlo"/>
              </a:rPr>
              <a:t>After  = (Wb * X * Zb) + (Wb * Y) + (Xb*Yb*Z) + (X*Y*Zb)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38" name="CustomShape 21"/>
          <p:cNvSpPr/>
          <p:nvPr/>
        </p:nvSpPr>
        <p:spPr>
          <a:xfrm>
            <a:off x="6095520" y="6150960"/>
            <a:ext cx="2846880" cy="705240"/>
          </a:xfrm>
          <a:prstGeom prst="ellipse">
            <a:avLst/>
          </a:prstGeom>
          <a:noFill/>
          <a:ln w="507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2"/>
          <p:cNvSpPr/>
          <p:nvPr/>
        </p:nvSpPr>
        <p:spPr>
          <a:xfrm flipH="1">
            <a:off x="8302320" y="4267800"/>
            <a:ext cx="861120" cy="188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LibreOffice/6.2.2.2$Linux_X86_64 LibreOffice_project/20$Build-2</Application>
  <Words>1132</Words>
  <Paragraphs>230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2019-04-14T12:10:55Z</dcterms:created>
  <dc:creator>Manzel Seet</dc:creator>
  <dc:description/>
  <dc:language>en-US</dc:language>
  <cp:lastModifiedBy>Manzel Seet</cp:lastModifiedBy>
  <dcterms:modified xsi:type="dcterms:W3CDTF">2019-04-15T11:36:02Z</dcterms:modified>
  <cp:revision>148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