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60" r:id="rId7"/>
    <p:sldId id="262" r:id="rId8"/>
    <p:sldId id="263" r:id="rId9"/>
    <p:sldId id="265" r:id="rId10"/>
    <p:sldId id="266" r:id="rId11"/>
    <p:sldId id="272" r:id="rId12"/>
    <p:sldId id="273" r:id="rId13"/>
    <p:sldId id="274" r:id="rId14"/>
    <p:sldId id="270" r:id="rId15"/>
    <p:sldId id="271" r:id="rId16"/>
    <p:sldId id="259" r:id="rId17"/>
    <p:sldId id="258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06CA-00B3-B74A-978B-71C822D03962}" type="datetimeFigureOut">
              <a:rPr lang="en-US" smtClean="0"/>
              <a:t>10/22/12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D952-38D6-0B43-AE3C-219A207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In Ruby and 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 Fitzpatrick</a:t>
            </a:r>
          </a:p>
          <a:p>
            <a:r>
              <a:rPr lang="en-US" dirty="0" smtClean="0"/>
              <a:t>Enable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Rubyish</a:t>
            </a:r>
            <a:r>
              <a:rPr lang="en-US" dirty="0" smtClean="0"/>
              <a:t> Abstract Factory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198" y="1182912"/>
            <a:ext cx="5080000" cy="34979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create(type, title)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, “Needs to be implemented”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create(type, 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klass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Object.const_get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type.to_s.capitalize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klass.new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title	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0" y="813581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5050189"/>
            <a:ext cx="8331199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games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game_list</a:t>
            </a:r>
            <a:r>
              <a:rPr lang="en-US" sz="1100" dirty="0" smtClean="0">
                <a:latin typeface="Consolas"/>
                <a:cs typeface="Consolas"/>
              </a:rPr>
              <a:t> = [{type: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”, name: “World of </a:t>
            </a:r>
            <a:r>
              <a:rPr lang="en-US" sz="1100" dirty="0" err="1" smtClean="0">
                <a:latin typeface="Consolas"/>
                <a:cs typeface="Consolas"/>
              </a:rPr>
              <a:t>Warcraft</a:t>
            </a:r>
            <a:r>
              <a:rPr lang="en-US" sz="1100" dirty="0" smtClean="0">
                <a:latin typeface="Consolas"/>
                <a:cs typeface="Consolas"/>
              </a:rPr>
              <a:t>”}, {type: “board”, name: “Monopoly”}]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ame_list.each</a:t>
            </a:r>
            <a:r>
              <a:rPr lang="en-US" sz="1100" dirty="0" smtClean="0">
                <a:latin typeface="Consolas"/>
                <a:cs typeface="Consolas"/>
              </a:rPr>
              <a:t> do |game|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games &lt;&lt; </a:t>
            </a:r>
            <a:r>
              <a:rPr lang="en-US" sz="1100" dirty="0" err="1" smtClean="0">
                <a:latin typeface="Consolas"/>
                <a:cs typeface="Consolas"/>
              </a:rPr>
              <a:t>GameFactory.create</a:t>
            </a:r>
            <a:r>
              <a:rPr lang="en-US" sz="1100" dirty="0" smtClean="0">
                <a:latin typeface="Consolas"/>
                <a:cs typeface="Consolas"/>
              </a:rPr>
              <a:t> game[:type],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6001654" y="1182909"/>
            <a:ext cx="2786743" cy="18215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this.title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Board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682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“Avoid </a:t>
            </a:r>
            <a:r>
              <a:rPr lang="en-US" dirty="0"/>
              <a:t>c</a:t>
            </a:r>
            <a:r>
              <a:rPr lang="en-US" dirty="0" smtClean="0"/>
              <a:t>oupling the sender of a request to its receiver by giving more than one object a chance to handle the request. Chain the receiving objects and pass the request along the chain until an object handles it.”</a:t>
            </a:r>
          </a:p>
          <a:p>
            <a:pPr marL="0" indent="0">
              <a:buNone/>
            </a:pPr>
            <a:r>
              <a:rPr lang="en-US" dirty="0" smtClean="0"/>
              <a:t>Ruby’s method dispatch is a form of Chain of Responsibility.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Chain of Responsibility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1059541"/>
            <a:ext cx="3657600" cy="230777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@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return if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@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next_in_line.process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“error”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5029200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5312229"/>
            <a:ext cx="8331199" cy="121919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irb</a:t>
            </a:r>
            <a:r>
              <a:rPr lang="en-US" sz="1100" dirty="0" smtClean="0">
                <a:latin typeface="Consolas"/>
                <a:cs typeface="Consolas"/>
              </a:rPr>
              <a:t>&gt; chain = </a:t>
            </a:r>
            <a:r>
              <a:rPr lang="en-US" sz="1100" dirty="0" err="1" smtClean="0">
                <a:latin typeface="Consolas"/>
                <a:cs typeface="Consolas"/>
              </a:rPr>
              <a:t>FirstLink.new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SecondLink.new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ThirdLink.new</a:t>
            </a:r>
            <a:r>
              <a:rPr lang="en-US" sz="1100" dirty="0" smtClean="0">
                <a:latin typeface="Consolas"/>
                <a:cs typeface="Consolas"/>
              </a:rPr>
              <a:t>(nil)))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String.new</a:t>
            </a:r>
            <a:r>
              <a:rPr lang="en-US" sz="1100" dirty="0" smtClean="0">
                <a:latin typeface="Consolas"/>
                <a:cs typeface="Consolas"/>
              </a:rPr>
              <a:t>(“Hi”)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Double.new</a:t>
            </a:r>
            <a:r>
              <a:rPr lang="en-US" sz="1100" dirty="0" smtClean="0">
                <a:latin typeface="Consolas"/>
                <a:cs typeface="Consolas"/>
              </a:rPr>
              <a:t>(“1.00”)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a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chain.process</a:t>
            </a:r>
            <a:r>
              <a:rPr lang="en-US" sz="1100" dirty="0" smtClean="0">
                <a:latin typeface="Consolas"/>
                <a:cs typeface="Consolas"/>
              </a:rPr>
              <a:t> nil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It’s something else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4"/>
          </p:nvPr>
        </p:nvSpPr>
        <p:spPr>
          <a:xfrm>
            <a:off x="4564743" y="1059540"/>
            <a:ext cx="4049487" cy="40712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FirstLink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if request </a:t>
            </a:r>
            <a:r>
              <a:rPr lang="en-US" sz="1000" dirty="0" err="1" smtClean="0">
                <a:latin typeface="Consolas"/>
                <a:cs typeface="Consolas"/>
              </a:rPr>
              <a:t>instanceof</a:t>
            </a:r>
            <a:r>
              <a:rPr lang="en-US" sz="1000" dirty="0" smtClean="0">
                <a:latin typeface="Consolas"/>
                <a:cs typeface="Consolas"/>
              </a:rPr>
              <a:t>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	puts ”It’s a string”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	return true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e</a:t>
            </a:r>
            <a:r>
              <a:rPr lang="en-US" sz="10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SecondLink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if request </a:t>
            </a:r>
            <a:r>
              <a:rPr lang="en-US" sz="1000" dirty="0" err="1" smtClean="0">
                <a:latin typeface="Consolas"/>
                <a:cs typeface="Consolas"/>
              </a:rPr>
              <a:t>instanceof</a:t>
            </a:r>
            <a:r>
              <a:rPr lang="en-US" sz="1000" dirty="0" smtClean="0">
                <a:latin typeface="Consolas"/>
                <a:cs typeface="Consolas"/>
              </a:rPr>
              <a:t>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	puts “It’s a double”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	return true</a:t>
            </a:r>
            <a:endParaRPr lang="en-US" sz="1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latin typeface="Consolas"/>
                <a:cs typeface="Consolas"/>
              </a:rPr>
              <a:t>ThirdLink</a:t>
            </a:r>
            <a:r>
              <a:rPr lang="en-US" sz="1000" dirty="0" smtClean="0">
                <a:latin typeface="Consolas"/>
                <a:cs typeface="Consolas"/>
              </a:rPr>
              <a:t> &lt; 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</a:t>
            </a:r>
            <a:r>
              <a:rPr lang="en-US" sz="1000" dirty="0" err="1" smtClean="0">
                <a:latin typeface="Consolas"/>
                <a:cs typeface="Consolas"/>
              </a:rPr>
              <a:t>def</a:t>
            </a:r>
            <a:r>
              <a:rPr lang="en-US" sz="1000" dirty="0" smtClean="0">
                <a:latin typeface="Consolas"/>
                <a:cs typeface="Consolas"/>
              </a:rPr>
              <a:t> handle(request)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/>
                <a:cs typeface="Consolas"/>
              </a:rPr>
              <a:t>	</a:t>
            </a:r>
            <a:r>
              <a:rPr lang="en-US" sz="1000" dirty="0" smtClean="0">
                <a:latin typeface="Consolas"/>
                <a:cs typeface="Consolas"/>
              </a:rPr>
              <a:t>	puts “It’s something else”</a:t>
            </a:r>
            <a:endParaRPr lang="en-US" sz="10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	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5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Responsibility,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Ruby allows us to do something interesting with Chain of Responsibility: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method_missing</a:t>
            </a:r>
            <a:r>
              <a:rPr lang="en-US" dirty="0" smtClean="0">
                <a:latin typeface="Consolas"/>
                <a:cs typeface="Consolas"/>
              </a:rPr>
              <a:t>(name, *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@</a:t>
            </a:r>
            <a:r>
              <a:rPr lang="en-US" dirty="0" err="1" smtClean="0">
                <a:latin typeface="Consolas"/>
                <a:cs typeface="Consolas"/>
              </a:rPr>
              <a:t>next_in_line.__SEND</a:t>
            </a:r>
            <a:r>
              <a:rPr lang="en-US" dirty="0" smtClean="0">
                <a:latin typeface="Consolas"/>
                <a:cs typeface="Consolas"/>
              </a:rPr>
              <a:t>__(name, *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End</a:t>
            </a:r>
            <a:endParaRPr lang="en-US" dirty="0">
              <a:latin typeface="Consolas"/>
              <a:cs typeface="Consolas"/>
            </a:endParaRPr>
          </a:p>
          <a:p>
            <a:pPr marL="457200" lvl="1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dirty="0" smtClean="0">
                <a:cs typeface="Consolas"/>
              </a:rPr>
              <a:t>With this, “links” in the chain do not have to have the same interface.</a:t>
            </a:r>
          </a:p>
        </p:txBody>
      </p:sp>
    </p:spTree>
    <p:extLst>
      <p:ext uri="{BB962C8B-B14F-4D97-AF65-F5344CB8AC3E}">
        <p14:creationId xmlns:p14="http://schemas.microsoft.com/office/powerpoint/2010/main" val="355648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“Define a family of algorithms, encapsulate each one, and make them interchangeable. Strategy lets the algorithm vary independently from clients that use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8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Strategy Pattern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1059540"/>
            <a:ext cx="8229600" cy="43905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CashPaymentStrategy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process cash payment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CreditCardPaymentStrategy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do processing via merchant account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PaypalPaymentStrategy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process(order)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# do processing via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PaymentStrategyFactory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self.create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if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order.payment_method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eq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: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credit_card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return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CresitCardPaymentStrategy.new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elsif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order.payment_method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eq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: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return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PaypalPaymentStrategy.new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CashPaymentStrategy.new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0" y="5515428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6008914"/>
            <a:ext cx="8331199" cy="66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o</a:t>
            </a:r>
            <a:r>
              <a:rPr lang="en-US" sz="1100" dirty="0" smtClean="0">
                <a:latin typeface="Consolas"/>
                <a:cs typeface="Consolas"/>
              </a:rPr>
              <a:t>rder = </a:t>
            </a:r>
            <a:r>
              <a:rPr lang="en-US" sz="1100" dirty="0" err="1" smtClean="0">
                <a:latin typeface="Consolas"/>
                <a:cs typeface="Consolas"/>
              </a:rPr>
              <a:t>Order.new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payment_strategy</a:t>
            </a:r>
            <a:r>
              <a:rPr lang="en-US" sz="1100" dirty="0" smtClean="0">
                <a:latin typeface="Consolas"/>
                <a:cs typeface="Consolas"/>
              </a:rPr>
              <a:t> = </a:t>
            </a:r>
            <a:r>
              <a:rPr lang="en-US" sz="1100" dirty="0" err="1" smtClean="0">
                <a:latin typeface="Consolas"/>
                <a:cs typeface="Consolas"/>
              </a:rPr>
              <a:t>PaymentStrategyFactory.create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order.payment_method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p</a:t>
            </a:r>
            <a:r>
              <a:rPr lang="en-US" sz="1100" dirty="0" err="1" smtClean="0">
                <a:latin typeface="Consolas"/>
                <a:cs typeface="Consolas"/>
              </a:rPr>
              <a:t>ayment_strategy.process</a:t>
            </a:r>
            <a:r>
              <a:rPr lang="en-US" sz="1100" dirty="0" smtClean="0">
                <a:latin typeface="Consolas"/>
                <a:cs typeface="Consolas"/>
              </a:rPr>
              <a:t>(order)</a:t>
            </a:r>
            <a:r>
              <a:rPr lang="en-US" sz="1100" dirty="0">
                <a:latin typeface="Consolas"/>
                <a:cs typeface="Consola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983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“Decouples an abstraction from its implementation so that the two can vary independently.“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3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Bridge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37229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initialize(movement)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@movement = movement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@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movement.forward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distance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Car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Bicycle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775200" y="1059541"/>
            <a:ext cx="4013200" cy="30988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lass Movement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# move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SlowedMovement</a:t>
            </a:r>
            <a:r>
              <a:rPr lang="en-US" sz="1100" dirty="0" smtClean="0">
                <a:latin typeface="Consolas"/>
                <a:cs typeface="Consolas"/>
              </a:rPr>
              <a:t> &lt; Movement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(distance * .75)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</a:t>
            </a:r>
            <a:r>
              <a:rPr lang="en-US" sz="1100" dirty="0" err="1" smtClean="0">
                <a:latin typeface="Consolas"/>
                <a:cs typeface="Consolas"/>
              </a:rPr>
              <a:t>FastMovement</a:t>
            </a:r>
            <a:r>
              <a:rPr lang="en-US" sz="1100" dirty="0" smtClean="0">
                <a:latin typeface="Consolas"/>
                <a:cs typeface="Consolas"/>
              </a:rPr>
              <a:t> &lt; Movement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forward(distance)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super (distance * 1.5)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5050189"/>
            <a:ext cx="3563258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ar = </a:t>
            </a:r>
            <a:r>
              <a:rPr lang="en-US" sz="1100" dirty="0" err="1" smtClean="0">
                <a:latin typeface="Consolas"/>
                <a:cs typeface="Consolas"/>
              </a:rPr>
              <a:t>Car.new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FastMovement.new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c</a:t>
            </a:r>
            <a:r>
              <a:rPr lang="en-US" sz="1100" dirty="0" err="1" smtClean="0">
                <a:latin typeface="Consolas"/>
                <a:cs typeface="Consolas"/>
              </a:rPr>
              <a:t>ar.forward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b</a:t>
            </a:r>
            <a:r>
              <a:rPr lang="en-US" sz="1100" dirty="0" smtClean="0">
                <a:latin typeface="Consolas"/>
                <a:cs typeface="Consolas"/>
              </a:rPr>
              <a:t>icycle = </a:t>
            </a:r>
            <a:r>
              <a:rPr lang="en-US" sz="1100" dirty="0" err="1" smtClean="0">
                <a:latin typeface="Consolas"/>
                <a:cs typeface="Consolas"/>
              </a:rPr>
              <a:t>Bicycle.new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SlowedMovement.new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bicycle.forward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endParaRPr lang="en-US" sz="11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89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Rubyish</a:t>
            </a:r>
            <a:r>
              <a:rPr lang="en-US" dirty="0" smtClean="0"/>
              <a:t> Bridge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1059541"/>
            <a:ext cx="4927599" cy="37229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require ‘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rubygems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require ‘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active_support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include Moveable,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Turnable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initialize(move, turn)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self.extend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move.to_s.camelize.constantize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self.extend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turn.to_s.camelize.constantize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puts “X = #{x}, Y = #{y}”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Car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Bicycle &lt; Vehicle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5689600" y="754744"/>
            <a:ext cx="3098800" cy="56968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module Moveable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	# move forward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m</a:t>
            </a:r>
            <a:r>
              <a:rPr lang="en-US" sz="900" dirty="0" smtClean="0">
                <a:latin typeface="Consolas"/>
                <a:cs typeface="Consolas"/>
              </a:rPr>
              <a:t>odule </a:t>
            </a:r>
            <a:r>
              <a:rPr lang="en-US" sz="900" dirty="0" err="1" smtClean="0">
                <a:latin typeface="Consolas"/>
                <a:cs typeface="Consolas"/>
              </a:rPr>
              <a:t>FastMover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include Moveable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alias_method</a:t>
            </a:r>
            <a:r>
              <a:rPr lang="en-US" sz="900" dirty="0" smtClean="0">
                <a:latin typeface="Consolas"/>
                <a:cs typeface="Consolas"/>
              </a:rPr>
              <a:t> :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, :go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 (distance * 1.50)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latin typeface="Consolas"/>
                <a:cs typeface="Consolas"/>
              </a:rPr>
              <a:t>SlowMover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include Moveable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alias_method</a:t>
            </a:r>
            <a:r>
              <a:rPr lang="en-US" sz="900" dirty="0" smtClean="0">
                <a:latin typeface="Consolas"/>
                <a:cs typeface="Consolas"/>
              </a:rPr>
              <a:t> :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, :go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go(distance)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old_go</a:t>
            </a:r>
            <a:r>
              <a:rPr lang="en-US" sz="900" dirty="0" smtClean="0">
                <a:latin typeface="Consolas"/>
                <a:cs typeface="Consolas"/>
              </a:rPr>
              <a:t> (distance * 0.75)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	</a:t>
            </a:r>
            <a:r>
              <a:rPr lang="en-US" sz="900" dirty="0" smtClean="0">
                <a:latin typeface="Consolas"/>
                <a:cs typeface="Consolas"/>
              </a:rPr>
              <a:t>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e</a:t>
            </a:r>
            <a:r>
              <a:rPr lang="en-US" sz="9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Turnable</a:t>
            </a:r>
            <a:endParaRPr lang="en-US" sz="9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 turn(direction,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	# change direction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9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module </a:t>
            </a:r>
            <a:r>
              <a:rPr lang="en-US" sz="900" dirty="0" err="1" smtClean="0">
                <a:latin typeface="Consolas"/>
                <a:cs typeface="Consolas"/>
              </a:rPr>
              <a:t>TightTurner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turn(distance, 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	# turn quick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e</a:t>
            </a:r>
            <a:r>
              <a:rPr lang="en-US" sz="900" dirty="0" smtClean="0"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nsolas"/>
                <a:cs typeface="Consolas"/>
              </a:rPr>
              <a:t>m</a:t>
            </a:r>
            <a:r>
              <a:rPr lang="en-US" sz="900" dirty="0" smtClean="0">
                <a:latin typeface="Consolas"/>
                <a:cs typeface="Consolas"/>
              </a:rPr>
              <a:t>odule </a:t>
            </a:r>
            <a:r>
              <a:rPr lang="en-US" sz="900" dirty="0" err="1" smtClean="0">
                <a:latin typeface="Consolas"/>
                <a:cs typeface="Consolas"/>
              </a:rPr>
              <a:t>Wide</a:t>
            </a:r>
            <a:r>
              <a:rPr lang="en-US" sz="900" dirty="0" err="1" smtClean="0">
                <a:latin typeface="Consolas"/>
                <a:cs typeface="Consolas"/>
              </a:rPr>
              <a:t>Turner</a:t>
            </a:r>
            <a:endParaRPr lang="en-US" sz="9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</a:t>
            </a:r>
            <a:r>
              <a:rPr lang="en-US" sz="900" dirty="0" err="1" smtClean="0">
                <a:latin typeface="Consolas"/>
                <a:cs typeface="Consolas"/>
              </a:rPr>
              <a:t>def</a:t>
            </a:r>
            <a:r>
              <a:rPr lang="en-US" sz="900" dirty="0" smtClean="0">
                <a:latin typeface="Consolas"/>
                <a:cs typeface="Consolas"/>
              </a:rPr>
              <a:t> turn(distance, direction, angle)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	# turn slowly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457201" y="5050189"/>
            <a:ext cx="4608285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c</a:t>
            </a:r>
            <a:r>
              <a:rPr lang="en-US" sz="1100" dirty="0" smtClean="0">
                <a:latin typeface="Consolas"/>
                <a:cs typeface="Consolas"/>
              </a:rPr>
              <a:t>ar = </a:t>
            </a:r>
            <a:r>
              <a:rPr lang="en-US" sz="1100" dirty="0" err="1" smtClean="0">
                <a:latin typeface="Consolas"/>
                <a:cs typeface="Consolas"/>
              </a:rPr>
              <a:t>Car.new</a:t>
            </a:r>
            <a:r>
              <a:rPr lang="en-US" sz="1100" dirty="0" smtClean="0">
                <a:latin typeface="Consolas"/>
                <a:cs typeface="Consolas"/>
              </a:rPr>
              <a:t>(:</a:t>
            </a:r>
            <a:r>
              <a:rPr lang="en-US" sz="1100" dirty="0" err="1" smtClean="0">
                <a:latin typeface="Consolas"/>
                <a:cs typeface="Consolas"/>
              </a:rPr>
              <a:t>fast_mover</a:t>
            </a:r>
            <a:r>
              <a:rPr lang="en-US" sz="1100" dirty="0" smtClean="0">
                <a:latin typeface="Consolas"/>
                <a:cs typeface="Consolas"/>
              </a:rPr>
              <a:t>, :</a:t>
            </a:r>
            <a:r>
              <a:rPr lang="en-US" sz="1100" dirty="0" err="1" smtClean="0">
                <a:latin typeface="Consolas"/>
                <a:cs typeface="Consolas"/>
              </a:rPr>
              <a:t>wide_turner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car.go</a:t>
            </a:r>
            <a:r>
              <a:rPr lang="en-US" sz="1100" dirty="0" smtClean="0">
                <a:latin typeface="Consolas"/>
                <a:cs typeface="Consolas"/>
              </a:rPr>
              <a:t>(50).turn(50,:left,45).go(50).location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   X = 196, Y = 84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b</a:t>
            </a:r>
            <a:r>
              <a:rPr lang="en-US" sz="1100" dirty="0" smtClean="0">
                <a:latin typeface="Consolas"/>
                <a:cs typeface="Consolas"/>
              </a:rPr>
              <a:t>icycle = </a:t>
            </a:r>
            <a:r>
              <a:rPr lang="en-US" sz="1100" dirty="0" err="1" smtClean="0">
                <a:latin typeface="Consolas"/>
                <a:cs typeface="Consolas"/>
              </a:rPr>
              <a:t>Bicycle.new</a:t>
            </a:r>
            <a:r>
              <a:rPr lang="en-US" sz="1100" dirty="0" smtClean="0">
                <a:latin typeface="Consolas"/>
                <a:cs typeface="Consolas"/>
              </a:rPr>
              <a:t>(:</a:t>
            </a:r>
            <a:r>
              <a:rPr lang="en-US" sz="1100" dirty="0" err="1" smtClean="0">
                <a:latin typeface="Consolas"/>
                <a:cs typeface="Consolas"/>
              </a:rPr>
              <a:t>slow_mover</a:t>
            </a:r>
            <a:r>
              <a:rPr lang="en-US" sz="1100" dirty="0" smtClean="0">
                <a:latin typeface="Consolas"/>
                <a:cs typeface="Consolas"/>
              </a:rPr>
              <a:t>, :</a:t>
            </a:r>
            <a:r>
              <a:rPr lang="en-US" sz="1100" dirty="0" err="1" smtClean="0">
                <a:latin typeface="Consolas"/>
                <a:cs typeface="Consolas"/>
              </a:rPr>
              <a:t>tight_turner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 err="1" smtClean="0">
                <a:latin typeface="Consolas"/>
                <a:cs typeface="Consolas"/>
              </a:rPr>
              <a:t>rb</a:t>
            </a:r>
            <a:r>
              <a:rPr lang="en-US" sz="1100" dirty="0" smtClean="0">
                <a:latin typeface="Consolas"/>
                <a:cs typeface="Consolas"/>
              </a:rPr>
              <a:t>&gt; </a:t>
            </a:r>
            <a:r>
              <a:rPr lang="en-US" sz="1100" dirty="0" err="1" smtClean="0">
                <a:latin typeface="Consolas"/>
                <a:cs typeface="Consolas"/>
              </a:rPr>
              <a:t>bicycle.go</a:t>
            </a:r>
            <a:r>
              <a:rPr lang="en-US" sz="1100" dirty="0" smtClean="0">
                <a:latin typeface="Consolas"/>
                <a:cs typeface="Consolas"/>
              </a:rPr>
              <a:t>(50).turn(50,:left,45).go(50).location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  X = 70, Y = 80</a:t>
            </a:r>
            <a:endParaRPr lang="en-US" sz="11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411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Patterns: Elements of Reusable Object-Oriented Software</a:t>
            </a:r>
          </a:p>
          <a:p>
            <a:pPr lvl="1"/>
            <a:r>
              <a:rPr lang="en-US" sz="2000" dirty="0" smtClean="0"/>
              <a:t>Erich Gamma</a:t>
            </a:r>
          </a:p>
          <a:p>
            <a:pPr lvl="1"/>
            <a:r>
              <a:rPr lang="en-US" sz="2000" dirty="0" smtClean="0"/>
              <a:t>Richard Helm</a:t>
            </a:r>
          </a:p>
          <a:p>
            <a:pPr lvl="1"/>
            <a:r>
              <a:rPr lang="en-US" sz="2000" dirty="0" smtClean="0"/>
              <a:t>Ralph Johnson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Vlissides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03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Low-Hanging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Method – “Define and interface for creating an object, but let subclasses decide which classes to instantiate” </a:t>
            </a:r>
            <a:r>
              <a:rPr lang="en-US" b="1" i="1" dirty="0" err="1" smtClean="0"/>
              <a:t>Object.new</a:t>
            </a:r>
            <a:r>
              <a:rPr lang="en-US" dirty="0" smtClean="0"/>
              <a:t> is an example.</a:t>
            </a:r>
          </a:p>
          <a:p>
            <a:r>
              <a:rPr lang="en-US" dirty="0" smtClean="0"/>
              <a:t>Iterator – “Provide a method to access elements of an aggregate object without exposing its underlying representation” </a:t>
            </a:r>
            <a:r>
              <a:rPr lang="en-US" b="1" i="1" dirty="0" err="1" smtClean="0"/>
              <a:t>Object.each</a:t>
            </a:r>
            <a:r>
              <a:rPr lang="en-US" dirty="0" smtClean="0"/>
              <a:t> 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9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“Ensure a class only has one instance, and provide a global point of access to it.”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Singleton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3338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LOGGER = </a:t>
            </a:r>
            <a:r>
              <a:rPr lang="en-US" sz="1100" dirty="0" err="1" smtClean="0">
                <a:latin typeface="Consolas"/>
                <a:cs typeface="Consolas"/>
              </a:rPr>
              <a:t>Logger.new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762703"/>
            <a:ext cx="3643086" cy="3338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$logger = </a:t>
            </a:r>
            <a:r>
              <a:rPr lang="en-US" sz="1100" dirty="0" err="1" smtClean="0">
                <a:latin typeface="Consolas"/>
                <a:cs typeface="Consolas"/>
              </a:rPr>
              <a:t>Logger.new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372" y="1393371"/>
            <a:ext cx="849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2435160"/>
            <a:ext cx="3563258" cy="6781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include Singleton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372" y="2065828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3369656"/>
            <a:ext cx="6858000" cy="140554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self.log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msg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@@log ||= </a:t>
            </a:r>
            <a:r>
              <a:rPr lang="en-US" sz="1100" dirty="0" err="1" smtClean="0">
                <a:latin typeface="Consolas"/>
                <a:cs typeface="Consolas"/>
              </a:rPr>
              <a:t>File.open</a:t>
            </a:r>
            <a:r>
              <a:rPr lang="en-US" sz="1100" dirty="0" smtClean="0">
                <a:latin typeface="Consolas"/>
                <a:cs typeface="Consolas"/>
              </a:rPr>
              <a:t>(“</a:t>
            </a:r>
            <a:r>
              <a:rPr lang="en-US" sz="1100" dirty="0" err="1" smtClean="0">
                <a:latin typeface="Consolas"/>
                <a:cs typeface="Consolas"/>
              </a:rPr>
              <a:t>log.txt</a:t>
            </a:r>
            <a:r>
              <a:rPr lang="en-US" sz="1100" dirty="0" smtClean="0">
                <a:latin typeface="Consolas"/>
                <a:cs typeface="Consolas"/>
              </a:rPr>
              <a:t>”, “a”)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@@</a:t>
            </a:r>
            <a:r>
              <a:rPr lang="en-US" sz="1100" dirty="0" err="1" smtClean="0">
                <a:latin typeface="Consolas"/>
                <a:cs typeface="Consolas"/>
              </a:rPr>
              <a:t>log.puts</a:t>
            </a:r>
            <a:r>
              <a:rPr lang="en-US" sz="1100" dirty="0" smtClean="0">
                <a:latin typeface="Consolas"/>
                <a:cs typeface="Consolas"/>
              </a:rPr>
              <a:t>(</a:t>
            </a:r>
            <a:r>
              <a:rPr lang="en-US" sz="1100" dirty="0" err="1" smtClean="0">
                <a:latin typeface="Consolas"/>
                <a:cs typeface="Consolas"/>
              </a:rPr>
              <a:t>msg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 smtClean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372" y="3000325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3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“Defines the skeleton of an algorithm in an operation, deferring some steps to subclasses. Template Method lets subclasses redefine certain steps on an algorithm without changing the algorithm’s structure.“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Method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1059541"/>
            <a:ext cx="3563258" cy="29754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setup_board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put_away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play_game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setup_board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play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put_away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775200" y="1059541"/>
            <a:ext cx="4013200" cy="30988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class Chess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setup_board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# arrange chess pieces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c</a:t>
            </a:r>
            <a:r>
              <a:rPr lang="en-US" sz="1100" dirty="0" smtClean="0">
                <a:latin typeface="Consolas"/>
                <a:cs typeface="Consolas"/>
              </a:rPr>
              <a:t>lass Monopoly &lt;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def</a:t>
            </a:r>
            <a:r>
              <a:rPr lang="en-US" sz="1100" dirty="0" smtClean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setup_board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	# shuffle cards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# distribute money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</a:t>
            </a:r>
            <a:r>
              <a:rPr lang="en-US" sz="1100" dirty="0" smtClean="0">
                <a:latin typeface="Consolas"/>
                <a:cs typeface="Consolas"/>
              </a:rPr>
              <a:t>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827314" y="5050189"/>
            <a:ext cx="3563258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g</a:t>
            </a:r>
            <a:r>
              <a:rPr lang="en-US" sz="1100" dirty="0" smtClean="0">
                <a:latin typeface="Consolas"/>
                <a:cs typeface="Consolas"/>
              </a:rPr>
              <a:t>ame = </a:t>
            </a:r>
            <a:r>
              <a:rPr lang="en-US" sz="1100" dirty="0" err="1" smtClean="0">
                <a:latin typeface="Consolas"/>
                <a:cs typeface="Consolas"/>
              </a:rPr>
              <a:t>Monopoly.new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ame.play_game</a:t>
            </a:r>
            <a:endParaRPr lang="en-US" sz="11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123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“Provide an interface for creating families of related or dependent objects without specifying their concrete classes.“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5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6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Factory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" y="1059540"/>
            <a:ext cx="5080000" cy="34979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module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1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		raise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cs typeface="Consolas"/>
              </a:rPr>
              <a:t>NotImplementedError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, “Needs to be implemented”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Rpg.new</a:t>
            </a: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title	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BoardGameFactory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include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AbstractGameFactory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create(title)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Board.new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 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72" y="690209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72" y="4680857"/>
            <a:ext cx="84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57199" y="5050189"/>
            <a:ext cx="8331199" cy="14014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games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 smtClean="0">
                <a:latin typeface="Consolas"/>
                <a:cs typeface="Consolas"/>
              </a:rPr>
              <a:t>game_list</a:t>
            </a:r>
            <a:r>
              <a:rPr lang="en-US" sz="1100" dirty="0" smtClean="0">
                <a:latin typeface="Consolas"/>
                <a:cs typeface="Consolas"/>
              </a:rPr>
              <a:t> = [{type: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”, name: “World of </a:t>
            </a:r>
            <a:r>
              <a:rPr lang="en-US" sz="1100" dirty="0" err="1" smtClean="0">
                <a:latin typeface="Consolas"/>
                <a:cs typeface="Consolas"/>
              </a:rPr>
              <a:t>Warcraft</a:t>
            </a:r>
            <a:r>
              <a:rPr lang="en-US" sz="1100" dirty="0" smtClean="0">
                <a:latin typeface="Consolas"/>
                <a:cs typeface="Consolas"/>
              </a:rPr>
              <a:t>”}, {type: “board”, name: “Monopoly”}]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/>
                <a:cs typeface="Consolas"/>
              </a:rPr>
              <a:t>g</a:t>
            </a:r>
            <a:r>
              <a:rPr lang="en-US" sz="1100" dirty="0" err="1" smtClean="0">
                <a:latin typeface="Consolas"/>
                <a:cs typeface="Consolas"/>
              </a:rPr>
              <a:t>ame_list.each</a:t>
            </a:r>
            <a:r>
              <a:rPr lang="en-US" sz="1100" dirty="0" smtClean="0">
                <a:latin typeface="Consolas"/>
                <a:cs typeface="Consolas"/>
              </a:rPr>
              <a:t> do |game|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	if game[:type] </a:t>
            </a:r>
            <a:r>
              <a:rPr lang="en-US" sz="1100" dirty="0" err="1" smtClean="0">
                <a:latin typeface="Consolas"/>
                <a:cs typeface="Consolas"/>
              </a:rPr>
              <a:t>eq</a:t>
            </a:r>
            <a:r>
              <a:rPr lang="en-US" sz="1100" dirty="0" smtClean="0">
                <a:latin typeface="Consolas"/>
                <a:cs typeface="Consolas"/>
              </a:rPr>
              <a:t> “</a:t>
            </a:r>
            <a:r>
              <a:rPr lang="en-US" sz="1100" dirty="0" err="1" smtClean="0">
                <a:latin typeface="Consolas"/>
                <a:cs typeface="Consolas"/>
              </a:rPr>
              <a:t>rpg</a:t>
            </a:r>
            <a:r>
              <a:rPr lang="en-US" sz="1100" dirty="0" smtClean="0">
                <a:latin typeface="Consolas"/>
                <a:cs typeface="Consolas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games &lt;&lt; </a:t>
            </a:r>
            <a:r>
              <a:rPr lang="en-US" sz="1100" dirty="0" err="1" smtClean="0">
                <a:latin typeface="Consolas"/>
                <a:cs typeface="Consolas"/>
              </a:rPr>
              <a:t>RpgFactory.create</a:t>
            </a:r>
            <a:r>
              <a:rPr lang="en-US" sz="1100" dirty="0" smtClean="0">
                <a:latin typeface="Consolas"/>
                <a:cs typeface="Consolas"/>
              </a:rPr>
              <a:t>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err="1" smtClean="0">
                <a:latin typeface="Consolas"/>
                <a:cs typeface="Consolas"/>
              </a:rPr>
              <a:t>elsif</a:t>
            </a:r>
            <a:r>
              <a:rPr lang="en-US" sz="1100" dirty="0" smtClean="0">
                <a:latin typeface="Consolas"/>
                <a:cs typeface="Consolas"/>
              </a:rPr>
              <a:t> game[:type] </a:t>
            </a:r>
            <a:r>
              <a:rPr lang="en-US" sz="1100" dirty="0" err="1" smtClean="0">
                <a:latin typeface="Consolas"/>
                <a:cs typeface="Consolas"/>
              </a:rPr>
              <a:t>eq</a:t>
            </a:r>
            <a:r>
              <a:rPr lang="en-US" sz="1100" dirty="0" smtClean="0">
                <a:latin typeface="Consolas"/>
                <a:cs typeface="Consolas"/>
              </a:rPr>
              <a:t> “board”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	games &lt;&lt; </a:t>
            </a:r>
            <a:r>
              <a:rPr lang="en-US" sz="1100" dirty="0" err="1" smtClean="0">
                <a:latin typeface="Consolas"/>
                <a:cs typeface="Consolas"/>
              </a:rPr>
              <a:t>BoardFactory.create</a:t>
            </a:r>
            <a:r>
              <a:rPr lang="en-US" sz="1100" dirty="0" smtClean="0">
                <a:latin typeface="Consolas"/>
                <a:cs typeface="Consolas"/>
              </a:rPr>
              <a:t> game[:title]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/>
                <a:cs typeface="Consolas"/>
              </a:rPr>
              <a:t>	</a:t>
            </a:r>
            <a:r>
              <a:rPr lang="en-US" sz="1100" dirty="0" smtClean="0">
                <a:latin typeface="Consolas"/>
                <a:cs typeface="Consolas"/>
              </a:rPr>
              <a:t>end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smtClean="0">
                <a:latin typeface="Consolas"/>
                <a:cs typeface="Consolas"/>
              </a:rPr>
              <a:t>end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4"/>
          </p:nvPr>
        </p:nvSpPr>
        <p:spPr>
          <a:xfrm>
            <a:off x="6001656" y="1059537"/>
            <a:ext cx="2786743" cy="18215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class Game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initialize(title)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this.title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 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	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  <a:cs typeface="Consolas"/>
              </a:rPr>
              <a:t>Rpg</a:t>
            </a: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lass Board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lang="en-US" sz="10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448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630</Words>
  <Application>Microsoft Macintosh PowerPoint</Application>
  <PresentationFormat>On-screen Show (4:3)</PresentationFormat>
  <Paragraphs>360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Design Patterns In Ruby and Rails</vt:lpstr>
      <vt:lpstr>Patterns</vt:lpstr>
      <vt:lpstr>Some Low-Hanging Fruit</vt:lpstr>
      <vt:lpstr>Singleton</vt:lpstr>
      <vt:lpstr>Singleton Examples</vt:lpstr>
      <vt:lpstr>Template Method</vt:lpstr>
      <vt:lpstr>Template Method Example</vt:lpstr>
      <vt:lpstr>Abstract Factory</vt:lpstr>
      <vt:lpstr>Abstract Factory Example</vt:lpstr>
      <vt:lpstr>Rubyish Abstract Factory</vt:lpstr>
      <vt:lpstr>Chain of Responsibility</vt:lpstr>
      <vt:lpstr>Chain of Responsibility Example</vt:lpstr>
      <vt:lpstr>Chain of Responsibility, con’t</vt:lpstr>
      <vt:lpstr>Strategy Pattern</vt:lpstr>
      <vt:lpstr>Strategy Pattern Example</vt:lpstr>
      <vt:lpstr>Bridge</vt:lpstr>
      <vt:lpstr>Bridge Example</vt:lpstr>
      <vt:lpstr>Rubyish Bridge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Ruby and Rails</dc:title>
  <dc:creator>John Fitzpatrick</dc:creator>
  <cp:lastModifiedBy>John Fitzpatrick</cp:lastModifiedBy>
  <cp:revision>69</cp:revision>
  <dcterms:created xsi:type="dcterms:W3CDTF">2012-10-22T14:20:49Z</dcterms:created>
  <dcterms:modified xsi:type="dcterms:W3CDTF">2012-10-23T22:33:14Z</dcterms:modified>
</cp:coreProperties>
</file>