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j2SHeQAdhnIFwtykxttCRWw1s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37"/>
          <c:y val="0.28306539071289355"/>
          <c:w val="0.15149181877179177"/>
          <c:h val="0.4002463789797522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l-GR" sz="1800" b="0" i="0" u="none" strike="noStrike" kern="1200" baseline="0" noProof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1"/>
  </c:chart>
  <c:spPr>
    <a:noFill/>
    <a:ln>
      <a:noFill/>
    </a:ln>
    <a:effectLst/>
  </c:spPr>
  <c:txPr>
    <a:bodyPr/>
    <a:lstStyle/>
    <a:p>
      <a:pPr>
        <a:defRPr lang="el-GR" noProof="1" dirty="0"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Επιρροη απωλειών από τις παραμέτρους 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83-400F-8D26-6EEEC2DAA7DD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83-400F-8D26-6EEEC2DAA7D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83-400F-8D26-6EEEC2DAA7DD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83-400F-8D26-6EEEC2DAA7DD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83-400F-8D26-6EEEC2DAA7DD}"/>
              </c:ext>
            </c:extLst>
          </c:dPt>
          <c:dPt>
            <c:idx val="5"/>
            <c:bubble3D val="0"/>
            <c:spPr>
              <a:solidFill>
                <a:schemeClr val="accent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C83-400F-8D26-6EEEC2DAA7DD}"/>
              </c:ext>
            </c:extLst>
          </c:dPt>
          <c:cat>
            <c:strRef>
              <c:f>Sheet1!$A$2:$A$6</c:f>
              <c:strCache>
                <c:ptCount val="5"/>
                <c:pt idx="0">
                  <c:v>Τοίχοι Βαριοί</c:v>
                </c:pt>
                <c:pt idx="1">
                  <c:v>Όροφοι</c:v>
                </c:pt>
                <c:pt idx="2">
                  <c:v>Τοίχοι Ελαφριοί</c:v>
                </c:pt>
                <c:pt idx="3">
                  <c:v>Συχνότητα</c:v>
                </c:pt>
                <c:pt idx="4">
                  <c:v>Απόσταση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25</c:v>
                </c:pt>
                <c:pt idx="2">
                  <c:v>15</c:v>
                </c:pt>
                <c:pt idx="3">
                  <c:v>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83-400F-8D26-6EEEC2DAA7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80038346037206"/>
          <c:y val="0.87033625232531053"/>
          <c:w val="0.7627388052519759"/>
          <c:h val="0.12966374767468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1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Διαφάνεια τίτλου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ανοραμική εικόνα με λεζάντα">
  <p:cSld name="Πανοραμική εικόνα με λεζάντα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6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Απόσπασμα με λεζάντα">
  <p:cSld name="Απόσπασμα με λεζάντα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l-GR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2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l-GR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άρτα ονόματος">
  <p:cSld name="Κάρτα ονόματος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άρτα ονόματος αποσπάσματος">
  <p:cSld name="Κάρτα ονόματος αποσπάσματος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l-GR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29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l-GR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ωστό ή λάθος">
  <p:cSld name="Σωστό ή λάθος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κατακόρυφο κείμενο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ατακόρυφος τίτλος και κείμενο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περιεχόμενο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λεζάντα">
  <p:cSld name="Τίτλος και λεζάντα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εριεχόμενο με λεζάντα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ύγκριση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φαλίδα ενότητας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Μόνο τίτλος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νό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Εικόνα με λεζάντα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" descr="νυχτερινός ουρανός με βουνά μακριά στον ορίζοντα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-261237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>
            <a:spLocks noGrp="1"/>
          </p:cNvSpPr>
          <p:nvPr>
            <p:ph type="ctrTitle"/>
          </p:nvPr>
        </p:nvSpPr>
        <p:spPr>
          <a:xfrm>
            <a:off x="2457060" y="2554818"/>
            <a:ext cx="9473683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l-GR" dirty="0"/>
              <a:t>COST-231 MULTIWALL MODEL</a:t>
            </a:r>
            <a:endParaRPr b="1" dirty="0"/>
          </a:p>
        </p:txBody>
      </p:sp>
      <p:sp>
        <p:nvSpPr>
          <p:cNvPr id="151" name="Google Shape;151;p1"/>
          <p:cNvSpPr txBox="1">
            <a:spLocks noGrp="1"/>
          </p:cNvSpPr>
          <p:nvPr>
            <p:ph type="subTitle" idx="1"/>
          </p:nvPr>
        </p:nvSpPr>
        <p:spPr>
          <a:xfrm>
            <a:off x="4170945" y="497628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dirty="0">
                <a:solidFill>
                  <a:srgbClr val="F5B4C7"/>
                </a:solidFill>
              </a:rPr>
              <a:t>ΕΜΠΕΙΡΚΟ ΕΣΩΤΕΡΙΚΟ ΜΟΝΤΕΛΟ ΥΠΟΛΟΓΙΣΜΟΥ ΑΠΩΛΕΙΩΝ ΜΕΤΑΔΟΣΗΣ</a:t>
            </a:r>
            <a:endParaRPr dirty="0">
              <a:solidFill>
                <a:srgbClr val="F5B4C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1570761" y="90054"/>
            <a:ext cx="9050478" cy="74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l-GR" sz="3200" dirty="0"/>
              <a:t>ΔΙΑΓΡAΜΜΑΤΑ PATH LOSS - BUILDING WITH LIGHT WALLS</a:t>
            </a:r>
            <a:endParaRPr sz="3200" dirty="0"/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696155" y="1052945"/>
            <a:ext cx="4709054" cy="26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Το κτήριο αποτελείται από ορόφους </a:t>
            </a:r>
            <a:r>
              <a:rPr lang="el-GR" sz="1800" u="sng" dirty="0" err="1"/>
              <a:t>βαρέου</a:t>
            </a:r>
            <a:r>
              <a:rPr lang="el-GR" sz="1800" dirty="0"/>
              <a:t> τύπου</a:t>
            </a:r>
            <a:endParaRPr dirty="0"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Χρησιμοποιήθηκαν μόνο 2 τοίχοι</a:t>
            </a:r>
            <a:endParaRPr sz="1800" dirty="0"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Για το ίδιο μέγεθος κτηρίου χρειάζονται περισσότεροι πομποί για την καλύτερη κάλυψη των ορόφων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800" dirty="0"/>
          </a:p>
        </p:txBody>
      </p:sp>
      <p:pic>
        <p:nvPicPr>
          <p:cNvPr id="218" name="Google Shape;218;p10" descr="Screenshot_9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3891" y="3221253"/>
            <a:ext cx="4877223" cy="315647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>
            <a:spLocks noGrp="1"/>
          </p:cNvSpPr>
          <p:nvPr>
            <p:ph type="body" idx="3"/>
          </p:nvPr>
        </p:nvSpPr>
        <p:spPr>
          <a:xfrm>
            <a:off x="6392850" y="976743"/>
            <a:ext cx="4722813" cy="139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Οι απώλειες λόγω ορόφων είναι χαμηλότερες από</a:t>
            </a:r>
            <a:r>
              <a:rPr lang="en-US" sz="1800" dirty="0"/>
              <a:t> </a:t>
            </a:r>
            <a:r>
              <a:rPr lang="el-GR" sz="1800" dirty="0"/>
              <a:t>αυτούς τους τοίχους</a:t>
            </a:r>
            <a:endParaRPr lang="en-US" sz="1800" dirty="0"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Σε σχέση με το άλλο κτήριο, η μόνη διαφορά εδώ είναι ότι οι απώλειες τοίχων είναι σταθερά μεγαλύτερες κατά </a:t>
            </a:r>
            <a:r>
              <a:rPr lang="en-US" sz="1800" dirty="0"/>
              <a:t>Lw2 – Lw1 dB</a:t>
            </a:r>
            <a:endParaRPr sz="1800" dirty="0"/>
          </a:p>
        </p:txBody>
      </p:sp>
      <p:pic>
        <p:nvPicPr>
          <p:cNvPr id="220" name="Google Shape;220;p10" descr="Screenshot_8.png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26720" y="3220888"/>
            <a:ext cx="4878000" cy="31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1030288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dirty="0"/>
              <a:t>ΣΥΜΠΕΡΑΣΜΑΤΑ</a:t>
            </a:r>
            <a:endParaRPr dirty="0"/>
          </a:p>
        </p:txBody>
      </p:sp>
      <p:sp>
        <p:nvSpPr>
          <p:cNvPr id="226" name="Google Shape;226;p11"/>
          <p:cNvSpPr txBox="1">
            <a:spLocks noGrp="1"/>
          </p:cNvSpPr>
          <p:nvPr>
            <p:ph type="body" idx="1"/>
          </p:nvPr>
        </p:nvSpPr>
        <p:spPr>
          <a:xfrm>
            <a:off x="1030288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l-GR" dirty="0"/>
              <a:t>Όταν έχουμε Line of sight, οι απώλειες οφείλονται αποκλειστικά στις απώλειες ελευθέρου χώρου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l-GR" dirty="0"/>
              <a:t>Η συχνότητα επιφέρει μεγαλύτερες απώλειες μέχρι μία απόσταση, ωστόσο μετά από αυτό το σημείο η απόσταση παίζει πιο καθοριστικό ρόλο στην αποδυνάμωση του σήματος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l-GR" dirty="0"/>
              <a:t>Η μετάβαση από τη χαμηλή συχνότητα στη μεσαία, σημειώνει μεγαλύτερες απώλειες σε σχέση με τη μετάβαση απ’ τη μεσαία στην υψηλή συχνότητα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l-GR" dirty="0"/>
              <a:t>Το μοντέλο είναι πολύ αποτελεσματικό για πολλούς τύπους εσωτερικών χώρων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l-GR" dirty="0"/>
              <a:t>Αποτελεί ένα αξιόπιστο εργαλείο για το σχεδιασμό δικτύων </a:t>
            </a:r>
            <a:r>
              <a:rPr lang="en-US" dirty="0"/>
              <a:t>femtocell</a:t>
            </a:r>
            <a:r>
              <a:rPr lang="el-GR" dirty="0"/>
              <a:t> νέας γενιάς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l-GR" dirty="0"/>
              <a:t>Για πιο ακριβή μελέτη μπορούν να διαφοροποιηθούν οι τοίχοι σε περισσότερα είδη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2233546" y="609600"/>
            <a:ext cx="7724909" cy="942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l-GR" sz="2800" dirty="0"/>
              <a:t>ΕΠΙΡΡΟΗ ΑΠΩΛΕΙΩΝ ΑΠΟ ΤΙΣ ΠΑΡΑΜΕΤΡΟΥΣ </a:t>
            </a:r>
            <a:endParaRPr sz="2800" dirty="0"/>
          </a:p>
        </p:txBody>
      </p:sp>
      <p:graphicFrame>
        <p:nvGraphicFramePr>
          <p:cNvPr id="241" name="Google Shape;241;p13" descr="Γράφημα"/>
          <p:cNvGraphicFramePr/>
          <p:nvPr/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Θέση περιεχομένου 5" descr="Γράφημα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95563"/>
              </p:ext>
            </p:extLst>
          </p:nvPr>
        </p:nvGraphicFramePr>
        <p:xfrm>
          <a:off x="1030288" y="1315454"/>
          <a:ext cx="10131425" cy="4755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4" descr="φωτιστικά σποτ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>
            <a:spLocks noGrp="1"/>
          </p:cNvSpPr>
          <p:nvPr>
            <p:ph type="ctrTitle"/>
          </p:nvPr>
        </p:nvSpPr>
        <p:spPr>
          <a:xfrm>
            <a:off x="3814618" y="2296782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l-GR" sz="6400" dirty="0"/>
              <a:t>ΤΕΛΟΣ</a:t>
            </a:r>
            <a:endParaRPr sz="6400"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ubTitle" idx="1"/>
          </p:nvPr>
        </p:nvSpPr>
        <p:spPr>
          <a:xfrm>
            <a:off x="3814618" y="4819844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-GR" sz="2400" dirty="0">
                <a:solidFill>
                  <a:srgbClr val="F5B4C7"/>
                </a:solidFill>
              </a:rPr>
              <a:t>ΕΥΧΑΡΙΣΤΟΥΜΕ ΓΙΑ ΤΗ ΠΡΟΣΟΧΗ ΚΑΙ ΤΟ ΧΡΟΝΟ ΣΑΣ</a:t>
            </a:r>
            <a:endParaRPr sz="2400"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l-GR" sz="2400" dirty="0">
                <a:solidFill>
                  <a:srgbClr val="F5B4C7"/>
                </a:solidFill>
              </a:rPr>
              <a:t>ΦΩΤΗΣ ΓΙΑΝΝΗΣ</a:t>
            </a:r>
            <a:endParaRPr sz="2400"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l-GR" sz="2400" dirty="0">
                <a:solidFill>
                  <a:srgbClr val="F5B4C7"/>
                </a:solidFill>
              </a:rPr>
              <a:t>ΓΙΑΝΝΟΠΟΥΛΟΥ ΚΑΤΕΡΙΝΑ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>
            <a:spLocks noGrp="1"/>
          </p:cNvSpPr>
          <p:nvPr>
            <p:ph type="title"/>
          </p:nvPr>
        </p:nvSpPr>
        <p:spPr>
          <a:xfrm>
            <a:off x="1030288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l-GR" dirty="0"/>
              <a:t>MULTIWALL MODEL</a:t>
            </a:r>
            <a:endParaRPr dirty="0"/>
          </a:p>
        </p:txBody>
      </p:sp>
      <p:sp>
        <p:nvSpPr>
          <p:cNvPr id="157" name="Google Shape;157;p2"/>
          <p:cNvSpPr txBox="1">
            <a:spLocks noGrp="1"/>
          </p:cNvSpPr>
          <p:nvPr>
            <p:ph type="body" idx="1"/>
          </p:nvPr>
        </p:nvSpPr>
        <p:spPr>
          <a:xfrm>
            <a:off x="2548800" y="2065874"/>
            <a:ext cx="7094400" cy="418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endParaRPr dirty="0"/>
          </a:p>
          <a:p>
            <a:pPr marL="869950" indent="-857250">
              <a:buSzPct val="100000"/>
              <a:buFont typeface="Wingdings" panose="05000000000000000000" pitchFamily="2" charset="2"/>
              <a:buChar char="v"/>
            </a:pPr>
            <a:r>
              <a:rPr lang="el-GR" sz="7200" dirty="0"/>
              <a:t>Πρόκειται για ένα εμπειρικό, εσωτερικό μοντέλο απωλειών μετάδοσης</a:t>
            </a:r>
            <a:endParaRPr sz="7200" dirty="0"/>
          </a:p>
          <a:p>
            <a:pPr marL="869950" lvl="0" indent="-857250" algn="l" rtl="0"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l-GR" sz="7200" dirty="0"/>
              <a:t>Αποτελεί βελτίωση του COST-231</a:t>
            </a:r>
            <a:endParaRPr sz="7200" dirty="0"/>
          </a:p>
          <a:p>
            <a:pPr marL="869950" lvl="0" indent="-857250" algn="l" rtl="0"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l-GR" sz="7200" dirty="0"/>
              <a:t>Δημιουργούνται απώλειες απ’ τη διέλευση του σήματος από πολλαπλούς ορόφους, οι οποίες δεν αποτελούν γραμμική συνάρτηση του αριθμού των ορόφων</a:t>
            </a:r>
            <a:endParaRPr sz="7200" dirty="0"/>
          </a:p>
          <a:p>
            <a:pPr marL="869950" lvl="0" indent="-857250" algn="l" rtl="0"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l-GR" sz="7200" dirty="0"/>
              <a:t>Εφαρμόζεται σε οποιοδήποτε τύπο κτιρίου (με κατάλληλες προσαρμογές στον τύπο των τοίχων)</a:t>
            </a:r>
            <a:endParaRPr sz="7200" dirty="0"/>
          </a:p>
          <a:p>
            <a:pPr marL="869950" lvl="0" indent="-857250" algn="l" rtl="0"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l-GR" sz="7200" dirty="0"/>
              <a:t>Εφαρμόζεται στα δίκτυα νέας γενιάς για την κατανομή των σταθμών Femtocell</a:t>
            </a:r>
            <a:endParaRPr sz="7200" dirty="0"/>
          </a:p>
          <a:p>
            <a:pPr marL="869950" lvl="0" indent="-857250" algn="l" rtl="0"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l-GR" sz="7200" dirty="0"/>
              <a:t>Αποτελεί μία πιο ακριβή προσέγγιση στις πραγματικές συνθήκες</a:t>
            </a:r>
            <a:endParaRPr sz="7200" dirty="0"/>
          </a:p>
          <a:p>
            <a:pPr marL="285750" lvl="0" indent="-171450" algn="l" rtl="0">
              <a:spcBef>
                <a:spcPts val="1000"/>
              </a:spcBef>
              <a:spcAft>
                <a:spcPts val="0"/>
              </a:spcAft>
              <a:buSzPct val="63157"/>
              <a:buNone/>
            </a:pPr>
            <a:endParaRPr sz="2850" dirty="0"/>
          </a:p>
          <a:p>
            <a:pPr marL="285750" lvl="0" indent="-17145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285750" lvl="0" indent="-17145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285750" lvl="0" indent="-17145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285750" lvl="0" indent="-17145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924792" y="609601"/>
            <a:ext cx="10342417" cy="252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l-GR" dirty="0"/>
              <a:t>Μαθηματικός τύπος υπολογισμού απωλειών</a:t>
            </a:r>
            <a:br>
              <a:rPr lang="el-GR" dirty="0"/>
            </a:br>
            <a:br>
              <a:rPr lang="el-GR" dirty="0"/>
            </a:br>
            <a:endParaRPr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1811866" y="2937933"/>
            <a:ext cx="8894618" cy="310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l-G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l-G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</p:txBody>
      </p:sp>
      <p:sp>
        <p:nvSpPr>
          <p:cNvPr id="164" name="Google Shape;164;p3"/>
          <p:cNvSpPr/>
          <p:nvPr/>
        </p:nvSpPr>
        <p:spPr>
          <a:xfrm>
            <a:off x="2819400" y="1801090"/>
            <a:ext cx="6553200" cy="1136843"/>
          </a:xfrm>
          <a:prstGeom prst="roundRect">
            <a:avLst>
              <a:gd name="adj" fmla="val 16667"/>
            </a:avLst>
          </a:prstGeom>
          <a:solidFill>
            <a:srgbClr val="F3DEFA"/>
          </a:solidFill>
          <a:ln w="19050" cap="rnd" cmpd="sng">
            <a:solidFill>
              <a:srgbClr val="A932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3" descr="C:\Users\Γιαννης\Desktop\242702469_598167134876538_474837161190353514_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9433" y="1967117"/>
            <a:ext cx="5173134" cy="8199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B646B-75CB-46B6-BAEE-DD164B90ED88}"/>
              </a:ext>
            </a:extLst>
          </p:cNvPr>
          <p:cNvSpPr txBox="1"/>
          <p:nvPr/>
        </p:nvSpPr>
        <p:spPr>
          <a:xfrm>
            <a:off x="3318933" y="3131127"/>
            <a:ext cx="5681134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l-GR" sz="2000" b="1" dirty="0">
                <a:solidFill>
                  <a:schemeClr val="bg1"/>
                </a:solidFill>
              </a:rPr>
              <a:t>Παράγοντες απωλειών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chemeClr val="bg1"/>
                </a:solidFill>
              </a:rPr>
              <a:t>Απόσταση</a:t>
            </a:r>
          </a:p>
          <a:p>
            <a:pPr marL="285750" indent="-285750">
              <a:spcBef>
                <a:spcPts val="1000"/>
              </a:spcBef>
              <a:buClr>
                <a:schemeClr val="bg1"/>
              </a:buClr>
              <a:buSzPts val="2000"/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chemeClr val="bg1"/>
                </a:solidFill>
              </a:rPr>
              <a:t>Συχνότητα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chemeClr val="bg1"/>
                </a:solidFill>
              </a:rPr>
              <a:t>Είδος τοίχων (γυψοσανίδα, ξύλο,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l-GR" sz="1800" dirty="0">
                <a:solidFill>
                  <a:schemeClr val="bg1"/>
                </a:solidFill>
              </a:rPr>
              <a:t>τσιμέντο, τούβλα)</a:t>
            </a:r>
          </a:p>
          <a:p>
            <a:pPr marL="285750" indent="-285750">
              <a:spcBef>
                <a:spcPts val="1000"/>
              </a:spcBef>
              <a:buClr>
                <a:schemeClr val="bg1"/>
              </a:buClr>
              <a:buSzPts val="2000"/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chemeClr val="bg1"/>
                </a:solidFill>
              </a:rPr>
              <a:t>Αριθμός τοίχων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chemeClr val="bg1"/>
                </a:solidFill>
              </a:rPr>
              <a:t>Αριθμός ορόφων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title"/>
          </p:nvPr>
        </p:nvSpPr>
        <p:spPr>
          <a:xfrm>
            <a:off x="866642" y="332509"/>
            <a:ext cx="3598615" cy="11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l-GR" sz="2800" dirty="0"/>
              <a:t>ΔΙAΓΡΑΜΜΑ PATH LOSS VS FREQUENCY</a:t>
            </a:r>
            <a:endParaRPr sz="2800" dirty="0"/>
          </a:p>
        </p:txBody>
      </p:sp>
      <p:pic>
        <p:nvPicPr>
          <p:cNvPr id="171" name="Google Shape;171;p4" descr="Screenshot_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76138" y="628291"/>
            <a:ext cx="6049220" cy="514421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2"/>
          </p:nvPr>
        </p:nvSpPr>
        <p:spPr>
          <a:xfrm>
            <a:off x="784372" y="1661559"/>
            <a:ext cx="368088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 Απομονώνουμε τις απώλειες που υπάρχουν μόνο από την αλλαγή της συχνότητας</a:t>
            </a:r>
            <a:endParaRPr dirty="0"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Με την αύξηση της συχνότητας έχουμε περισσότερες απώλειες</a:t>
            </a:r>
            <a:endParaRPr dirty="0"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Όσο αυξάνεται η συχνότητα, τόσο πιο ευαίσθητο είναι το σήμα κατά τη διάδοση</a:t>
            </a:r>
            <a:endParaRPr dirty="0"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Όσο αυξάνεται η συχνότητα,  η κλίση ελαττώνεται σταδιακά που σημαίνει πως μετά από ένα σημείο η αύξηση της συχνότητας επηρεάζει όλο και λιγότερο το σήμα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>
            <a:spLocks noGrp="1"/>
          </p:cNvSpPr>
          <p:nvPr>
            <p:ph type="title"/>
          </p:nvPr>
        </p:nvSpPr>
        <p:spPr>
          <a:xfrm>
            <a:off x="855135" y="404860"/>
            <a:ext cx="3511550" cy="119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l-GR" sz="2800" dirty="0"/>
              <a:t>ΔΙΑΓΡΑΜΜΑ PATH LOSS VS DISTANCE</a:t>
            </a:r>
            <a:endParaRPr sz="2800" dirty="0"/>
          </a:p>
        </p:txBody>
      </p:sp>
      <p:pic>
        <p:nvPicPr>
          <p:cNvPr id="178" name="Google Shape;178;p5" descr="Screenshot_2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01810" y="628291"/>
            <a:ext cx="6077799" cy="514421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 txBox="1">
            <a:spLocks noGrp="1"/>
          </p:cNvSpPr>
          <p:nvPr>
            <p:ph type="body" idx="2"/>
          </p:nvPr>
        </p:nvSpPr>
        <p:spPr>
          <a:xfrm>
            <a:off x="855135" y="1778000"/>
            <a:ext cx="3680885" cy="415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016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l-GR" dirty="0"/>
              <a:t> Απομονώνουμε τις απώλειες του σήματος εξαιτίας της απόστασης πομπού-δέκτη</a:t>
            </a:r>
            <a:endParaRPr dirty="0"/>
          </a:p>
          <a:p>
            <a:pPr marL="0" lvl="0" indent="-1016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l-GR" dirty="0"/>
              <a:t> Η κλίση των καμπυλών είναι μεγάλη και θετική</a:t>
            </a:r>
            <a:endParaRPr dirty="0"/>
          </a:p>
          <a:p>
            <a:pPr marL="0" lvl="0" indent="-1016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l-GR" dirty="0"/>
              <a:t> Οι απώλειες αυξάνονται με όλο και μικρότερο ρυθμό όσο αυξάνεται η απόσταση</a:t>
            </a:r>
          </a:p>
          <a:p>
            <a:pPr marL="0" lvl="0" indent="-1016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l-GR" dirty="0"/>
              <a:t> Μετά απ’ τα 12 μέτρα ξεπερνούν τις απώλειες λόγω συχνότητας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2089151" y="14287"/>
            <a:ext cx="8013698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l-GR" sz="2800" dirty="0"/>
              <a:t>ΔΙΑΓΡΑΜΜΑ PATH LOSS VS NUMBER OF WALLS</a:t>
            </a:r>
            <a:endParaRPr sz="2800" dirty="0"/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828197" y="1427018"/>
            <a:ext cx="4335799" cy="2479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l-GR" sz="2000" dirty="0"/>
              <a:t> Οι καμπύλες είναι ευθείες γραμμές επειδή οι απώλειες είναι γραμμική συνάρτηση του αριθμού των τοίχων</a:t>
            </a:r>
            <a:endParaRPr dirty="0"/>
          </a:p>
          <a:p>
            <a:pPr marL="0" lvl="0" indent="-12700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l-GR" sz="2000" dirty="0"/>
              <a:t> Οι τοίχοι επηρεάζουν περισσότερο τις υψηλές συχνότητες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</p:txBody>
      </p:sp>
      <p:pic>
        <p:nvPicPr>
          <p:cNvPr id="186" name="Google Shape;186;p6" descr="Screenshot_3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6662" y="3070039"/>
            <a:ext cx="4817532" cy="350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 txBox="1">
            <a:spLocks noGrp="1"/>
          </p:cNvSpPr>
          <p:nvPr>
            <p:ph type="body" idx="3"/>
          </p:nvPr>
        </p:nvSpPr>
        <p:spPr>
          <a:xfrm>
            <a:off x="6448844" y="1238779"/>
            <a:ext cx="4722813" cy="183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l-GR" sz="2000" dirty="0"/>
              <a:t> Μετά από 2 χοντρούς τοίχους το σήμα έχει εξασθενίσει κατά πολύ</a:t>
            </a:r>
            <a:endParaRPr dirty="0"/>
          </a:p>
          <a:p>
            <a:pPr marL="0" lvl="0" indent="-12700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l-GR" sz="2000" dirty="0"/>
              <a:t> Οι απώλειες απ’ τους χοντρούς τοίχους είναι πολύ μεγαλύτερη σε σχέση με τους λεπτούς</a:t>
            </a:r>
            <a:endParaRPr sz="2000" dirty="0"/>
          </a:p>
        </p:txBody>
      </p:sp>
      <p:pic>
        <p:nvPicPr>
          <p:cNvPr id="188" name="Google Shape;188;p6" descr="Screenshot_4.png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87011" y="3070802"/>
            <a:ext cx="4816800" cy="35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xfrm>
            <a:off x="871877" y="969052"/>
            <a:ext cx="3539836" cy="119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l-GR" sz="2800" dirty="0"/>
              <a:t>ΔΙΑΓΡΑΜΜΑ PATH LOSS VS NUMBER OF FLOORS</a:t>
            </a:r>
            <a:endParaRPr sz="2800" dirty="0"/>
          </a:p>
        </p:txBody>
      </p:sp>
      <p:pic>
        <p:nvPicPr>
          <p:cNvPr id="194" name="Google Shape;194;p7" descr="Screenshot_5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00157" y="942975"/>
            <a:ext cx="6163536" cy="51442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>
            <a:spLocks noGrp="1"/>
          </p:cNvSpPr>
          <p:nvPr>
            <p:ph type="body" idx="2"/>
          </p:nvPr>
        </p:nvSpPr>
        <p:spPr>
          <a:xfrm>
            <a:off x="778741" y="2113593"/>
            <a:ext cx="3680885" cy="469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0160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l-GR" dirty="0"/>
              <a:t> </a:t>
            </a:r>
            <a:r>
              <a:rPr lang="el-GR" sz="1800" dirty="0"/>
              <a:t>Οι απώλειες λόγω ορόφων δεν αυξάνονται γραμμικά</a:t>
            </a:r>
            <a:endParaRPr dirty="0"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Το σήμα επηρεάζεται πολύ έντονα απ’ τους πρώτους ορόφους, ενώ στη συνέχεια ο ρυθμός αύξησης απωλειών μειώνεται σημαντικά</a:t>
            </a:r>
            <a:endParaRPr dirty="0"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Οι απώλειες λόγω ορόφων είναι μεγαλύτερες από αυτές των τοίχων ελαφριού τύπου</a:t>
            </a:r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Μετά τους 10 ορόφους η επικοινωνία θα είναι πρακτικά αδύνατη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673488" y="355598"/>
            <a:ext cx="388158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l-GR" sz="2800" dirty="0"/>
              <a:t>PATH LOSS VS DIFFERENT BUILDING TYPES</a:t>
            </a:r>
            <a:endParaRPr sz="2800" dirty="0"/>
          </a:p>
        </p:txBody>
      </p:sp>
      <p:pic>
        <p:nvPicPr>
          <p:cNvPr id="201" name="Google Shape;201;p8" descr="rds20672-fig-0002-m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4735" y="886134"/>
            <a:ext cx="6163200" cy="5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>
            <a:spLocks noGrp="1"/>
          </p:cNvSpPr>
          <p:nvPr>
            <p:ph type="body" idx="2"/>
          </p:nvPr>
        </p:nvSpPr>
        <p:spPr>
          <a:xfrm>
            <a:off x="732751" y="1921163"/>
            <a:ext cx="3680885" cy="234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-114300">
              <a:buSzPts val="1800"/>
              <a:buFont typeface="Noto Sans Symbols"/>
              <a:buChar char="❖"/>
            </a:pPr>
            <a:r>
              <a:rPr lang="el-GR" sz="1800" dirty="0"/>
              <a:t> Θεωρούμε ότι κάθε κτήριο έχει ένα μόνο τύπο εσωτερικών τοίχων</a:t>
            </a:r>
          </a:p>
          <a:p>
            <a:pPr marL="0" indent="0">
              <a:buSzPts val="1800"/>
            </a:pPr>
            <a:endParaRPr lang="el-GR" sz="1800" dirty="0"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Σκοπός  του διαχωρισμού σε δύο τύπους είναι να καταλάβουμε μέσα από το συνδυασμό των διαφορετικών παραμέτρων πόσο επηρεάζει η κάθε μία τη ζεύξη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915047" y="334046"/>
            <a:ext cx="6361906" cy="87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l-GR" sz="2800" dirty="0"/>
              <a:t>PATH LOSS - BUILDING WITH LIGHT WALLS</a:t>
            </a:r>
            <a:endParaRPr sz="2800" dirty="0"/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idx="1"/>
          </p:nvPr>
        </p:nvSpPr>
        <p:spPr>
          <a:xfrm>
            <a:off x="778936" y="1037370"/>
            <a:ext cx="4709054" cy="23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l-GR" sz="1800" dirty="0"/>
              <a:t> Το κτήριο αποτελείται από ορόφους </a:t>
            </a:r>
            <a:r>
              <a:rPr lang="el-GR" sz="1800" u="sng" dirty="0"/>
              <a:t>ελαφριού</a:t>
            </a:r>
            <a:r>
              <a:rPr lang="el-GR" sz="1800" dirty="0"/>
              <a:t> τύπου</a:t>
            </a:r>
            <a:endParaRPr dirty="0"/>
          </a:p>
          <a:p>
            <a:pPr marL="0" lvl="0" indent="-11430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1800" dirty="0"/>
              <a:t> </a:t>
            </a:r>
            <a:r>
              <a:rPr lang="el-GR" sz="1800" dirty="0"/>
              <a:t>Προσθέτουμε είτε 4 τοίχους  είτε 2 ορόφους  ανάμεσα στον πομπό και στο δέκτη σε σχέση με το </a:t>
            </a:r>
            <a:r>
              <a:rPr lang="en-US" sz="1800" dirty="0"/>
              <a:t>Line of sight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800" dirty="0"/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idx="3"/>
          </p:nvPr>
        </p:nvSpPr>
        <p:spPr>
          <a:xfrm>
            <a:off x="6451608" y="1071438"/>
            <a:ext cx="4722813" cy="231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-114300">
              <a:buSzPts val="1800"/>
              <a:buFont typeface="Noto Sans Symbols"/>
              <a:buChar char="❖"/>
            </a:pPr>
            <a:r>
              <a:rPr lang="el-GR" sz="1800" dirty="0"/>
              <a:t> Οι καμπύλες έχουν θετική κλίση που μειώνεται σταδιακά</a:t>
            </a: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1800" dirty="0"/>
              <a:t> </a:t>
            </a:r>
            <a:r>
              <a:rPr lang="el-GR" sz="1800" dirty="0"/>
              <a:t>Η ύπαρξη ορόφων επιφέρει περισσότερες απώλειες από την ύπαρξη τοίχων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lang="el-GR"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lang="el-GR" sz="1800" dirty="0"/>
          </a:p>
        </p:txBody>
      </p:sp>
      <p:pic>
        <p:nvPicPr>
          <p:cNvPr id="210" name="Google Shape;210;p9" descr="Screenshot_6.png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50272" y="3127240"/>
            <a:ext cx="4878000" cy="3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9" descr="Screenshot_7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76329" y="3127240"/>
            <a:ext cx="4878000" cy="31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22566005_win32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627</Words>
  <Application>Microsoft Office PowerPoint</Application>
  <PresentationFormat>Widescreen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 Symbols</vt:lpstr>
      <vt:lpstr>Wingdings</vt:lpstr>
      <vt:lpstr>tf22566005_win32</vt:lpstr>
      <vt:lpstr>COST-231 MULTIWALL MODEL</vt:lpstr>
      <vt:lpstr>MULTIWALL MODEL</vt:lpstr>
      <vt:lpstr>Μαθηματικός τύπος υπολογισμού απωλειών  </vt:lpstr>
      <vt:lpstr>ΔΙAΓΡΑΜΜΑ PATH LOSS VS FREQUENCY</vt:lpstr>
      <vt:lpstr>ΔΙΑΓΡΑΜΜΑ PATH LOSS VS DISTANCE</vt:lpstr>
      <vt:lpstr>ΔΙΑΓΡΑΜΜΑ PATH LOSS VS NUMBER OF WALLS</vt:lpstr>
      <vt:lpstr>ΔΙΑΓΡΑΜΜΑ PATH LOSS VS NUMBER OF FLOORS</vt:lpstr>
      <vt:lpstr>PATH LOSS VS DIFFERENT BUILDING TYPES</vt:lpstr>
      <vt:lpstr>PATH LOSS - BUILDING WITH LIGHT WALLS</vt:lpstr>
      <vt:lpstr>ΔΙΑΓΡAΜΜΑΤΑ PATH LOSS - BUILDING WITH LIGHT WALLS</vt:lpstr>
      <vt:lpstr>ΣΥΜΠΕΡΑΣΜΑΤΑ</vt:lpstr>
      <vt:lpstr>ΕΠΙΡΡΟΗ ΑΠΩΛΕΙΩΝ ΑΠΟ ΤΙΣ ΠΑΡΑΜΕΤΡΟΥΣ </vt:lpstr>
      <vt:lpstr>ΤΕΛΟΣ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COST-231 MULTIWALL MODEL</dc:title>
  <cp:lastModifiedBy>Γιάννης Φώτης</cp:lastModifiedBy>
  <cp:revision>6</cp:revision>
  <dcterms:created xsi:type="dcterms:W3CDTF">2021-09-21T19:19:47Z</dcterms:created>
  <dcterms:modified xsi:type="dcterms:W3CDTF">2021-09-22T16:53:46Z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