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82" r:id="rId5"/>
    <p:sldId id="260" r:id="rId6"/>
    <p:sldId id="277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0" r:id="rId16"/>
    <p:sldId id="281" r:id="rId17"/>
    <p:sldId id="283" r:id="rId18"/>
    <p:sldId id="279" r:id="rId19"/>
    <p:sldId id="270" r:id="rId20"/>
    <p:sldId id="258" r:id="rId21"/>
    <p:sldId id="271" r:id="rId22"/>
    <p:sldId id="273" r:id="rId23"/>
    <p:sldId id="272" r:id="rId24"/>
    <p:sldId id="274" r:id="rId25"/>
    <p:sldId id="275" r:id="rId26"/>
    <p:sldId id="276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3F6"/>
    <a:srgbClr val="9FCEC9"/>
    <a:srgbClr val="E8F2F5"/>
    <a:srgbClr val="D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5539"/>
  </p:normalViewPr>
  <p:slideViewPr>
    <p:cSldViewPr snapToGrid="0">
      <p:cViewPr varScale="1">
        <p:scale>
          <a:sx n="125" d="100"/>
          <a:sy n="125" d="100"/>
        </p:scale>
        <p:origin x="8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4611-BF59-0641-90D1-41E658908087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3DE0D-56D9-E547-8986-B568C4E16E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9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3DE0D-56D9-E547-8986-B568C4E16E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3DE0D-56D9-E547-8986-B568C4E16E4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2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1A87-5CED-FF88-BBBC-549FE08F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EEA6-38C3-952A-DB0A-47C1B4AB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482D-241B-4334-585D-11509E7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52CA-3365-0BEC-4CF8-E5098E64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8D9B-0F56-080A-24B0-6215355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B684C-AEA2-4442-759F-16693847E3B8}"/>
              </a:ext>
            </a:extLst>
          </p:cNvPr>
          <p:cNvSpPr txBox="1"/>
          <p:nvPr userDrawn="1"/>
        </p:nvSpPr>
        <p:spPr>
          <a:xfrm>
            <a:off x="1360967" y="1543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3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1A87-5CED-FF88-BBBC-549FE08F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55962"/>
            <a:ext cx="9144000" cy="11985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EEA6-38C3-952A-DB0A-47C1B4AB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13700"/>
            <a:ext cx="9144000" cy="649287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482D-241B-4334-585D-11509E7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52CA-3365-0BEC-4CF8-E5098E64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8D9B-0F56-080A-24B0-6215355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2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5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FABF-D9AF-EE65-B000-7F987777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29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0B3D88-76CB-8D4F-F8C7-CB6FAAF61A7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1" y="681038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83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FABF-D9AF-EE65-B000-7F987777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5"/>
            <a:ext cx="10515600" cy="4762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3FB06B-C038-E758-22A3-30B17FD7764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685781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35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B272-DD22-8D64-F806-1E4153A7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85FF-5937-27B5-61F3-22145430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3789"/>
            <a:ext cx="5181600" cy="47331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A881B-48C4-3AB3-3100-84EB4F33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3789"/>
            <a:ext cx="5181600" cy="4733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27F3-E6D6-0F3D-D30D-DCD3CCB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B4EF-EEB5-1157-3755-76666B2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015F-C591-76DF-837C-1B18DDD1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74C7D-E293-D74D-668A-18970B11211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685780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260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B272-DD22-8D64-F806-1E4153A7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85FF-5937-27B5-61F3-22145430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4163"/>
            <a:ext cx="5181600" cy="474279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A881B-48C4-3AB3-3100-84EB4F33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4164"/>
            <a:ext cx="5181600" cy="474279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27F3-E6D6-0F3D-D30D-DCD3CCB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B4EF-EEB5-1157-3755-76666B2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015F-C591-76DF-837C-1B18DDD1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74C7D-E293-D74D-668A-18970B11211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681037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742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91C2-EB20-7DAE-6940-1C1E8EF2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41"/>
            <a:ext cx="10515600" cy="114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A9C9-1763-D3C6-AE8C-F432CCCC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419316"/>
            <a:ext cx="5157787" cy="5625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29B1-853C-C52D-3099-A89624479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981913"/>
            <a:ext cx="5157787" cy="41581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81B3-8DBF-EA05-C4AD-194F3884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419316"/>
            <a:ext cx="5183188" cy="5625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46ADA-1333-B23A-981E-BE44F711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1" y="1981914"/>
            <a:ext cx="5183188" cy="4158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568EA-4DCD-4219-6CE3-96F9A68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0BBBB-C951-2B3B-FCD1-73B7496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476C9-91EF-58AF-915E-8CEC87F0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CB84206-A20E-EBE0-7705-4F1DD2040A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717953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717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91C2-EB20-7DAE-6940-1C1E8EF2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41"/>
            <a:ext cx="10515600" cy="114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A9C9-1763-D3C6-AE8C-F432CCCC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4745"/>
            <a:ext cx="5157787" cy="5625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29B1-853C-C52D-3099-A89624479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67343"/>
            <a:ext cx="5157787" cy="4217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81B3-8DBF-EA05-C4AD-194F3884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04745"/>
            <a:ext cx="5183188" cy="5625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46ADA-1333-B23A-981E-BE44F711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1967342"/>
            <a:ext cx="5183188" cy="4217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568EA-4DCD-4219-6CE3-96F9A68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0BBBB-C951-2B3B-FCD1-73B7496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476C9-91EF-58AF-915E-8CEC87F0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CB84206-A20E-EBE0-7705-4F1DD2040A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1" y="673080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617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4AD0FA-8A8B-6FF3-8216-B5B065B70275}"/>
              </a:ext>
            </a:extLst>
          </p:cNvPr>
          <p:cNvSpPr/>
          <p:nvPr userDrawn="1"/>
        </p:nvSpPr>
        <p:spPr>
          <a:xfrm>
            <a:off x="-22226" y="0"/>
            <a:ext cx="12214225" cy="1220072"/>
          </a:xfrm>
          <a:prstGeom prst="rect">
            <a:avLst/>
          </a:prstGeom>
          <a:solidFill>
            <a:srgbClr val="E8F2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6D9F9-4E78-B0C0-2A4B-E044ED92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569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235F-AB7B-12E3-8706-22CC76CB5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4539"/>
            <a:ext cx="10515600" cy="475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F20E-180E-A966-3E25-3E30BECC3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0F81-AC2B-B4C8-6AF6-84FEBB441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1782-E457-C7A4-68B5-C6C876AF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DE324-B3E6-E1C6-5D6A-469B3306F83C}"/>
              </a:ext>
            </a:extLst>
          </p:cNvPr>
          <p:cNvSpPr/>
          <p:nvPr userDrawn="1"/>
        </p:nvSpPr>
        <p:spPr>
          <a:xfrm>
            <a:off x="-22226" y="1226579"/>
            <a:ext cx="12214225" cy="1046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7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7" r:id="rId4"/>
    <p:sldLayoutId id="2147483650" r:id="rId5"/>
    <p:sldLayoutId id="2147483652" r:id="rId6"/>
    <p:sldLayoutId id="2147483659" r:id="rId7"/>
    <p:sldLayoutId id="2147483653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-harrold/ubiquity/blob/master/inst/ubinc/systems/system-tmdd.tx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i.org/10.1007/s10928-011-9232-2" TargetMode="External"/><Relationship Id="rId5" Type="http://schemas.openxmlformats.org/officeDocument/2006/relationships/hyperlink" Target="https://github.com/john-harrold/ubiquity/blob/master/inst/ubinc/systems/system-pbpk_template.txt" TargetMode="External"/><Relationship Id="rId4" Type="http://schemas.openxmlformats.org/officeDocument/2006/relationships/hyperlink" Target="https://github.com/john-harrold/ubiquity/blob/master/inst/ubinc/systems/system-pbpk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.ubiquity.tool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r.ubiquity.tools/reference/workshop_fetch.html" TargetMode="Externa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data-fr.github.io/flextable-book/" TargetMode="External"/><Relationship Id="rId2" Type="http://schemas.openxmlformats.org/officeDocument/2006/relationships/hyperlink" Target="https://ardata-fr.github.io/mschart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hyperlink" Target="https://cran.r-project.org/web/packages/equatags/index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image" Target="../media/image15.svg"/><Relationship Id="rId7" Type="http://schemas.openxmlformats.org/officeDocument/2006/relationships/image" Target="../media/image5.png"/><Relationship Id="rId12" Type="http://schemas.openxmlformats.org/officeDocument/2006/relationships/hyperlink" Target="https://onbrand.ubiquity.tools/" TargetMode="External"/><Relationship Id="rId17" Type="http://schemas.openxmlformats.org/officeDocument/2006/relationships/image" Target="../media/image11.svg"/><Relationship Id="rId2" Type="http://schemas.openxmlformats.org/officeDocument/2006/relationships/hyperlink" Target="https://ruminate.ubiquity.tools/" TargetMode="Externa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hyperlink" Target="https://nlmixr2.github.io/rxode2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10" Type="http://schemas.openxmlformats.org/officeDocument/2006/relationships/hyperlink" Target="https://r.ubiquity.tools/" TargetMode="External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nlmixr2.org/" TargetMode="External"/><Relationship Id="rId22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vidgohel.github.io/officer/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onbrand.ubiquity.tools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mixr2/nlmixr2rp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nlmixr2.github.io/nlmixr2rpt/articles/Reporting_nlmixr_Fit_Result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nruminate.ubiquity.tools/" TargetMode="External"/><Relationship Id="rId2" Type="http://schemas.openxmlformats.org/officeDocument/2006/relationships/hyperlink" Target="https://ruminate.ubiquity.tools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s://useuminate.ubiquity.tool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.ubiquity.tools/" TargetMode="External"/><Relationship Id="rId2" Type="http://schemas.openxmlformats.org/officeDocument/2006/relationships/hyperlink" Target="https://r.ubiquity.tools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hyperlink" Target="https://template.ubiquity.tool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.ubiquity.tools/articles/Language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0BDE0-4852-7F0B-AA24-0E1FA330C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Opensource Modeling and Simulation Toolchain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D5E016-FCF6-6573-CDA3-AAB12214E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It’s not the only one, just the one I use… This is an evolving process.</a:t>
            </a:r>
          </a:p>
        </p:txBody>
      </p:sp>
    </p:spTree>
    <p:extLst>
      <p:ext uri="{BB962C8B-B14F-4D97-AF65-F5344CB8AC3E}">
        <p14:creationId xmlns:p14="http://schemas.microsoft.com/office/powerpoint/2010/main" val="264135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ODES and/or Processes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11F81-9C21-8750-E29A-97A6CD7B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863" y="5267462"/>
            <a:ext cx="7215187" cy="1230091"/>
          </a:xfrm>
        </p:spPr>
        <p:txBody>
          <a:bodyPr>
            <a:normAutofit/>
          </a:bodyPr>
          <a:lstStyle/>
          <a:p>
            <a:r>
              <a:rPr lang="en-US" dirty="0"/>
              <a:t>Process descriptors can be used with ODEs</a:t>
            </a:r>
          </a:p>
          <a:p>
            <a:r>
              <a:rPr lang="en-US" dirty="0"/>
              <a:t>Trust but verify: You can view generated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Describing your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9A5A45-6D37-9075-EF7E-46807C86FB80}"/>
              </a:ext>
            </a:extLst>
          </p:cNvPr>
          <p:cNvSpPr txBox="1"/>
          <p:nvPr/>
        </p:nvSpPr>
        <p:spPr>
          <a:xfrm>
            <a:off x="838200" y="1864389"/>
            <a:ext cx="1082179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Cp*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/Vt - Ct*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-Cp*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 Ct*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*Vt/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   +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       +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ksyn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-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DC9A8-3D66-FC47-1B59-3FE9CA76E8F4}"/>
              </a:ext>
            </a:extLst>
          </p:cNvPr>
          <p:cNvSpPr txBox="1"/>
          <p:nvPr/>
        </p:nvSpPr>
        <p:spPr>
          <a:xfrm>
            <a:off x="838200" y="1477460"/>
            <a:ext cx="2499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Differential 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5F964-F6C8-D81E-CBAB-375959AC1718}"/>
              </a:ext>
            </a:extLst>
          </p:cNvPr>
          <p:cNvSpPr txBox="1"/>
          <p:nvPr/>
        </p:nvSpPr>
        <p:spPr>
          <a:xfrm>
            <a:off x="838200" y="3525186"/>
            <a:ext cx="3517310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tissue distribution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Ct; Vt;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&lt;C&gt; Cp;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equilibrium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 +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kon:koff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Turnover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ksyn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S:Cp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EDD3-DD5F-9D88-8027-53D9C32BE445}"/>
              </a:ext>
            </a:extLst>
          </p:cNvPr>
          <p:cNvSpPr txBox="1"/>
          <p:nvPr/>
        </p:nvSpPr>
        <p:spPr>
          <a:xfrm>
            <a:off x="838200" y="3138257"/>
            <a:ext cx="122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Processes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D571F-2D3C-7CC4-0D8F-163384EB5646}"/>
              </a:ext>
            </a:extLst>
          </p:cNvPr>
          <p:cNvSpPr txBox="1"/>
          <p:nvPr/>
        </p:nvSpPr>
        <p:spPr>
          <a:xfrm>
            <a:off x="838200" y="6307159"/>
            <a:ext cx="440055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system_new(system_file="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tmdd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")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1F673B-49FF-BF50-E0D8-744466887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3" y="3538367"/>
            <a:ext cx="7045129" cy="16634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847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Mathematical Sets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C4FBA8-5BB1-3657-1824-C5ED999F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78" y="2012310"/>
            <a:ext cx="6068522" cy="3934595"/>
          </a:xfrm>
        </p:spPr>
        <p:txBody>
          <a:bodyPr>
            <a:normAutofit/>
          </a:bodyPr>
          <a:lstStyle/>
          <a:p>
            <a:r>
              <a:rPr lang="en-US" dirty="0"/>
              <a:t>Say you different targets competing for your drug.</a:t>
            </a:r>
          </a:p>
          <a:p>
            <a:r>
              <a:rPr lang="en-US" dirty="0"/>
              <a:t>You have a PBPK model where each organ is structurally the same.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Reduce tedium, minimize mistakes, and more easily find bugs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F5E8F3-19C4-761B-DA7E-A727AAB8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25" y="3868471"/>
            <a:ext cx="5628783" cy="1954439"/>
          </a:xfrm>
          <a:prstGeom prst="rect">
            <a:avLst/>
          </a:prstGeo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CAC1AC4-7CDC-703C-2793-C354E6185433}"/>
              </a:ext>
            </a:extLst>
          </p:cNvPr>
          <p:cNvSpPr txBox="1">
            <a:spLocks/>
          </p:cNvSpPr>
          <p:nvPr/>
        </p:nvSpPr>
        <p:spPr>
          <a:xfrm>
            <a:off x="276223" y="1449713"/>
            <a:ext cx="5157787" cy="562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Consider the following: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5A197-6DCF-B9C9-A59F-B8F7E4BA6778}"/>
              </a:ext>
            </a:extLst>
          </p:cNvPr>
          <p:cNvSpPr txBox="1"/>
          <p:nvPr/>
        </p:nvSpPr>
        <p:spPr>
          <a:xfrm>
            <a:off x="6563215" y="4063352"/>
            <a:ext cx="5462589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SET:TSi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TL; TB; TS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SET:TSk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TL; TB; TS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+ 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&lt;=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kon:koff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D_{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+ 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&lt;=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kon:koff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}_D_{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65560-DA70-699A-794E-32A7E97AA0C3}"/>
              </a:ext>
            </a:extLst>
          </p:cNvPr>
          <p:cNvSpPr txBox="1"/>
          <p:nvPr/>
        </p:nvSpPr>
        <p:spPr>
          <a:xfrm>
            <a:off x="6095998" y="6362310"/>
            <a:ext cx="571976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system_new(system_file="pbpk")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C91B2C-144B-DE36-1C00-2F97E158B11A}"/>
              </a:ext>
            </a:extLst>
          </p:cNvPr>
          <p:cNvSpPr txBox="1"/>
          <p:nvPr/>
        </p:nvSpPr>
        <p:spPr>
          <a:xfrm>
            <a:off x="276223" y="6377543"/>
            <a:ext cx="57197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system_new(system_file="pbpk_template")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7617CE68-D73D-DF2E-F1F9-7F4254CDC96A}"/>
              </a:ext>
            </a:extLst>
          </p:cNvPr>
          <p:cNvSpPr txBox="1">
            <a:spLocks/>
          </p:cNvSpPr>
          <p:nvPr/>
        </p:nvSpPr>
        <p:spPr>
          <a:xfrm>
            <a:off x="276223" y="5946905"/>
            <a:ext cx="5157787" cy="562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PBPK Template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5E29047-84FB-C4E4-0BB9-3788BCE4609E}"/>
              </a:ext>
            </a:extLst>
          </p:cNvPr>
          <p:cNvSpPr txBox="1">
            <a:spLocks/>
          </p:cNvSpPr>
          <p:nvPr/>
        </p:nvSpPr>
        <p:spPr>
          <a:xfrm>
            <a:off x="6095997" y="5931653"/>
            <a:ext cx="5719762" cy="562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Mouse PBPK </a:t>
            </a:r>
            <a:r>
              <a:rPr lang="en-US" b="1" dirty="0">
                <a:hlinkClick r:id="rId6"/>
              </a:rPr>
              <a:t>[Shah and Betts 2012]</a:t>
            </a:r>
            <a:endParaRPr lang="en-US" b="1" dirty="0"/>
          </a:p>
        </p:txBody>
      </p:sp>
      <p:sp>
        <p:nvSpPr>
          <p:cNvPr id="24" name="Content Placeholder 16">
            <a:extLst>
              <a:ext uri="{FF2B5EF4-FFF2-40B4-BE49-F238E27FC236}">
                <a16:creationId xmlns:a16="http://schemas.microsoft.com/office/drawing/2014/main" id="{9BED2EEF-A72C-3811-8CD6-7E77B1EBF814}"/>
              </a:ext>
            </a:extLst>
          </p:cNvPr>
          <p:cNvSpPr txBox="1">
            <a:spLocks/>
          </p:cNvSpPr>
          <p:nvPr/>
        </p:nvSpPr>
        <p:spPr>
          <a:xfrm>
            <a:off x="6581784" y="2012310"/>
            <a:ext cx="6068522" cy="393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 and summation notation</a:t>
            </a:r>
          </a:p>
          <a:p>
            <a:r>
              <a:rPr lang="en-US" dirty="0"/>
              <a:t>Multiple sets</a:t>
            </a:r>
          </a:p>
          <a:p>
            <a:pPr lvl="1"/>
            <a:r>
              <a:rPr lang="en-US" dirty="0"/>
              <a:t>Every permutation is enumerated</a:t>
            </a:r>
          </a:p>
          <a:p>
            <a:pPr lvl="1"/>
            <a:r>
              <a:rPr lang="en-US" dirty="0"/>
              <a:t>You can align or pair sets </a:t>
            </a:r>
          </a:p>
        </p:txBody>
      </p:sp>
    </p:spTree>
    <p:extLst>
      <p:ext uri="{BB962C8B-B14F-4D97-AF65-F5344CB8AC3E}">
        <p14:creationId xmlns:p14="http://schemas.microsoft.com/office/powerpoint/2010/main" val="370385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Templates to get you started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5DC370-36EF-8288-D7B7-C256D254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system file or use an existing one: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Build the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with a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64CC2-D999-4D91-B883-D8CEF3E4B610}"/>
              </a:ext>
            </a:extLst>
          </p:cNvPr>
          <p:cNvSpPr txBox="1"/>
          <p:nvPr/>
        </p:nvSpPr>
        <p:spPr>
          <a:xfrm>
            <a:off x="838200" y="2005132"/>
            <a:ext cx="9601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system_new(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system_file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mab_pk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5ABFA-E8E6-3927-71A4-A5B74B4599A7}"/>
              </a:ext>
            </a:extLst>
          </p:cNvPr>
          <p:cNvSpPr txBox="1"/>
          <p:nvPr/>
        </p:nvSpPr>
        <p:spPr>
          <a:xfrm>
            <a:off x="838200" y="3518679"/>
            <a:ext cx="9601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build_system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system.txt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BD989-A7F3-B3B8-0E22-1A67261E3026}"/>
              </a:ext>
            </a:extLst>
          </p:cNvPr>
          <p:cNvSpPr txBox="1"/>
          <p:nvPr/>
        </p:nvSpPr>
        <p:spPr>
          <a:xfrm>
            <a:off x="838200" y="5094564"/>
            <a:ext cx="9601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ystem_fetch_template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template="Simulation")</a:t>
            </a:r>
          </a:p>
        </p:txBody>
      </p:sp>
    </p:spTree>
    <p:extLst>
      <p:ext uri="{BB962C8B-B14F-4D97-AF65-F5344CB8AC3E}">
        <p14:creationId xmlns:p14="http://schemas.microsoft.com/office/powerpoint/2010/main" val="336060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vs MATLAB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A simulation workflow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40D92-37F5-DF93-CFAD-7A901B026F9E}"/>
              </a:ext>
            </a:extLst>
          </p:cNvPr>
          <p:cNvSpPr txBox="1"/>
          <p:nvPr/>
        </p:nvSpPr>
        <p:spPr>
          <a:xfrm>
            <a:off x="108285" y="1547756"/>
            <a:ext cx="5868311" cy="50167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rm(list=ls())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library(ubiquity)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build_system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system.txt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system_select_set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"default")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system_fetch_parameters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system_set_option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  = "simulation",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option =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output_times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seq(0,100,1))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system_zero_inputs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system_set_bolus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state   ="At",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times   = c(0),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values  = c(400))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run_simulation_ubiquity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A4BD0-8B84-20C4-4C04-B34C3FDD9283}"/>
              </a:ext>
            </a:extLst>
          </p:cNvPr>
          <p:cNvSpPr txBox="1"/>
          <p:nvPr/>
        </p:nvSpPr>
        <p:spPr>
          <a:xfrm>
            <a:off x="6110016" y="1547756"/>
            <a:ext cx="5956294" cy="50167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clear; close all;</a:t>
            </a: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build_system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provision_workspace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auto_fetch_system_information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system_select_set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'default');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system_fetch_parameters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system_set_option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'simulation’,   ...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output_times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10, (10-0)/.1)');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system_zero_inputs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system_set_bolus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'At’,  ... 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[ 0], ...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[400]);    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run_simulation_ubiquity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13883-6591-FC4C-B68B-745F5A8E4DE7}"/>
              </a:ext>
            </a:extLst>
          </p:cNvPr>
          <p:cNvSpPr txBox="1"/>
          <p:nvPr/>
        </p:nvSpPr>
        <p:spPr>
          <a:xfrm>
            <a:off x="5620499" y="154775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20281-7686-521A-F889-35CC0429C21B}"/>
              </a:ext>
            </a:extLst>
          </p:cNvPr>
          <p:cNvSpPr txBox="1"/>
          <p:nvPr/>
        </p:nvSpPr>
        <p:spPr>
          <a:xfrm>
            <a:off x="10807535" y="1547755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0070C0"/>
                </a:solidFill>
              </a:rPr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135549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Workshops, tutorials and documentation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5DC370-36EF-8288-D7B7-C256D254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4"/>
            <a:ext cx="10515600" cy="51942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Workshops embedded in package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Simulation</a:t>
            </a:r>
            <a:r>
              <a:rPr lang="en-US" sz="3200" baseline="30000" dirty="0"/>
              <a:t>*</a:t>
            </a:r>
            <a:r>
              <a:rPr lang="en-US" sz="3200" dirty="0"/>
              <a:t> – individual and population simulations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Estimation</a:t>
            </a:r>
            <a:r>
              <a:rPr lang="en-US" sz="3200" baseline="30000" dirty="0"/>
              <a:t> *</a:t>
            </a:r>
            <a:r>
              <a:rPr lang="en-US" sz="3200" dirty="0"/>
              <a:t> – Naïve-pooled parameter estimation 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Titration – Rule-based simulations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In Vitro – Analysis of static and invitro systems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Reporting – Automated reporting of outputs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Deployment</a:t>
            </a:r>
            <a:r>
              <a:rPr lang="en-US" sz="3200" baseline="30000" dirty="0"/>
              <a:t> *</a:t>
            </a:r>
            <a:r>
              <a:rPr lang="en-US" sz="3200" dirty="0"/>
              <a:t> – Deploy your model as a Shiny App</a:t>
            </a: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45C3917D-37F1-3E40-2969-933734CA4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906" y="147722"/>
            <a:ext cx="7340600" cy="55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7CADE-8F58-FA26-8047-40F27EF9FEE3}"/>
              </a:ext>
            </a:extLst>
          </p:cNvPr>
          <p:cNvSpPr txBox="1"/>
          <p:nvPr/>
        </p:nvSpPr>
        <p:spPr>
          <a:xfrm>
            <a:off x="7112216" y="1693232"/>
            <a:ext cx="393696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workshop_fetch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S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imulaton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")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9B1F7-8329-8554-5DA5-0FCE2239739D}"/>
              </a:ext>
            </a:extLst>
          </p:cNvPr>
          <p:cNvSpPr txBox="1"/>
          <p:nvPr/>
        </p:nvSpPr>
        <p:spPr>
          <a:xfrm>
            <a:off x="0" y="6517977"/>
            <a:ext cx="219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Screencast available</a:t>
            </a:r>
          </a:p>
        </p:txBody>
      </p:sp>
    </p:spTree>
    <p:extLst>
      <p:ext uri="{BB962C8B-B14F-4D97-AF65-F5344CB8AC3E}">
        <p14:creationId xmlns:p14="http://schemas.microsoft.com/office/powerpoint/2010/main" val="294241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F364-6DB6-1EEF-DDD6-8E4A9249E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 Mixed-Effects Modeling with 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93E1-F898-CF1E-E248-4B618A67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working in a heterogenous computational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54780-3479-3B2B-E28D-8F79FA04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865" y="5125476"/>
            <a:ext cx="824187" cy="947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20D75-89D0-754F-60DB-975D817B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854" y="5125476"/>
            <a:ext cx="822524" cy="944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5F11B7-14B5-6F57-18BB-6E0D1EA72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052" y="5149961"/>
            <a:ext cx="782802" cy="898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51B5FA-E465-6790-207D-0FD143022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242" y="4454525"/>
            <a:ext cx="790271" cy="9048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77DD11D-F6DD-FFB8-92EF-858BA9D4A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2242" y="5828736"/>
            <a:ext cx="813224" cy="9441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4697AF1-0911-ECC3-4F84-A5AE5A0E69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68880" y="5115748"/>
            <a:ext cx="825281" cy="9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6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220D75-89D0-754F-60DB-975D817B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225" y="5913620"/>
            <a:ext cx="822524" cy="944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D6F364-6DB6-1EEF-DDD6-8E4A9249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 Mixed-Effects Modeling with ODEs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B503-2D88-E6A5-4AF0-7F930375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following:</a:t>
            </a:r>
          </a:p>
          <a:p>
            <a:pPr lvl="1"/>
            <a:r>
              <a:rPr lang="en-US" dirty="0"/>
              <a:t>Simple NLME parameter estimation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add covariate effects through model piping </a:t>
            </a:r>
            <a:r>
              <a:rPr lang="en-US" dirty="0">
                <a:sym typeface="Wingdings" pitchFamily="2" charset="2"/>
              </a:rPr>
              <a:t> report output to </a:t>
            </a:r>
            <a:r>
              <a:rPr lang="en-US" dirty="0" err="1">
                <a:sym typeface="Wingdings" pitchFamily="2" charset="2"/>
              </a:rPr>
              <a:t>powerpoint</a:t>
            </a:r>
            <a:r>
              <a:rPr lang="en-US" dirty="0">
                <a:sym typeface="Wingdings" pitchFamily="2" charset="2"/>
              </a:rPr>
              <a:t> or word</a:t>
            </a:r>
            <a:endParaRPr lang="en-US" dirty="0"/>
          </a:p>
          <a:p>
            <a:pPr lvl="1"/>
            <a:r>
              <a:rPr lang="en-US" dirty="0"/>
              <a:t>Take NONMEM </a:t>
            </a:r>
            <a:r>
              <a:rPr lang="en-US" dirty="0">
                <a:sym typeface="Wingdings" pitchFamily="2" charset="2"/>
              </a:rPr>
              <a:t> open in nlmixr2  simulate new subjects</a:t>
            </a:r>
          </a:p>
          <a:p>
            <a:pPr lvl="1"/>
            <a:r>
              <a:rPr lang="en-US" dirty="0"/>
              <a:t>Create system in nlmixr2</a:t>
            </a:r>
            <a:r>
              <a:rPr lang="en-US" dirty="0">
                <a:sym typeface="Wingdings" pitchFamily="2" charset="2"/>
              </a:rPr>
              <a:t> estimate in NONMEM  plot output </a:t>
            </a:r>
            <a:r>
              <a:rPr lang="en-US">
                <a:sym typeface="Wingdings" pitchFamily="2" charset="2"/>
              </a:rPr>
              <a:t>and create 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93E1-F898-CF1E-E248-4B618A67CCE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Working in a heterogenous computational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35040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BCE5-B1E7-AA73-F8ED-6841259B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with rxode2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0CA5-CDFA-5BC1-19B8-835A2B2F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4"/>
            <a:ext cx="10515600" cy="5250045"/>
          </a:xfrm>
        </p:spPr>
        <p:txBody>
          <a:bodyPr>
            <a:normAutofit/>
          </a:bodyPr>
          <a:lstStyle/>
          <a:p>
            <a:r>
              <a:rPr lang="en-US" dirty="0"/>
              <a:t>Like NONMEM: The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lang="en-US" dirty="0"/>
              <a:t> table can have dosing events, subject level parameters, and covariates (time-varying and non-time-varying)</a:t>
            </a:r>
          </a:p>
          <a:p>
            <a:endParaRPr lang="en-US" dirty="0"/>
          </a:p>
          <a:p>
            <a:r>
              <a:rPr lang="en-US" dirty="0"/>
              <a:t>Using rxode2 you have some flexibility in how this is specified:</a:t>
            </a:r>
          </a:p>
          <a:p>
            <a:pPr lvl="1"/>
            <a:r>
              <a:rPr lang="en-US" dirty="0"/>
              <a:t>Same dose sampling from IIV: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lang="en-US" dirty="0"/>
              <a:t> table with only dosing events and no id column</a:t>
            </a:r>
          </a:p>
          <a:p>
            <a:pPr lvl="1"/>
            <a:r>
              <a:rPr lang="en-US" dirty="0"/>
              <a:t>Same dose using user-specified parameters: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lang="en-US" dirty="0"/>
              <a:t> table with only dosing events and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/>
              <a:t> table with a row for each subject and an id column</a:t>
            </a:r>
          </a:p>
          <a:p>
            <a:pPr lvl="1"/>
            <a:r>
              <a:rPr lang="en-US" dirty="0"/>
              <a:t>User specific dosing: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lang="en-US" dirty="0"/>
              <a:t> table with dosing for each subject with an </a:t>
            </a:r>
            <a:r>
              <a:rPr lang="en-US" b="1" dirty="0">
                <a:solidFill>
                  <a:schemeClr val="accent2"/>
                </a:solidFill>
              </a:rPr>
              <a:t>id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Covariates that are non-time-varying: These can be specified in either then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/>
              <a:t> table or the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iCov</a:t>
            </a:r>
            <a:r>
              <a:rPr lang="en-US"/>
              <a:t> table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896DF7-EF32-595A-7A3A-AF9B46730BA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rxode2::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rxSolve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(mod, events, params,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iCov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5325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F364-6DB6-1EEF-DDD6-8E4A9249E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Templated Reporting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93E1-F898-CF1E-E248-4B618A67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Outputting your work into Word and PowerPoint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E281B-BC58-33AC-D957-86F8A2BF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612" y="5913620"/>
            <a:ext cx="824186" cy="944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4DB135-B1DE-B12B-5E44-CAD28914B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117" y="5913620"/>
            <a:ext cx="819494" cy="951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1F16B-988F-FFDB-C769-BFFEE2440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8" y="5894778"/>
            <a:ext cx="838202" cy="96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85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E19A-E1EC-F3C3-98C1-82E3123C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 and PowerPoint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34AAA-C41B-A390-52DC-E471F2877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4"/>
            <a:ext cx="10515600" cy="54430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detailed methods to create and modify both Word and PowerPoint files</a:t>
            </a:r>
          </a:p>
          <a:p>
            <a:r>
              <a:rPr lang="en-US" dirty="0"/>
              <a:t>Images from files (</a:t>
            </a:r>
            <a:r>
              <a:rPr lang="en-US" dirty="0" err="1"/>
              <a:t>png</a:t>
            </a:r>
            <a:r>
              <a:rPr lang="en-US" dirty="0"/>
              <a:t>, </a:t>
            </a:r>
            <a:r>
              <a:rPr lang="en-US" dirty="0" err="1"/>
              <a:t>svg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), </a:t>
            </a:r>
            <a:r>
              <a:rPr lang="en-US" dirty="0" err="1"/>
              <a:t>ggplot</a:t>
            </a:r>
            <a:r>
              <a:rPr lang="en-US" dirty="0"/>
              <a:t> objects, Office charts (</a:t>
            </a:r>
            <a:r>
              <a:rPr lang="en-US" dirty="0" err="1">
                <a:hlinkClick r:id="rId2"/>
              </a:rPr>
              <a:t>mschart</a:t>
            </a:r>
            <a:r>
              <a:rPr lang="en-US" dirty="0"/>
              <a:t>)</a:t>
            </a:r>
          </a:p>
          <a:p>
            <a:r>
              <a:rPr lang="en-US" dirty="0"/>
              <a:t>Tables can be office formatted tables or you have have more granular control through </a:t>
            </a:r>
            <a:r>
              <a:rPr lang="en-US" dirty="0" err="1">
                <a:hlinkClick r:id="rId3"/>
              </a:rPr>
              <a:t>flextable</a:t>
            </a:r>
            <a:endParaRPr lang="en-US" dirty="0"/>
          </a:p>
          <a:p>
            <a:r>
              <a:rPr lang="en-US" dirty="0"/>
              <a:t>Text can utilize styles or you can control the format more explicitly</a:t>
            </a:r>
          </a:p>
          <a:p>
            <a:r>
              <a:rPr lang="en-US" dirty="0"/>
              <a:t>Equations: the </a:t>
            </a:r>
            <a:r>
              <a:rPr lang="en-US" dirty="0">
                <a:hlinkClick r:id="rId4"/>
              </a:rPr>
              <a:t>equatags</a:t>
            </a:r>
            <a:r>
              <a:rPr lang="en-US" dirty="0"/>
              <a:t> (relatively new)</a:t>
            </a:r>
          </a:p>
          <a:p>
            <a:r>
              <a:rPr lang="en-US" dirty="0"/>
              <a:t>Downsides:</a:t>
            </a:r>
          </a:p>
          <a:p>
            <a:pPr lvl="1"/>
            <a:r>
              <a:rPr lang="en-US" dirty="0"/>
              <a:t>High level of control means </a:t>
            </a:r>
            <a:r>
              <a:rPr lang="en-US" dirty="0">
                <a:sym typeface="Wingdings" pitchFamily="2" charset="2"/>
              </a:rPr>
              <a:t> complexity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Changes to the code base have broken things for me </a:t>
            </a:r>
          </a:p>
          <a:p>
            <a:pPr lvl="1"/>
            <a:r>
              <a:rPr lang="en-US" dirty="0"/>
              <a:t>Placeholders in documents are used and can difficult to deal with when templates change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DFB509F-E6F1-9BC3-2ABD-3D0BF08CE42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If you want absolute control use the officer package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88C14-F233-CDE7-C6EB-608C02794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6286" y="5923555"/>
            <a:ext cx="819494" cy="9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3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D2F573-F897-9B69-6235-E7408FBF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006E4-55CC-04A9-0F82-940A501FCC78}"/>
              </a:ext>
            </a:extLst>
          </p:cNvPr>
          <p:cNvSpPr txBox="1"/>
          <p:nvPr/>
        </p:nvSpPr>
        <p:spPr>
          <a:xfrm>
            <a:off x="1237034" y="1668852"/>
            <a:ext cx="2333017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Reproducible Shiny interface to </a:t>
            </a:r>
            <a:r>
              <a:rPr lang="en-US" dirty="0" err="1"/>
              <a:t>PMx</a:t>
            </a:r>
            <a:r>
              <a:rPr lang="en-US"/>
              <a:t>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43099-BED5-3953-7631-3D1034C17EB3}"/>
              </a:ext>
            </a:extLst>
          </p:cNvPr>
          <p:cNvSpPr txBox="1"/>
          <p:nvPr/>
        </p:nvSpPr>
        <p:spPr>
          <a:xfrm>
            <a:off x="1474505" y="2315183"/>
            <a:ext cx="185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>
                <a:latin typeface="+mj-lt"/>
                <a:hlinkClick r:id="rId2"/>
              </a:rPr>
              <a:t>ruminate.ubiquity.tools</a:t>
            </a:r>
            <a:endParaRPr lang="en-US" sz="140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26E116-E73D-0434-0C38-B5419523F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46" y="4427065"/>
            <a:ext cx="782124" cy="902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69F60-9C23-6A63-40DD-F1E766650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085" y="3698501"/>
            <a:ext cx="813217" cy="944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CCF59A-59D3-DC51-4D4D-EC1922391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209" y="4434293"/>
            <a:ext cx="824186" cy="944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8EDB0B-573F-6760-F7AD-C817B5D90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714" y="3676610"/>
            <a:ext cx="859271" cy="9881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5B336-166B-41D0-B7F1-662B8AC40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673" y="3732540"/>
            <a:ext cx="762000" cy="876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8F1631-CD7A-83FD-0E55-6F7D9F7F5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6366" y="2978092"/>
            <a:ext cx="809469" cy="9443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596412-9773-9027-A06E-FD9FA9949C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3996" y="3014799"/>
            <a:ext cx="782802" cy="8987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EACA1B-F5B1-2059-0731-5548166D2390}"/>
              </a:ext>
            </a:extLst>
          </p:cNvPr>
          <p:cNvSpPr txBox="1"/>
          <p:nvPr/>
        </p:nvSpPr>
        <p:spPr>
          <a:xfrm>
            <a:off x="4744665" y="1700819"/>
            <a:ext cx="2833181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Development and deployment of ODE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9DB75-F92D-45CB-D418-0EBBA821ABFA}"/>
              </a:ext>
            </a:extLst>
          </p:cNvPr>
          <p:cNvSpPr txBox="1"/>
          <p:nvPr/>
        </p:nvSpPr>
        <p:spPr>
          <a:xfrm>
            <a:off x="4589021" y="2361350"/>
            <a:ext cx="3144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+mj-lt"/>
                <a:hlinkClick r:id="rId10"/>
              </a:rPr>
              <a:t>r.ubiquity.tools</a:t>
            </a:r>
            <a:r>
              <a:rPr lang="en-US" sz="1400">
                <a:latin typeface="+mj-lt"/>
              </a:rPr>
              <a:t>, </a:t>
            </a:r>
            <a:r>
              <a:rPr lang="en-US" sz="1400">
                <a:latin typeface="+mj-lt"/>
                <a:hlinkClick r:id="rId11"/>
              </a:rPr>
              <a:t>nlmixr2.github.io/rxode2</a:t>
            </a:r>
            <a:endParaRPr lang="en-US" sz="140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3F7138-1F76-1167-3293-95F0117F0F97}"/>
              </a:ext>
            </a:extLst>
          </p:cNvPr>
          <p:cNvSpPr txBox="1"/>
          <p:nvPr/>
        </p:nvSpPr>
        <p:spPr>
          <a:xfrm>
            <a:off x="4744665" y="5849356"/>
            <a:ext cx="2833181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Templated reporting in Word and PowerPoint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029003-EAC5-52C8-A5B7-F5E1233012E9}"/>
              </a:ext>
            </a:extLst>
          </p:cNvPr>
          <p:cNvSpPr txBox="1"/>
          <p:nvPr/>
        </p:nvSpPr>
        <p:spPr>
          <a:xfrm>
            <a:off x="4589020" y="5524148"/>
            <a:ext cx="3144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+mj-lt"/>
                <a:hlinkClick r:id="rId12"/>
              </a:rPr>
              <a:t>onbrand.ubiquity.tools</a:t>
            </a:r>
            <a:endParaRPr lang="en-US" sz="1400">
              <a:latin typeface="+mj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9A7FCC5-2693-2626-28B9-560D1F6A6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545" y="4057966"/>
            <a:ext cx="824186" cy="9443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484B08-D2E5-8AF6-5E80-C7840BF4B9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68459" y="4051381"/>
            <a:ext cx="824187" cy="9477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65BC04-E2C2-DDD5-3D5D-40D6F9BB46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330" y="3372470"/>
            <a:ext cx="782802" cy="8987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EA25C0D-135A-BD44-F889-1689799856C2}"/>
              </a:ext>
            </a:extLst>
          </p:cNvPr>
          <p:cNvSpPr txBox="1"/>
          <p:nvPr/>
        </p:nvSpPr>
        <p:spPr>
          <a:xfrm>
            <a:off x="8456405" y="1697599"/>
            <a:ext cx="2833181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Nonlinear mixed-effects modeling and simulation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061C7-DE42-8AB8-5349-BC8EFA02D301}"/>
              </a:ext>
            </a:extLst>
          </p:cNvPr>
          <p:cNvSpPr txBox="1"/>
          <p:nvPr/>
        </p:nvSpPr>
        <p:spPr>
          <a:xfrm>
            <a:off x="8300761" y="2358130"/>
            <a:ext cx="3144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hlinkClick r:id="rId14"/>
              </a:rPr>
              <a:t>nlmixr2.org</a:t>
            </a:r>
            <a:endParaRPr lang="en-US" sz="1400" dirty="0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299EECD-01CA-F715-328A-6974F945C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495" y="4487061"/>
            <a:ext cx="824186" cy="9443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C0E1526-7F31-5E73-CE21-066FEC01EE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1280" y="3801565"/>
            <a:ext cx="782802" cy="8987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74BE392-1208-9FC4-6EF8-1B74064758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60316" y="3800322"/>
            <a:ext cx="790271" cy="90480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277CDD2-2464-7913-E132-B344C34AF5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53703" y="3076855"/>
            <a:ext cx="813224" cy="9441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21479FB-7459-D53F-CEC8-0113C0C3C31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75797" y="3797590"/>
            <a:ext cx="782802" cy="90672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3178EC5-5D23-2951-8AC3-189E92364F7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56149" y="4491408"/>
            <a:ext cx="789035" cy="906721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12FC5D6-BDB0-2ADF-5B38-E1ABB5F873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62196" y="3112520"/>
            <a:ext cx="775413" cy="89877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4868975-3207-DD59-4937-7D88EAA039E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49766" y="5119547"/>
            <a:ext cx="819494" cy="95167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E7014D2-1390-C64D-43E3-25C4ACB7196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717909" y="5180892"/>
            <a:ext cx="819494" cy="95167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426363C-3C9E-E3CD-8F33-D8790B3ED5E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15051" y="4040535"/>
            <a:ext cx="819494" cy="9516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37ED69-DA3C-DFF6-5E9D-65B868164E6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353678" y="3778760"/>
            <a:ext cx="822524" cy="9443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8097CA-461C-F73D-C2D9-C7D2D4553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074" y="3119809"/>
            <a:ext cx="764264" cy="8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14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E21E-A579-A08E-BF3E-A2CF7156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Templated Reporting with </a:t>
            </a:r>
            <a:r>
              <a:rPr lang="en-US" dirty="0" err="1"/>
              <a:t>onbrand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7733-4CA3-8196-D226-365E708B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Sits on top of the </a:t>
            </a:r>
            <a:r>
              <a:rPr lang="en-US" dirty="0">
                <a:hlinkClick r:id="rId2"/>
              </a:rPr>
              <a:t>officer</a:t>
            </a:r>
            <a:r>
              <a:rPr lang="en-US" dirty="0"/>
              <a:t> package</a:t>
            </a:r>
          </a:p>
          <a:p>
            <a:r>
              <a:rPr lang="en-US" dirty="0"/>
              <a:t>Allows you to switch easily between organizational templates</a:t>
            </a:r>
          </a:p>
          <a:p>
            <a:r>
              <a:rPr lang="en-US" dirty="0"/>
              <a:t>Functionality to help you</a:t>
            </a:r>
          </a:p>
          <a:p>
            <a:pPr lvl="1"/>
            <a:r>
              <a:rPr lang="en-US" dirty="0"/>
              <a:t>Format text with Markdown</a:t>
            </a:r>
          </a:p>
          <a:p>
            <a:pPr lvl="1"/>
            <a:r>
              <a:rPr lang="en-US" dirty="0"/>
              <a:t>Span large tables across multiple pages</a:t>
            </a:r>
          </a:p>
          <a:p>
            <a:r>
              <a:rPr lang="en-US" dirty="0"/>
              <a:t>Automates the reporting part of workflows</a:t>
            </a:r>
          </a:p>
          <a:p>
            <a:pPr lvl="1"/>
            <a:r>
              <a:rPr lang="en-US" dirty="0"/>
              <a:t>Dumping figures and tables directly into PowerPoint</a:t>
            </a:r>
          </a:p>
          <a:p>
            <a:pPr lvl="1"/>
            <a:r>
              <a:rPr lang="en-US" dirty="0"/>
              <a:t>Creating Word reports that can be used as appendices</a:t>
            </a:r>
          </a:p>
          <a:p>
            <a:r>
              <a:rPr lang="en-US" dirty="0"/>
              <a:t>You can pull out the officer object, modify it, and put it back</a:t>
            </a:r>
          </a:p>
          <a:p>
            <a:r>
              <a:rPr lang="en-US" dirty="0"/>
              <a:t>The end of a </a:t>
            </a:r>
            <a:r>
              <a:rPr lang="en-US" dirty="0" err="1"/>
              <a:t>validatable</a:t>
            </a:r>
            <a:r>
              <a:rPr lang="en-US" dirty="0"/>
              <a:t> workflow: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015B0-0703-9A8C-8F81-CC69267012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Generating Word and PowerPoint reports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CB9F-1671-ECD4-E206-FC58C3DA9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13620"/>
            <a:ext cx="824186" cy="9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28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EA3B-9B48-685E-2B66-5043DAA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1259C9BD-9A12-05D9-1F6D-8EE241B5CC8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CEDA39AE-A37D-B874-B5B1-D10EEDA3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73" y="305342"/>
            <a:ext cx="6057900" cy="60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2F1427-4F9A-D1E9-EBF0-7D742C8CE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13620"/>
            <a:ext cx="824186" cy="94438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FC15695-B04F-5F6D-6ACF-41FA6588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66" y="1517922"/>
            <a:ext cx="3923817" cy="5228953"/>
          </a:xfrm>
        </p:spPr>
        <p:txBody>
          <a:bodyPr>
            <a:normAutofit/>
          </a:bodyPr>
          <a:lstStyle/>
          <a:p>
            <a:r>
              <a:rPr lang="en-US" dirty="0"/>
              <a:t>Tutorials</a:t>
            </a:r>
          </a:p>
          <a:p>
            <a:pPr lvl="1"/>
            <a:r>
              <a:rPr lang="en-US" dirty="0"/>
              <a:t>Word and PowerPoint workflows</a:t>
            </a:r>
          </a:p>
          <a:p>
            <a:pPr lvl="1"/>
            <a:r>
              <a:rPr lang="en-US" dirty="0"/>
              <a:t>Creating user defined templates</a:t>
            </a:r>
          </a:p>
          <a:p>
            <a:endParaRPr lang="en-US" dirty="0"/>
          </a:p>
          <a:p>
            <a:r>
              <a:rPr lang="en-US" dirty="0"/>
              <a:t>The mapping details between document templates and scripts are stored in user-defined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52C270-2FCB-89DA-99FE-37AC57493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162" y="1372602"/>
            <a:ext cx="8386823" cy="50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85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EA3B-9B48-685E-2B66-5043DAA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1DF035-067F-58AE-0CDA-3C279F19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995244"/>
            <a:ext cx="10515600" cy="5213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mk_docx.R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16E23-C647-4496-5E03-503338435B3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0C81-A69B-99BB-4133-D077FE559EE9}"/>
              </a:ext>
            </a:extLst>
          </p:cNvPr>
          <p:cNvSpPr txBox="1"/>
          <p:nvPr/>
        </p:nvSpPr>
        <p:spPr>
          <a:xfrm>
            <a:off x="838200" y="1504608"/>
            <a:ext cx="10515600" cy="42780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read_template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file.path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"templates",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mapping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file.path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"templates",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report.yaml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report_add_doc_content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type     = "text",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content  = list(text   = "Unformatted text",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style  = "Heading_2"))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 =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paste0(rep("The quick brown fox jumps over the lazy dog.", 10), collapse=" ")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report_add_doc_content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type     = "text",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content  = list(text   = content,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style  = ”Normal"))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save_report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my_report.docx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2F1427-4F9A-D1E9-EBF0-7D742C8C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9" y="5913620"/>
            <a:ext cx="824186" cy="9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35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EA3B-9B48-685E-2B66-5043DAA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PowerPoint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1DF035-067F-58AE-0CDA-3C279F19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995244"/>
            <a:ext cx="10515600" cy="5213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mk_pptx.R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16E23-C647-4496-5E03-503338435B3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0C81-A69B-99BB-4133-D077FE559EE9}"/>
              </a:ext>
            </a:extLst>
          </p:cNvPr>
          <p:cNvSpPr txBox="1"/>
          <p:nvPr/>
        </p:nvSpPr>
        <p:spPr>
          <a:xfrm>
            <a:off x="838200" y="1504608"/>
            <a:ext cx="10515600" cy="42780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read_template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file.path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"templates",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report.pptx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mapping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file.path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"templates",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report.yaml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annotate("text", x=0, y=0, label = "picture example")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report_add_slide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 =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content_text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elements = list(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title         = list( content      = "Figures",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type         = "text"),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sub_title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= list( content      = "Inserting a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type         = "text"),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content_body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list( content      = p,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type         =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save_report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my_report.pptx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3118F9-AD9D-8741-51C1-81DF6932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9" y="5913620"/>
            <a:ext cx="824186" cy="9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44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9B7BC7-494B-DE4A-90BF-436D19FE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05153"/>
            <a:ext cx="838202" cy="963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2EA3B-9B48-685E-2B66-5043DAA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Reporting nlmixr2rpt Results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1DF035-067F-58AE-0CDA-3C279F19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995244"/>
            <a:ext cx="10515600" cy="5213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example: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nlmixr2rpt/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pk_example.R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16E23-C647-4496-5E03-503338435B3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Templated reporting of nlmixr2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0C81-A69B-99BB-4133-D077FE559EE9}"/>
              </a:ext>
            </a:extLst>
          </p:cNvPr>
          <p:cNvSpPr txBox="1"/>
          <p:nvPr/>
        </p:nvSpPr>
        <p:spPr>
          <a:xfrm>
            <a:off x="452966" y="3596829"/>
            <a:ext cx="11286067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read_template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(package="nlmixr2rpt", "templates","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nlmixr_obnd_template.docx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mapping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(package="nlmixr2rpt", "templates","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nlmixr_obnd_template.yaml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report_fit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fit     = fit,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save_report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BDC96A-12F9-3156-3FF3-FC08CEB129FC}"/>
              </a:ext>
            </a:extLst>
          </p:cNvPr>
          <p:cNvSpPr txBox="1">
            <a:spLocks/>
          </p:cNvSpPr>
          <p:nvPr/>
        </p:nvSpPr>
        <p:spPr>
          <a:xfrm>
            <a:off x="838200" y="1414915"/>
            <a:ext cx="10515600" cy="4762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Reads in a </a:t>
            </a:r>
            <a:r>
              <a:rPr lang="en-US" b="0" dirty="0" err="1"/>
              <a:t>yaml</a:t>
            </a:r>
            <a:r>
              <a:rPr lang="en-US" b="0" dirty="0"/>
              <a:t> template with reporting details: figures, tables, </a:t>
            </a:r>
            <a:r>
              <a:rPr lang="en-US" b="0" dirty="0" err="1"/>
              <a:t>etc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 have placeholders and default values, can overwrite when called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Appends report for nlmixr2fit  to </a:t>
            </a:r>
            <a:r>
              <a:rPr lang="en-US" b="0" dirty="0" err="1"/>
              <a:t>onbrand</a:t>
            </a:r>
            <a:r>
              <a:rPr lang="en-US" b="0" dirty="0"/>
              <a:t>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AC34CB5-E910-42B5-F435-FDC2FADB497C}"/>
              </a:ext>
            </a:extLst>
          </p:cNvPr>
          <p:cNvSpPr txBox="1">
            <a:spLocks/>
          </p:cNvSpPr>
          <p:nvPr/>
        </p:nvSpPr>
        <p:spPr>
          <a:xfrm>
            <a:off x="452966" y="3064367"/>
            <a:ext cx="10515600" cy="521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b="0" dirty="0"/>
              <a:t> object is the result of nlmixr2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27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9B7BC7-494B-DE4A-90BF-436D19FE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05153"/>
            <a:ext cx="838202" cy="963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2EA3B-9B48-685E-2B66-5043DAA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nlmixr2rpt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1DF035-067F-58AE-0CDA-3C279F19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995244"/>
            <a:ext cx="10515600" cy="5213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example: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nlmixr2rpt/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pk_example.R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16E23-C647-4496-5E03-503338435B3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Templated reporting of nlmixr2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0C81-A69B-99BB-4133-D077FE559EE9}"/>
              </a:ext>
            </a:extLst>
          </p:cNvPr>
          <p:cNvSpPr txBox="1"/>
          <p:nvPr/>
        </p:nvSpPr>
        <p:spPr>
          <a:xfrm>
            <a:off x="452966" y="2659473"/>
            <a:ext cx="11286067" cy="2800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 &lt;- nlmixr2(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one.compartment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theo_sd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saem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saemControl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(print=0))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read_template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(package="nlmixr2rpt", "templates","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nlmixr_obnd_template.docx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mapping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(package="nlmixr2rpt", "templates","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nlmixr_obnd_template.yaml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report_fit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fit     = fit,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save_report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BDC96A-12F9-3156-3FF3-FC08CEB129FC}"/>
              </a:ext>
            </a:extLst>
          </p:cNvPr>
          <p:cNvSpPr txBox="1">
            <a:spLocks/>
          </p:cNvSpPr>
          <p:nvPr/>
        </p:nvSpPr>
        <p:spPr>
          <a:xfrm>
            <a:off x="838200" y="1414915"/>
            <a:ext cx="10515600" cy="4762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Reads in a </a:t>
            </a:r>
            <a:r>
              <a:rPr lang="en-US" b="0" dirty="0" err="1"/>
              <a:t>yaml</a:t>
            </a:r>
            <a:r>
              <a:rPr lang="en-US" b="0" dirty="0"/>
              <a:t> template with reporting details: figures, tables, </a:t>
            </a:r>
            <a:r>
              <a:rPr lang="en-US" b="0" dirty="0" err="1"/>
              <a:t>etc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Appends report for nlmixr2fit  to </a:t>
            </a:r>
            <a:r>
              <a:rPr lang="en-US" b="0" dirty="0" err="1"/>
              <a:t>onbrand</a:t>
            </a:r>
            <a:r>
              <a:rPr lang="en-US" b="0" dirty="0"/>
              <a:t>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AC34CB5-E910-42B5-F435-FDC2FADB497C}"/>
              </a:ext>
            </a:extLst>
          </p:cNvPr>
          <p:cNvSpPr txBox="1">
            <a:spLocks/>
          </p:cNvSpPr>
          <p:nvPr/>
        </p:nvSpPr>
        <p:spPr>
          <a:xfrm>
            <a:off x="563032" y="6299812"/>
            <a:ext cx="10515600" cy="521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4A1E732A-52EB-2072-808F-0EE2CD56C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094" y="326178"/>
            <a:ext cx="622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39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12AFD4-DA0E-03FF-114E-0573C606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05153"/>
            <a:ext cx="838202" cy="96322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9682E00-FBE4-3B0E-FAF5-F1DF9EB5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nlmixr2rpt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11B842-A310-83CE-6A31-BE6CC9998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templates for different types of analysis: PK, TGI, ER, etc.</a:t>
            </a:r>
          </a:p>
          <a:p>
            <a:endParaRPr lang="en-US" dirty="0"/>
          </a:p>
          <a:p>
            <a:r>
              <a:rPr lang="en-US" dirty="0"/>
              <a:t>Standard formatting and naming of parameters.</a:t>
            </a:r>
          </a:p>
          <a:p>
            <a:endParaRPr lang="en-US" dirty="0"/>
          </a:p>
          <a:p>
            <a:r>
              <a:rPr lang="en-US" dirty="0"/>
              <a:t>Figure and table code can be written to execute conditionally (report type, based on dataset contents,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Placeholders: Write your figure/table code with placeholders that will be populated when the report is generated.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B0CAF31-B2C9-6194-9D7B-5194EAB2F8B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C2FC4-66DD-CF72-4CE4-7EA99187D8D1}"/>
              </a:ext>
            </a:extLst>
          </p:cNvPr>
          <p:cNvSpPr txBox="1"/>
          <p:nvPr/>
        </p:nvSpPr>
        <p:spPr>
          <a:xfrm>
            <a:off x="380999" y="6401997"/>
            <a:ext cx="11582399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file.copy(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system.file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(package="nlmixr2rpt", "templates", 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report_fit.yaml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"),"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my_report.yaml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")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38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12AFD4-DA0E-03FF-114E-0573C606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05153"/>
            <a:ext cx="838202" cy="96322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9682E00-FBE4-3B0E-FAF5-F1DF9EB5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nlmixr2rpt Template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B0CAF31-B2C9-6194-9D7B-5194EAB2F8B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High-level </a:t>
            </a:r>
            <a:r>
              <a:rPr lang="en-US" dirty="0" err="1"/>
              <a:t>yaml</a:t>
            </a:r>
            <a:r>
              <a:rPr lang="en-US" dirty="0"/>
              <a:t>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B94B8-1D67-2F98-7286-3E6676DBDD88}"/>
              </a:ext>
            </a:extLst>
          </p:cNvPr>
          <p:cNvSpPr txBox="1"/>
          <p:nvPr/>
        </p:nvSpPr>
        <p:spPr>
          <a:xfrm>
            <a:off x="1635372" y="1687958"/>
            <a:ext cx="8707245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figures: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dv_vs_pred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orientation: "portrait"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caption: 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dv_vs_pred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caption"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caption_format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"text"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title: 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dv_vs_pred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|-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p_res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dv_vs_pred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xpdb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caption=NULL, title=NULL) +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("Observed ===CMPD=== Concentrations (===CUNITS===)") +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("Population Predicted ===CMPD=== Concentrations (===CUNITS===)")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5659D-6710-9EAE-7028-6BC1FCCEFDA1}"/>
              </a:ext>
            </a:extLst>
          </p:cNvPr>
          <p:cNvSpPr txBox="1"/>
          <p:nvPr/>
        </p:nvSpPr>
        <p:spPr>
          <a:xfrm>
            <a:off x="1635372" y="4303280"/>
            <a:ext cx="5299323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pest_table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orientation: "portrait"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caption: "Parameter Estimates"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caption_format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"text"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title: "Parameter Estimates"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|-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t_res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gen_pest_table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fit        = fit,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=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rptdetails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rptdetails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2239D-CA4C-F3E5-9F3F-B407B310813D}"/>
              </a:ext>
            </a:extLst>
          </p:cNvPr>
          <p:cNvSpPr txBox="1"/>
          <p:nvPr/>
        </p:nvSpPr>
        <p:spPr>
          <a:xfrm>
            <a:off x="7358478" y="4303280"/>
            <a:ext cx="2984139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docx: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content: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text: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text: "Figures"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style: Heading_1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figure: </a:t>
            </a:r>
            <a:r>
              <a:rPr lang="en-US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dv_vs_pred</a:t>
            </a:r>
            <a:endParaRPr lang="en-US" sz="1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text: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text: "Tables"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style: Heading_1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table: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pest_table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2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4777-2319-540A-63E6-7B292FFA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ruminate: Data Exploration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6338-FC03-3939-BE60-E8D5A3DA8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5"/>
            <a:ext cx="10515600" cy="5331960"/>
          </a:xfrm>
        </p:spPr>
        <p:txBody>
          <a:bodyPr>
            <a:normAutofit lnSpcReduction="10000"/>
          </a:bodyPr>
          <a:lstStyle/>
          <a:p>
            <a:r>
              <a:rPr lang="en-US"/>
              <a:t>Set of Shiny modules to allow users with limited experience use R</a:t>
            </a:r>
          </a:p>
          <a:p>
            <a:pPr lvl="1"/>
            <a:r>
              <a:rPr lang="en-US"/>
              <a:t>Data wrangling: Transform your data (</a:t>
            </a:r>
            <a:r>
              <a:rPr lang="en-US" err="1"/>
              <a:t>tidyr</a:t>
            </a:r>
            <a:r>
              <a:rPr lang="en-US"/>
              <a:t> and </a:t>
            </a:r>
            <a:r>
              <a:rPr lang="en-US" err="1"/>
              <a:t>dplyr</a:t>
            </a:r>
            <a:r>
              <a:rPr lang="en-US"/>
              <a:t>)</a:t>
            </a:r>
          </a:p>
          <a:p>
            <a:pPr lvl="1"/>
            <a:r>
              <a:rPr lang="en-US"/>
              <a:t>Figure generation: Plot your data (ggplot2)</a:t>
            </a:r>
          </a:p>
          <a:p>
            <a:pPr lvl="1"/>
            <a:r>
              <a:rPr lang="en-US"/>
              <a:t>NCA: Run noncompartmental analysis (PKNCA)</a:t>
            </a:r>
          </a:p>
          <a:p>
            <a:pPr lvl="1"/>
            <a:r>
              <a:rPr lang="en-US"/>
              <a:t>Model building: Construct ode-based models (</a:t>
            </a:r>
            <a:r>
              <a:rPr lang="en-US" err="1"/>
              <a:t>rxode</a:t>
            </a:r>
            <a:r>
              <a:rPr lang="en-US"/>
              <a:t>, in dev)</a:t>
            </a:r>
          </a:p>
          <a:p>
            <a:pPr lvl="1"/>
            <a:r>
              <a:rPr lang="en-US"/>
              <a:t>Trial simulation: Adaptive trial simulator (rxode2, in dev)</a:t>
            </a:r>
          </a:p>
          <a:p>
            <a:r>
              <a:rPr lang="en-US"/>
              <a:t>Each module element will generate the code to reproduce the element (see in real time the relationship between code and output)</a:t>
            </a:r>
          </a:p>
          <a:p>
            <a:r>
              <a:rPr lang="en-US"/>
              <a:t>Reporting: PowerPoint, Word and Excel</a:t>
            </a:r>
          </a:p>
          <a:p>
            <a:r>
              <a:rPr lang="en-US"/>
              <a:t>Save your analysis:</a:t>
            </a:r>
          </a:p>
          <a:p>
            <a:pPr lvl="1"/>
            <a:r>
              <a:rPr lang="en-US"/>
              <a:t>Generate a script to reproduce what was done in the app</a:t>
            </a:r>
          </a:p>
          <a:p>
            <a:pPr lvl="1"/>
            <a:r>
              <a:rPr lang="en-US"/>
              <a:t>Return and load the analysis later</a:t>
            </a:r>
          </a:p>
          <a:p>
            <a:r>
              <a:rPr lang="en-US"/>
              <a:t>Generate workflows to apply an analysis to new datasets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879F46-9874-B5E7-8C56-8DEAE86D985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C5065-2416-2BFC-BB9E-DC478DD3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156" y="5913620"/>
            <a:ext cx="813217" cy="9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FC92-5CA9-BB0D-88D2-0E3A9A7C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5E24F-4993-A334-DB4A-360EC2EB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management module: Support for multiple files</a:t>
            </a:r>
          </a:p>
          <a:p>
            <a:endParaRPr lang="en-US" dirty="0"/>
          </a:p>
          <a:p>
            <a:r>
              <a:rPr lang="en-US" dirty="0"/>
              <a:t>Merging in data wrangling module: Combine data views with files and previously defined data views</a:t>
            </a:r>
          </a:p>
          <a:p>
            <a:endParaRPr lang="en-US" dirty="0"/>
          </a:p>
          <a:p>
            <a:r>
              <a:rPr lang="en-US" dirty="0"/>
              <a:t>Manual point selection in NCA</a:t>
            </a:r>
          </a:p>
          <a:p>
            <a:pPr lvl="1"/>
            <a:r>
              <a:rPr lang="en-US" dirty="0"/>
              <a:t>Censoring, exclusion from half-life calculation, specifying half-life calculation points</a:t>
            </a:r>
          </a:p>
          <a:p>
            <a:pPr lvl="1"/>
            <a:r>
              <a:rPr lang="en-US" dirty="0"/>
              <a:t>Points flagged in observation tables</a:t>
            </a:r>
          </a:p>
          <a:p>
            <a:pPr lvl="1"/>
            <a:r>
              <a:rPr lang="en-US" dirty="0"/>
              <a:t>Flagging summarized in a specified table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6C1689-3787-2A63-08A7-B9A8FD3DDD3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4777-2319-540A-63E6-7B292FFA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Getting ruminate: CRAN and GitHub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20DC7C-6BBC-D653-3963-8CB3E7074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829287"/>
              </p:ext>
            </p:extLst>
          </p:nvPr>
        </p:nvGraphicFramePr>
        <p:xfrm>
          <a:off x="838199" y="2094083"/>
          <a:ext cx="10515600" cy="3676521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383423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05619390"/>
                    </a:ext>
                  </a:extLst>
                </a:gridCol>
              </a:tblGrid>
              <a:tr h="1225507">
                <a:tc>
                  <a:txBody>
                    <a:bodyPr/>
                    <a:lstStyle/>
                    <a:p>
                      <a:pPr algn="ctr"/>
                      <a:r>
                        <a:rPr lang="en-US" sz="2800" err="1">
                          <a:hlinkClick r:id="rId2"/>
                        </a:rPr>
                        <a:t>ruminate.ubiquity.tools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Package site with documentation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46733"/>
                  </a:ext>
                </a:extLst>
              </a:tr>
              <a:tr h="1225507">
                <a:tc>
                  <a:txBody>
                    <a:bodyPr/>
                    <a:lstStyle/>
                    <a:p>
                      <a:pPr algn="ctr"/>
                      <a:r>
                        <a:rPr lang="en-US" sz="2800" err="1">
                          <a:hlinkClick r:id="rId3"/>
                        </a:rPr>
                        <a:t>runruminate.ubiquity.tools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Public</a:t>
                      </a:r>
                      <a:r>
                        <a:rPr lang="en-US" sz="2800"/>
                        <a:t> deployed instance for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918728"/>
                  </a:ext>
                </a:extLst>
              </a:tr>
              <a:tr h="1225507">
                <a:tc>
                  <a:txBody>
                    <a:bodyPr/>
                    <a:lstStyle/>
                    <a:p>
                      <a:pPr algn="ctr"/>
                      <a:r>
                        <a:rPr lang="en-US" sz="2800" err="1">
                          <a:hlinkClick r:id="rId4"/>
                        </a:rPr>
                        <a:t>useruminate.ubiquity.tools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Video tutorial showing a typical workflow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47178"/>
                  </a:ext>
                </a:extLst>
              </a:tr>
            </a:tbl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id="{C9879F46-9874-B5E7-8C56-8DEAE86D985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Install with dependencies=TRUE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C5065-2416-2BFC-BB9E-DC478DD30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6156" y="5913620"/>
            <a:ext cx="813217" cy="9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8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F364-6DB6-1EEF-DDD6-8E4A9249E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ODE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93E1-F898-CF1E-E248-4B618A67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in a heterogenous computational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54780-3479-3B2B-E28D-8F79FA04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8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E21E-A579-A08E-BF3E-A2CF7156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ODE-Based Model Development with ubiquity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7733-4CA3-8196-D226-365E708B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your system in a simple text-based interface</a:t>
            </a:r>
          </a:p>
          <a:p>
            <a:r>
              <a:rPr lang="en-US" dirty="0"/>
              <a:t>Generate inputs for multiple languages: R, MATLAB, Adapt, Berkely-Madonna, mrgsolve, rxode2, NONMEM</a:t>
            </a:r>
            <a:r>
              <a:rPr lang="en-US" baseline="30000" dirty="0"/>
              <a:t>*</a:t>
            </a:r>
            <a:r>
              <a:rPr lang="en-US" dirty="0"/>
              <a:t> and Monolix</a:t>
            </a:r>
            <a:r>
              <a:rPr lang="en-US" baseline="30000" dirty="0"/>
              <a:t>*</a:t>
            </a:r>
          </a:p>
          <a:p>
            <a:r>
              <a:rPr lang="en-US" dirty="0"/>
              <a:t>Full workflows for naïve-pooled estimation and simulation </a:t>
            </a:r>
          </a:p>
          <a:p>
            <a:pPr lvl="1"/>
            <a:r>
              <a:rPr lang="en-US" dirty="0"/>
              <a:t>R and MATLAB</a:t>
            </a:r>
          </a:p>
          <a:p>
            <a:pPr lvl="1"/>
            <a:r>
              <a:rPr lang="en-US" dirty="0"/>
              <a:t>Create templates for analysis</a:t>
            </a:r>
          </a:p>
          <a:p>
            <a:r>
              <a:rPr lang="en-US" dirty="0"/>
              <a:t>In R workflow</a:t>
            </a:r>
          </a:p>
          <a:p>
            <a:pPr lvl="1"/>
            <a:r>
              <a:rPr lang="en-US" dirty="0"/>
              <a:t>Automated reporting in Word and PowerPoint via onbrand</a:t>
            </a:r>
          </a:p>
          <a:p>
            <a:pPr lvl="1"/>
            <a:r>
              <a:rPr lang="en-US" dirty="0"/>
              <a:t>Template for customizable Shiny interface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015B0-0703-9A8C-8F81-CC69267012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Focus on interoperability and flexibility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BA8F2-28E2-0DF9-5068-C34AD76F9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12732-94A2-CD06-3664-D7DB43A84660}"/>
              </a:ext>
            </a:extLst>
          </p:cNvPr>
          <p:cNvSpPr txBox="1"/>
          <p:nvPr/>
        </p:nvSpPr>
        <p:spPr>
          <a:xfrm>
            <a:off x="-178" y="6517244"/>
            <a:ext cx="385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R-workflow via babelmixr2 package</a:t>
            </a:r>
          </a:p>
        </p:txBody>
      </p:sp>
    </p:spTree>
    <p:extLst>
      <p:ext uri="{BB962C8B-B14F-4D97-AF65-F5344CB8AC3E}">
        <p14:creationId xmlns:p14="http://schemas.microsoft.com/office/powerpoint/2010/main" val="401434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ubiquity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932" y="1419316"/>
            <a:ext cx="5157787" cy="562597"/>
          </a:xfrm>
        </p:spPr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11F81-9C21-8750-E29A-97A6CD7BD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932" y="1981913"/>
            <a:ext cx="5157787" cy="4158133"/>
          </a:xfrm>
        </p:spPr>
        <p:txBody>
          <a:bodyPr/>
          <a:lstStyle/>
          <a:p>
            <a:r>
              <a:rPr lang="en-US" dirty="0"/>
              <a:t>Windows: </a:t>
            </a:r>
            <a:r>
              <a:rPr lang="en-US" dirty="0" err="1"/>
              <a:t>Rtools</a:t>
            </a:r>
            <a:endParaRPr lang="en-US" dirty="0"/>
          </a:p>
          <a:p>
            <a:r>
              <a:rPr lang="en-US" dirty="0"/>
              <a:t>Mac: </a:t>
            </a:r>
            <a:r>
              <a:rPr lang="en-US" dirty="0" err="1"/>
              <a:t>Xcode</a:t>
            </a:r>
            <a:r>
              <a:rPr lang="en-US" dirty="0"/>
              <a:t> and </a:t>
            </a:r>
            <a:r>
              <a:rPr lang="en-US" dirty="0" err="1"/>
              <a:t>Xquartz</a:t>
            </a:r>
            <a:endParaRPr lang="en-US" dirty="0"/>
          </a:p>
          <a:p>
            <a:r>
              <a:rPr lang="en-US" dirty="0"/>
              <a:t>Linux: Just Linux  though some packages will require certain libraries to be installed</a:t>
            </a:r>
          </a:p>
          <a:p>
            <a:r>
              <a:rPr lang="en-US" dirty="0"/>
              <a:t>Doc: </a:t>
            </a:r>
            <a:r>
              <a:rPr lang="en-US" dirty="0" err="1">
                <a:hlinkClick r:id="rId2"/>
              </a:rPr>
              <a:t>r.ubiquity.tools</a:t>
            </a:r>
            <a:endParaRPr lang="en-US" dirty="0"/>
          </a:p>
          <a:p>
            <a:r>
              <a:rPr lang="en-US" dirty="0"/>
              <a:t>Install off of CRAN or GitHub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20A6D4-F8CE-3D7C-81AB-C93D79B4C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82162" y="1419316"/>
            <a:ext cx="5183188" cy="562598"/>
          </a:xfrm>
        </p:spPr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68B0A-8816-126A-A856-5EDAC8631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82161" y="1981913"/>
            <a:ext cx="6573844" cy="4536063"/>
          </a:xfrm>
        </p:spPr>
        <p:txBody>
          <a:bodyPr/>
          <a:lstStyle/>
          <a:p>
            <a:r>
              <a:rPr lang="en-US" dirty="0"/>
              <a:t>Toolboxes: Statistics and Machine Learning, Simulink (to use the compiled C version of the model), Optimization</a:t>
            </a:r>
          </a:p>
          <a:p>
            <a:r>
              <a:rPr lang="en-US" dirty="0"/>
              <a:t>Compilers and </a:t>
            </a:r>
            <a:r>
              <a:rPr lang="en-US" dirty="0" err="1"/>
              <a:t>mex</a:t>
            </a:r>
            <a:r>
              <a:rPr lang="en-US" dirty="0"/>
              <a:t> configured</a:t>
            </a:r>
          </a:p>
          <a:p>
            <a:r>
              <a:rPr lang="en-US" dirty="0"/>
              <a:t>Doc</a:t>
            </a:r>
            <a:r>
              <a:rPr lang="en-US" baseline="30000" dirty="0"/>
              <a:t>*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presentation.ubiquity.tools</a:t>
            </a:r>
            <a:endParaRPr lang="en-US" dirty="0"/>
          </a:p>
          <a:p>
            <a:r>
              <a:rPr lang="en-US" dirty="0"/>
              <a:t>Template (zip file): </a:t>
            </a:r>
            <a:r>
              <a:rPr lang="en-US" dirty="0">
                <a:hlinkClick r:id="rId4"/>
              </a:rPr>
              <a:t>template.ubiquity.tools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2ABFD0C-1252-751E-23BE-EA39ED744E3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B4BC72-BDD5-6264-04B0-08D3BE6296BD}"/>
              </a:ext>
            </a:extLst>
          </p:cNvPr>
          <p:cNvSpPr txBox="1"/>
          <p:nvPr/>
        </p:nvSpPr>
        <p:spPr>
          <a:xfrm>
            <a:off x="0" y="6517977"/>
            <a:ext cx="42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r.ubiquity.tools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 language reference</a:t>
            </a:r>
          </a:p>
        </p:txBody>
      </p:sp>
    </p:spTree>
    <p:extLst>
      <p:ext uri="{BB962C8B-B14F-4D97-AF65-F5344CB8AC3E}">
        <p14:creationId xmlns:p14="http://schemas.microsoft.com/office/powerpoint/2010/main" val="132126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11F81-9C21-8750-E29A-97A6CD7B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414915"/>
            <a:ext cx="5495926" cy="533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system file is like the portion of the NONMEM control stream that allows you to define different aspects of your system:</a:t>
            </a:r>
          </a:p>
          <a:p>
            <a:r>
              <a:rPr lang="en-US" dirty="0"/>
              <a:t>System parameters</a:t>
            </a:r>
          </a:p>
          <a:p>
            <a:r>
              <a:rPr lang="en-US" dirty="0"/>
              <a:t>Different parameterizations</a:t>
            </a:r>
          </a:p>
          <a:p>
            <a:r>
              <a:rPr lang="en-US" dirty="0"/>
              <a:t>Dosing: scaling and default dosing</a:t>
            </a:r>
          </a:p>
          <a:p>
            <a:r>
              <a:rPr lang="en-US" dirty="0"/>
              <a:t>ODES</a:t>
            </a:r>
          </a:p>
          <a:p>
            <a:r>
              <a:rPr lang="en-US" dirty="0"/>
              <a:t>Model outputs</a:t>
            </a:r>
          </a:p>
          <a:p>
            <a:r>
              <a:rPr lang="en-US" dirty="0"/>
              <a:t>Timescales, IIV, covariates, </a:t>
            </a:r>
            <a:r>
              <a:rPr lang="en-US" dirty="0" err="1"/>
              <a:t>etc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Online documentation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An 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9A5A45-6D37-9075-EF7E-46807C86FB80}"/>
              </a:ext>
            </a:extLst>
          </p:cNvPr>
          <p:cNvSpPr txBox="1"/>
          <p:nvPr/>
        </p:nvSpPr>
        <p:spPr>
          <a:xfrm>
            <a:off x="6229350" y="151179"/>
            <a:ext cx="5801588" cy="6555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name         value  lower  upper    units       editable grouping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 bound  bound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CL           0.0129   eps    inf      L/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yes      System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Q            0.79     eps    inf      L/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yes      System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Vt           2.8      eps    inf      L         yes      System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3.1      eps    inf      L         yes      System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thalf_hr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0.5      eps    inf    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yes      Target 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Tp_IC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1.0      eps    inf    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yes      Target 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Tp_MW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30        eps    inf      KDA       yes      Drug  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0.1      eps    inf      1/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nM-hr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yes      Drug  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KD           0.1      eps    inf    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yes      Drug  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D_MW       150        eps    inf      KDA       yes      Drug  </a:t>
            </a: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PSET:default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TMDD: Membrane bound target</a:t>
            </a: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Q/Vt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Q/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CL/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*KD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SIMINT_LOGN[2.0]/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thalf_hr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ksyn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Tp_IC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Bolus Events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times/events  state   values        scale      units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B:times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              [  0  ];     24*7 ;       weeks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B:events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      Cp ;   [ 30  ];    467/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mpk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conditions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the non-zero initial conditions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Tp_IC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Cp*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/Vt - Ct*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-Cp*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 Ct*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*Vt/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   +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       +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ksyn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ODE:CpTp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Cp_Total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Cp +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&lt;O&gt; Coverage = 1-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Tp_IC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free drug in ng/ml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Cp_free_ng_ml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Cp*D_MW</a:t>
            </a:r>
          </a:p>
        </p:txBody>
      </p:sp>
    </p:spTree>
    <p:extLst>
      <p:ext uri="{BB962C8B-B14F-4D97-AF65-F5344CB8AC3E}">
        <p14:creationId xmlns:p14="http://schemas.microsoft.com/office/powerpoint/2010/main" val="162254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15753</TotalTime>
  <Words>2971</Words>
  <Application>Microsoft Macintosh PowerPoint</Application>
  <PresentationFormat>Widescreen</PresentationFormat>
  <Paragraphs>387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An Opensource Modeling and Simulation Toolchain in R</vt:lpstr>
      <vt:lpstr>PowerPoint Presentation</vt:lpstr>
      <vt:lpstr>ruminate: Data Exploration and Analysis</vt:lpstr>
      <vt:lpstr>Coming up</vt:lpstr>
      <vt:lpstr>Getting ruminate: CRAN and GitHub</vt:lpstr>
      <vt:lpstr>ODE Modeling</vt:lpstr>
      <vt:lpstr>ODE-Based Model Development with ubiquity</vt:lpstr>
      <vt:lpstr>Installing ubiquity </vt:lpstr>
      <vt:lpstr>System Files</vt:lpstr>
      <vt:lpstr>ODES and/or Processes</vt:lpstr>
      <vt:lpstr>Mathematical Sets</vt:lpstr>
      <vt:lpstr>R Workflow</vt:lpstr>
      <vt:lpstr>R vs MATLAB</vt:lpstr>
      <vt:lpstr>Getting Started</vt:lpstr>
      <vt:lpstr>Nonlinear Mixed-Effects Modeling with ODEs</vt:lpstr>
      <vt:lpstr>Nonlinear Mixed-Effects Modeling with ODEs</vt:lpstr>
      <vt:lpstr>Simulating with rxode2</vt:lpstr>
      <vt:lpstr>Templated Reporting</vt:lpstr>
      <vt:lpstr>Word and PowerPoint Reporting</vt:lpstr>
      <vt:lpstr>Templated Reporting with onbrand</vt:lpstr>
      <vt:lpstr>Getting Started</vt:lpstr>
      <vt:lpstr>A Word Example</vt:lpstr>
      <vt:lpstr>A PowerPoint Example</vt:lpstr>
      <vt:lpstr>Reporting nlmixr2rpt Results </vt:lpstr>
      <vt:lpstr>nlmixr2rpt </vt:lpstr>
      <vt:lpstr>nlmixr2rpt Template</vt:lpstr>
      <vt:lpstr>nlmixr2rpt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Harrold</dc:creator>
  <cp:lastModifiedBy>John Harrold</cp:lastModifiedBy>
  <cp:revision>82</cp:revision>
  <dcterms:created xsi:type="dcterms:W3CDTF">2024-05-07T12:03:31Z</dcterms:created>
  <dcterms:modified xsi:type="dcterms:W3CDTF">2025-09-07T02:50:02Z</dcterms:modified>
</cp:coreProperties>
</file>