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68" r:id="rId10"/>
    <p:sldId id="262" r:id="rId11"/>
    <p:sldId id="263" r:id="rId12"/>
    <p:sldId id="265" r:id="rId13"/>
    <p:sldId id="269" r:id="rId14"/>
    <p:sldId id="266" r:id="rId15"/>
    <p:sldId id="273" r:id="rId16"/>
    <p:sldId id="271" r:id="rId17"/>
    <p:sldId id="278" r:id="rId18"/>
    <p:sldId id="279" r:id="rId19"/>
    <p:sldId id="277" r:id="rId20"/>
    <p:sldId id="275" r:id="rId21"/>
    <p:sldId id="276" r:id="rId22"/>
    <p:sldId id="274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2084-203D-784D-AD1F-52C4756DF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1BF2F-9DD3-794F-A28C-CD6F60212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A2FFD-9C91-F347-838D-92F0C49D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783B-2CA0-304C-90E9-F192CCD94E7A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E3958-E527-B041-92CA-F0E260D8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76529-7661-3B49-8515-5EFBD86F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E07-E335-4C46-9DF6-375E45E7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0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8E0A-335A-A54D-8E28-90767622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42794-1F0C-794E-8631-AD2790704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58AF4-B066-2C4B-87B1-832E737F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783B-2CA0-304C-90E9-F192CCD94E7A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45DC-0154-4549-B83D-049DDC22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2951A-040B-2343-A0AB-947ED3FB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E07-E335-4C46-9DF6-375E45E7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2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41135-A790-F541-8C7B-BFD97320A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9EB07-7566-0042-B5D9-649BE77D8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757F7-B01A-3C44-86BE-7B06EAAC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783B-2CA0-304C-90E9-F192CCD94E7A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918E2-04CA-F94E-913E-ACC573B6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CEDEA-4B51-DE41-B0DC-6D484BB2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E07-E335-4C46-9DF6-375E45E7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2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680A-8A29-5645-A510-BA712423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B835-4AE0-194F-8016-FCD5FE01D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AD68D-30EE-494A-B396-D0153E6A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783B-2CA0-304C-90E9-F192CCD94E7A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8DE21-A0A6-5342-B768-1BC7A8DE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F71E5-3008-944A-860A-C2E24F4D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E07-E335-4C46-9DF6-375E45E7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6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EA53-97EF-7D48-B331-0309BEB9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1D224-9956-F94C-B07E-25C5C45A8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4A80A-79E7-7048-B34A-EF8E18CA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783B-2CA0-304C-90E9-F192CCD94E7A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9918-7370-7A4A-8FD2-35EC4A7B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642F0-1651-4943-B7A8-6697CEBD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E07-E335-4C46-9DF6-375E45E7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5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171C-5876-1C4E-A559-78402475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8355-6A87-BD41-A518-B14FC9685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3427D-8FF6-BD48-BA82-321033E69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8973C-3E47-3C40-9818-C1DD7E5B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783B-2CA0-304C-90E9-F192CCD94E7A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91068-D13D-1D43-8332-3FBC4B44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5C4C6-B405-7E49-AA0F-A564098D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E07-E335-4C46-9DF6-375E45E7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C3C9-5F9D-C447-80C1-399C20E2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4AD01-C2DD-6143-AB3A-B04DA5A7B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D1873-6582-E446-B904-93226C890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0DD66-6AE0-0F4E-A9B2-7E6023EAB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B3249-6DD1-094E-A758-17EA1B155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3D213-9B68-7646-AB16-8BDF4892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783B-2CA0-304C-90E9-F192CCD94E7A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CFCD7-CC71-9743-8525-7710C130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FFF27-D6CB-8443-B87E-A6D708DC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E07-E335-4C46-9DF6-375E45E7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5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151D-8926-774C-B308-91410090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AC51C-4ED4-7E4D-9935-1D8EAA87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783B-2CA0-304C-90E9-F192CCD94E7A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EDC2C-B60E-494D-BCB0-5D9922FE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430F-AF82-824B-9D68-259C89D9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E07-E335-4C46-9DF6-375E45E7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9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B9F76-E65E-6442-A027-789846FF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783B-2CA0-304C-90E9-F192CCD94E7A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25AB3-9F04-0C40-B52F-C791882D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FCF38-F72F-D547-871A-2EA714A3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E07-E335-4C46-9DF6-375E45E7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4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A4D6-2C03-874A-837C-E87B44C5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74719-6F4E-4646-B477-C4249AA7A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3BB00-84FC-E548-A859-53079EE2F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B7EA3-0C52-BF4A-A74D-D096D220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783B-2CA0-304C-90E9-F192CCD94E7A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BC352-C1B3-1545-A535-9B317440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AF104-4663-2B4C-A73E-9218ADDD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E07-E335-4C46-9DF6-375E45E7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0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9579-0C30-104E-B429-5B0A9F17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0D184-3D4D-EB40-98E8-0F4381092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AC6D4-7D13-F347-A605-DF2303A74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B7415-2A1F-B346-BCDD-5C4E74D2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783B-2CA0-304C-90E9-F192CCD94E7A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16C63-E6A7-D544-AA8E-C50A1C25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2AD8-F717-8E42-BE22-309D5CCA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E07-E335-4C46-9DF6-375E45E7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3DD87-8742-CD4E-8237-0BBB3327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566D3-0B59-8344-ACD1-9DED505C3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6B346-BD82-784C-A346-E4F7C06BA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8783B-2CA0-304C-90E9-F192CCD94E7A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5233-CF94-2D4A-824B-A97C09B89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A8FD-E35C-8C4F-9C21-DE692D8B1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02E07-E335-4C46-9DF6-375E45E7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0956-6177-734C-A707-BE520B3F7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Bayesian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7A11B-E8D1-034E-B5BB-9BDBD7395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John Hawkins</a:t>
            </a:r>
          </a:p>
          <a:p>
            <a:r>
              <a:rPr lang="en-US" dirty="0"/>
              <a:t>Lead Data Scientist @ </a:t>
            </a:r>
            <a:r>
              <a:rPr lang="en-US" dirty="0" err="1"/>
              <a:t>DataRobot</a:t>
            </a:r>
            <a:endParaRPr lang="en-US" dirty="0"/>
          </a:p>
        </p:txBody>
      </p:sp>
      <p:pic>
        <p:nvPicPr>
          <p:cNvPr id="4" name="Shape 91">
            <a:extLst>
              <a:ext uri="{FF2B5EF4-FFF2-40B4-BE49-F238E27FC236}">
                <a16:creationId xmlns:a16="http://schemas.microsoft.com/office/drawing/2014/main" id="{F439C57B-91B8-9244-B0A2-682F49223F7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28977" y="4581903"/>
            <a:ext cx="469325" cy="4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AE8EA4-81AF-D148-8FFF-BE85109D5452}"/>
              </a:ext>
            </a:extLst>
          </p:cNvPr>
          <p:cNvSpPr txBox="1"/>
          <p:nvPr/>
        </p:nvSpPr>
        <p:spPr>
          <a:xfrm>
            <a:off x="5170536" y="4625447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john_c_hawkins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37DE-6001-DF49-B7D3-AE576C67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73A312AD-1F05-074A-8943-99CD37FECD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80054"/>
                <a:ext cx="5747656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4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4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lang="en-US" sz="4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4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e>
                              <m:r>
                                <a:rPr lang="en-US" sz="4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4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4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a:rPr lang="en-US" sz="4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73A312AD-1F05-074A-8943-99CD37FECD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80054"/>
                <a:ext cx="5747656" cy="4351338"/>
              </a:xfrm>
              <a:blipFill>
                <a:blip r:embed="rId2"/>
                <a:stretch>
                  <a:fillRect l="-661" r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88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37DE-6001-DF49-B7D3-AE576C67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 posteriori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248EF508-8AD2-F74D-BC73-BA76BF2959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80054"/>
                <a:ext cx="5747656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4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4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lang="en-US" sz="4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4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e>
                              <m:r>
                                <a:rPr lang="en-US" sz="4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4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a:rPr lang="en-US" sz="4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248EF508-8AD2-F74D-BC73-BA76BF295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80054"/>
                <a:ext cx="5747656" cy="4351338"/>
              </a:xfrm>
              <a:blipFill>
                <a:blip r:embed="rId2"/>
                <a:stretch>
                  <a:fillRect l="-661" r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78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37DE-6001-DF49-B7D3-AE576C67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Bayesian: Estimate the posterior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248EF508-8AD2-F74D-BC73-BA76BF2959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80054"/>
                <a:ext cx="5747656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e>
                              <m:r>
                                <a:rPr lang="en-US" sz="4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248EF508-8AD2-F74D-BC73-BA76BF295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80054"/>
                <a:ext cx="5747656" cy="4351338"/>
              </a:xfrm>
              <a:blipFill>
                <a:blip r:embed="rId2"/>
                <a:stretch>
                  <a:fillRect l="-661" r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6D0813E-0587-D949-8028-6161FBC40FC7}"/>
              </a:ext>
            </a:extLst>
          </p:cNvPr>
          <p:cNvGrpSpPr/>
          <p:nvPr/>
        </p:nvGrpSpPr>
        <p:grpSpPr>
          <a:xfrm>
            <a:off x="5500688" y="3629025"/>
            <a:ext cx="6506254" cy="2602366"/>
            <a:chOff x="5500688" y="3629025"/>
            <a:chExt cx="6506254" cy="26023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ontent Placeholder 5">
                  <a:extLst>
                    <a:ext uri="{FF2B5EF4-FFF2-40B4-BE49-F238E27FC236}">
                      <a16:creationId xmlns:a16="http://schemas.microsoft.com/office/drawing/2014/main" id="{14613B6B-9119-5D40-97D1-A286AEC524F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57999" y="4452257"/>
                  <a:ext cx="5148943" cy="177913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𝑢𝑠𝑢𝑎𝑙𝑙𝑦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𝑖𝑛𝑡𝑟𝑎𝑐𝑡𝑎𝑏𝑙𝑒</m:t>
                        </m:r>
                      </m:oMath>
                    </m:oMathPara>
                  </a14:m>
                  <a:endParaRPr lang="en-US" sz="4400" dirty="0"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Content Placeholder 5">
                  <a:extLst>
                    <a:ext uri="{FF2B5EF4-FFF2-40B4-BE49-F238E27FC236}">
                      <a16:creationId xmlns:a16="http://schemas.microsoft.com/office/drawing/2014/main" id="{14613B6B-9119-5D40-97D1-A286AEC52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999" y="4452257"/>
                  <a:ext cx="5148943" cy="1779134"/>
                </a:xfrm>
                <a:prstGeom prst="rect">
                  <a:avLst/>
                </a:prstGeom>
                <a:blipFill>
                  <a:blip r:embed="rId3"/>
                  <a:stretch>
                    <a:fillRect l="-988" t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DD20E5F-6C73-AA4A-ACB7-CF44CCFF73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0688" y="3629025"/>
              <a:ext cx="1357313" cy="823234"/>
            </a:xfrm>
            <a:prstGeom prst="straightConnector1">
              <a:avLst/>
            </a:prstGeom>
            <a:ln w="444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153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25711D-59BD-CE4A-B8FB-A6FD242C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Markov Chain Monte Carlo</a:t>
            </a:r>
          </a:p>
        </p:txBody>
      </p:sp>
    </p:spTree>
    <p:extLst>
      <p:ext uri="{BB962C8B-B14F-4D97-AF65-F5344CB8AC3E}">
        <p14:creationId xmlns:p14="http://schemas.microsoft.com/office/powerpoint/2010/main" val="2191804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711D-59BD-CE4A-B8FB-A6FD242C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27BD5-AC6F-774D-A03D-1EF56CA7E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4739"/>
            <a:ext cx="4960328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444BC0-95C8-1B43-AEC6-7D4F05C72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2B3B19-5753-5B4F-81C3-6D0835B08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570" y="1814737"/>
            <a:ext cx="496033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14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711D-59BD-CE4A-B8FB-A6FD242C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sample from the posterior?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2B3B19-5753-5B4F-81C3-6D0835B0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570" y="1814737"/>
            <a:ext cx="4960330" cy="43513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5">
                <a:extLst>
                  <a:ext uri="{FF2B5EF4-FFF2-40B4-BE49-F238E27FC236}">
                    <a16:creationId xmlns:a16="http://schemas.microsoft.com/office/drawing/2014/main" id="{4DBE12EC-98B1-4349-B415-8D87B1111A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1" y="1880054"/>
                <a:ext cx="574765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9" name="Content Placeholder 5">
                <a:extLst>
                  <a:ext uri="{FF2B5EF4-FFF2-40B4-BE49-F238E27FC236}">
                    <a16:creationId xmlns:a16="http://schemas.microsoft.com/office/drawing/2014/main" id="{4DBE12EC-98B1-4349-B415-8D87B1111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880054"/>
                <a:ext cx="5747656" cy="4351338"/>
              </a:xfrm>
              <a:prstGeom prst="rect">
                <a:avLst/>
              </a:prstGeom>
              <a:blipFill>
                <a:blip r:embed="rId3"/>
                <a:stretch>
                  <a:fillRect l="-661" r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Bent Arrow 6">
            <a:extLst>
              <a:ext uri="{FF2B5EF4-FFF2-40B4-BE49-F238E27FC236}">
                <a16:creationId xmlns:a16="http://schemas.microsoft.com/office/drawing/2014/main" id="{948C0AED-9455-0D46-9B28-5E7B4777206F}"/>
              </a:ext>
            </a:extLst>
          </p:cNvPr>
          <p:cNvSpPr/>
          <p:nvPr/>
        </p:nvSpPr>
        <p:spPr>
          <a:xfrm flipV="1">
            <a:off x="1743075" y="3529012"/>
            <a:ext cx="4960330" cy="270237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53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188A-1A9E-9249-B413-02C4D3F2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Metropolis-Hastings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2B786-441A-124F-ACDC-324DDE0FB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Accept or reject steps in the Markov process by calculating an acceptance probability.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acceptance probability is the ratio of the posterior probability evaluated at the two points: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2D6F1FA0-C6A5-8C4D-9F6B-E0652704CC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53708" y="4001294"/>
                <a:ext cx="5568722" cy="18070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m:rPr>
                              <m:sty m:val="p"/>
                            </m:rPr>
                            <a:rPr lang="en-US" sz="4400" b="0" i="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proposal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m:rPr>
                              <m:sty m:val="p"/>
                            </m:rPr>
                            <a:rPr lang="en-US" sz="4400" b="0" i="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current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2D6F1FA0-C6A5-8C4D-9F6B-E0652704C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08" y="4001294"/>
                <a:ext cx="5568722" cy="1807029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515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188A-1A9E-9249-B413-02C4D3F2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Wait, What?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2D6F1FA0-C6A5-8C4D-9F6B-E0652704CC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112" y="2525484"/>
                <a:ext cx="4730522" cy="18070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m:rPr>
                              <m:sty m:val="p"/>
                            </m:rPr>
                            <a:rPr lang="en-US" sz="4400" b="0" i="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proposal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m:rPr>
                              <m:sty m:val="p"/>
                            </m:rPr>
                            <a:rPr lang="en-US" sz="4400" b="0" i="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current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2D6F1FA0-C6A5-8C4D-9F6B-E0652704C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2525484"/>
                <a:ext cx="4730522" cy="1807029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4A35EB60-A43E-7146-83B1-4D35BE5CA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9749" y="1879486"/>
                <a:ext cx="5747656" cy="219551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m:rPr>
                                  <m:sty m:val="p"/>
                                </m:rPr>
                                <a:rPr lang="en-US" sz="4400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proposal</m:t>
                              </m:r>
                            </m:e>
                          </m:d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m:rPr>
                              <m:sty m:val="p"/>
                            </m:rPr>
                            <a:rPr lang="en-US" sz="4400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proposal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4A35EB60-A43E-7146-83B1-4D35BE5CA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749" y="1879486"/>
                <a:ext cx="5747656" cy="2195512"/>
              </a:xfrm>
              <a:blipFill>
                <a:blip r:embed="rId3"/>
                <a:stretch>
                  <a:fillRect r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62634F4F-BA97-1A41-B4A2-D6441BA94D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9749" y="3428998"/>
                <a:ext cx="5747656" cy="2195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m:rPr>
                                  <m:sty m:val="p"/>
                                </m:rPr>
                                <a:rPr lang="en-US" sz="4400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current</m:t>
                              </m:r>
                            </m:e>
                          </m:d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m:rPr>
                              <m:sty m:val="p"/>
                            </m:rPr>
                            <a:rPr lang="en-US" sz="4400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current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62634F4F-BA97-1A41-B4A2-D6441BA9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749" y="3428998"/>
                <a:ext cx="5747656" cy="2195512"/>
              </a:xfrm>
              <a:prstGeom prst="rect">
                <a:avLst/>
              </a:prstGeom>
              <a:blipFill>
                <a:blip r:embed="rId4"/>
                <a:stretch>
                  <a:fillRect r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C7CFEAE-477A-F148-B35F-87BCBF180806}"/>
              </a:ext>
            </a:extLst>
          </p:cNvPr>
          <p:cNvGrpSpPr/>
          <p:nvPr/>
        </p:nvGrpSpPr>
        <p:grpSpPr>
          <a:xfrm>
            <a:off x="6719750" y="2977242"/>
            <a:ext cx="1317445" cy="2348140"/>
            <a:chOff x="6719750" y="2977242"/>
            <a:chExt cx="1317445" cy="23481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41AC7F-B518-E14F-A338-B96078B58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9959" y="4631642"/>
              <a:ext cx="1207236" cy="69374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F60D2A9-089B-C446-8356-D36EFD419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9750" y="2977242"/>
              <a:ext cx="1207236" cy="693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52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711D-59BD-CE4A-B8FB-A6FD242C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365125"/>
            <a:ext cx="11301412" cy="1325563"/>
          </a:xfrm>
        </p:spPr>
        <p:txBody>
          <a:bodyPr/>
          <a:lstStyle/>
          <a:p>
            <a:r>
              <a:rPr lang="en-US" dirty="0"/>
              <a:t>Accept / Reject Samples to Estimate the Posterior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2B3B19-5753-5B4F-81C3-6D0835B0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570" y="1814737"/>
            <a:ext cx="4960330" cy="43513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5">
                <a:extLst>
                  <a:ext uri="{FF2B5EF4-FFF2-40B4-BE49-F238E27FC236}">
                    <a16:creationId xmlns:a16="http://schemas.microsoft.com/office/drawing/2014/main" id="{4DBE12EC-98B1-4349-B415-8D87B1111A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1" y="1880054"/>
                <a:ext cx="574765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9" name="Content Placeholder 5">
                <a:extLst>
                  <a:ext uri="{FF2B5EF4-FFF2-40B4-BE49-F238E27FC236}">
                    <a16:creationId xmlns:a16="http://schemas.microsoft.com/office/drawing/2014/main" id="{4DBE12EC-98B1-4349-B415-8D87B1111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880054"/>
                <a:ext cx="5747656" cy="4351338"/>
              </a:xfrm>
              <a:prstGeom prst="rect">
                <a:avLst/>
              </a:prstGeom>
              <a:blipFill>
                <a:blip r:embed="rId3"/>
                <a:stretch>
                  <a:fillRect l="-661" r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ent Arrow 2">
            <a:extLst>
              <a:ext uri="{FF2B5EF4-FFF2-40B4-BE49-F238E27FC236}">
                <a16:creationId xmlns:a16="http://schemas.microsoft.com/office/drawing/2014/main" id="{B83BE1D2-17D9-7745-97A4-B2F43BABE92F}"/>
              </a:ext>
            </a:extLst>
          </p:cNvPr>
          <p:cNvSpPr/>
          <p:nvPr/>
        </p:nvSpPr>
        <p:spPr>
          <a:xfrm rot="16200000">
            <a:off x="2644378" y="2001440"/>
            <a:ext cx="2628900" cy="5484019"/>
          </a:xfrm>
          <a:prstGeom prst="ben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19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B8F5-376F-7045-BD81-475A2BC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/ Research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27E8-7523-C649-BFC3-DBD312B3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Gradient / Langevin MCMC</a:t>
            </a:r>
          </a:p>
          <a:p>
            <a:r>
              <a:rPr lang="en-US" dirty="0"/>
              <a:t>Hamiltonian Monte Carlo</a:t>
            </a:r>
          </a:p>
          <a:p>
            <a:r>
              <a:rPr lang="en-US" dirty="0"/>
              <a:t>Variational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198861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18F7-207F-714A-8CB6-D3E518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D8FB2-244B-5847-8637-8B8C76396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Bayesian?</a:t>
            </a:r>
          </a:p>
          <a:p>
            <a:r>
              <a:rPr lang="en-US" dirty="0"/>
              <a:t>The ML Problem</a:t>
            </a:r>
          </a:p>
          <a:p>
            <a:r>
              <a:rPr lang="en-US" dirty="0"/>
              <a:t>Steps to Bayesian ML</a:t>
            </a:r>
          </a:p>
          <a:p>
            <a:pPr lvl="1"/>
            <a:r>
              <a:rPr lang="en-US" dirty="0"/>
              <a:t>Maximum Likelihood</a:t>
            </a:r>
          </a:p>
          <a:p>
            <a:pPr lvl="1"/>
            <a:r>
              <a:rPr lang="en-US" dirty="0"/>
              <a:t>Maximum a-posteriori</a:t>
            </a:r>
          </a:p>
          <a:p>
            <a:pPr lvl="1"/>
            <a:r>
              <a:rPr lang="en-US" dirty="0"/>
              <a:t>Estimating the posterior</a:t>
            </a:r>
          </a:p>
          <a:p>
            <a:r>
              <a:rPr lang="en-US" dirty="0"/>
              <a:t>Markov Chain Monte Carlo</a:t>
            </a:r>
          </a:p>
          <a:p>
            <a:r>
              <a:rPr lang="en-US" dirty="0"/>
              <a:t>Variations / Extensions</a:t>
            </a:r>
          </a:p>
          <a:p>
            <a:r>
              <a:rPr lang="en-US" dirty="0"/>
              <a:t>Practical Observations</a:t>
            </a:r>
          </a:p>
        </p:txBody>
      </p:sp>
    </p:spTree>
    <p:extLst>
      <p:ext uri="{BB962C8B-B14F-4D97-AF65-F5344CB8AC3E}">
        <p14:creationId xmlns:p14="http://schemas.microsoft.com/office/powerpoint/2010/main" val="944294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337F-5E54-B547-B53D-4CB7CA6E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890A-609C-184C-AA60-79A9A0B3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get a strong sense of how certain your model is about its predictions:</a:t>
            </a:r>
          </a:p>
          <a:p>
            <a:pPr lvl="1"/>
            <a:r>
              <a:rPr lang="en-US" dirty="0"/>
              <a:t>You can generate confidence intervals directly from the model</a:t>
            </a:r>
          </a:p>
          <a:p>
            <a:pPr lvl="1"/>
            <a:r>
              <a:rPr lang="en-US" dirty="0"/>
              <a:t>Without having to artificially construct those bounds</a:t>
            </a:r>
          </a:p>
          <a:p>
            <a:pPr lvl="1"/>
            <a:endParaRPr lang="en-US" dirty="0"/>
          </a:p>
          <a:p>
            <a:r>
              <a:rPr lang="en-US" dirty="0"/>
              <a:t>You can explicitly code in your assumptions about the model, the data and the problem and see them reflected in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50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5C56-6617-BC45-A95A-4422AF6F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Observations/Warnings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F5BB1-9FFB-E64A-82C2-021AB7988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Taking samples from the posterior over parameters and generating confidence intervals is not guaranteed to be calibrated (in the frequentist sense)</a:t>
            </a:r>
          </a:p>
          <a:p>
            <a:pPr lvl="1"/>
            <a:r>
              <a:rPr lang="en-US" dirty="0"/>
              <a:t>Remember this is a probability distribution over parameters and reflects the model’s uncertainty in the parameters given the assumptions you gave it.</a:t>
            </a:r>
          </a:p>
          <a:p>
            <a:pPr lvl="1"/>
            <a:endParaRPr lang="en-US" dirty="0"/>
          </a:p>
          <a:p>
            <a:r>
              <a:rPr lang="en-US" dirty="0"/>
              <a:t>Some people expound the ensemble advantage of a Bayesian model: You are generating a prediction from an ensemble of Neural Networks.</a:t>
            </a:r>
          </a:p>
          <a:p>
            <a:pPr lvl="1"/>
            <a:r>
              <a:rPr lang="en-US" dirty="0"/>
              <a:t>This is not generally as good as an ensemble of very different models </a:t>
            </a:r>
          </a:p>
        </p:txBody>
      </p:sp>
    </p:spTree>
    <p:extLst>
      <p:ext uri="{BB962C8B-B14F-4D97-AF65-F5344CB8AC3E}">
        <p14:creationId xmlns:p14="http://schemas.microsoft.com/office/powerpoint/2010/main" val="1045021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711D-59BD-CE4A-B8FB-A6FD242C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Be Wary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96877-4A76-4849-8D93-6FE024AFC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2176777"/>
            <a:ext cx="6616700" cy="44815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F70D79-2C67-F345-A38E-A5551451D51B}"/>
              </a:ext>
            </a:extLst>
          </p:cNvPr>
          <p:cNvSpPr/>
          <p:nvPr/>
        </p:nvSpPr>
        <p:spPr>
          <a:xfrm>
            <a:off x="838199" y="1486335"/>
            <a:ext cx="109204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Many code examples on toy problems cheat by using the exact noise distribution for the likelihood. </a:t>
            </a:r>
          </a:p>
        </p:txBody>
      </p:sp>
    </p:spTree>
    <p:extLst>
      <p:ext uri="{BB962C8B-B14F-4D97-AF65-F5344CB8AC3E}">
        <p14:creationId xmlns:p14="http://schemas.microsoft.com/office/powerpoint/2010/main" val="366540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AA5A-180D-9140-99F1-5C1D5E23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Reading / Materials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DDF0F-F21A-A944-A8EF-E016C699E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215"/>
            <a:ext cx="12192000" cy="1553985"/>
          </a:xfrm>
          <a:prstGeom prst="rect">
            <a:avLst/>
          </a:prstGeom>
        </p:spPr>
      </p:pic>
      <p:pic>
        <p:nvPicPr>
          <p:cNvPr id="6" name="Shape 91">
            <a:extLst>
              <a:ext uri="{FF2B5EF4-FFF2-40B4-BE49-F238E27FC236}">
                <a16:creationId xmlns:a16="http://schemas.microsoft.com/office/drawing/2014/main" id="{6508C213-88E4-1B47-8CA0-192CEEF7602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02" y="6023550"/>
            <a:ext cx="469325" cy="4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0DEB62-5988-9849-95C2-876CBA005096}"/>
              </a:ext>
            </a:extLst>
          </p:cNvPr>
          <p:cNvSpPr txBox="1"/>
          <p:nvPr/>
        </p:nvSpPr>
        <p:spPr>
          <a:xfrm>
            <a:off x="1027161" y="5995654"/>
            <a:ext cx="286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@</a:t>
            </a:r>
            <a:r>
              <a:rPr lang="en-US" sz="2800" dirty="0" err="1"/>
              <a:t>john_c_hawkins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4C9FF-123C-7A4B-89F8-4BDA814D3186}"/>
              </a:ext>
            </a:extLst>
          </p:cNvPr>
          <p:cNvSpPr txBox="1"/>
          <p:nvPr/>
        </p:nvSpPr>
        <p:spPr>
          <a:xfrm>
            <a:off x="7861077" y="6023550"/>
            <a:ext cx="393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github.com</a:t>
            </a:r>
            <a:r>
              <a:rPr lang="en-US" sz="2800" dirty="0"/>
              <a:t>/john-</a:t>
            </a:r>
            <a:r>
              <a:rPr lang="en-US" sz="2800" dirty="0" err="1"/>
              <a:t>hawkins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28AD68-853D-994D-AD8D-23B08E65F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088" y="5983884"/>
            <a:ext cx="683989" cy="59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2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C05E-49A1-A14A-9017-126DD617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Bayes Formula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60A64-C958-7A4F-8398-CCB5CD8EC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3" y="1762125"/>
            <a:ext cx="4659312" cy="4659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278B55-FF2C-E045-9781-52D6FDDDC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763" y="2216945"/>
            <a:ext cx="4993599" cy="347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5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37DE-6001-DF49-B7D3-AE576C67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Formula for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E710F89-2AF8-054D-B5BC-CE0DC436E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80054"/>
                <a:ext cx="5747656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E710F89-2AF8-054D-B5BC-CE0DC436E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80054"/>
                <a:ext cx="5747656" cy="4351338"/>
              </a:xfrm>
              <a:blipFill>
                <a:blip r:embed="rId2"/>
                <a:stretch>
                  <a:fillRect l="-220" r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A71DF79-49A3-6949-B0AC-B6EA3A092B32}"/>
              </a:ext>
            </a:extLst>
          </p:cNvPr>
          <p:cNvSpPr txBox="1">
            <a:spLocks/>
          </p:cNvSpPr>
          <p:nvPr/>
        </p:nvSpPr>
        <p:spPr>
          <a:xfrm>
            <a:off x="6857999" y="4452257"/>
            <a:ext cx="5148943" cy="1779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Definition of joint probability</a:t>
            </a:r>
          </a:p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p(A,B) = p(A|B) p(B) </a:t>
            </a:r>
          </a:p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p(A,B) = p(B|A) p(A)</a:t>
            </a:r>
          </a:p>
          <a:p>
            <a:pPr marL="0" indent="0">
              <a:buNone/>
            </a:pPr>
            <a:endParaRPr lang="en-US" sz="3200" dirty="0">
              <a:ea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400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0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37DE-6001-DF49-B7D3-AE576C67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Formula for inferring probabilities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ED8C8F53-3B86-024F-8AC9-55E9355A2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80054"/>
                <a:ext cx="5747656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e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ED8C8F53-3B86-024F-8AC9-55E9355A2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80054"/>
                <a:ext cx="5747656" cy="4351338"/>
              </a:xfrm>
              <a:blipFill>
                <a:blip r:embed="rId2"/>
                <a:stretch>
                  <a:fillRect l="-220" r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82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37DE-6001-DF49-B7D3-AE576C67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Formula for inferring parameters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A7A6C966-D551-C64A-A00D-39CA2F9C4E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80054"/>
                <a:ext cx="5747656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A7A6C966-D551-C64A-A00D-39CA2F9C4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80054"/>
                <a:ext cx="5747656" cy="4351338"/>
              </a:xfrm>
              <a:blipFill>
                <a:blip r:embed="rId2"/>
                <a:stretch>
                  <a:fillRect l="-661" r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90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37DE-6001-DF49-B7D3-AE576C67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ML Problem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842B8743-546D-144B-A6D3-4E35636C79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80054"/>
                <a:ext cx="5747656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4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4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842B8743-546D-144B-A6D3-4E35636C7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80054"/>
                <a:ext cx="5747656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2C357-F927-0740-8384-52A55BB25F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7999" y="4452257"/>
                <a:ext cx="5148943" cy="17791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≔{ </m:t>
                    </m:r>
                  </m:oMath>
                </a14:m>
                <a:r>
                  <a:rPr lang="en-US" sz="320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>
                    <a:ea typeface="Cambria Math" panose="02040503050406030204" pitchFamily="18" charset="0"/>
                  </a:rPr>
                  <a:t>)…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sty m:val="p"/>
                      </m:rPr>
                      <a:rPr lang="en-US" sz="3200" b="0" i="0" baseline="-2500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ea typeface="Cambria Math" panose="02040503050406030204" pitchFamily="18" charset="0"/>
                  </a:rPr>
                  <a:t>) }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4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2C357-F927-0740-8384-52A55BB25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9" y="4452257"/>
                <a:ext cx="5148943" cy="1779134"/>
              </a:xfrm>
              <a:prstGeom prst="rect">
                <a:avLst/>
              </a:prstGeom>
              <a:blipFill>
                <a:blip r:embed="rId3"/>
                <a:stretch>
                  <a:fillRect l="-988" b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32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37DE-6001-DF49-B7D3-AE576C67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842B8743-546D-144B-A6D3-4E35636C79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80054"/>
                <a:ext cx="5747656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A general loss function allows comparison between potential values of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m:oMathPara>
                </a14:m>
                <a:endParaRPr lang="en-US" sz="4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We need a probabilistic relationship between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e>
                          <m:r>
                            <a:rPr lang="en-US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4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842B8743-546D-144B-A6D3-4E35636C7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80054"/>
                <a:ext cx="5747656" cy="4351338"/>
              </a:xfrm>
              <a:blipFill>
                <a:blip r:embed="rId2"/>
                <a:stretch>
                  <a:fillRect l="-1982" t="-3198" r="-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2C357-F927-0740-8384-52A55BB25F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67585" y="4489676"/>
                <a:ext cx="4533904" cy="17791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𝑹𝒆𝒎𝒆𝒎𝒃𝒆𝒓</m:t>
                    </m:r>
                  </m:oMath>
                </a14:m>
                <a:r>
                  <a:rPr lang="en-US" sz="3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use the noise distribution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to estimate the probability of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𝑔𝑖𝑣𝑒𝑛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4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2C357-F927-0740-8384-52A55BB25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585" y="4489676"/>
                <a:ext cx="4533904" cy="1779134"/>
              </a:xfrm>
              <a:prstGeom prst="rect">
                <a:avLst/>
              </a:prstGeom>
              <a:blipFill>
                <a:blip r:embed="rId3"/>
                <a:stretch>
                  <a:fillRect l="-1955" t="-7801"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008925F3-CAD5-B94C-80A7-A9F78D56F1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67584" y="2181905"/>
                <a:ext cx="5148943" cy="17791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>
                    <a:latin typeface="Cambria Math" panose="02040503050406030204" pitchFamily="18" charset="0"/>
                  </a:rPr>
                  <a:t>:= Model Parameters</a:t>
                </a: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≔{ </m:t>
                    </m:r>
                  </m:oMath>
                </a14:m>
                <a:r>
                  <a:rPr lang="en-US" sz="320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>
                    <a:ea typeface="Cambria Math" panose="02040503050406030204" pitchFamily="18" charset="0"/>
                  </a:rPr>
                  <a:t>)…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sty m:val="p"/>
                      </m:rPr>
                      <a:rPr lang="en-US" sz="3200" b="0" i="0" baseline="-2500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ea typeface="Cambria Math" panose="02040503050406030204" pitchFamily="18" charset="0"/>
                  </a:rPr>
                  <a:t>) }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4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008925F3-CAD5-B94C-80A7-A9F78D56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584" y="2181905"/>
                <a:ext cx="5148943" cy="1779134"/>
              </a:xfrm>
              <a:prstGeom prst="rect">
                <a:avLst/>
              </a:prstGeom>
              <a:blipFill>
                <a:blip r:embed="rId4"/>
                <a:stretch>
                  <a:fillRect l="-737" t="-7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24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345200-8EEA-7D4E-AE7F-F0DEB7916C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br>
                  <a:rPr lang="en-US" dirty="0">
                    <a:ea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345200-8EEA-7D4E-AE7F-F0DEB7916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37711BC-D659-5C49-9F5E-A20781174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3" y="1431128"/>
            <a:ext cx="7172328" cy="537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1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539</Words>
  <Application>Microsoft Macintosh PowerPoint</Application>
  <PresentationFormat>Widescreen</PresentationFormat>
  <Paragraphs>101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Introduction to Bayesian Machine Learning</vt:lpstr>
      <vt:lpstr>Overview</vt:lpstr>
      <vt:lpstr>Brief History of Bayes Formula</vt:lpstr>
      <vt:lpstr>Bayesian Formula for ?</vt:lpstr>
      <vt:lpstr>Bayesian Formula for inferring probabilities </vt:lpstr>
      <vt:lpstr>Bayesian Formula for inferring parameters </vt:lpstr>
      <vt:lpstr>Enter the ML Problem </vt:lpstr>
      <vt:lpstr>Probabilistic ML</vt:lpstr>
      <vt:lpstr>p(D│θ) </vt:lpstr>
      <vt:lpstr>Maximum Likelihood</vt:lpstr>
      <vt:lpstr>Maximum a posteriori</vt:lpstr>
      <vt:lpstr>Bayesian: Estimate the posterior distribution</vt:lpstr>
      <vt:lpstr>Markov Chain Monte Carlo</vt:lpstr>
      <vt:lpstr>Markov Chain Monte Carlo</vt:lpstr>
      <vt:lpstr>How do we sample from the posterior?</vt:lpstr>
      <vt:lpstr>Metropolis-Hastings</vt:lpstr>
      <vt:lpstr>Wait, What?</vt:lpstr>
      <vt:lpstr>Accept / Reject Samples to Estimate the Posterior</vt:lpstr>
      <vt:lpstr>Extensions / Research Areas</vt:lpstr>
      <vt:lpstr>Why do this?</vt:lpstr>
      <vt:lpstr>Some Observations/Warnings</vt:lpstr>
      <vt:lpstr>Be Wary</vt:lpstr>
      <vt:lpstr>Other Reading /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Bayesian Machine Learning</dc:title>
  <dc:creator>John Hawkins</dc:creator>
  <cp:lastModifiedBy>John Hawkins</cp:lastModifiedBy>
  <cp:revision>12</cp:revision>
  <dcterms:created xsi:type="dcterms:W3CDTF">2019-11-27T06:11:34Z</dcterms:created>
  <dcterms:modified xsi:type="dcterms:W3CDTF">2019-11-27T12:34:04Z</dcterms:modified>
</cp:coreProperties>
</file>