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488" r:id="rId3"/>
    <p:sldId id="265" r:id="rId4"/>
    <p:sldId id="260" r:id="rId5"/>
    <p:sldId id="261" r:id="rId6"/>
    <p:sldId id="266" r:id="rId7"/>
    <p:sldId id="257" r:id="rId8"/>
    <p:sldId id="263" r:id="rId9"/>
    <p:sldId id="487" r:id="rId10"/>
    <p:sldId id="262" r:id="rId11"/>
    <p:sldId id="395" r:id="rId12"/>
    <p:sldId id="397" r:id="rId13"/>
    <p:sldId id="398" r:id="rId14"/>
    <p:sldId id="484" r:id="rId15"/>
    <p:sldId id="485" r:id="rId16"/>
    <p:sldId id="48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96"/>
    <p:restoredTop sz="96327"/>
  </p:normalViewPr>
  <p:slideViewPr>
    <p:cSldViewPr snapToGrid="0">
      <p:cViewPr varScale="1">
        <p:scale>
          <a:sx n="88" d="100"/>
          <a:sy n="88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8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3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9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2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1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numeristical/re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nh.se/a24ee0a85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94DCA58-BFBA-47B4-FBED-6A729E87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9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8C28-8FDD-1668-09DD-952E7117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Notebook!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EA26-557D-3FAC-39FF-E4FA2430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Let’s dive into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39660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66F8-0BC7-E04D-8DF7-46190362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2421682"/>
            <a:ext cx="7323918" cy="363928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b="1" dirty="0">
                <a:solidFill>
                  <a:srgbClr val="000000"/>
                </a:solidFill>
              </a:rPr>
              <a:t>Hard” Prediction: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Predict the </a:t>
            </a:r>
            <a:r>
              <a:rPr lang="en-US" sz="2400" i="1" dirty="0">
                <a:solidFill>
                  <a:srgbClr val="000000"/>
                </a:solidFill>
              </a:rPr>
              <a:t>exact value </a:t>
            </a:r>
            <a:r>
              <a:rPr lang="en-US" sz="2400" dirty="0">
                <a:solidFill>
                  <a:srgbClr val="000000"/>
                </a:solidFill>
              </a:rPr>
              <a:t>of y given x.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“Ranking” Prediction: </a:t>
            </a:r>
            <a:r>
              <a:rPr lang="en-US" sz="2400" dirty="0">
                <a:solidFill>
                  <a:srgbClr val="000000"/>
                </a:solidFill>
              </a:rPr>
              <a:t>(binary classification)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Provide a </a:t>
            </a:r>
            <a:r>
              <a:rPr lang="en-US" sz="2400" i="1" dirty="0">
                <a:solidFill>
                  <a:srgbClr val="000000"/>
                </a:solidFill>
              </a:rPr>
              <a:t>score</a:t>
            </a:r>
            <a:r>
              <a:rPr lang="en-US" sz="2400" dirty="0">
                <a:solidFill>
                  <a:srgbClr val="000000"/>
                </a:solidFill>
              </a:rPr>
              <a:t> for x, where higher score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means it is more likely that y is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“Probabilistic” Prediction: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Predict the </a:t>
            </a:r>
            <a:r>
              <a:rPr lang="en-US" sz="2400" i="1" dirty="0">
                <a:solidFill>
                  <a:srgbClr val="000000"/>
                </a:solidFill>
              </a:rPr>
              <a:t>probabilities</a:t>
            </a:r>
            <a:r>
              <a:rPr lang="en-US" sz="2400" dirty="0">
                <a:solidFill>
                  <a:srgbClr val="000000"/>
                </a:solidFill>
              </a:rPr>
              <a:t> on y given x.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268AACA-3676-4D90-AAE0-F7ACC1FA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70C00F-B3D8-3900-1B32-E1E7999497C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36257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66F8-0BC7-E04D-8DF7-46190362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2440950"/>
            <a:ext cx="7323918" cy="3620021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b="1" dirty="0">
                <a:solidFill>
                  <a:srgbClr val="000000"/>
                </a:solidFill>
              </a:rPr>
              <a:t>Hard”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“Ranking”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“Probabilistic”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268AACA-3676-4D90-AAE0-F7ACC1FA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AAF563C3-9CE4-8147-B165-E6E2040922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8673" y="4555604"/>
            <a:ext cx="1114027" cy="504739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7F0F382-AF35-5D4E-8EFC-BC80D2E599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061" y="2948294"/>
            <a:ext cx="1123132" cy="440623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B2844-F524-4642-9AFD-B17154CBFCCD}"/>
              </a:ext>
            </a:extLst>
          </p:cNvPr>
          <p:cNvSpPr txBox="1"/>
          <p:nvPr/>
        </p:nvSpPr>
        <p:spPr>
          <a:xfrm>
            <a:off x="2439681" y="4623307"/>
            <a:ext cx="104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61D1B-168E-6144-82DB-9119EA91B3A8}"/>
              </a:ext>
            </a:extLst>
          </p:cNvPr>
          <p:cNvSpPr txBox="1"/>
          <p:nvPr/>
        </p:nvSpPr>
        <p:spPr>
          <a:xfrm>
            <a:off x="1976336" y="2903264"/>
            <a:ext cx="196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Threshold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AA0694-AB08-9F88-A264-BF1ED44A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23127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23A3FF-8AD7-00C5-8E4D-DB7C5D85038E}"/>
              </a:ext>
            </a:extLst>
          </p:cNvPr>
          <p:cNvSpPr txBox="1">
            <a:spLocks/>
          </p:cNvSpPr>
          <p:nvPr/>
        </p:nvSpPr>
        <p:spPr>
          <a:xfrm>
            <a:off x="797808" y="2440950"/>
            <a:ext cx="7323918" cy="3620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b="1" dirty="0">
                <a:solidFill>
                  <a:srgbClr val="000000"/>
                </a:solidFill>
              </a:rPr>
              <a:t>Hard” Prediction</a:t>
            </a:r>
          </a:p>
          <a:p>
            <a:pPr marL="0" indent="0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457200" lvl="1" indent="0"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“Ranking” Prediction</a:t>
            </a:r>
          </a:p>
          <a:p>
            <a:pPr marL="0" indent="0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“Probabilistic” Prediction</a:t>
            </a:r>
          </a:p>
          <a:p>
            <a:pPr marL="0" indent="0">
              <a:spcBef>
                <a:spcPts val="400"/>
              </a:spcBef>
              <a:buFont typeface="Wingdings 2" panose="05020102010507070707" pitchFamily="18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268AACA-3676-4D90-AAE0-F7ACC1FA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AAF563C3-9CE4-8147-B165-E6E204092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9032" y="4468031"/>
            <a:ext cx="1140403" cy="77332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7F0F382-AF35-5D4E-8EFC-BC80D2E599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0903" y="2880085"/>
            <a:ext cx="1001466" cy="53519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B2844-F524-4642-9AFD-B17154CBFCCD}"/>
              </a:ext>
            </a:extLst>
          </p:cNvPr>
          <p:cNvSpPr txBox="1"/>
          <p:nvPr/>
        </p:nvSpPr>
        <p:spPr>
          <a:xfrm>
            <a:off x="2540314" y="4448074"/>
            <a:ext cx="239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Calibration!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61D1B-168E-6144-82DB-9119EA91B3A8}"/>
              </a:ext>
            </a:extLst>
          </p:cNvPr>
          <p:cNvSpPr txBox="1"/>
          <p:nvPr/>
        </p:nvSpPr>
        <p:spPr>
          <a:xfrm>
            <a:off x="1976337" y="2895862"/>
            <a:ext cx="24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generally possible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CB8A0B1-D7D4-BCEC-4157-7045590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21053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What is Calibration?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96302"/>
            <a:ext cx="7666195" cy="4143826"/>
          </a:xfrm>
        </p:spPr>
        <p:txBody>
          <a:bodyPr anchor="ctr">
            <a:normAutofit lnSpcReduction="10000"/>
          </a:bodyPr>
          <a:lstStyle/>
          <a:p>
            <a:r>
              <a:rPr lang="en-US" sz="3600" b="1" dirty="0"/>
              <a:t>Calibration</a:t>
            </a:r>
            <a:r>
              <a:rPr lang="en-US" sz="3600" dirty="0"/>
              <a:t>: </a:t>
            </a:r>
          </a:p>
          <a:p>
            <a:pPr lvl="1"/>
            <a:r>
              <a:rPr lang="en-US" sz="3200" dirty="0"/>
              <a:t>Adjusting the predictions of a model so that they are </a:t>
            </a:r>
            <a:r>
              <a:rPr lang="en-US" sz="3200" b="1" i="1" dirty="0"/>
              <a:t>probabilistically meaningful</a:t>
            </a:r>
          </a:p>
          <a:p>
            <a:r>
              <a:rPr lang="en-US" sz="3600" b="1" dirty="0"/>
              <a:t>Probabilistically meaningful</a:t>
            </a:r>
            <a:r>
              <a:rPr lang="en-US" sz="3600" dirty="0"/>
              <a:t>: </a:t>
            </a:r>
          </a:p>
          <a:p>
            <a:pPr lvl="1"/>
            <a:r>
              <a:rPr lang="en-US" sz="3200" dirty="0"/>
              <a:t>When predicting probability .3, in the long run, 30% of those events occur.</a:t>
            </a:r>
          </a:p>
          <a:p>
            <a:endParaRPr lang="en-US" sz="3600" dirty="0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Why Calibrate?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50" y="2086610"/>
            <a:ext cx="7858727" cy="414382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Action depends on a precise probability.</a:t>
            </a:r>
          </a:p>
          <a:p>
            <a:r>
              <a:rPr lang="en-US" sz="3200" dirty="0"/>
              <a:t>Assessing Model Quality</a:t>
            </a:r>
          </a:p>
          <a:p>
            <a:r>
              <a:rPr lang="en-US" sz="3200" dirty="0"/>
              <a:t>Assessing Model Impact (Simulation)</a:t>
            </a:r>
          </a:p>
          <a:p>
            <a:r>
              <a:rPr lang="en-US" sz="3200" dirty="0"/>
              <a:t>Implications for fairness, bias, etc.</a:t>
            </a:r>
          </a:p>
          <a:p>
            <a:r>
              <a:rPr lang="en-US" sz="3200" dirty="0"/>
              <a:t>Recalibrating for model drift (or use on a different population)</a:t>
            </a:r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How to do Calibration?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50" y="2033911"/>
            <a:ext cx="7858727" cy="437420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200" dirty="0"/>
              <a:t>Fit a function that maps the uncalibrated score to the “true” probability.</a:t>
            </a:r>
          </a:p>
          <a:p>
            <a:r>
              <a:rPr lang="en-US" sz="3200" dirty="0"/>
              <a:t>Use a data set of pairs (score, outcome) to fit this function.</a:t>
            </a:r>
          </a:p>
          <a:p>
            <a:r>
              <a:rPr lang="en-US" sz="3200" dirty="0"/>
              <a:t>Methods vary in what kinds of functions they fit, and how they fit them.</a:t>
            </a:r>
          </a:p>
          <a:p>
            <a:r>
              <a:rPr lang="en-US" sz="3200" dirty="0"/>
              <a:t>Different ways to get the data set on which to fit the calibration.</a:t>
            </a:r>
          </a:p>
          <a:p>
            <a:r>
              <a:rPr lang="en-US" sz="3200" dirty="0"/>
              <a:t>Multiclass – more complicated.</a:t>
            </a:r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1C0-1B18-4320-5D7B-689DAF79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 out!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3A90EE-10CA-97A7-62E7-2AD7827BC3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3"/>
            <a:ext cx="2766589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6D7F-4E61-EB89-62E4-A65B70D4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4135" y="2228003"/>
            <a:ext cx="8133065" cy="3633047"/>
          </a:xfrm>
        </p:spPr>
        <p:txBody>
          <a:bodyPr>
            <a:normAutofit/>
          </a:bodyPr>
          <a:lstStyle/>
          <a:p>
            <a:r>
              <a:rPr lang="en-US" sz="3200" dirty="0"/>
              <a:t>Rate this talk on the Conference App</a:t>
            </a:r>
          </a:p>
          <a:p>
            <a:r>
              <a:rPr lang="en-US" sz="3200" dirty="0"/>
              <a:t>Subscribe to my YouTube channel</a:t>
            </a:r>
          </a:p>
          <a:p>
            <a:r>
              <a:rPr lang="en-US" sz="3200" dirty="0"/>
              <a:t>Give stars to my </a:t>
            </a:r>
            <a:r>
              <a:rPr lang="en-US" sz="3200" dirty="0" err="1"/>
              <a:t>Github</a:t>
            </a:r>
            <a:r>
              <a:rPr lang="en-US" sz="3200" dirty="0"/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369475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A049-F852-D8EE-7D90-A6E2D6082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476-C936-0B06-5B6A-4F58530A0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UNCertainty</a:t>
            </a:r>
            <a:r>
              <a:rPr lang="en-US" dirty="0"/>
              <a:t> </a:t>
            </a:r>
            <a:r>
              <a:rPr lang="en-US" dirty="0" err="1"/>
              <a:t>Quanitification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Approaches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1D6D0-65F6-BBE7-D894-B94B350DA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Lucena, Ph.D.</a:t>
            </a:r>
          </a:p>
        </p:txBody>
      </p:sp>
    </p:spTree>
    <p:extLst>
      <p:ext uri="{BB962C8B-B14F-4D97-AF65-F5344CB8AC3E}">
        <p14:creationId xmlns:p14="http://schemas.microsoft.com/office/powerpoint/2010/main" val="35464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952D-F3A5-F353-1798-99D6920E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C3E0-0F16-A13D-E95C-157E1CE7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	Go to </a:t>
            </a:r>
            <a:r>
              <a:rPr lang="en-US" sz="3200" dirty="0">
                <a:hlinkClick r:id="rId2"/>
              </a:rPr>
              <a:t>www.github.com/numeristical/resources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Navigate to “ODSC_West_2024/W24_Prob_Regression”</a:t>
            </a:r>
          </a:p>
          <a:p>
            <a:pPr marL="0" indent="0">
              <a:buNone/>
            </a:pPr>
            <a:r>
              <a:rPr lang="en-US" sz="3200" dirty="0"/>
              <a:t>	Option 1: Google </a:t>
            </a:r>
            <a:r>
              <a:rPr lang="en-US" sz="3200" dirty="0" err="1"/>
              <a:t>colab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colab.google.com</a:t>
            </a:r>
            <a:r>
              <a:rPr lang="en-US" sz="3200" dirty="0"/>
              <a:t> then open the </a:t>
            </a:r>
            <a:r>
              <a:rPr lang="en-US" sz="3200" dirty="0" err="1"/>
              <a:t>url</a:t>
            </a:r>
            <a:r>
              <a:rPr lang="en-US" sz="3200" dirty="0"/>
              <a:t> from </a:t>
            </a:r>
            <a:r>
              <a:rPr lang="en-US" sz="3200" dirty="0" err="1"/>
              <a:t>Github</a:t>
            </a:r>
            <a:r>
              <a:rPr lang="en-US" sz="3200" dirty="0"/>
              <a:t> (recommended)</a:t>
            </a:r>
          </a:p>
          <a:p>
            <a:pPr marL="0" indent="0">
              <a:buNone/>
            </a:pPr>
            <a:r>
              <a:rPr lang="en-US" sz="3200" dirty="0"/>
              <a:t>	Option 2: Clone the repo and use your own environment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13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1C0-1B18-4320-5D7B-689DAF79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 PAID 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3A90EE-10CA-97A7-62E7-2AD7827BC3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3"/>
            <a:ext cx="2766589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6D7F-4E61-EB89-62E4-A65B70D4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1" y="2228003"/>
            <a:ext cx="7953208" cy="3633047"/>
          </a:xfrm>
        </p:spPr>
        <p:txBody>
          <a:bodyPr>
            <a:normAutofit/>
          </a:bodyPr>
          <a:lstStyle/>
          <a:p>
            <a:r>
              <a:rPr lang="en-US" sz="3200" dirty="0"/>
              <a:t>Brian Lucena, Ph.D.</a:t>
            </a:r>
          </a:p>
          <a:p>
            <a:r>
              <a:rPr lang="en-US" sz="3200" dirty="0"/>
              <a:t>Taught at UC Berkeley, University of San Francisco,  American University in Cairo</a:t>
            </a:r>
          </a:p>
          <a:p>
            <a:r>
              <a:rPr lang="en-US" sz="3200" dirty="0"/>
              <a:t>New Position! Principal Data Scientist at Swish Analytics</a:t>
            </a:r>
          </a:p>
          <a:p>
            <a:r>
              <a:rPr lang="en-US" sz="3200" dirty="0"/>
              <a:t>Swish is hiring! </a:t>
            </a: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grnh.se</a:t>
            </a:r>
            <a:r>
              <a:rPr lang="en-US" sz="3200" dirty="0">
                <a:hlinkClick r:id="rId3"/>
              </a:rPr>
              <a:t>/a24ee0a85us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82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1C0-1B18-4320-5D7B-689DAF79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: FUN 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3A90EE-10CA-97A7-62E7-2AD7827BC3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3"/>
            <a:ext cx="2766589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6D7F-4E61-EB89-62E4-A65B70D4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4135" y="2228003"/>
            <a:ext cx="8133065" cy="363304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Open Source Development / Research</a:t>
            </a:r>
          </a:p>
          <a:p>
            <a:r>
              <a:rPr lang="en-US" sz="3200" dirty="0"/>
              <a:t>Have Developed 3 Python Packages</a:t>
            </a:r>
          </a:p>
          <a:p>
            <a:pPr lvl="1"/>
            <a:r>
              <a:rPr lang="en-US" sz="3000" dirty="0"/>
              <a:t>ML-insights : Model Interpretation / Calibration</a:t>
            </a:r>
          </a:p>
          <a:p>
            <a:pPr lvl="1"/>
            <a:r>
              <a:rPr lang="en-US" sz="3000" dirty="0" err="1"/>
              <a:t>Structureboost</a:t>
            </a:r>
            <a:r>
              <a:rPr lang="en-US" sz="3000" dirty="0"/>
              <a:t> :  Advanced Gradient Boosting</a:t>
            </a:r>
          </a:p>
          <a:p>
            <a:pPr lvl="1"/>
            <a:r>
              <a:rPr lang="en-US" sz="3000" dirty="0" err="1"/>
              <a:t>SplineCalib</a:t>
            </a:r>
            <a:r>
              <a:rPr lang="en-US" sz="3000" dirty="0"/>
              <a:t> : Prob Calibration (inside ML-insights)</a:t>
            </a:r>
            <a:endParaRPr lang="en-US" sz="3200" dirty="0"/>
          </a:p>
          <a:p>
            <a:r>
              <a:rPr lang="en-US" sz="3200" dirty="0"/>
              <a:t>YouTube channel: </a:t>
            </a:r>
            <a:r>
              <a:rPr lang="en-US" sz="3200" dirty="0" err="1"/>
              <a:t>numeristical</a:t>
            </a:r>
            <a:endParaRPr lang="en-US" sz="3200" dirty="0"/>
          </a:p>
          <a:p>
            <a:r>
              <a:rPr lang="en-US" sz="3200" dirty="0"/>
              <a:t>Academic Papers: </a:t>
            </a:r>
            <a:r>
              <a:rPr lang="en-US" sz="3200" dirty="0" err="1"/>
              <a:t>arxiv</a:t>
            </a:r>
            <a:r>
              <a:rPr lang="en-US" sz="3200" dirty="0"/>
              <a:t>, AISTATS</a:t>
            </a:r>
          </a:p>
        </p:txBody>
      </p:sp>
    </p:spTree>
    <p:extLst>
      <p:ext uri="{BB962C8B-B14F-4D97-AF65-F5344CB8AC3E}">
        <p14:creationId xmlns:p14="http://schemas.microsoft.com/office/powerpoint/2010/main" val="41607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1C0-1B18-4320-5D7B-689DAF79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: FUN 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3A90EE-10CA-97A7-62E7-2AD7827BC3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3"/>
            <a:ext cx="2766589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6D7F-4E61-EB89-62E4-A65B70D4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4135" y="2228003"/>
            <a:ext cx="8133065" cy="3633047"/>
          </a:xfrm>
        </p:spPr>
        <p:txBody>
          <a:bodyPr>
            <a:normAutofit/>
          </a:bodyPr>
          <a:lstStyle/>
          <a:p>
            <a:r>
              <a:rPr lang="en-US" sz="3200" dirty="0"/>
              <a:t>More recently: Baseball Prediction!</a:t>
            </a:r>
          </a:p>
          <a:p>
            <a:r>
              <a:rPr lang="en-US" sz="3200" dirty="0"/>
              <a:t>15 video series on YouTube</a:t>
            </a:r>
          </a:p>
          <a:p>
            <a:r>
              <a:rPr lang="en-US" sz="3200" dirty="0"/>
              <a:t>From Data Wrangling and Scraping to advanced Gradient Boosting</a:t>
            </a:r>
          </a:p>
          <a:p>
            <a:r>
              <a:rPr lang="en-US" sz="3200" dirty="0"/>
              <a:t>Put model into production for 2024 season – documented the journey.</a:t>
            </a:r>
          </a:p>
        </p:txBody>
      </p:sp>
    </p:spTree>
    <p:extLst>
      <p:ext uri="{BB962C8B-B14F-4D97-AF65-F5344CB8AC3E}">
        <p14:creationId xmlns:p14="http://schemas.microsoft.com/office/powerpoint/2010/main" val="28513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8C28-8FDD-1668-09DD-952E7117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 What is uncertainty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EA26-557D-3FAC-39FF-E4FA2430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How confident is my model about a particular prediction?</a:t>
            </a:r>
          </a:p>
          <a:p>
            <a:pPr lvl="1"/>
            <a:r>
              <a:rPr lang="en-US" sz="3200" dirty="0"/>
              <a:t>Can try to generalize from test set performance</a:t>
            </a:r>
          </a:p>
          <a:p>
            <a:pPr lvl="1"/>
            <a:r>
              <a:rPr lang="en-US" sz="3000" dirty="0"/>
              <a:t>That only tells you how good the model is “on average”</a:t>
            </a:r>
          </a:p>
          <a:p>
            <a:pPr lvl="1"/>
            <a:r>
              <a:rPr lang="en-US" sz="3000" dirty="0"/>
              <a:t>Some predictions should be more confident than others: a model may be 99% accurate for one prediction and only 65% on another.</a:t>
            </a:r>
          </a:p>
          <a:p>
            <a:r>
              <a:rPr lang="en-US" sz="3200" dirty="0"/>
              <a:t>We want our models to “know what they don’t know”</a:t>
            </a:r>
          </a:p>
          <a:p>
            <a:r>
              <a:rPr lang="en-US" sz="3200" dirty="0"/>
              <a:t>That is what is meant by “Uncertainty Quantification”</a:t>
            </a:r>
          </a:p>
          <a:p>
            <a:r>
              <a:rPr lang="en-US" sz="3200" dirty="0"/>
              <a:t>Overall theme: Predict </a:t>
            </a:r>
            <a:r>
              <a:rPr lang="en-US" sz="3200" b="1" dirty="0"/>
              <a:t>probability distributions</a:t>
            </a:r>
            <a:r>
              <a:rPr lang="en-US" sz="3200" dirty="0"/>
              <a:t>, not particular values</a:t>
            </a:r>
          </a:p>
        </p:txBody>
      </p:sp>
    </p:spTree>
    <p:extLst>
      <p:ext uri="{BB962C8B-B14F-4D97-AF65-F5344CB8AC3E}">
        <p14:creationId xmlns:p14="http://schemas.microsoft.com/office/powerpoint/2010/main" val="9979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8C28-8FDD-1668-09DD-952E7117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EA26-557D-3FAC-39FF-E4FA2430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8252"/>
            <a:ext cx="11029615" cy="423759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Classical view is to make a point prediction.</a:t>
            </a:r>
          </a:p>
          <a:p>
            <a:pPr lvl="1"/>
            <a:r>
              <a:rPr lang="en-US" sz="3000" dirty="0"/>
              <a:t>Measure performance by judging how “far” you are from the true answer</a:t>
            </a:r>
          </a:p>
          <a:p>
            <a:r>
              <a:rPr lang="en-US" sz="3200" dirty="0"/>
              <a:t>Alternate view: output a probability density as your prediction</a:t>
            </a:r>
          </a:p>
          <a:p>
            <a:pPr lvl="1"/>
            <a:r>
              <a:rPr lang="en-US" sz="3000" dirty="0"/>
              <a:t>Measure performance by “likelihood-based” approaches (e.g. log-loss)</a:t>
            </a:r>
          </a:p>
          <a:p>
            <a:r>
              <a:rPr lang="en-US" sz="3200" dirty="0"/>
              <a:t>This is called “Probabilistic Regression” or “Conditional Density Estimation”</a:t>
            </a:r>
          </a:p>
          <a:p>
            <a:r>
              <a:rPr lang="en-US" sz="3000" dirty="0"/>
              <a:t>Another view: specify a “coverage”, then output an interval (or region)</a:t>
            </a:r>
          </a:p>
          <a:p>
            <a:pPr lvl="1"/>
            <a:r>
              <a:rPr lang="en-US" sz="3000" dirty="0"/>
              <a:t>e.g. 90% prediction interval</a:t>
            </a:r>
          </a:p>
          <a:p>
            <a:r>
              <a:rPr lang="en-US" sz="3000" dirty="0"/>
              <a:t>Conformal Prediction: framework for making these kinds of predictions</a:t>
            </a:r>
          </a:p>
          <a:p>
            <a:pPr lvl="1"/>
            <a:r>
              <a:rPr lang="en-US" sz="2800" dirty="0"/>
              <a:t>Theoretical guarantees (that must be carefully understood)</a:t>
            </a:r>
          </a:p>
        </p:txBody>
      </p:sp>
    </p:spTree>
    <p:extLst>
      <p:ext uri="{BB962C8B-B14F-4D97-AF65-F5344CB8AC3E}">
        <p14:creationId xmlns:p14="http://schemas.microsoft.com/office/powerpoint/2010/main" val="31475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765C5-7D63-AC47-DDD5-1BDD6320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071-3639-042C-CF23-057CCA00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38BB-19E7-E9FB-BA4C-D17706F5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Hard predictions =&gt; Guess the category</a:t>
            </a:r>
            <a:endParaRPr lang="en-US" sz="3000" dirty="0"/>
          </a:p>
          <a:p>
            <a:r>
              <a:rPr lang="en-US" sz="3200" dirty="0"/>
              <a:t>Probabilistic predictions =&gt; Give a probability distribution across the possible labels</a:t>
            </a:r>
          </a:p>
          <a:p>
            <a:pPr lvl="1"/>
            <a:r>
              <a:rPr lang="en-US" sz="3000" dirty="0"/>
              <a:t>Can we trust those probabilities?</a:t>
            </a:r>
          </a:p>
          <a:p>
            <a:pPr lvl="1"/>
            <a:r>
              <a:rPr lang="en-US" sz="3000" dirty="0"/>
              <a:t>In the long run, does 85% really mean (roughly) 85 out of 100?</a:t>
            </a:r>
          </a:p>
          <a:p>
            <a:r>
              <a:rPr lang="en-US" sz="3200" dirty="0"/>
              <a:t>Often, models output probabilities that are “poorly calibrated”</a:t>
            </a:r>
          </a:p>
          <a:p>
            <a:r>
              <a:rPr lang="en-US" sz="3000" dirty="0"/>
              <a:t>“Probability Calibration” refers to post-hoc methods to correct this.</a:t>
            </a:r>
          </a:p>
        </p:txBody>
      </p:sp>
    </p:spTree>
    <p:extLst>
      <p:ext uri="{BB962C8B-B14F-4D97-AF65-F5344CB8AC3E}">
        <p14:creationId xmlns:p14="http://schemas.microsoft.com/office/powerpoint/2010/main" val="10953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{B046F100-D7A1-EA4E-984A-9199671FD90D}tf10001123</Template>
  <TotalTime>18841</TotalTime>
  <Words>762</Words>
  <Application>Microsoft Macintosh PowerPoint</Application>
  <PresentationFormat>Widescreen</PresentationFormat>
  <Paragraphs>110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PowerPoint Presentation</vt:lpstr>
      <vt:lpstr>UNCertainty Quanitification:  Approaches and Methods</vt:lpstr>
      <vt:lpstr>getting started</vt:lpstr>
      <vt:lpstr>About me: PAID WORK</vt:lpstr>
      <vt:lpstr>About me : FUN work</vt:lpstr>
      <vt:lpstr>About me : FUN work</vt:lpstr>
      <vt:lpstr>Overview:  What is uncertainty quantification?</vt:lpstr>
      <vt:lpstr>REGRESSION problems</vt:lpstr>
      <vt:lpstr>Classification problems</vt:lpstr>
      <vt:lpstr>To the Notebook!</vt:lpstr>
      <vt:lpstr>PowerPoint Presentation</vt:lpstr>
      <vt:lpstr>Types of predictions</vt:lpstr>
      <vt:lpstr>Types of predictions</vt:lpstr>
      <vt:lpstr>What is Calibration?</vt:lpstr>
      <vt:lpstr>Why Calibrate?</vt:lpstr>
      <vt:lpstr>How to do Calibration?</vt:lpstr>
      <vt:lpstr>Help Me out!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Gradient Boosting</dc:title>
  <dc:creator>Brian Lucena</dc:creator>
  <cp:lastModifiedBy>Brian Lucena</cp:lastModifiedBy>
  <cp:revision>15</cp:revision>
  <dcterms:created xsi:type="dcterms:W3CDTF">2023-05-06T20:03:03Z</dcterms:created>
  <dcterms:modified xsi:type="dcterms:W3CDTF">2024-10-28T23:22:52Z</dcterms:modified>
</cp:coreProperties>
</file>