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90F0"/>
    <a:srgbClr val="FC3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637"/>
  </p:normalViewPr>
  <p:slideViewPr>
    <p:cSldViewPr snapToGrid="0" snapToObjects="1">
      <p:cViewPr varScale="1">
        <p:scale>
          <a:sx n="93" d="100"/>
          <a:sy n="93" d="100"/>
        </p:scale>
        <p:origin x="10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3443-84D0-0244-98B5-94B73B7A2BFE}" type="datetimeFigureOut">
              <a:rPr lang="en-US" smtClean="0"/>
              <a:t>2/8/22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9B09-37E9-C14E-BB32-EA3CC4448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12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3443-84D0-0244-98B5-94B73B7A2BFE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9B09-37E9-C14E-BB32-EA3CC4448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3443-84D0-0244-98B5-94B73B7A2BFE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9B09-37E9-C14E-BB32-EA3CC4448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4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3443-84D0-0244-98B5-94B73B7A2BFE}" type="datetimeFigureOut">
              <a:rPr lang="en-US" smtClean="0"/>
              <a:t>2/8/22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9B09-37E9-C14E-BB32-EA3CC4448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7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3443-84D0-0244-98B5-94B73B7A2BFE}" type="datetimeFigureOut">
              <a:rPr lang="en-US" smtClean="0"/>
              <a:t>2/8/22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9B09-37E9-C14E-BB32-EA3CC4448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38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3443-84D0-0244-98B5-94B73B7A2BFE}" type="datetimeFigureOut">
              <a:rPr lang="en-US" smtClean="0"/>
              <a:t>2/8/22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9B09-37E9-C14E-BB32-EA3CC4448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5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3443-84D0-0244-98B5-94B73B7A2BFE}" type="datetimeFigureOut">
              <a:rPr lang="en-US" smtClean="0"/>
              <a:t>2/8/22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9B09-37E9-C14E-BB32-EA3CC4448A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0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3443-84D0-0244-98B5-94B73B7A2BFE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9B09-37E9-C14E-BB32-EA3CC4448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3443-84D0-0244-98B5-94B73B7A2BFE}" type="datetimeFigureOut">
              <a:rPr lang="en-US" smtClean="0"/>
              <a:t>2/8/22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9B09-37E9-C14E-BB32-EA3CC4448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6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3443-84D0-0244-98B5-94B73B7A2BFE}" type="datetimeFigureOut">
              <a:rPr lang="en-US" smtClean="0"/>
              <a:t>2/8/22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9B09-37E9-C14E-BB32-EA3CC4448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1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2833443-84D0-0244-98B5-94B73B7A2BFE}" type="datetimeFigureOut">
              <a:rPr lang="en-US" smtClean="0"/>
              <a:t>2/8/22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9B09-37E9-C14E-BB32-EA3CC4448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6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2833443-84D0-0244-98B5-94B73B7A2BFE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3CD9B09-37E9-C14E-BB32-EA3CC4448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9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E0DED8-5BBD-9744-9A0E-871ACD7979EC}"/>
              </a:ext>
            </a:extLst>
          </p:cNvPr>
          <p:cNvCxnSpPr/>
          <p:nvPr/>
        </p:nvCxnSpPr>
        <p:spPr>
          <a:xfrm>
            <a:off x="4836687" y="178620"/>
            <a:ext cx="0" cy="64146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2018A3E-59B7-E840-AF6F-F59026E437C0}"/>
              </a:ext>
            </a:extLst>
          </p:cNvPr>
          <p:cNvSpPr txBox="1"/>
          <p:nvPr/>
        </p:nvSpPr>
        <p:spPr>
          <a:xfrm>
            <a:off x="88950" y="221672"/>
            <a:ext cx="4717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I.T.    [</a:t>
            </a:r>
            <a:r>
              <a:rPr lang="en-US" b="1" dirty="0" err="1">
                <a:solidFill>
                  <a:srgbClr val="00B0F0"/>
                </a:solidFill>
              </a:rPr>
              <a:t>Centralised</a:t>
            </a:r>
            <a:r>
              <a:rPr lang="en-US" b="1" dirty="0">
                <a:solidFill>
                  <a:srgbClr val="00B0F0"/>
                </a:solidFill>
              </a:rPr>
              <a:t> in Cloud</a:t>
            </a:r>
            <a:r>
              <a:rPr lang="en-US" b="1" dirty="0">
                <a:solidFill>
                  <a:srgbClr val="0070C0"/>
                </a:solidFill>
              </a:rPr>
              <a:t>]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BACKEND :: </a:t>
            </a:r>
            <a:r>
              <a:rPr lang="en-US" dirty="0">
                <a:solidFill>
                  <a:srgbClr val="0070C0"/>
                </a:solidFill>
              </a:rPr>
              <a:t>BLOCKCHAINS + </a:t>
            </a:r>
            <a:r>
              <a:rPr lang="en-US" sz="1600" b="1" dirty="0">
                <a:solidFill>
                  <a:srgbClr val="4990F0"/>
                </a:solidFill>
              </a:rPr>
              <a:t>DATABASE</a:t>
            </a:r>
          </a:p>
          <a:p>
            <a:r>
              <a:rPr lang="en-US" sz="1600" b="1" dirty="0">
                <a:solidFill>
                  <a:srgbClr val="4990F0"/>
                </a:solidFill>
              </a:rPr>
              <a:t>SCHEMATA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+ </a:t>
            </a:r>
            <a:r>
              <a:rPr lang="en-US" sz="1600" b="1" dirty="0">
                <a:solidFill>
                  <a:srgbClr val="C00000"/>
                </a:solidFill>
              </a:rPr>
              <a:t>OPERATIONAL AUTOMATION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FE3421-8379-EA43-BB38-C7B78AF3789F}"/>
              </a:ext>
            </a:extLst>
          </p:cNvPr>
          <p:cNvSpPr txBox="1"/>
          <p:nvPr/>
        </p:nvSpPr>
        <p:spPr>
          <a:xfrm>
            <a:off x="5159234" y="221672"/>
            <a:ext cx="30445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I.T.</a:t>
            </a:r>
            <a:r>
              <a:rPr lang="en-US" b="1" dirty="0">
                <a:solidFill>
                  <a:srgbClr val="0070C0"/>
                </a:solidFill>
              </a:rPr>
              <a:t> [</a:t>
            </a:r>
            <a:r>
              <a:rPr lang="en-US" b="1" dirty="0">
                <a:solidFill>
                  <a:schemeClr val="accent1"/>
                </a:solidFill>
              </a:rPr>
              <a:t>Distributed</a:t>
            </a:r>
            <a:r>
              <a:rPr lang="en-US" b="1" dirty="0">
                <a:solidFill>
                  <a:srgbClr val="0070C0"/>
                </a:solidFill>
              </a:rPr>
              <a:t>]</a:t>
            </a:r>
            <a:endParaRPr lang="en-US" sz="2400" b="1" dirty="0">
              <a:solidFill>
                <a:srgbClr val="0070C0"/>
              </a:solidFill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GUIs 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dApps</a:t>
            </a:r>
            <a:r>
              <a:rPr lang="en-US" b="1" dirty="0">
                <a:solidFill>
                  <a:srgbClr val="0070C0"/>
                </a:solidFill>
              </a:rPr>
              <a:t>) 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+ BLOCKCHAINS </a:t>
            </a:r>
            <a:r>
              <a:rPr lang="en-US" b="1" dirty="0">
                <a:solidFill>
                  <a:srgbClr val="0070C0"/>
                </a:solidFill>
              </a:rPr>
              <a:t>(DLT)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A6A65-669B-B748-B92C-66E38B922D73}"/>
              </a:ext>
            </a:extLst>
          </p:cNvPr>
          <p:cNvSpPr txBox="1"/>
          <p:nvPr/>
        </p:nvSpPr>
        <p:spPr>
          <a:xfrm>
            <a:off x="50493" y="1179522"/>
            <a:ext cx="461070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70C0"/>
                </a:solidFill>
              </a:rPr>
              <a:t>Canonical/LXD/Juju Kubernetes, incorporating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70C0"/>
                </a:solidFill>
              </a:rPr>
              <a:t>Elastos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SmartWeb</a:t>
            </a:r>
            <a:endParaRPr lang="en-US" dirty="0">
              <a:solidFill>
                <a:srgbClr val="0070C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92D050"/>
                </a:solidFill>
              </a:rPr>
              <a:t>Elastos</a:t>
            </a:r>
            <a:r>
              <a:rPr lang="en-US" b="1" dirty="0">
                <a:solidFill>
                  <a:srgbClr val="92D050"/>
                </a:solidFill>
              </a:rPr>
              <a:t> ‘Carrier’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Database webserver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70C0"/>
                </a:solidFill>
              </a:rPr>
              <a:t>BlockChains</a:t>
            </a:r>
            <a:r>
              <a:rPr lang="en-US" dirty="0">
                <a:solidFill>
                  <a:srgbClr val="0070C0"/>
                </a:solidFill>
              </a:rPr>
              <a:t> servers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0000"/>
                </a:solidFill>
              </a:rPr>
              <a:t>Ethereum Smart Contracts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70C0"/>
                </a:solidFill>
              </a:rPr>
              <a:t>Etcd</a:t>
            </a:r>
            <a:r>
              <a:rPr lang="en-US" dirty="0">
                <a:solidFill>
                  <a:srgbClr val="0070C0"/>
                </a:solidFill>
              </a:rPr>
              <a:t> In-Memory </a:t>
            </a:r>
            <a:r>
              <a:rPr lang="en-US" b="1" dirty="0" err="1">
                <a:solidFill>
                  <a:srgbClr val="0070C0"/>
                </a:solidFill>
              </a:rPr>
              <a:t>key:value</a:t>
            </a:r>
            <a:r>
              <a:rPr lang="en-US" dirty="0">
                <a:solidFill>
                  <a:srgbClr val="0070C0"/>
                </a:solidFill>
              </a:rPr>
              <a:t> Store-Cluster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990F0"/>
                </a:solidFill>
              </a:rPr>
              <a:t>PostgreSQL/</a:t>
            </a:r>
            <a:r>
              <a:rPr lang="en-US" b="1" dirty="0" err="1">
                <a:solidFill>
                  <a:srgbClr val="4990F0"/>
                </a:solidFill>
              </a:rPr>
              <a:t>PostGIS</a:t>
            </a:r>
            <a:endParaRPr lang="en-US" b="1" dirty="0">
              <a:solidFill>
                <a:srgbClr val="499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IOTA</a:t>
            </a:r>
            <a:r>
              <a:rPr lang="en-US" dirty="0">
                <a:solidFill>
                  <a:srgbClr val="0070C0"/>
                </a:solidFill>
              </a:rPr>
              <a:t> Client – zero-fees Trust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Node-Red-Industrial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92D050"/>
                </a:solidFill>
              </a:rPr>
              <a:t>Elastos</a:t>
            </a:r>
            <a:r>
              <a:rPr lang="en-US" b="1" dirty="0">
                <a:solidFill>
                  <a:srgbClr val="92D050"/>
                </a:solidFill>
              </a:rPr>
              <a:t> ‘Carrier’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Node.js Functions        </a:t>
            </a:r>
            <a:r>
              <a:rPr lang="en-US" sz="2000" b="1" dirty="0">
                <a:solidFill>
                  <a:srgbClr val="0070C0"/>
                </a:solidFill>
              </a:rPr>
              <a:t>IOTA</a:t>
            </a:r>
            <a:endParaRPr lang="en-US" b="1" dirty="0">
              <a:solidFill>
                <a:srgbClr val="0070C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Networking                </a:t>
            </a:r>
            <a:r>
              <a:rPr lang="en-US" sz="2000" b="1" i="1" dirty="0">
                <a:solidFill>
                  <a:srgbClr val="0070C0"/>
                </a:solidFill>
              </a:rPr>
              <a:t>Tangle</a:t>
            </a:r>
            <a:endParaRPr lang="en-US" b="1" i="1" dirty="0">
              <a:solidFill>
                <a:srgbClr val="0070C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Sequencing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Parsing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Storage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PLCs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ctrl-X Movement Automation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OPCUA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7D65A1-F640-124B-81BF-45F40AD3DFDA}"/>
              </a:ext>
            </a:extLst>
          </p:cNvPr>
          <p:cNvCxnSpPr/>
          <p:nvPr/>
        </p:nvCxnSpPr>
        <p:spPr>
          <a:xfrm>
            <a:off x="8016591" y="313866"/>
            <a:ext cx="0" cy="64146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E89118-1077-3846-B5B0-1C8099E7F7C4}"/>
              </a:ext>
            </a:extLst>
          </p:cNvPr>
          <p:cNvCxnSpPr>
            <a:cxnSpLocks/>
          </p:cNvCxnSpPr>
          <p:nvPr/>
        </p:nvCxnSpPr>
        <p:spPr>
          <a:xfrm flipH="1">
            <a:off x="5159234" y="3162724"/>
            <a:ext cx="264978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5AC37D-86FD-C74E-82CB-9B14A2F0B80E}"/>
              </a:ext>
            </a:extLst>
          </p:cNvPr>
          <p:cNvSpPr txBox="1"/>
          <p:nvPr/>
        </p:nvSpPr>
        <p:spPr>
          <a:xfrm>
            <a:off x="4822832" y="3996073"/>
            <a:ext cx="3311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Industrial PI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(Edge computers)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92D050"/>
                </a:solidFill>
              </a:rPr>
              <a:t>Elastos</a:t>
            </a:r>
            <a:r>
              <a:rPr lang="en-US" b="1" dirty="0">
                <a:solidFill>
                  <a:srgbClr val="92D050"/>
                </a:solidFill>
              </a:rPr>
              <a:t> ‘Carrier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Node-Red-Industrial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IOTA</a:t>
            </a:r>
            <a:r>
              <a:rPr lang="en-US" dirty="0">
                <a:solidFill>
                  <a:schemeClr val="bg2"/>
                </a:solidFill>
              </a:rPr>
              <a:t> Client – IoT Trust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PLCs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ctrl-X (Bosch/Rexroth)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OPCUA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Motors, actuators,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Hydraulics/Pneumatics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189B69-856D-E443-9D9A-4196C0BB8EC6}"/>
              </a:ext>
            </a:extLst>
          </p:cNvPr>
          <p:cNvSpPr txBox="1"/>
          <p:nvPr/>
        </p:nvSpPr>
        <p:spPr>
          <a:xfrm>
            <a:off x="5034730" y="3155638"/>
            <a:ext cx="3058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O.T.</a:t>
            </a:r>
            <a:r>
              <a:rPr lang="en-US" b="1" dirty="0">
                <a:solidFill>
                  <a:srgbClr val="0070C0"/>
                </a:solidFill>
              </a:rPr>
              <a:t> [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Distributed</a:t>
            </a:r>
            <a:r>
              <a:rPr lang="en-US" b="1" dirty="0">
                <a:solidFill>
                  <a:srgbClr val="0070C0"/>
                </a:solidFill>
              </a:rPr>
              <a:t>]</a:t>
            </a:r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Operational Technology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Incl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Industry 4.0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19BB58-5D08-3D4B-B849-E224E5AB4080}"/>
              </a:ext>
            </a:extLst>
          </p:cNvPr>
          <p:cNvCxnSpPr>
            <a:cxnSpLocks/>
          </p:cNvCxnSpPr>
          <p:nvPr/>
        </p:nvCxnSpPr>
        <p:spPr>
          <a:xfrm flipH="1">
            <a:off x="8914485" y="4919403"/>
            <a:ext cx="264978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C6062BC-D1F4-784F-B848-938A4744A72F}"/>
              </a:ext>
            </a:extLst>
          </p:cNvPr>
          <p:cNvSpPr txBox="1"/>
          <p:nvPr/>
        </p:nvSpPr>
        <p:spPr>
          <a:xfrm>
            <a:off x="8230873" y="4954319"/>
            <a:ext cx="36985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I.o.T</a:t>
            </a:r>
            <a:r>
              <a:rPr lang="en-US" sz="2400" b="1" dirty="0">
                <a:solidFill>
                  <a:srgbClr val="0070C0"/>
                </a:solidFill>
              </a:rPr>
              <a:t>.</a:t>
            </a:r>
            <a:r>
              <a:rPr lang="en-US" b="1" dirty="0">
                <a:solidFill>
                  <a:srgbClr val="0070C0"/>
                </a:solidFill>
              </a:rPr>
              <a:t>  Admin [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Distributed</a:t>
            </a:r>
            <a:r>
              <a:rPr lang="en-US" b="1" dirty="0">
                <a:solidFill>
                  <a:srgbClr val="0070C0"/>
                </a:solidFill>
              </a:rPr>
              <a:t>]</a:t>
            </a:r>
            <a:endParaRPr lang="en-US" sz="2400" b="1" dirty="0">
              <a:solidFill>
                <a:srgbClr val="0070C0"/>
              </a:solidFill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GUIs 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dApps</a:t>
            </a:r>
            <a:r>
              <a:rPr lang="en-US" b="1" dirty="0">
                <a:solidFill>
                  <a:srgbClr val="0070C0"/>
                </a:solidFill>
              </a:rPr>
              <a:t>) 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+ BLOCKCHAINS </a:t>
            </a:r>
            <a:r>
              <a:rPr lang="en-US" b="1" dirty="0">
                <a:solidFill>
                  <a:srgbClr val="0070C0"/>
                </a:solidFill>
              </a:rPr>
              <a:t>(DLT)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2578D3-EA55-CE46-9B8B-030D91A9A7A9}"/>
              </a:ext>
            </a:extLst>
          </p:cNvPr>
          <p:cNvSpPr txBox="1"/>
          <p:nvPr/>
        </p:nvSpPr>
        <p:spPr>
          <a:xfrm>
            <a:off x="8382159" y="178620"/>
            <a:ext cx="37144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I.T. [</a:t>
            </a:r>
            <a:r>
              <a:rPr lang="en-US" b="1" dirty="0" err="1">
                <a:solidFill>
                  <a:srgbClr val="00B0F0"/>
                </a:solidFill>
              </a:rPr>
              <a:t>Centralised</a:t>
            </a:r>
            <a:r>
              <a:rPr lang="en-US" b="1" dirty="0">
                <a:solidFill>
                  <a:srgbClr val="00B0F0"/>
                </a:solidFill>
              </a:rPr>
              <a:t> in Cloud</a:t>
            </a:r>
            <a:r>
              <a:rPr lang="en-US" b="1" dirty="0">
                <a:solidFill>
                  <a:srgbClr val="0070C0"/>
                </a:solidFill>
              </a:rPr>
              <a:t>]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MACHINE LEARNING</a:t>
            </a:r>
            <a:r>
              <a:rPr lang="en-US" dirty="0">
                <a:solidFill>
                  <a:srgbClr val="0070C0"/>
                </a:solidFill>
              </a:rPr>
              <a:t>:  BUILD, TRAIN,  TEST, DEPLOY – MODELS</a:t>
            </a:r>
          </a:p>
          <a:p>
            <a:pPr algn="r"/>
            <a:r>
              <a:rPr lang="en-US" sz="2000" b="1" i="1" dirty="0">
                <a:solidFill>
                  <a:srgbClr val="0070C0"/>
                </a:solidFill>
              </a:rPr>
              <a:t>Data Science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E20B87-146C-D045-81C6-495CCACA0EE0}"/>
              </a:ext>
            </a:extLst>
          </p:cNvPr>
          <p:cNvSpPr txBox="1"/>
          <p:nvPr/>
        </p:nvSpPr>
        <p:spPr>
          <a:xfrm>
            <a:off x="8116998" y="1468168"/>
            <a:ext cx="387054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Canonical </a:t>
            </a:r>
            <a:r>
              <a:rPr lang="en-US" b="1" dirty="0" err="1">
                <a:solidFill>
                  <a:srgbClr val="0070C0"/>
                </a:solidFill>
              </a:rPr>
              <a:t>KubeFlow</a:t>
            </a:r>
            <a:r>
              <a:rPr lang="en-US" dirty="0">
                <a:solidFill>
                  <a:srgbClr val="0070C0"/>
                </a:solidFill>
              </a:rPr>
              <a:t>, incorporating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Microk8s Cloud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Juju Controller/ k8s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70C0"/>
                </a:solidFill>
              </a:rPr>
              <a:t>Jupyter</a:t>
            </a:r>
            <a:r>
              <a:rPr lang="en-US" dirty="0">
                <a:solidFill>
                  <a:srgbClr val="0070C0"/>
                </a:solidFill>
              </a:rPr>
              <a:t> Notebooks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Dashboard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Pipelines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GPU support</a:t>
            </a:r>
          </a:p>
          <a:p>
            <a:pPr marL="1257300" lvl="2" indent="-342900" algn="ctr">
              <a:buFont typeface="+mj-lt"/>
              <a:buAutoNum type="arabicPeriod"/>
            </a:pPr>
            <a:r>
              <a:rPr lang="en-US" b="1" i="1" dirty="0">
                <a:solidFill>
                  <a:srgbClr val="0070C0"/>
                </a:solidFill>
              </a:rPr>
              <a:t>Build</a:t>
            </a:r>
          </a:p>
          <a:p>
            <a:pPr marL="1257300" lvl="2" indent="-342900" algn="ctr">
              <a:buFont typeface="+mj-lt"/>
              <a:buAutoNum type="arabicPeriod"/>
            </a:pPr>
            <a:r>
              <a:rPr lang="en-US" b="1" i="1" dirty="0">
                <a:solidFill>
                  <a:srgbClr val="0070C0"/>
                </a:solidFill>
              </a:rPr>
              <a:t>Train</a:t>
            </a:r>
          </a:p>
          <a:p>
            <a:pPr marL="1257300" lvl="2" indent="-342900" algn="ctr">
              <a:buFont typeface="+mj-lt"/>
              <a:buAutoNum type="arabicPeriod"/>
            </a:pPr>
            <a:r>
              <a:rPr lang="en-US" b="1" i="1" dirty="0">
                <a:solidFill>
                  <a:srgbClr val="0070C0"/>
                </a:solidFill>
              </a:rPr>
              <a:t>Test</a:t>
            </a:r>
          </a:p>
          <a:p>
            <a:pPr marL="1257300" lvl="2" indent="-342900" algn="ctr">
              <a:buFont typeface="+mj-lt"/>
              <a:buAutoNum type="arabicPeriod"/>
            </a:pPr>
            <a:r>
              <a:rPr lang="en-US" b="1" i="1" dirty="0">
                <a:solidFill>
                  <a:srgbClr val="0070C0"/>
                </a:solidFill>
              </a:rPr>
              <a:t>Deploy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7FDA73-ACEE-EF47-A080-E4CD267BF8E0}"/>
              </a:ext>
            </a:extLst>
          </p:cNvPr>
          <p:cNvSpPr txBox="1"/>
          <p:nvPr/>
        </p:nvSpPr>
        <p:spPr>
          <a:xfrm>
            <a:off x="5082964" y="1139068"/>
            <a:ext cx="28902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u="sng" dirty="0">
                <a:solidFill>
                  <a:srgbClr val="0070C0"/>
                </a:solidFill>
              </a:rPr>
              <a:t>Ionic</a:t>
            </a:r>
            <a:r>
              <a:rPr lang="en-US" dirty="0">
                <a:solidFill>
                  <a:srgbClr val="0070C0"/>
                </a:solidFill>
              </a:rPr>
              <a:t>/Cordova/Angular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/html/</a:t>
            </a:r>
            <a:r>
              <a:rPr lang="en-US" dirty="0" err="1">
                <a:solidFill>
                  <a:srgbClr val="0070C0"/>
                </a:solidFill>
              </a:rPr>
              <a:t>css</a:t>
            </a:r>
            <a:r>
              <a:rPr lang="en-US" dirty="0">
                <a:solidFill>
                  <a:srgbClr val="0070C0"/>
                </a:solidFill>
              </a:rPr>
              <a:t> 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Typescript compiles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92D050"/>
                </a:solidFill>
              </a:rPr>
              <a:t>Elastos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Runtime with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Blockchains &amp; </a:t>
            </a:r>
            <a:r>
              <a:rPr lang="en-US" b="1" i="1" dirty="0">
                <a:solidFill>
                  <a:srgbClr val="92D050"/>
                </a:solidFill>
              </a:rPr>
              <a:t>‘Carrier’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0000"/>
                </a:solidFill>
              </a:rPr>
              <a:t>Ethereum Smart Contracts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0D028B-3A5C-0E44-8821-97A5F7590283}"/>
              </a:ext>
            </a:extLst>
          </p:cNvPr>
          <p:cNvSpPr txBox="1"/>
          <p:nvPr/>
        </p:nvSpPr>
        <p:spPr>
          <a:xfrm>
            <a:off x="8247708" y="5878016"/>
            <a:ext cx="3412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+ Node-Red-Industrial</a:t>
            </a:r>
          </a:p>
          <a:p>
            <a:pPr algn="ctr"/>
            <a:r>
              <a:rPr lang="en-US" b="1" dirty="0">
                <a:solidFill>
                  <a:srgbClr val="92D050"/>
                </a:solidFill>
              </a:rPr>
              <a:t>  + </a:t>
            </a:r>
            <a:r>
              <a:rPr lang="en-US" b="1" dirty="0" err="1">
                <a:solidFill>
                  <a:srgbClr val="92D050"/>
                </a:solidFill>
              </a:rPr>
              <a:t>Elastos</a:t>
            </a:r>
            <a:r>
              <a:rPr lang="en-US" b="1" dirty="0">
                <a:solidFill>
                  <a:srgbClr val="92D050"/>
                </a:solidFill>
              </a:rPr>
              <a:t> Carrier </a:t>
            </a:r>
          </a:p>
          <a:p>
            <a:pPr algn="ctr"/>
            <a:r>
              <a:rPr lang="en-US" b="1" dirty="0">
                <a:solidFill>
                  <a:schemeClr val="bg2"/>
                </a:solidFill>
              </a:rPr>
              <a:t>+ IOTA </a:t>
            </a:r>
            <a:r>
              <a:rPr lang="en-US" dirty="0">
                <a:solidFill>
                  <a:schemeClr val="bg2"/>
                </a:solidFill>
              </a:rPr>
              <a:t>Client</a:t>
            </a:r>
            <a:r>
              <a:rPr lang="en-US" b="1" dirty="0">
                <a:solidFill>
                  <a:schemeClr val="bg2"/>
                </a:solidFill>
              </a:rPr>
              <a:t> – zero-fees Trust</a:t>
            </a:r>
          </a:p>
        </p:txBody>
      </p:sp>
      <p:pic>
        <p:nvPicPr>
          <p:cNvPr id="28" name="Picture 2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203FD18-4221-D54A-905B-22BDDA7CD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239" y="605010"/>
            <a:ext cx="635720" cy="862508"/>
          </a:xfrm>
          <a:prstGeom prst="rect">
            <a:avLst/>
          </a:prstGeom>
        </p:spPr>
      </p:pic>
      <p:pic>
        <p:nvPicPr>
          <p:cNvPr id="35" name="Picture 34" descr="A picture containing indoor, tableware&#10;&#10;Description automatically generated">
            <a:extLst>
              <a:ext uri="{FF2B5EF4-FFF2-40B4-BE49-F238E27FC236}">
                <a16:creationId xmlns:a16="http://schemas.microsoft.com/office/drawing/2014/main" id="{265058C6-63E7-624E-BCD4-62BEEDF00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9" y="2005984"/>
            <a:ext cx="963995" cy="761049"/>
          </a:xfrm>
          <a:prstGeom prst="rect">
            <a:avLst/>
          </a:prstGeom>
        </p:spPr>
      </p:pic>
      <p:pic>
        <p:nvPicPr>
          <p:cNvPr id="3" name="Picture 2" descr="A close-up of a sea creature&#10;&#10;Description automatically generated with medium confidence">
            <a:extLst>
              <a:ext uri="{FF2B5EF4-FFF2-40B4-BE49-F238E27FC236}">
                <a16:creationId xmlns:a16="http://schemas.microsoft.com/office/drawing/2014/main" id="{254ABE20-2749-8C47-8548-4B5B43A99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557" y="5200010"/>
            <a:ext cx="1716936" cy="956935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E88EB55D-FF26-0343-AEF7-7F494882A7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8591" y="3731227"/>
            <a:ext cx="1104173" cy="1137417"/>
          </a:xfrm>
          <a:prstGeom prst="rect">
            <a:avLst/>
          </a:prstGeom>
        </p:spPr>
      </p:pic>
      <p:pic>
        <p:nvPicPr>
          <p:cNvPr id="13" name="Picture 12" descr="A picture containing text, clipart, businesscard&#10;&#10;Description automatically generated">
            <a:extLst>
              <a:ext uri="{FF2B5EF4-FFF2-40B4-BE49-F238E27FC236}">
                <a16:creationId xmlns:a16="http://schemas.microsoft.com/office/drawing/2014/main" id="{6429FA20-C039-B24C-A2D4-BECF43576E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9094" y="1576377"/>
            <a:ext cx="991301" cy="122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8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build="p" bldLvl="3"/>
      <p:bldP spid="15" grpId="0" build="p" bldLvl="2"/>
      <p:bldP spid="16" grpId="0"/>
      <p:bldP spid="21" grpId="0"/>
      <p:bldP spid="22" grpId="0"/>
      <p:bldP spid="23" grpId="0" build="p" bldLvl="3"/>
      <p:bldP spid="25" grpId="0" build="p"/>
      <p:bldP spid="26" grpId="0" build="p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{38612341-7BBE-7E49-9FE4-43F752193625}tf10001120</Template>
  <TotalTime>9630</TotalTime>
  <Words>236</Words>
  <Application>Microsoft Macintosh PowerPoint</Application>
  <PresentationFormat>Widescreen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Parcel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Olsen</dc:creator>
  <cp:lastModifiedBy>John Olsen</cp:lastModifiedBy>
  <cp:revision>71</cp:revision>
  <dcterms:created xsi:type="dcterms:W3CDTF">2022-01-30T09:54:41Z</dcterms:created>
  <dcterms:modified xsi:type="dcterms:W3CDTF">2022-02-11T23:09:56Z</dcterms:modified>
</cp:coreProperties>
</file>