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79B45B-F360-45D5-9A40-087CC69BB49C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E46"/>
    <a:srgbClr val="FB9D09"/>
    <a:srgbClr val="71C5EA"/>
    <a:srgbClr val="004A87"/>
    <a:srgbClr val="008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1" autoAdjust="0"/>
    <p:restoredTop sz="86458" autoAdjust="0"/>
  </p:normalViewPr>
  <p:slideViewPr>
    <p:cSldViewPr snapToGrid="0">
      <p:cViewPr varScale="1">
        <p:scale>
          <a:sx n="100" d="100"/>
          <a:sy n="100" d="100"/>
        </p:scale>
        <p:origin x="21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Annual Revenue</c:v>
                </c:pt>
              </c:strCache>
            </c:strRef>
          </c:cat>
          <c:val>
            <c:numRef>
              <c:f>Sheet1!$B$2</c:f>
              <c:numCache>
                <c:formatCode>_("$"* #,##0.00_);_("$"* \(#,##0.00\);_("$"* "-"??_);_(@_)</c:formatCode>
                <c:ptCount val="1"/>
                <c:pt idx="0">
                  <c:v>28.349999999999998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Expected</c:v>
                </c:pt>
              </c:strCache>
            </c:strRef>
          </c:tx>
          <c:spPr>
            <a:gradFill>
              <a:gsLst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Annual Revenue</c:v>
                </c:pt>
              </c:strCache>
            </c:strRef>
          </c:cat>
          <c:val>
            <c:numRef>
              <c:f>Sheet1!$C$2</c:f>
              <c:numCache>
                <c:formatCode>_("$"* #,##0.00_);_("$"* \(#,##0.00\);_("$"* "-"??_);_(@_)</c:formatCode>
                <c:ptCount val="1"/>
                <c:pt idx="0">
                  <c:v>32.976999999999997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479295848"/>
        <c:axId val="479296240"/>
        <c:axId val="0"/>
      </c:bar3DChart>
      <c:catAx>
        <c:axId val="479295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96240"/>
        <c:crosses val="autoZero"/>
        <c:auto val="1"/>
        <c:lblAlgn val="ctr"/>
        <c:lblOffset val="100"/>
        <c:noMultiLvlLbl val="0"/>
      </c:catAx>
      <c:valAx>
        <c:axId val="47929624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95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Adult Weekend Price</c:v>
                </c:pt>
              </c:strCache>
            </c:strRef>
          </c:cat>
          <c:val>
            <c:numRef>
              <c:f>Sheet1!$B$2</c:f>
              <c:numCache>
                <c:formatCode>_("$"* #,##0.00_);_("$"* \(#,##0.00\);_("$"* "-"??_);_(@_)</c:formatCode>
                <c:ptCount val="1"/>
                <c:pt idx="0">
                  <c:v>81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Expected</c:v>
                </c:pt>
              </c:strCache>
            </c:strRef>
          </c:tx>
          <c:spPr>
            <a:gradFill>
              <a:gsLst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Adult Weekend Price</c:v>
                </c:pt>
              </c:strCache>
            </c:strRef>
          </c:cat>
          <c:val>
            <c:numRef>
              <c:f>Sheet1!$C$2</c:f>
              <c:numCache>
                <c:formatCode>_("$"* #,##0.00_);_("$"* \(#,##0.00\);_("$"* "-"??_);_(@_)</c:formatCode>
                <c:ptCount val="1"/>
                <c:pt idx="0">
                  <c:v>94.22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479297024"/>
        <c:axId val="479296632"/>
        <c:axId val="0"/>
      </c:bar3DChart>
      <c:catAx>
        <c:axId val="47929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96632"/>
        <c:crosses val="autoZero"/>
        <c:auto val="1"/>
        <c:lblAlgn val="ctr"/>
        <c:lblOffset val="100"/>
        <c:noMultiLvlLbl val="0"/>
      </c:catAx>
      <c:valAx>
        <c:axId val="47929663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9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Effect of Closing</a:t>
            </a:r>
            <a:r>
              <a:rPr lang="en-US" baseline="0" dirty="0" smtClean="0"/>
              <a:t> Runs on Price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_("$"* #,##0.00_);_("$"* \(#,##0.00\);_("$"* "-"??_);_(@_)</c:formatCode>
                <c:ptCount val="10"/>
                <c:pt idx="0">
                  <c:v>81</c:v>
                </c:pt>
                <c:pt idx="1">
                  <c:v>80.594202898550719</c:v>
                </c:pt>
                <c:pt idx="2">
                  <c:v>80.333333333333329</c:v>
                </c:pt>
                <c:pt idx="3">
                  <c:v>80.333333333333329</c:v>
                </c:pt>
                <c:pt idx="4">
                  <c:v>80.333333333333329</c:v>
                </c:pt>
                <c:pt idx="5">
                  <c:v>79.739130434782609</c:v>
                </c:pt>
                <c:pt idx="6">
                  <c:v>79.739130434782609</c:v>
                </c:pt>
                <c:pt idx="7">
                  <c:v>79.739130434782609</c:v>
                </c:pt>
                <c:pt idx="8">
                  <c:v>79.289855072463766</c:v>
                </c:pt>
                <c:pt idx="9">
                  <c:v>79.289855072463766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9297416"/>
        <c:axId val="479288008"/>
      </c:lineChart>
      <c:catAx>
        <c:axId val="479297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88008"/>
        <c:crosses val="autoZero"/>
        <c:auto val="1"/>
        <c:lblAlgn val="ctr"/>
        <c:lblOffset val="100"/>
        <c:noMultiLvlLbl val="0"/>
      </c:catAx>
      <c:valAx>
        <c:axId val="479288008"/>
        <c:scaling>
          <c:orientation val="minMax"/>
          <c:max val="81"/>
          <c:min val="7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97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Adult Weekend Ticket Price</c:v>
                </c:pt>
              </c:strCache>
            </c:strRef>
          </c:cat>
          <c:val>
            <c:numRef>
              <c:f>Sheet1!$B$2</c:f>
              <c:numCache>
                <c:formatCode>_("$"* #,##0.00_);_("$"* \(#,##0.00\);_("$"* "-"??_);_(@_)</c:formatCode>
                <c:ptCount val="1"/>
                <c:pt idx="0">
                  <c:v>81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Scenario #2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Adult Weekend Ticket Price</c:v>
                </c:pt>
              </c:strCache>
            </c:strRef>
          </c:cat>
          <c:val>
            <c:numRef>
              <c:f>Sheet1!$C$2</c:f>
              <c:numCache>
                <c:formatCode>_("$"* #,##0.00_);_("$"* \(#,##0.00\);_("$"* "-"??_);_(@_)</c:formatCode>
                <c:ptCount val="1"/>
                <c:pt idx="0">
                  <c:v>1.99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9291144"/>
        <c:axId val="479286048"/>
        <c:axId val="0"/>
      </c:bar3DChart>
      <c:catAx>
        <c:axId val="479291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86048"/>
        <c:crosses val="autoZero"/>
        <c:auto val="1"/>
        <c:lblAlgn val="ctr"/>
        <c:lblOffset val="100"/>
        <c:noMultiLvlLbl val="0"/>
      </c:catAx>
      <c:valAx>
        <c:axId val="4792860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91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Season Revenue $(M)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28.349999999999998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Scenario #2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Season Revenue $(M)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0.69650000000000001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9289576"/>
        <c:axId val="479282520"/>
        <c:axId val="0"/>
      </c:bar3DChart>
      <c:catAx>
        <c:axId val="479289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82520"/>
        <c:crosses val="autoZero"/>
        <c:auto val="1"/>
        <c:lblAlgn val="ctr"/>
        <c:lblOffset val="100"/>
        <c:noMultiLvlLbl val="0"/>
      </c:catAx>
      <c:valAx>
        <c:axId val="4792825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89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Fast Quads</c:v>
                </c:pt>
                <c:pt idx="1">
                  <c:v>Runs                                  0.251798</c:v>
                </c:pt>
                <c:pt idx="2">
                  <c:v>Snow Making</c:v>
                </c:pt>
                <c:pt idx="3">
                  <c:v>Vertical Drop</c:v>
                </c:pt>
                <c:pt idx="4">
                  <c:v>Skiable Terrain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0.257961</c:v>
                </c:pt>
                <c:pt idx="1">
                  <c:v>0.25179800000000002</c:v>
                </c:pt>
                <c:pt idx="2">
                  <c:v>0.11167000000000001</c:v>
                </c:pt>
                <c:pt idx="3">
                  <c:v>9.0190000000000006E-2</c:v>
                </c:pt>
                <c:pt idx="4">
                  <c:v>2.7864E-2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9283696"/>
        <c:axId val="479290360"/>
        <c:axId val="0"/>
      </c:bar3DChart>
      <c:catAx>
        <c:axId val="4792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90360"/>
        <c:crosses val="autoZero"/>
        <c:auto val="1"/>
        <c:lblAlgn val="ctr"/>
        <c:lblOffset val="100"/>
        <c:noMultiLvlLbl val="0"/>
      </c:catAx>
      <c:valAx>
        <c:axId val="47929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8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C3568-8BE3-4EDA-A3B7-8B999807DFF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51893-C2BB-47E2-B603-6A638DE7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3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johnjamessf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037" y="469220"/>
            <a:ext cx="4501243" cy="1375909"/>
          </a:xfrm>
        </p:spPr>
        <p:txBody>
          <a:bodyPr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037" y="2393723"/>
            <a:ext cx="4501243" cy="806677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575221" y="0"/>
            <a:ext cx="361677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958056" y="3104"/>
            <a:ext cx="3616779" cy="6858000"/>
          </a:xfrm>
          <a:prstGeom prst="rect">
            <a:avLst/>
          </a:prstGeom>
          <a:solidFill>
            <a:srgbClr val="004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575221" y="4264090"/>
            <a:ext cx="3616779" cy="2590806"/>
          </a:xfrm>
          <a:prstGeom prst="rect">
            <a:avLst/>
          </a:prstGeom>
          <a:solidFill>
            <a:srgbClr val="71C5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42888" y="3517900"/>
            <a:ext cx="4516437" cy="2687638"/>
          </a:xfrm>
        </p:spPr>
        <p:txBody>
          <a:bodyPr>
            <a:normAutofit/>
          </a:bodyPr>
          <a:lstStyle>
            <a:lvl1pPr>
              <a:defRPr sz="1400">
                <a:solidFill>
                  <a:srgbClr val="71C5EA"/>
                </a:solidFill>
              </a:defRPr>
            </a:lvl1pPr>
            <a:lvl2pPr>
              <a:defRPr sz="1400">
                <a:solidFill>
                  <a:srgbClr val="71C5EA"/>
                </a:solidFill>
              </a:defRPr>
            </a:lvl2pPr>
            <a:lvl3pPr>
              <a:defRPr sz="1400">
                <a:solidFill>
                  <a:srgbClr val="71C5EA"/>
                </a:solidFill>
              </a:defRPr>
            </a:lvl3pPr>
            <a:lvl4pPr>
              <a:defRPr sz="1400">
                <a:solidFill>
                  <a:srgbClr val="71C5EA"/>
                </a:solidFill>
              </a:defRPr>
            </a:lvl4pPr>
            <a:lvl5pPr>
              <a:defRPr sz="1400">
                <a:solidFill>
                  <a:srgbClr val="71C5EA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790611" y="5241471"/>
            <a:ext cx="3235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1E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John James</a:t>
            </a:r>
          </a:p>
          <a:p>
            <a:pPr algn="ctr"/>
            <a:r>
              <a:rPr lang="en-US" sz="1200" dirty="0" smtClean="0">
                <a:solidFill>
                  <a:srgbClr val="021E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john_james@nov8.ai</a:t>
            </a:r>
          </a:p>
          <a:p>
            <a:pPr algn="ctr"/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https://www.linkedin.com/in/johnjamessf/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7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2" name="Content Placeholder 3"/>
          <p:cNvSpPr>
            <a:spLocks noGrp="1"/>
          </p:cNvSpPr>
          <p:nvPr>
            <p:ph sz="half" idx="29"/>
          </p:nvPr>
        </p:nvSpPr>
        <p:spPr>
          <a:xfrm>
            <a:off x="838200" y="4722101"/>
            <a:ext cx="2743200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30"/>
          </p:nvPr>
        </p:nvSpPr>
        <p:spPr>
          <a:xfrm>
            <a:off x="8621227" y="4722101"/>
            <a:ext cx="2743200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31"/>
          </p:nvPr>
        </p:nvSpPr>
        <p:spPr>
          <a:xfrm>
            <a:off x="4804358" y="4722101"/>
            <a:ext cx="2743200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5" name="Content Placeholder 32"/>
          <p:cNvSpPr>
            <a:spLocks noGrp="1"/>
          </p:cNvSpPr>
          <p:nvPr>
            <p:ph sz="quarter" idx="32"/>
          </p:nvPr>
        </p:nvSpPr>
        <p:spPr>
          <a:xfrm>
            <a:off x="838200" y="4296585"/>
            <a:ext cx="2743200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6" name="Content Placeholder 32"/>
          <p:cNvSpPr>
            <a:spLocks noGrp="1"/>
          </p:cNvSpPr>
          <p:nvPr>
            <p:ph sz="quarter" idx="33"/>
          </p:nvPr>
        </p:nvSpPr>
        <p:spPr>
          <a:xfrm>
            <a:off x="4804358" y="4296585"/>
            <a:ext cx="2743200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7" name="Content Placeholder 32"/>
          <p:cNvSpPr>
            <a:spLocks noGrp="1"/>
          </p:cNvSpPr>
          <p:nvPr>
            <p:ph sz="quarter" idx="34"/>
          </p:nvPr>
        </p:nvSpPr>
        <p:spPr>
          <a:xfrm>
            <a:off x="8621227" y="4296585"/>
            <a:ext cx="2743200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cxnSp>
        <p:nvCxnSpPr>
          <p:cNvPr id="55" name="Straight Connector 54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838200" y="1968500"/>
            <a:ext cx="2743200" cy="21209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4804358" y="1968500"/>
            <a:ext cx="2743200" cy="21209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610600" y="1968500"/>
            <a:ext cx="2743200" cy="2120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3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January 9,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2" name="Content Placeholder 3"/>
          <p:cNvSpPr>
            <a:spLocks noGrp="1"/>
          </p:cNvSpPr>
          <p:nvPr>
            <p:ph sz="half" idx="29"/>
          </p:nvPr>
        </p:nvSpPr>
        <p:spPr>
          <a:xfrm>
            <a:off x="838200" y="3969626"/>
            <a:ext cx="2428875" cy="218352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30"/>
          </p:nvPr>
        </p:nvSpPr>
        <p:spPr>
          <a:xfrm>
            <a:off x="8630752" y="3969626"/>
            <a:ext cx="2428875" cy="218352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31"/>
          </p:nvPr>
        </p:nvSpPr>
        <p:spPr>
          <a:xfrm>
            <a:off x="3435717" y="3969626"/>
            <a:ext cx="2428875" cy="218352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5" name="Content Placeholder 32"/>
          <p:cNvSpPr>
            <a:spLocks noGrp="1"/>
          </p:cNvSpPr>
          <p:nvPr>
            <p:ph sz="quarter" idx="32"/>
          </p:nvPr>
        </p:nvSpPr>
        <p:spPr>
          <a:xfrm>
            <a:off x="838200" y="3544110"/>
            <a:ext cx="2428875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6" name="Content Placeholder 32"/>
          <p:cNvSpPr>
            <a:spLocks noGrp="1"/>
          </p:cNvSpPr>
          <p:nvPr>
            <p:ph sz="quarter" idx="33"/>
          </p:nvPr>
        </p:nvSpPr>
        <p:spPr>
          <a:xfrm>
            <a:off x="3435717" y="3544110"/>
            <a:ext cx="2428875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7" name="Content Placeholder 32"/>
          <p:cNvSpPr>
            <a:spLocks noGrp="1"/>
          </p:cNvSpPr>
          <p:nvPr>
            <p:ph sz="quarter" idx="34"/>
          </p:nvPr>
        </p:nvSpPr>
        <p:spPr>
          <a:xfrm>
            <a:off x="8630752" y="3544110"/>
            <a:ext cx="2428875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cxnSp>
        <p:nvCxnSpPr>
          <p:cNvPr id="55" name="Straight Connector 54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838200" y="1968500"/>
            <a:ext cx="2428875" cy="1481697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3432175" y="1968500"/>
            <a:ext cx="2428875" cy="14816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620125" y="1968500"/>
            <a:ext cx="2428875" cy="1481697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Content Placeholder 3"/>
          <p:cNvSpPr>
            <a:spLocks noGrp="1"/>
          </p:cNvSpPr>
          <p:nvPr>
            <p:ph sz="half" idx="38"/>
          </p:nvPr>
        </p:nvSpPr>
        <p:spPr>
          <a:xfrm>
            <a:off x="6033234" y="3969626"/>
            <a:ext cx="2428875" cy="218352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32"/>
          <p:cNvSpPr>
            <a:spLocks noGrp="1"/>
          </p:cNvSpPr>
          <p:nvPr>
            <p:ph sz="quarter" idx="39"/>
          </p:nvPr>
        </p:nvSpPr>
        <p:spPr>
          <a:xfrm>
            <a:off x="6033234" y="3544110"/>
            <a:ext cx="2428875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6026150" y="1968500"/>
            <a:ext cx="2428875" cy="148169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71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B05DAFA-BE09-43E5-ADDB-7E9E8762F072}" type="datetime4">
              <a:rPr lang="en-US" smtClean="0"/>
              <a:pPr/>
              <a:t>September 25,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Copyright Daelmann LLC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2" name="Content Placeholder 3"/>
          <p:cNvSpPr>
            <a:spLocks noGrp="1"/>
          </p:cNvSpPr>
          <p:nvPr>
            <p:ph sz="half" idx="29"/>
          </p:nvPr>
        </p:nvSpPr>
        <p:spPr>
          <a:xfrm>
            <a:off x="1524000" y="4722101"/>
            <a:ext cx="3657600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31"/>
          </p:nvPr>
        </p:nvSpPr>
        <p:spPr>
          <a:xfrm>
            <a:off x="7023682" y="4722101"/>
            <a:ext cx="3644317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5" name="Content Placeholder 32"/>
          <p:cNvSpPr>
            <a:spLocks noGrp="1"/>
          </p:cNvSpPr>
          <p:nvPr>
            <p:ph sz="quarter" idx="32"/>
          </p:nvPr>
        </p:nvSpPr>
        <p:spPr>
          <a:xfrm>
            <a:off x="1524000" y="4296585"/>
            <a:ext cx="3657600" cy="293688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6" name="Content Placeholder 32"/>
          <p:cNvSpPr>
            <a:spLocks noGrp="1"/>
          </p:cNvSpPr>
          <p:nvPr>
            <p:ph sz="quarter" idx="33"/>
          </p:nvPr>
        </p:nvSpPr>
        <p:spPr>
          <a:xfrm>
            <a:off x="7023682" y="4296585"/>
            <a:ext cx="3644317" cy="293688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cxnSp>
        <p:nvCxnSpPr>
          <p:cNvPr id="55" name="Straight Connector 54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1524000" y="1968500"/>
            <a:ext cx="3657600" cy="21209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023682" y="1968500"/>
            <a:ext cx="3644317" cy="2120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995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401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January 9,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2" name="Content Placeholder 3"/>
          <p:cNvSpPr>
            <a:spLocks noGrp="1"/>
          </p:cNvSpPr>
          <p:nvPr>
            <p:ph sz="half" idx="29"/>
          </p:nvPr>
        </p:nvSpPr>
        <p:spPr>
          <a:xfrm>
            <a:off x="838200" y="1968501"/>
            <a:ext cx="7315200" cy="378949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55" name="Straight Connector 54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2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610600" y="1968499"/>
            <a:ext cx="2743200" cy="378949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63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 userDrawn="1"/>
        </p:nvSpPr>
        <p:spPr>
          <a:xfrm>
            <a:off x="5890202" y="1707017"/>
            <a:ext cx="6293708" cy="4626435"/>
          </a:xfrm>
          <a:prstGeom prst="rect">
            <a:avLst/>
          </a:prstGeom>
          <a:solidFill>
            <a:srgbClr val="008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22 August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Page </a:t>
            </a:r>
            <a:fld id="{48A224B9-905E-40AA-BEE7-E1196BC48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dirty="0" smtClean="0"/>
              <a:t>nov8.ai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6"/>
          </p:nvPr>
        </p:nvSpPr>
        <p:spPr>
          <a:xfrm>
            <a:off x="9489622" y="2825816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7"/>
          </p:nvPr>
        </p:nvSpPr>
        <p:spPr>
          <a:xfrm>
            <a:off x="838200" y="2825816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18"/>
          </p:nvPr>
        </p:nvSpPr>
        <p:spPr>
          <a:xfrm>
            <a:off x="6605814" y="2825816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9"/>
          </p:nvPr>
        </p:nvSpPr>
        <p:spPr>
          <a:xfrm>
            <a:off x="3722007" y="2825816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20"/>
          </p:nvPr>
        </p:nvSpPr>
        <p:spPr>
          <a:xfrm>
            <a:off x="838200" y="2400300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Content Placeholder 32"/>
          <p:cNvSpPr>
            <a:spLocks noGrp="1"/>
          </p:cNvSpPr>
          <p:nvPr>
            <p:ph sz="quarter" idx="21"/>
          </p:nvPr>
        </p:nvSpPr>
        <p:spPr>
          <a:xfrm>
            <a:off x="3722007" y="2400300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5" name="Content Placeholder 32"/>
          <p:cNvSpPr>
            <a:spLocks noGrp="1"/>
          </p:cNvSpPr>
          <p:nvPr>
            <p:ph sz="quarter" idx="22"/>
          </p:nvPr>
        </p:nvSpPr>
        <p:spPr>
          <a:xfrm>
            <a:off x="6605814" y="2400300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6" name="Content Placeholder 32"/>
          <p:cNvSpPr>
            <a:spLocks noGrp="1"/>
          </p:cNvSpPr>
          <p:nvPr>
            <p:ph sz="quarter" idx="23"/>
          </p:nvPr>
        </p:nvSpPr>
        <p:spPr>
          <a:xfrm>
            <a:off x="9489622" y="2400187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7" name="Content Placeholder 32"/>
          <p:cNvSpPr>
            <a:spLocks noGrp="1"/>
          </p:cNvSpPr>
          <p:nvPr>
            <p:ph sz="quarter" idx="24"/>
          </p:nvPr>
        </p:nvSpPr>
        <p:spPr>
          <a:xfrm>
            <a:off x="9489622" y="1822629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8" name="Content Placeholder 32"/>
          <p:cNvSpPr>
            <a:spLocks noGrp="1"/>
          </p:cNvSpPr>
          <p:nvPr>
            <p:ph sz="quarter" idx="25"/>
          </p:nvPr>
        </p:nvSpPr>
        <p:spPr>
          <a:xfrm>
            <a:off x="6605814" y="1822516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9" name="Content Placeholder 32"/>
          <p:cNvSpPr>
            <a:spLocks noGrp="1"/>
          </p:cNvSpPr>
          <p:nvPr>
            <p:ph sz="quarter" idx="26"/>
          </p:nvPr>
        </p:nvSpPr>
        <p:spPr>
          <a:xfrm>
            <a:off x="3722006" y="1822516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0" name="Content Placeholder 32"/>
          <p:cNvSpPr>
            <a:spLocks noGrp="1"/>
          </p:cNvSpPr>
          <p:nvPr>
            <p:ph sz="quarter" idx="27"/>
          </p:nvPr>
        </p:nvSpPr>
        <p:spPr>
          <a:xfrm>
            <a:off x="838200" y="1822516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1" name="Content Placeholder 3"/>
          <p:cNvSpPr>
            <a:spLocks noGrp="1"/>
          </p:cNvSpPr>
          <p:nvPr>
            <p:ph sz="half" idx="28"/>
          </p:nvPr>
        </p:nvSpPr>
        <p:spPr>
          <a:xfrm>
            <a:off x="9489622" y="5188631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29"/>
          </p:nvPr>
        </p:nvSpPr>
        <p:spPr>
          <a:xfrm>
            <a:off x="838200" y="5188631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30"/>
          </p:nvPr>
        </p:nvSpPr>
        <p:spPr>
          <a:xfrm>
            <a:off x="6605814" y="5188631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31"/>
          </p:nvPr>
        </p:nvSpPr>
        <p:spPr>
          <a:xfrm>
            <a:off x="3722007" y="5188631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5" name="Content Placeholder 32"/>
          <p:cNvSpPr>
            <a:spLocks noGrp="1"/>
          </p:cNvSpPr>
          <p:nvPr>
            <p:ph sz="quarter" idx="32"/>
          </p:nvPr>
        </p:nvSpPr>
        <p:spPr>
          <a:xfrm>
            <a:off x="838200" y="4763115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6" name="Content Placeholder 32"/>
          <p:cNvSpPr>
            <a:spLocks noGrp="1"/>
          </p:cNvSpPr>
          <p:nvPr>
            <p:ph sz="quarter" idx="33"/>
          </p:nvPr>
        </p:nvSpPr>
        <p:spPr>
          <a:xfrm>
            <a:off x="3722007" y="4763115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7" name="Content Placeholder 32"/>
          <p:cNvSpPr>
            <a:spLocks noGrp="1"/>
          </p:cNvSpPr>
          <p:nvPr>
            <p:ph sz="quarter" idx="34"/>
          </p:nvPr>
        </p:nvSpPr>
        <p:spPr>
          <a:xfrm>
            <a:off x="6605814" y="4763115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8" name="Content Placeholder 32"/>
          <p:cNvSpPr>
            <a:spLocks noGrp="1"/>
          </p:cNvSpPr>
          <p:nvPr>
            <p:ph sz="quarter" idx="35"/>
          </p:nvPr>
        </p:nvSpPr>
        <p:spPr>
          <a:xfrm>
            <a:off x="9489622" y="4763002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9" name="Content Placeholder 32"/>
          <p:cNvSpPr>
            <a:spLocks noGrp="1"/>
          </p:cNvSpPr>
          <p:nvPr>
            <p:ph sz="quarter" idx="36"/>
          </p:nvPr>
        </p:nvSpPr>
        <p:spPr>
          <a:xfrm>
            <a:off x="9489622" y="4185444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0" name="Content Placeholder 32"/>
          <p:cNvSpPr>
            <a:spLocks noGrp="1"/>
          </p:cNvSpPr>
          <p:nvPr>
            <p:ph sz="quarter" idx="37"/>
          </p:nvPr>
        </p:nvSpPr>
        <p:spPr>
          <a:xfrm>
            <a:off x="6605814" y="4185331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1" name="Content Placeholder 32"/>
          <p:cNvSpPr>
            <a:spLocks noGrp="1"/>
          </p:cNvSpPr>
          <p:nvPr>
            <p:ph sz="quarter" idx="38"/>
          </p:nvPr>
        </p:nvSpPr>
        <p:spPr>
          <a:xfrm>
            <a:off x="3722006" y="4185331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2" name="Content Placeholder 32"/>
          <p:cNvSpPr>
            <a:spLocks noGrp="1"/>
          </p:cNvSpPr>
          <p:nvPr>
            <p:ph sz="quarter" idx="39"/>
          </p:nvPr>
        </p:nvSpPr>
        <p:spPr>
          <a:xfrm>
            <a:off x="838200" y="4185331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cxnSp>
        <p:nvCxnSpPr>
          <p:cNvPr id="55" name="Straight Connector 54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40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333750"/>
            <a:ext cx="10515600" cy="1228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B9D0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333750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0" y="33371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6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934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200" y="3895174"/>
            <a:ext cx="5181600" cy="1934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213475" y="1825625"/>
            <a:ext cx="5140325" cy="4014788"/>
          </a:xfrm>
          <a:solidFill>
            <a:srgbClr val="021E46">
              <a:alpha val="50000"/>
            </a:srgb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January 9, 2019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9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plus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05525" cy="1934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199" y="3895174"/>
            <a:ext cx="6105525" cy="1934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7048500" y="1828800"/>
            <a:ext cx="4305300" cy="401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55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plus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05525" cy="1934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199" y="3895174"/>
            <a:ext cx="6105525" cy="1934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7048500" y="1828800"/>
            <a:ext cx="4305300" cy="19314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7048500" y="3890184"/>
            <a:ext cx="4305300" cy="19314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14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bjec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147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213475" y="1825625"/>
            <a:ext cx="5140325" cy="4014788"/>
          </a:xfrm>
          <a:solidFill>
            <a:srgbClr val="021E46">
              <a:alpha val="50000"/>
            </a:srgb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0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September 12,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Page </a:t>
            </a:r>
            <a:fld id="{ED3A6E7E-8A6A-4D16-A1A7-A229B637AC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algn="r"/>
            <a:r>
              <a:rPr lang="en-US" dirty="0" smtClean="0"/>
              <a:t>nov8.ai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1857375"/>
            <a:ext cx="10515600" cy="4348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38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2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49" name="Text Placeholder 48"/>
          <p:cNvSpPr>
            <a:spLocks noGrp="1"/>
          </p:cNvSpPr>
          <p:nvPr>
            <p:ph type="body" sz="quarter" idx="13"/>
          </p:nvPr>
        </p:nvSpPr>
        <p:spPr>
          <a:xfrm>
            <a:off x="838200" y="4231037"/>
            <a:ext cx="1771650" cy="108585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4"/>
          </p:nvPr>
        </p:nvSpPr>
        <p:spPr>
          <a:xfrm>
            <a:off x="838200" y="3840513"/>
            <a:ext cx="1783229" cy="22095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2" name="Text Placeholder 48"/>
          <p:cNvSpPr>
            <a:spLocks noGrp="1"/>
          </p:cNvSpPr>
          <p:nvPr>
            <p:ph type="body" sz="quarter" idx="15"/>
          </p:nvPr>
        </p:nvSpPr>
        <p:spPr>
          <a:xfrm>
            <a:off x="3002756" y="3928134"/>
            <a:ext cx="1771650" cy="108585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3" name="Text Placeholder 50"/>
          <p:cNvSpPr>
            <a:spLocks noGrp="1"/>
          </p:cNvSpPr>
          <p:nvPr>
            <p:ph type="body" sz="quarter" idx="16"/>
          </p:nvPr>
        </p:nvSpPr>
        <p:spPr>
          <a:xfrm>
            <a:off x="3021806" y="3525891"/>
            <a:ext cx="1783229" cy="22095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4" name="Text Placeholder 48"/>
          <p:cNvSpPr>
            <a:spLocks noGrp="1"/>
          </p:cNvSpPr>
          <p:nvPr>
            <p:ph type="body" sz="quarter" idx="17"/>
          </p:nvPr>
        </p:nvSpPr>
        <p:spPr>
          <a:xfrm>
            <a:off x="5212135" y="3531615"/>
            <a:ext cx="1771650" cy="108585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5" name="Text Placeholder 50"/>
          <p:cNvSpPr>
            <a:spLocks noGrp="1"/>
          </p:cNvSpPr>
          <p:nvPr>
            <p:ph type="body" sz="quarter" idx="18"/>
          </p:nvPr>
        </p:nvSpPr>
        <p:spPr>
          <a:xfrm>
            <a:off x="5212135" y="3166540"/>
            <a:ext cx="1783229" cy="22095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6" name="Text Placeholder 48"/>
          <p:cNvSpPr>
            <a:spLocks noGrp="1"/>
          </p:cNvSpPr>
          <p:nvPr>
            <p:ph type="body" sz="quarter" idx="19"/>
          </p:nvPr>
        </p:nvSpPr>
        <p:spPr>
          <a:xfrm>
            <a:off x="7354654" y="3145187"/>
            <a:ext cx="1771650" cy="108585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7" name="Text Placeholder 50"/>
          <p:cNvSpPr>
            <a:spLocks noGrp="1"/>
          </p:cNvSpPr>
          <p:nvPr>
            <p:ph type="body" sz="quarter" idx="20"/>
          </p:nvPr>
        </p:nvSpPr>
        <p:spPr>
          <a:xfrm>
            <a:off x="7367074" y="2792637"/>
            <a:ext cx="1783229" cy="22095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8" name="Text Placeholder 48"/>
          <p:cNvSpPr>
            <a:spLocks noGrp="1"/>
          </p:cNvSpPr>
          <p:nvPr>
            <p:ph type="body" sz="quarter" idx="21"/>
          </p:nvPr>
        </p:nvSpPr>
        <p:spPr>
          <a:xfrm>
            <a:off x="9582150" y="2990864"/>
            <a:ext cx="1771650" cy="108585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9" name="Text Placeholder 50"/>
          <p:cNvSpPr>
            <a:spLocks noGrp="1"/>
          </p:cNvSpPr>
          <p:nvPr>
            <p:ph type="body" sz="quarter" idx="22"/>
          </p:nvPr>
        </p:nvSpPr>
        <p:spPr>
          <a:xfrm>
            <a:off x="9580095" y="2581827"/>
            <a:ext cx="1783229" cy="22095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 bwMode="auto">
          <a:xfrm>
            <a:off x="838200" y="5753101"/>
            <a:ext cx="3105150" cy="57150"/>
          </a:xfrm>
          <a:prstGeom prst="rect">
            <a:avLst/>
          </a:prstGeom>
          <a:solidFill>
            <a:srgbClr val="0084CC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1" name="Rectangle 60"/>
          <p:cNvSpPr/>
          <p:nvPr userDrawn="1"/>
        </p:nvSpPr>
        <p:spPr bwMode="auto">
          <a:xfrm>
            <a:off x="3021806" y="5514666"/>
            <a:ext cx="3105150" cy="57150"/>
          </a:xfrm>
          <a:prstGeom prst="rect">
            <a:avLst/>
          </a:prstGeom>
          <a:solidFill>
            <a:srgbClr val="0084CC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2" name="Rectangle 61"/>
          <p:cNvSpPr/>
          <p:nvPr userDrawn="1"/>
        </p:nvSpPr>
        <p:spPr bwMode="auto">
          <a:xfrm>
            <a:off x="5205412" y="5295855"/>
            <a:ext cx="3105150" cy="57150"/>
          </a:xfrm>
          <a:prstGeom prst="rect">
            <a:avLst/>
          </a:prstGeom>
          <a:solidFill>
            <a:srgbClr val="0084CC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3" name="Rectangle 62"/>
          <p:cNvSpPr/>
          <p:nvPr userDrawn="1"/>
        </p:nvSpPr>
        <p:spPr bwMode="auto">
          <a:xfrm>
            <a:off x="7389018" y="5064649"/>
            <a:ext cx="3105150" cy="57150"/>
          </a:xfrm>
          <a:prstGeom prst="rect">
            <a:avLst/>
          </a:prstGeom>
          <a:solidFill>
            <a:srgbClr val="0084CC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5" name="Rectangle 64"/>
          <p:cNvSpPr/>
          <p:nvPr userDrawn="1"/>
        </p:nvSpPr>
        <p:spPr bwMode="auto">
          <a:xfrm>
            <a:off x="9580095" y="4833443"/>
            <a:ext cx="2611905" cy="57150"/>
          </a:xfrm>
          <a:prstGeom prst="rect">
            <a:avLst/>
          </a:prstGeom>
          <a:solidFill>
            <a:srgbClr val="0084CC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28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5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Block 3 - Doctor Pat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" t="11344" r="77" b="-16634"/>
          <a:stretch/>
        </p:blipFill>
        <p:spPr>
          <a:xfrm>
            <a:off x="0" y="0"/>
            <a:ext cx="12192000" cy="562928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3418822"/>
          </a:xfrm>
          <a:prstGeom prst="rect">
            <a:avLst/>
          </a:prstGeom>
          <a:solidFill>
            <a:srgbClr val="021E4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349689"/>
            <a:ext cx="12192000" cy="3508311"/>
          </a:xfrm>
          <a:prstGeom prst="rect">
            <a:avLst/>
          </a:prstGeom>
          <a:solidFill>
            <a:srgbClr val="02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78214" y="3479571"/>
            <a:ext cx="3946499" cy="5413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59552" y="4029288"/>
            <a:ext cx="3965575" cy="232251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143375" y="3479571"/>
            <a:ext cx="3946499" cy="5413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124713" y="4029288"/>
            <a:ext cx="3965575" cy="232251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8089874" y="4019372"/>
            <a:ext cx="3965575" cy="232251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8108536" y="3479570"/>
            <a:ext cx="3946499" cy="5413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90" y="6169087"/>
            <a:ext cx="1998079" cy="59942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0" y="335037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08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9,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64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9,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3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9,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7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19275"/>
            <a:ext cx="1952625" cy="560274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FB9D09"/>
                </a:solidFill>
              </a:defRPr>
            </a:lvl1pPr>
          </a:lstStyle>
          <a:p>
            <a:pPr lvl="0"/>
            <a:r>
              <a:rPr lang="en-US" dirty="0" smtClean="0"/>
              <a:t>$00.00B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438400"/>
            <a:ext cx="1952625" cy="20955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71C5EA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924175" y="1819274"/>
            <a:ext cx="4057650" cy="419237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9"/>
          </p:nvPr>
        </p:nvSpPr>
        <p:spPr>
          <a:xfrm>
            <a:off x="7086600" y="1819274"/>
            <a:ext cx="4267200" cy="20516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20"/>
          </p:nvPr>
        </p:nvSpPr>
        <p:spPr>
          <a:xfrm>
            <a:off x="7086600" y="3960024"/>
            <a:ext cx="4267200" cy="20516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38200" y="2955658"/>
            <a:ext cx="1952625" cy="560274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FB9D09"/>
                </a:solidFill>
              </a:defRPr>
            </a:lvl1pPr>
          </a:lstStyle>
          <a:p>
            <a:pPr lvl="0"/>
            <a:r>
              <a:rPr lang="en-US" dirty="0" smtClean="0"/>
              <a:t>$00.00B</a:t>
            </a:r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3574783"/>
            <a:ext cx="1952625" cy="20955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71C5EA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057813"/>
            <a:ext cx="1952625" cy="560274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FB9D09"/>
                </a:solidFill>
              </a:defRPr>
            </a:lvl1pPr>
          </a:lstStyle>
          <a:p>
            <a:pPr lvl="0"/>
            <a:r>
              <a:rPr lang="en-US" dirty="0" smtClean="0"/>
              <a:t>$00.00B</a:t>
            </a:r>
            <a:endParaRPr lang="en-US" dirty="0"/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676938"/>
            <a:ext cx="1952625" cy="20955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71C5EA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5183873"/>
            <a:ext cx="1952625" cy="560274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FB9D09"/>
                </a:solidFill>
              </a:defRPr>
            </a:lvl1pPr>
          </a:lstStyle>
          <a:p>
            <a:pPr lvl="0"/>
            <a:r>
              <a:rPr lang="en-US" dirty="0" smtClean="0"/>
              <a:t>$00.00B</a:t>
            </a:r>
            <a:endParaRPr lang="en-US" dirty="0"/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802998"/>
            <a:ext cx="1952625" cy="20955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71C5EA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740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ext with molec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1690688"/>
            <a:ext cx="5999480" cy="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1857375"/>
            <a:ext cx="4716780" cy="4348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6096000" y="1698625"/>
            <a:ext cx="6096000" cy="4657725"/>
          </a:xfrm>
        </p:spPr>
        <p:txBody>
          <a:bodyPr/>
          <a:lstStyle/>
          <a:p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-2721" y="635114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89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ext with CT Supp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3"/>
          <a:stretch/>
        </p:blipFill>
        <p:spPr>
          <a:xfrm>
            <a:off x="6011694" y="0"/>
            <a:ext cx="6196526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999480" y="0"/>
            <a:ext cx="6208740" cy="6858000"/>
          </a:xfrm>
          <a:prstGeom prst="rect">
            <a:avLst/>
          </a:prstGeom>
          <a:solidFill>
            <a:srgbClr val="021E46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-2721" y="6341617"/>
            <a:ext cx="6002201" cy="1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1690688"/>
            <a:ext cx="5999480" cy="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1857375"/>
            <a:ext cx="4716780" cy="4348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7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6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2360" y="1698852"/>
            <a:ext cx="11428639" cy="4642765"/>
          </a:xfrm>
          <a:prstGeom prst="rect">
            <a:avLst/>
          </a:prstGeom>
          <a:solidFill>
            <a:srgbClr val="71C5E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F314-51F9-43A5-A7FC-3ED7176EA6D9}" type="datetime4">
              <a:rPr lang="en-US" smtClean="0"/>
              <a:t>September 25,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Daelmann LLC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00049" y="181927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664278" y="181927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928507" y="181927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7192736" y="181927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9456964" y="181927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45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82361" y="29724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46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2646590" y="29724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4910819" y="29724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7175048" y="29724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49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9439276" y="29724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0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400049" y="414474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51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2664278" y="414474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928507" y="414474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/>
          </p:nvPr>
        </p:nvSpPr>
        <p:spPr>
          <a:xfrm>
            <a:off x="7192736" y="414474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9456964" y="414474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5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382361" y="52981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56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2646590" y="52981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7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4910819" y="52981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8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7175048" y="52981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9" name="Picture Placeholder 11"/>
          <p:cNvSpPr>
            <a:spLocks noGrp="1"/>
          </p:cNvSpPr>
          <p:nvPr>
            <p:ph type="pic" sz="quarter" idx="32"/>
          </p:nvPr>
        </p:nvSpPr>
        <p:spPr>
          <a:xfrm>
            <a:off x="9439276" y="52981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1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5" name="Straight Connector 54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13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sz="half" idx="17"/>
          </p:nvPr>
        </p:nvSpPr>
        <p:spPr>
          <a:xfrm>
            <a:off x="2262187" y="2329041"/>
            <a:ext cx="3552825" cy="152777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9"/>
          </p:nvPr>
        </p:nvSpPr>
        <p:spPr>
          <a:xfrm>
            <a:off x="6228345" y="2329041"/>
            <a:ext cx="3552825" cy="152777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20"/>
          </p:nvPr>
        </p:nvSpPr>
        <p:spPr>
          <a:xfrm>
            <a:off x="2262187" y="1903525"/>
            <a:ext cx="3552825" cy="29368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Content Placeholder 32"/>
          <p:cNvSpPr>
            <a:spLocks noGrp="1"/>
          </p:cNvSpPr>
          <p:nvPr>
            <p:ph sz="quarter" idx="21"/>
          </p:nvPr>
        </p:nvSpPr>
        <p:spPr>
          <a:xfrm>
            <a:off x="6228345" y="1903525"/>
            <a:ext cx="3552825" cy="29368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2" name="Content Placeholder 3"/>
          <p:cNvSpPr>
            <a:spLocks noGrp="1"/>
          </p:cNvSpPr>
          <p:nvPr>
            <p:ph sz="half" idx="29"/>
          </p:nvPr>
        </p:nvSpPr>
        <p:spPr>
          <a:xfrm>
            <a:off x="2262187" y="4501551"/>
            <a:ext cx="3552825" cy="152777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31"/>
          </p:nvPr>
        </p:nvSpPr>
        <p:spPr>
          <a:xfrm>
            <a:off x="6228345" y="4501551"/>
            <a:ext cx="3552825" cy="152777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5" name="Content Placeholder 32"/>
          <p:cNvSpPr>
            <a:spLocks noGrp="1"/>
          </p:cNvSpPr>
          <p:nvPr>
            <p:ph sz="quarter" idx="32"/>
          </p:nvPr>
        </p:nvSpPr>
        <p:spPr>
          <a:xfrm>
            <a:off x="2262187" y="4076035"/>
            <a:ext cx="3552825" cy="29368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6" name="Content Placeholder 32"/>
          <p:cNvSpPr>
            <a:spLocks noGrp="1"/>
          </p:cNvSpPr>
          <p:nvPr>
            <p:ph sz="quarter" idx="33"/>
          </p:nvPr>
        </p:nvSpPr>
        <p:spPr>
          <a:xfrm>
            <a:off x="6228345" y="4076035"/>
            <a:ext cx="3552825" cy="29368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cxnSp>
        <p:nvCxnSpPr>
          <p:cNvPr id="55" name="Straight Connector 54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FB9D0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63" y="1966996"/>
            <a:ext cx="185796" cy="18579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FB9D0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91" y="4127616"/>
            <a:ext cx="185796" cy="1857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FB9D0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63" y="4127616"/>
            <a:ext cx="185796" cy="1857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FB9D0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91" y="1960036"/>
            <a:ext cx="185796" cy="1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7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E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0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74" r:id="rId3"/>
    <p:sldLayoutId id="2147483664" r:id="rId4"/>
    <p:sldLayoutId id="2147483669" r:id="rId5"/>
    <p:sldLayoutId id="2147483650" r:id="rId6"/>
    <p:sldLayoutId id="2147483672" r:id="rId7"/>
    <p:sldLayoutId id="2147483661" r:id="rId8"/>
    <p:sldLayoutId id="2147483671" r:id="rId9"/>
    <p:sldLayoutId id="2147483665" r:id="rId10"/>
    <p:sldLayoutId id="2147483675" r:id="rId11"/>
    <p:sldLayoutId id="2147483673" r:id="rId12"/>
    <p:sldLayoutId id="2147483668" r:id="rId13"/>
    <p:sldLayoutId id="2147483663" r:id="rId14"/>
    <p:sldLayoutId id="2147483651" r:id="rId15"/>
    <p:sldLayoutId id="2147483652" r:id="rId16"/>
    <p:sldLayoutId id="2147483676" r:id="rId17"/>
    <p:sldLayoutId id="2147483677" r:id="rId18"/>
    <p:sldLayoutId id="2147483670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gfa Rotis Semisans" panose="0200060606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Big Mountain Ski Resort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Optimizing Value Creation</a:t>
            </a:r>
          </a:p>
          <a:p>
            <a:r>
              <a:rPr lang="en-US" dirty="0" smtClean="0"/>
              <a:t>Maximizing Value Capture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2888" y="3517900"/>
            <a:ext cx="4516437" cy="2687638"/>
          </a:xfrm>
        </p:spPr>
        <p:txBody>
          <a:bodyPr>
            <a:normAutofit/>
          </a:bodyPr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Executive Summary</a:t>
            </a:r>
          </a:p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Findings</a:t>
            </a:r>
          </a:p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</a:p>
          <a:p>
            <a:r>
              <a:rPr lang="en-US" sz="1200" dirty="0" smtClean="0"/>
              <a:t>Next Steps</a:t>
            </a:r>
            <a:endParaRPr lang="en-US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 – Ticket Price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Adult Weekend Ticket Price*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Annual Revenue ($M)*</a:t>
            </a:r>
          </a:p>
        </p:txBody>
      </p:sp>
      <p:graphicFrame>
        <p:nvGraphicFramePr>
          <p:cNvPr id="34" name="Content Placeholder 3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52901461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September 12,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D3A6E7E-8A6A-4D16-A1A7-A229B637AC5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smtClean="0"/>
              <a:t>nov8.ai</a:t>
            </a:r>
            <a:endParaRPr lang="en-US" dirty="0"/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7930168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021451" y="6034683"/>
            <a:ext cx="281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*Expected results are ±4.8%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2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  - Scenario #1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6438880"/>
              </p:ext>
            </p:extLst>
          </p:nvPr>
        </p:nvGraphicFramePr>
        <p:xfrm>
          <a:off x="838200" y="1825625"/>
          <a:ext cx="5066654" cy="4301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12,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Daelmann LLC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t>3</a:t>
            </a:fld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4"/>
          </p:nvPr>
        </p:nvSpPr>
        <p:spPr>
          <a:xfrm>
            <a:off x="6524786" y="1828800"/>
            <a:ext cx="4829014" cy="42930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Closing One Run has no appreciable effect on price.</a:t>
            </a:r>
          </a:p>
          <a:p>
            <a:r>
              <a:rPr lang="en-US" dirty="0" smtClean="0"/>
              <a:t>No difference between closing 3,4 or 5 runs.</a:t>
            </a:r>
          </a:p>
          <a:p>
            <a:r>
              <a:rPr lang="en-US" dirty="0" smtClean="0"/>
              <a:t>No difference between closing 6, 7 or 8 runs.</a:t>
            </a:r>
          </a:p>
          <a:p>
            <a:r>
              <a:rPr lang="en-US" dirty="0" smtClean="0"/>
              <a:t>Decisions must include costs of operating various runs.</a:t>
            </a:r>
          </a:p>
        </p:txBody>
      </p:sp>
    </p:spTree>
    <p:extLst>
      <p:ext uri="{BB962C8B-B14F-4D97-AF65-F5344CB8AC3E}">
        <p14:creationId xmlns:p14="http://schemas.microsoft.com/office/powerpoint/2010/main" val="64791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 – Scenario #2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Adult Ticket Price Impact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47802918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Season Revenue Impact</a:t>
            </a:r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29519678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12,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Daelmann LLC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1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 – Scenarios #3 and #4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12,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Daelmann LLC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t>5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Scenario #3 </a:t>
            </a:r>
          </a:p>
          <a:p>
            <a:pPr lvl="1"/>
            <a:r>
              <a:rPr lang="en-US" dirty="0" smtClean="0"/>
              <a:t>Adding an additional 2 acres of snow had no appreciable impact on expected adult weekend ticket price.</a:t>
            </a:r>
          </a:p>
          <a:p>
            <a:r>
              <a:rPr lang="en-US" dirty="0" smtClean="0"/>
              <a:t>Scenario #4 </a:t>
            </a:r>
          </a:p>
          <a:p>
            <a:pPr lvl="1"/>
            <a:r>
              <a:rPr lang="en-US" dirty="0" smtClean="0"/>
              <a:t>Increasing the longest run by .2 miles and snow coverage by 4 acres had no appreciable impact on expected adult weekend ticket price.</a:t>
            </a:r>
          </a:p>
        </p:txBody>
      </p:sp>
    </p:spTree>
    <p:extLst>
      <p:ext uri="{BB962C8B-B14F-4D97-AF65-F5344CB8AC3E}">
        <p14:creationId xmlns:p14="http://schemas.microsoft.com/office/powerpoint/2010/main" val="357708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</a:t>
            </a:r>
            <a:r>
              <a:rPr lang="en-US" baseline="0" dirty="0" smtClean="0"/>
              <a:t> – Customer Values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51908571"/>
              </p:ext>
            </p:extLst>
          </p:nvPr>
        </p:nvGraphicFramePr>
        <p:xfrm>
          <a:off x="838200" y="1825625"/>
          <a:ext cx="5181600" cy="4014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The facilities/features most important to customers based upon available data and modeling</a:t>
            </a:r>
          </a:p>
          <a:p>
            <a:r>
              <a:rPr lang="en-US" dirty="0" smtClean="0"/>
              <a:t>Importance is on scale [0,1]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12,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D3A6E7E-8A6A-4D16-A1A7-A229B637AC5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smtClean="0"/>
              <a:t>nov8.ai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3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12,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D3A6E7E-8A6A-4D16-A1A7-A229B637AC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smtClean="0"/>
              <a:t>nov8.ai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Random Forests</a:t>
            </a:r>
          </a:p>
          <a:p>
            <a:r>
              <a:rPr lang="en-US" dirty="0" smtClean="0"/>
              <a:t>Best Model </a:t>
            </a:r>
          </a:p>
          <a:p>
            <a:pPr lvl="1"/>
            <a:r>
              <a:rPr lang="en-US" dirty="0" smtClean="0"/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28177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12,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D3A6E7E-8A6A-4D16-A1A7-A229B637AC5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smtClean="0"/>
              <a:t>nov8.ai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Market Capture</a:t>
            </a:r>
          </a:p>
          <a:p>
            <a:pPr lvl="1"/>
            <a:r>
              <a:rPr lang="en-US" dirty="0" smtClean="0"/>
              <a:t>Model effect</a:t>
            </a:r>
            <a:r>
              <a:rPr lang="en-US" baseline="0" dirty="0" smtClean="0"/>
              <a:t> of investment and operational strategies on customer acquisition and market share.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Return</a:t>
            </a:r>
            <a:r>
              <a:rPr lang="en-US" baseline="0" dirty="0" smtClean="0"/>
              <a:t> on Investment</a:t>
            </a:r>
            <a:endParaRPr lang="en-US" dirty="0" smtClean="0"/>
          </a:p>
          <a:p>
            <a:pPr lvl="1"/>
            <a:r>
              <a:rPr lang="en-US" dirty="0" smtClean="0"/>
              <a:t>Predict Investment</a:t>
            </a:r>
            <a:r>
              <a:rPr lang="en-US" baseline="0" dirty="0" smtClean="0"/>
              <a:t> Return on Investment (ROI) with additional operational cost data</a:t>
            </a:r>
          </a:p>
          <a:p>
            <a:r>
              <a:rPr lang="en-US" dirty="0" smtClean="0"/>
              <a:t>Strategic Scenario Interactive Dashboard</a:t>
            </a:r>
          </a:p>
          <a:p>
            <a:pPr lvl="1"/>
            <a:r>
              <a:rPr lang="en-US" dirty="0" smtClean="0"/>
              <a:t>Create interactive dashboard that takes real time operational, competitive, macro-economic</a:t>
            </a:r>
            <a:r>
              <a:rPr lang="en-US" baseline="0" dirty="0" smtClean="0"/>
              <a:t> data and produces investment and pricing scenarios with short, mid, and long term return on investment.</a:t>
            </a:r>
          </a:p>
        </p:txBody>
      </p:sp>
    </p:spTree>
    <p:extLst>
      <p:ext uri="{BB962C8B-B14F-4D97-AF65-F5344CB8AC3E}">
        <p14:creationId xmlns:p14="http://schemas.microsoft.com/office/powerpoint/2010/main" val="250640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12,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D3A6E7E-8A6A-4D16-A1A7-A229B637AC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smtClean="0"/>
              <a:t>nov8.ai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Project summary report is available </a:t>
            </a:r>
            <a:r>
              <a:rPr lang="en-US" smtClean="0"/>
              <a:t>at:</a:t>
            </a:r>
          </a:p>
          <a:p>
            <a:pPr lvl="1"/>
            <a:r>
              <a:rPr lang="en-US" smtClean="0"/>
              <a:t>https</a:t>
            </a:r>
            <a:r>
              <a:rPr lang="en-US" dirty="0"/>
              <a:t>://github.com/john-james-sf/Springboard/blob/master/DataScienceGuidedCapstone/Step%20Six%20-%</a:t>
            </a:r>
            <a:r>
              <a:rPr lang="en-US" dirty="0" smtClean="0"/>
              <a:t>20Documentation/Guided%20Capstone%20Project%20Report.pdf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7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347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Agfa Rotis Semisans</vt:lpstr>
      <vt:lpstr>Arial</vt:lpstr>
      <vt:lpstr>Calibri</vt:lpstr>
      <vt:lpstr>Open Sans</vt:lpstr>
      <vt:lpstr>Poppins</vt:lpstr>
      <vt:lpstr>Office Theme</vt:lpstr>
      <vt:lpstr>Big Mountain Ski Resort</vt:lpstr>
      <vt:lpstr>Key Findings – Ticket Price</vt:lpstr>
      <vt:lpstr>Key Findings  - Scenario #1</vt:lpstr>
      <vt:lpstr>Key Findings – Scenario #2</vt:lpstr>
      <vt:lpstr>Key Findings – Scenarios #3 and #4</vt:lpstr>
      <vt:lpstr>Key Findings – Customer Values</vt:lpstr>
      <vt:lpstr>Methods</vt:lpstr>
      <vt:lpstr>Next Steps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James</dc:creator>
  <cp:lastModifiedBy>John</cp:lastModifiedBy>
  <cp:revision>202</cp:revision>
  <dcterms:created xsi:type="dcterms:W3CDTF">2018-05-27T15:04:23Z</dcterms:created>
  <dcterms:modified xsi:type="dcterms:W3CDTF">2020-09-25T14:29:23Z</dcterms:modified>
</cp:coreProperties>
</file>