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79B45B-F360-45D5-9A40-087CC69BB49C}">
          <p14:sldIdLst>
            <p14:sldId id="256"/>
            <p14:sldId id="262"/>
            <p14:sldId id="265"/>
            <p14:sldId id="264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E46"/>
    <a:srgbClr val="FB9D09"/>
    <a:srgbClr val="71C5EA"/>
    <a:srgbClr val="004A87"/>
    <a:srgbClr val="00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3568-8BE3-4EDA-A3B7-8B999807DFF7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51893-C2BB-47E2-B603-6A638DE73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ohnjamessf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037" y="469220"/>
            <a:ext cx="4501243" cy="1375909"/>
          </a:xfrm>
        </p:spPr>
        <p:txBody>
          <a:bodyPr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037" y="2393723"/>
            <a:ext cx="4501243" cy="80667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75221" y="0"/>
            <a:ext cx="361677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58056" y="3104"/>
            <a:ext cx="3616779" cy="6858000"/>
          </a:xfrm>
          <a:prstGeom prst="rect">
            <a:avLst/>
          </a:prstGeom>
          <a:solidFill>
            <a:srgbClr val="004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75221" y="4264090"/>
            <a:ext cx="3616779" cy="2590806"/>
          </a:xfrm>
          <a:prstGeom prst="rect">
            <a:avLst/>
          </a:prstGeom>
          <a:solidFill>
            <a:srgbClr val="71C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1C5EA"/>
                </a:solidFill>
              </a:defRPr>
            </a:lvl1pPr>
            <a:lvl2pPr>
              <a:defRPr sz="1400">
                <a:solidFill>
                  <a:srgbClr val="71C5EA"/>
                </a:solidFill>
              </a:defRPr>
            </a:lvl2pPr>
            <a:lvl3pPr>
              <a:defRPr sz="1400">
                <a:solidFill>
                  <a:srgbClr val="71C5EA"/>
                </a:solidFill>
              </a:defRPr>
            </a:lvl3pPr>
            <a:lvl4pPr>
              <a:defRPr sz="1400">
                <a:solidFill>
                  <a:srgbClr val="71C5EA"/>
                </a:solidFill>
              </a:defRPr>
            </a:lvl4pPr>
            <a:lvl5pPr>
              <a:defRPr sz="1400">
                <a:solidFill>
                  <a:srgbClr val="71C5EA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790611" y="5241471"/>
            <a:ext cx="3235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 James</a:t>
            </a:r>
          </a:p>
          <a:p>
            <a:pPr algn="ctr"/>
            <a:r>
              <a:rPr lang="en-US" sz="1200" dirty="0" smtClean="0">
                <a:solidFill>
                  <a:srgbClr val="021E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john_james@nov8.ai</a:t>
            </a:r>
          </a:p>
          <a:p>
            <a:pPr algn="ctr"/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https://www.linkedin.com/in/johnjamessf/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21227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4804358" y="4722101"/>
            <a:ext cx="27432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4804358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21227" y="4296585"/>
            <a:ext cx="2743200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4804358" y="1968500"/>
            <a:ext cx="27432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500"/>
            <a:ext cx="2743200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8630752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435717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435717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8630752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838200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432175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20125" y="1968500"/>
            <a:ext cx="2428875" cy="1481697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38"/>
          </p:nvPr>
        </p:nvSpPr>
        <p:spPr>
          <a:xfrm>
            <a:off x="6033234" y="3969626"/>
            <a:ext cx="2428875" cy="218352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32"/>
          <p:cNvSpPr>
            <a:spLocks noGrp="1"/>
          </p:cNvSpPr>
          <p:nvPr>
            <p:ph sz="quarter" idx="39"/>
          </p:nvPr>
        </p:nvSpPr>
        <p:spPr>
          <a:xfrm>
            <a:off x="6033234" y="3544110"/>
            <a:ext cx="2428875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6026150" y="1968500"/>
            <a:ext cx="2428875" cy="14816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7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B05DAFA-BE09-43E5-ADDB-7E9E8762F072}" type="datetime4">
              <a:rPr lang="en-US" smtClean="0"/>
              <a:pPr/>
              <a:t>August 22,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Copyright Daelmann LLC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1524000" y="4722101"/>
            <a:ext cx="3657600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7023682" y="4722101"/>
            <a:ext cx="3644317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1524000" y="4296585"/>
            <a:ext cx="3657600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7023682" y="4296585"/>
            <a:ext cx="3644317" cy="293688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1524000" y="1968500"/>
            <a:ext cx="3657600" cy="21209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023682" y="1968500"/>
            <a:ext cx="3644317" cy="2120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9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1968501"/>
            <a:ext cx="7315200" cy="378949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610600" y="1968499"/>
            <a:ext cx="2743200" cy="3789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3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 userDrawn="1"/>
        </p:nvSpPr>
        <p:spPr>
          <a:xfrm>
            <a:off x="5890202" y="1707017"/>
            <a:ext cx="6293708" cy="4626435"/>
          </a:xfrm>
          <a:prstGeom prst="rect">
            <a:avLst/>
          </a:prstGeom>
          <a:solidFill>
            <a:srgbClr val="00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22 August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Page </a:t>
            </a:r>
            <a:fld id="{48A224B9-905E-40AA-BEE7-E1196BC48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9489622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838200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8"/>
          </p:nvPr>
        </p:nvSpPr>
        <p:spPr>
          <a:xfrm>
            <a:off x="6605814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3722007" y="2825816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838200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3722007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Content Placeholder 32"/>
          <p:cNvSpPr>
            <a:spLocks noGrp="1"/>
          </p:cNvSpPr>
          <p:nvPr>
            <p:ph sz="quarter" idx="22"/>
          </p:nvPr>
        </p:nvSpPr>
        <p:spPr>
          <a:xfrm>
            <a:off x="6605814" y="2400300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6" name="Content Placeholder 32"/>
          <p:cNvSpPr>
            <a:spLocks noGrp="1"/>
          </p:cNvSpPr>
          <p:nvPr>
            <p:ph sz="quarter" idx="23"/>
          </p:nvPr>
        </p:nvSpPr>
        <p:spPr>
          <a:xfrm>
            <a:off x="9489622" y="2400187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7" name="Content Placeholder 32"/>
          <p:cNvSpPr>
            <a:spLocks noGrp="1"/>
          </p:cNvSpPr>
          <p:nvPr>
            <p:ph sz="quarter" idx="24"/>
          </p:nvPr>
        </p:nvSpPr>
        <p:spPr>
          <a:xfrm>
            <a:off x="9489622" y="1822629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Content Placeholder 32"/>
          <p:cNvSpPr>
            <a:spLocks noGrp="1"/>
          </p:cNvSpPr>
          <p:nvPr>
            <p:ph sz="quarter" idx="25"/>
          </p:nvPr>
        </p:nvSpPr>
        <p:spPr>
          <a:xfrm>
            <a:off x="6605814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Content Placeholder 32"/>
          <p:cNvSpPr>
            <a:spLocks noGrp="1"/>
          </p:cNvSpPr>
          <p:nvPr>
            <p:ph sz="quarter" idx="26"/>
          </p:nvPr>
        </p:nvSpPr>
        <p:spPr>
          <a:xfrm>
            <a:off x="3722006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Content Placeholder 32"/>
          <p:cNvSpPr>
            <a:spLocks noGrp="1"/>
          </p:cNvSpPr>
          <p:nvPr>
            <p:ph sz="quarter" idx="27"/>
          </p:nvPr>
        </p:nvSpPr>
        <p:spPr>
          <a:xfrm>
            <a:off x="838200" y="1822516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1" name="Content Placeholder 3"/>
          <p:cNvSpPr>
            <a:spLocks noGrp="1"/>
          </p:cNvSpPr>
          <p:nvPr>
            <p:ph sz="half" idx="28"/>
          </p:nvPr>
        </p:nvSpPr>
        <p:spPr>
          <a:xfrm>
            <a:off x="9489622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838200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30"/>
          </p:nvPr>
        </p:nvSpPr>
        <p:spPr>
          <a:xfrm>
            <a:off x="6605814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3722007" y="5188631"/>
            <a:ext cx="1864178" cy="1035891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838200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3722007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7" name="Content Placeholder 32"/>
          <p:cNvSpPr>
            <a:spLocks noGrp="1"/>
          </p:cNvSpPr>
          <p:nvPr>
            <p:ph sz="quarter" idx="34"/>
          </p:nvPr>
        </p:nvSpPr>
        <p:spPr>
          <a:xfrm>
            <a:off x="6605814" y="4763115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8" name="Content Placeholder 32"/>
          <p:cNvSpPr>
            <a:spLocks noGrp="1"/>
          </p:cNvSpPr>
          <p:nvPr>
            <p:ph sz="quarter" idx="35"/>
          </p:nvPr>
        </p:nvSpPr>
        <p:spPr>
          <a:xfrm>
            <a:off x="9489622" y="4763002"/>
            <a:ext cx="1864178" cy="29368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9" name="Content Placeholder 32"/>
          <p:cNvSpPr>
            <a:spLocks noGrp="1"/>
          </p:cNvSpPr>
          <p:nvPr>
            <p:ph sz="quarter" idx="36"/>
          </p:nvPr>
        </p:nvSpPr>
        <p:spPr>
          <a:xfrm>
            <a:off x="9489622" y="4185444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0" name="Content Placeholder 32"/>
          <p:cNvSpPr>
            <a:spLocks noGrp="1"/>
          </p:cNvSpPr>
          <p:nvPr>
            <p:ph sz="quarter" idx="37"/>
          </p:nvPr>
        </p:nvSpPr>
        <p:spPr>
          <a:xfrm>
            <a:off x="6605814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1" name="Content Placeholder 32"/>
          <p:cNvSpPr>
            <a:spLocks noGrp="1"/>
          </p:cNvSpPr>
          <p:nvPr>
            <p:ph sz="quarter" idx="38"/>
          </p:nvPr>
        </p:nvSpPr>
        <p:spPr>
          <a:xfrm>
            <a:off x="3722006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Content Placeholder 32"/>
          <p:cNvSpPr>
            <a:spLocks noGrp="1"/>
          </p:cNvSpPr>
          <p:nvPr>
            <p:ph sz="quarter" idx="39"/>
          </p:nvPr>
        </p:nvSpPr>
        <p:spPr>
          <a:xfrm>
            <a:off x="838200" y="4185331"/>
            <a:ext cx="1864178" cy="511588"/>
          </a:xfrm>
        </p:spPr>
        <p:txBody>
          <a:bodyPr>
            <a:noAutofit/>
          </a:bodyPr>
          <a:lstStyle>
            <a:lvl1pPr marL="0" indent="0" algn="ctr">
              <a:buNone/>
              <a:defRPr sz="44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0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33750"/>
            <a:ext cx="10515600" cy="1228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B9D0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3337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33371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0" y="3895174"/>
            <a:ext cx="5181600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401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3895174"/>
            <a:ext cx="6105525" cy="1934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048500" y="1828800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7048500" y="3890184"/>
            <a:ext cx="4305300" cy="19314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1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14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13475" y="1825625"/>
            <a:ext cx="5140325" cy="4014788"/>
          </a:xfrm>
          <a:solidFill>
            <a:srgbClr val="021E46">
              <a:alpha val="50000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August 22,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</a:t>
            </a:r>
            <a:fld id="{ED3A6E7E-8A6A-4D16-A1A7-A229B637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r>
              <a:rPr lang="en-US" dirty="0" smtClean="0"/>
              <a:t>nov8.ai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1051560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38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49" name="Text Placeholder 48"/>
          <p:cNvSpPr>
            <a:spLocks noGrp="1"/>
          </p:cNvSpPr>
          <p:nvPr>
            <p:ph type="body" sz="quarter" idx="13"/>
          </p:nvPr>
        </p:nvSpPr>
        <p:spPr>
          <a:xfrm>
            <a:off x="838200" y="423103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"/>
          </p:nvPr>
        </p:nvSpPr>
        <p:spPr>
          <a:xfrm>
            <a:off x="838200" y="3840513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15"/>
          </p:nvPr>
        </p:nvSpPr>
        <p:spPr>
          <a:xfrm>
            <a:off x="3002756" y="392813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3" name="Text Placeholder 50"/>
          <p:cNvSpPr>
            <a:spLocks noGrp="1"/>
          </p:cNvSpPr>
          <p:nvPr>
            <p:ph type="body" sz="quarter" idx="16"/>
          </p:nvPr>
        </p:nvSpPr>
        <p:spPr>
          <a:xfrm>
            <a:off x="3021806" y="3525891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7"/>
          </p:nvPr>
        </p:nvSpPr>
        <p:spPr>
          <a:xfrm>
            <a:off x="5212135" y="3531615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5" name="Text Placeholder 50"/>
          <p:cNvSpPr>
            <a:spLocks noGrp="1"/>
          </p:cNvSpPr>
          <p:nvPr>
            <p:ph type="body" sz="quarter" idx="18"/>
          </p:nvPr>
        </p:nvSpPr>
        <p:spPr>
          <a:xfrm>
            <a:off x="5212135" y="3166540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9"/>
          </p:nvPr>
        </p:nvSpPr>
        <p:spPr>
          <a:xfrm>
            <a:off x="7354654" y="3145187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7" name="Text Placeholder 50"/>
          <p:cNvSpPr>
            <a:spLocks noGrp="1"/>
          </p:cNvSpPr>
          <p:nvPr>
            <p:ph type="body" sz="quarter" idx="20"/>
          </p:nvPr>
        </p:nvSpPr>
        <p:spPr>
          <a:xfrm>
            <a:off x="7367074" y="279263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21"/>
          </p:nvPr>
        </p:nvSpPr>
        <p:spPr>
          <a:xfrm>
            <a:off x="9582150" y="2990864"/>
            <a:ext cx="1771650" cy="10858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9" name="Text Placeholder 50"/>
          <p:cNvSpPr>
            <a:spLocks noGrp="1"/>
          </p:cNvSpPr>
          <p:nvPr>
            <p:ph type="body" sz="quarter" idx="22"/>
          </p:nvPr>
        </p:nvSpPr>
        <p:spPr>
          <a:xfrm>
            <a:off x="9580095" y="2581827"/>
            <a:ext cx="1783229" cy="22095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 bwMode="auto">
          <a:xfrm>
            <a:off x="838200" y="5753101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" name="Rectangle 60"/>
          <p:cNvSpPr/>
          <p:nvPr userDrawn="1"/>
        </p:nvSpPr>
        <p:spPr bwMode="auto">
          <a:xfrm>
            <a:off x="3021806" y="5514666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2" name="Rectangle 61"/>
          <p:cNvSpPr/>
          <p:nvPr userDrawn="1"/>
        </p:nvSpPr>
        <p:spPr bwMode="auto">
          <a:xfrm>
            <a:off x="5205412" y="5295855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7389018" y="5064649"/>
            <a:ext cx="3105150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9580095" y="4833443"/>
            <a:ext cx="2611905" cy="57150"/>
          </a:xfrm>
          <a:prstGeom prst="rect">
            <a:avLst/>
          </a:prstGeom>
          <a:solidFill>
            <a:srgbClr val="0084CC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2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lock 3 - Doctor Pat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11344" r="77" b="-16634"/>
          <a:stretch/>
        </p:blipFill>
        <p:spPr>
          <a:xfrm>
            <a:off x="0" y="0"/>
            <a:ext cx="12192000" cy="562928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3418822"/>
          </a:xfrm>
          <a:prstGeom prst="rect">
            <a:avLst/>
          </a:prstGeom>
          <a:solidFill>
            <a:srgbClr val="021E4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349689"/>
            <a:ext cx="12192000" cy="3508311"/>
          </a:xfrm>
          <a:prstGeom prst="rect">
            <a:avLst/>
          </a:prstGeom>
          <a:solidFill>
            <a:srgbClr val="021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78214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59552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143375" y="3479571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124713" y="4029288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089874" y="4019372"/>
            <a:ext cx="3965575" cy="23225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1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8108536" y="3479570"/>
            <a:ext cx="3946499" cy="5413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B9D0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90" y="6169087"/>
            <a:ext cx="1998079" cy="5994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0" y="33503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08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January 9,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19275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438400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924175" y="1819274"/>
            <a:ext cx="4057650" cy="419237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/>
          </p:nvPr>
        </p:nvSpPr>
        <p:spPr>
          <a:xfrm>
            <a:off x="7086600" y="181927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20"/>
          </p:nvPr>
        </p:nvSpPr>
        <p:spPr>
          <a:xfrm>
            <a:off x="7086600" y="3960024"/>
            <a:ext cx="4267200" cy="20516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8200" y="2955658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574783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5781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67693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183873"/>
            <a:ext cx="1952625" cy="560274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FB9D09"/>
                </a:solidFill>
              </a:defRPr>
            </a:lvl1pPr>
          </a:lstStyle>
          <a:p>
            <a:pPr lvl="0"/>
            <a:r>
              <a:rPr lang="en-US" dirty="0" smtClean="0"/>
              <a:t>$00.00B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802998"/>
            <a:ext cx="1952625" cy="2095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1C5EA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74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molec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096000" y="1698625"/>
            <a:ext cx="6096000" cy="4657725"/>
          </a:xfrm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-2721" y="635114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89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with CT Supp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3"/>
          <a:stretch/>
        </p:blipFill>
        <p:spPr>
          <a:xfrm>
            <a:off x="6011694" y="0"/>
            <a:ext cx="6196526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999480" y="0"/>
            <a:ext cx="6208740" cy="6858000"/>
          </a:xfrm>
          <a:prstGeom prst="rect">
            <a:avLst/>
          </a:prstGeom>
          <a:solidFill>
            <a:srgbClr val="021E46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-2721" y="6341617"/>
            <a:ext cx="6002201" cy="1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1690688"/>
            <a:ext cx="5999480" cy="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8200" y="1857375"/>
            <a:ext cx="4716780" cy="434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60" y="1698852"/>
            <a:ext cx="11428639" cy="4642765"/>
          </a:xfrm>
          <a:prstGeom prst="rect">
            <a:avLst/>
          </a:prstGeom>
          <a:solidFill>
            <a:srgbClr val="71C5E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314-51F9-43A5-A7FC-3ED7176EA6D9}" type="datetime4">
              <a:rPr lang="en-US" smtClean="0"/>
              <a:t>August 22,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Daelmann LLC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00049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664278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928507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7192736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456964" y="181927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82361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6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2646590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4910819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7175048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9439276" y="29724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00049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1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2664278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928507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7192736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9456964" y="414474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382361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56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2646590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7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4910819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8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5048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59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439276" y="5298185"/>
            <a:ext cx="2281917" cy="10287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 userDrawn="1"/>
        </p:nvCxnSpPr>
        <p:spPr>
          <a:xfrm flipH="1">
            <a:off x="-2721" y="634161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gfa Rotis Semisans" panose="0200060606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sz="half" idx="17"/>
          </p:nvPr>
        </p:nvSpPr>
        <p:spPr>
          <a:xfrm>
            <a:off x="2262187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9"/>
          </p:nvPr>
        </p:nvSpPr>
        <p:spPr>
          <a:xfrm>
            <a:off x="6228345" y="232904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0"/>
          </p:nvPr>
        </p:nvSpPr>
        <p:spPr>
          <a:xfrm>
            <a:off x="2262187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21"/>
          </p:nvPr>
        </p:nvSpPr>
        <p:spPr>
          <a:xfrm>
            <a:off x="6228345" y="190352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2" name="Content Placeholder 3"/>
          <p:cNvSpPr>
            <a:spLocks noGrp="1"/>
          </p:cNvSpPr>
          <p:nvPr>
            <p:ph sz="half" idx="29"/>
          </p:nvPr>
        </p:nvSpPr>
        <p:spPr>
          <a:xfrm>
            <a:off x="2262187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31"/>
          </p:nvPr>
        </p:nvSpPr>
        <p:spPr>
          <a:xfrm>
            <a:off x="6228345" y="4501551"/>
            <a:ext cx="3552825" cy="1527774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1100">
                <a:solidFill>
                  <a:schemeClr val="bg1"/>
                </a:solidFill>
              </a:defRPr>
            </a:lvl2pPr>
            <a:lvl3pPr marL="914400" indent="0" algn="ctr">
              <a:buNone/>
              <a:defRPr sz="1050">
                <a:solidFill>
                  <a:schemeClr val="bg1"/>
                </a:solidFill>
              </a:defRPr>
            </a:lvl3pPr>
            <a:lvl4pPr marL="1371600" indent="0" algn="ctr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Content Placeholder 32"/>
          <p:cNvSpPr>
            <a:spLocks noGrp="1"/>
          </p:cNvSpPr>
          <p:nvPr>
            <p:ph sz="quarter" idx="32"/>
          </p:nvPr>
        </p:nvSpPr>
        <p:spPr>
          <a:xfrm>
            <a:off x="2262187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6" name="Content Placeholder 32"/>
          <p:cNvSpPr>
            <a:spLocks noGrp="1"/>
          </p:cNvSpPr>
          <p:nvPr>
            <p:ph sz="quarter" idx="33"/>
          </p:nvPr>
        </p:nvSpPr>
        <p:spPr>
          <a:xfrm>
            <a:off x="6228345" y="4076035"/>
            <a:ext cx="3552825" cy="293688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B9D09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H="1">
            <a:off x="0" y="16988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39" y="6328357"/>
            <a:ext cx="1411461" cy="423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1966996"/>
            <a:ext cx="185796" cy="1857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4127616"/>
            <a:ext cx="185796" cy="1857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63" y="4127616"/>
            <a:ext cx="185796" cy="1857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FB9D0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91" y="1960036"/>
            <a:ext cx="185796" cy="1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January 9,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Daelmann</a:t>
            </a:r>
            <a:r>
              <a:rPr lang="en-US" dirty="0" smtClean="0"/>
              <a:t> LLC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A62BC3E-55E6-4821-8F05-E3DF4A66B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4" r:id="rId3"/>
    <p:sldLayoutId id="2147483664" r:id="rId4"/>
    <p:sldLayoutId id="2147483669" r:id="rId5"/>
    <p:sldLayoutId id="2147483650" r:id="rId6"/>
    <p:sldLayoutId id="2147483672" r:id="rId7"/>
    <p:sldLayoutId id="2147483661" r:id="rId8"/>
    <p:sldLayoutId id="2147483671" r:id="rId9"/>
    <p:sldLayoutId id="2147483665" r:id="rId10"/>
    <p:sldLayoutId id="2147483675" r:id="rId11"/>
    <p:sldLayoutId id="2147483673" r:id="rId12"/>
    <p:sldLayoutId id="2147483668" r:id="rId13"/>
    <p:sldLayoutId id="2147483663" r:id="rId14"/>
    <p:sldLayoutId id="2147483651" r:id="rId15"/>
    <p:sldLayoutId id="2147483652" r:id="rId16"/>
    <p:sldLayoutId id="2147483676" r:id="rId17"/>
    <p:sldLayoutId id="2147483677" r:id="rId18"/>
    <p:sldLayoutId id="2147483670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gfa Rotis Semisans" panose="0200060606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London Calling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Springboard </a:t>
            </a:r>
          </a:p>
          <a:p>
            <a:r>
              <a:rPr lang="en-US" dirty="0" smtClean="0"/>
              <a:t>Fall 2020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2888" y="3517900"/>
            <a:ext cx="4516437" cy="2687638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London by the Numbers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have housing prices changed 1995-2020</a:t>
            </a:r>
          </a:p>
          <a:p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Effect has Brexit had on the Housing Market</a:t>
            </a:r>
          </a:p>
          <a:p>
            <a:r>
              <a:rPr lang="en-US" sz="1200" dirty="0"/>
              <a:t>Which are the most Posh London </a:t>
            </a:r>
            <a:r>
              <a:rPr lang="en-US" sz="1200" dirty="0" smtClean="0"/>
              <a:t>Boroughs</a:t>
            </a:r>
            <a:endPara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 smtClean="0"/>
              <a:t>What are the Current Average Home Prices in London Today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83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 by the Numbers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sz="1100" dirty="0" smtClean="0"/>
              <a:t>Home prices have increased over 500% on Average.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sz="1100" dirty="0" smtClean="0"/>
              <a:t>London’s population has grown 30% since 1995 </a:t>
            </a:r>
            <a:r>
              <a:rPr lang="en-US" sz="1100" dirty="0" smtClean="0"/>
              <a:t>The population is expected to grow to 10.35 M by 2041</a:t>
            </a:r>
            <a:r>
              <a:rPr lang="en-US" sz="1100" baseline="30000" dirty="0" smtClean="0"/>
              <a:t>1</a:t>
            </a:r>
            <a:endParaRPr lang="en-US" sz="11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en-US" sz="1100" dirty="0" smtClean="0"/>
              <a:t>In 1995, London was coming out of the recession before the last one.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sz="1100" dirty="0" smtClean="0"/>
              <a:t>Numbers of dwellings in London range from 6,450 (City of London) to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159, 469 (Croydon) </a:t>
            </a:r>
            <a:r>
              <a:rPr lang="en-US" sz="1100" baseline="30000" dirty="0" smtClean="0"/>
              <a:t>2</a:t>
            </a:r>
            <a:endParaRPr lang="en-US" sz="1100" baseline="30000" dirty="0"/>
          </a:p>
          <a:p>
            <a:endParaRPr lang="en-US" sz="11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Londoners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 smtClean="0"/>
              <a:t>Residential Homes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 smtClean="0"/>
              <a:t>Average Home Price 1995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 smtClean="0"/>
              <a:t>Average Home Price 2020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9143999" y="1822629"/>
            <a:ext cx="2562727" cy="511588"/>
          </a:xfrm>
        </p:spPr>
        <p:txBody>
          <a:bodyPr/>
          <a:lstStyle/>
          <a:p>
            <a:r>
              <a:rPr lang="en-US" dirty="0" smtClean="0"/>
              <a:t>£533,806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5"/>
          </p:nvPr>
        </p:nvSpPr>
        <p:spPr>
          <a:xfrm>
            <a:off x="6344417" y="1822516"/>
            <a:ext cx="2350407" cy="511588"/>
          </a:xfrm>
        </p:spPr>
        <p:txBody>
          <a:bodyPr/>
          <a:lstStyle/>
          <a:p>
            <a:r>
              <a:rPr lang="en-US" dirty="0" smtClean="0"/>
              <a:t>£81,608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 smtClean="0"/>
              <a:t>3.59M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sz="3600" dirty="0" smtClean="0"/>
              <a:t>9.06M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r>
              <a:rPr lang="en-US" sz="1100" dirty="0" smtClean="0"/>
              <a:t>The decision to exit the European Union has had its effect on the residential housing market.</a:t>
            </a:r>
            <a:endParaRPr lang="en-US" sz="1100" dirty="0">
              <a:solidFill>
                <a:srgbClr val="021E46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sz="1100" dirty="0" smtClean="0"/>
              <a:t>London’s mos</a:t>
            </a:r>
            <a:r>
              <a:rPr lang="en-US" sz="1100" dirty="0" smtClean="0"/>
              <a:t>t borough is Kensington &amp; Chelsea, accounting for 8% of London’s residential market value.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30"/>
          </p:nvPr>
        </p:nvSpPr>
        <p:spPr/>
        <p:txBody>
          <a:bodyPr/>
          <a:lstStyle/>
          <a:p>
            <a:r>
              <a:rPr lang="en-US" sz="1100" dirty="0" smtClean="0"/>
              <a:t>The compound interest rate following the June 2016 referendum vote on Brexit.</a:t>
            </a:r>
            <a:endParaRPr lang="en-US" sz="1100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31"/>
          </p:nvPr>
        </p:nvSpPr>
        <p:spPr/>
        <p:txBody>
          <a:bodyPr/>
          <a:lstStyle/>
          <a:p>
            <a:r>
              <a:rPr lang="en-US" sz="1100" dirty="0" smtClean="0"/>
              <a:t>The compound annual growth rate of home values in London from 1995 to the 2016 referendum vote.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dirty="0" smtClean="0"/>
              <a:t>Average Price in Kensington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dirty="0" smtClean="0"/>
              <a:t>Pre-Brexit CAGR 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 dirty="0" smtClean="0"/>
              <a:t>Distribution </a:t>
            </a:r>
            <a:r>
              <a:rPr lang="en-US" dirty="0" err="1" smtClean="0"/>
              <a:t>Centres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 smtClean="0"/>
              <a:t>Drop in CAGR Post-Brexit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6"/>
          </p:nvPr>
        </p:nvSpPr>
        <p:spPr>
          <a:xfrm>
            <a:off x="9360568" y="4185444"/>
            <a:ext cx="2129590" cy="511588"/>
          </a:xfrm>
        </p:spPr>
        <p:txBody>
          <a:bodyPr/>
          <a:lstStyle/>
          <a:p>
            <a:r>
              <a:rPr lang="en-US" dirty="0" smtClean="0"/>
              <a:t>91.27%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 smtClean="0"/>
              <a:t>0.79%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en-US" dirty="0" smtClean="0"/>
              <a:t>9.04%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39"/>
          </p:nvPr>
        </p:nvSpPr>
        <p:spPr>
          <a:xfrm>
            <a:off x="469232" y="4185331"/>
            <a:ext cx="3019926" cy="511588"/>
          </a:xfrm>
        </p:spPr>
        <p:txBody>
          <a:bodyPr/>
          <a:lstStyle/>
          <a:p>
            <a:r>
              <a:rPr lang="en-US" dirty="0" smtClean="0"/>
              <a:t>£1,315,151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slide2" descr="Summary">
            <a:extLst>
              <a:ext uri="{FF2B5EF4-FFF2-40B4-BE49-F238E27FC236}">
                <a16:creationId xmlns:a16="http://schemas.microsoft.com/office/drawing/2014/main" xmlns="" id="{B3F168CC-217A-4086-85D3-DE13D896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Daelmann LLC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BC3E-55E6-4821-8F05-E3DF4A66BE9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slide2" descr="Top 10 Most Posh London Boroughs">
            <a:extLst>
              <a:ext uri="{FF2B5EF4-FFF2-40B4-BE49-F238E27FC236}">
                <a16:creationId xmlns:a16="http://schemas.microsoft.com/office/drawing/2014/main" xmlns="" id="{0D5C1F64-623D-41F4-912E-595597A9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2" descr="Current London Home Prices">
            <a:extLst>
              <a:ext uri="{FF2B5EF4-FFF2-40B4-BE49-F238E27FC236}">
                <a16:creationId xmlns:a16="http://schemas.microsoft.com/office/drawing/2014/main" xmlns="" id="{5D3D24F9-7C41-4694-B55B-192F7A9A6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3042"/>
            <a:ext cx="8572500" cy="63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London Calling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References</a:t>
            </a:r>
          </a:p>
          <a:p>
            <a:r>
              <a:rPr lang="en-US" dirty="0" smtClean="0"/>
              <a:t>1</a:t>
            </a:r>
            <a:r>
              <a:rPr lang="en-US" dirty="0"/>
              <a:t>	“Number of dwellings in London 2019 | Statista.” [Online]. Available: https://www.statista.com/statistics/585272/number-of-dwellings-london-uk/. [Accessed: 22-Aug-2020].</a:t>
            </a:r>
          </a:p>
          <a:p>
            <a:r>
              <a:rPr lang="en-US" dirty="0" smtClean="0"/>
              <a:t>2</a:t>
            </a:r>
            <a:r>
              <a:rPr lang="en-US" dirty="0"/>
              <a:t>	G. London Authority, “Housing in London 2019,” 2019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Tableau Dashboard</a:t>
            </a:r>
          </a:p>
          <a:p>
            <a:pPr marL="0" indent="0">
              <a:buNone/>
            </a:pPr>
            <a:r>
              <a:rPr lang="en-US" sz="2000" dirty="0"/>
              <a:t>https://us-west-2b.online.tableau.com/t/nov8ai/views/London/Summary?:showAppBanner=false&amp;:display_count=n&amp;:showVizHome=n&amp;:</a:t>
            </a:r>
            <a:r>
              <a:rPr lang="en-US" sz="2000" dirty="0" smtClean="0"/>
              <a:t>origin=viz_share_link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228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Agfa Rotis Semisans</vt:lpstr>
      <vt:lpstr>Arial</vt:lpstr>
      <vt:lpstr>Calibri</vt:lpstr>
      <vt:lpstr>Open Sans</vt:lpstr>
      <vt:lpstr>Poppins</vt:lpstr>
      <vt:lpstr>Office Theme</vt:lpstr>
      <vt:lpstr>London Calling</vt:lpstr>
      <vt:lpstr>London by the Numbers</vt:lpstr>
      <vt:lpstr>PowerPoint Presentation</vt:lpstr>
      <vt:lpstr>PowerPoint Presentation</vt:lpstr>
      <vt:lpstr>PowerPoint Presentation</vt:lpstr>
      <vt:lpstr>London Calling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James</dc:creator>
  <cp:lastModifiedBy>John</cp:lastModifiedBy>
  <cp:revision>187</cp:revision>
  <dcterms:created xsi:type="dcterms:W3CDTF">2018-05-27T15:04:23Z</dcterms:created>
  <dcterms:modified xsi:type="dcterms:W3CDTF">2020-08-23T03:53:36Z</dcterms:modified>
</cp:coreProperties>
</file>