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4.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5.xml" ContentType="application/vnd.openxmlformats-officedocument.presentationml.notesSlide+xml"/>
  <Override PartName="/ppt/comments/comment7.xml" ContentType="application/vnd.openxmlformats-officedocument.presentationml.comments+xml"/>
  <Override PartName="/ppt/notesSlides/notesSlide6.xml" ContentType="application/vnd.openxmlformats-officedocument.presentationml.notesSlide+xml"/>
  <Override PartName="/ppt/comments/comment8.xml" ContentType="application/vnd.openxmlformats-officedocument.presentationml.comment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56" r:id="rId2"/>
    <p:sldId id="257" r:id="rId3"/>
    <p:sldId id="272" r:id="rId4"/>
    <p:sldId id="260" r:id="rId5"/>
    <p:sldId id="263" r:id="rId6"/>
    <p:sldId id="264" r:id="rId7"/>
    <p:sldId id="265" r:id="rId8"/>
    <p:sldId id="273" r:id="rId9"/>
    <p:sldId id="266" r:id="rId10"/>
    <p:sldId id="267" r:id="rId11"/>
    <p:sldId id="269" r:id="rId12"/>
    <p:sldId id="276" r:id="rId13"/>
    <p:sldId id="274" r:id="rId14"/>
    <p:sldId id="268" r:id="rId15"/>
    <p:sldId id="270" r:id="rId16"/>
    <p:sldId id="271" r:id="rId17"/>
    <p:sldId id="275"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天培" initials="陈天培" lastIdx="15" clrIdx="0">
    <p:extLst>
      <p:ext uri="{19B8F6BF-5375-455C-9EA6-DF929625EA0E}">
        <p15:presenceInfo xmlns:p15="http://schemas.microsoft.com/office/powerpoint/2012/main" userId="616daea5863a0d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4-15T20:22:35.823" idx="2">
    <p:pos x="7325" y="215"/>
    <p:text>Large MIMO uplink system refers to the condition that signals are transmitted from terminals to base station, each receiving antenna receives a combination of distorted and noisy signals from all the users. each user transmitt signals to all the receive antennas.</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4-15T20:26:43.088" idx="3">
    <p:pos x="4266" y="62"/>
    <p:text>Although the morndern CPU can reach high clock rate, for example I7 processor can reach 4GHz, however a program is not just constructed by instructions, it also needs to access memory for data operations (fetch and write back). The memory access rate of CPU is much slower than its clock rate. mornden CPU solving this problem by caching. Currently CPUs typically have L1, L2, L3 cahes, which consumpt a large part of hardware resources, for instance,caches dedicate near 30% of space of I7 chip. Furthermore, flow control also dedicate a considerable space of CPU chip, leaving a limit amount of resources for data processing.</p:text>
    <p:extLst>
      <p:ext uri="{C676402C-5697-4E1C-873F-D02D1690AC5C}">
        <p15:threadingInfo xmlns:p15="http://schemas.microsoft.com/office/powerpoint/2012/main" timeZoneBias="240"/>
      </p:ext>
    </p:extLst>
  </p:cm>
  <p:cm authorId="1" dt="2015-04-15T20:46:34.545" idx="4">
    <p:pos x="6656" y="3879"/>
    <p:text>contrastly, GPU uses most of its resouces for arithmetic operation rather than caching, unlike CPU optimizing the throughput of each thread, GPU exploits massive concurrent slight threads to hide large latency of memory and improve overall throughput.</p:text>
    <p:extLst>
      <p:ext uri="{C676402C-5697-4E1C-873F-D02D1690AC5C}">
        <p15:threadingInfo xmlns:p15="http://schemas.microsoft.com/office/powerpoint/2012/main" timeZoneBias="240"/>
      </p:ext>
    </p:extLst>
  </p:cm>
  <p:cm authorId="1" dt="2015-04-15T22:39:52.226" idx="6">
    <p:pos x="7608" y="1790"/>
    <p:text>GPU has evolved into a highly parallel, multithreaded, manycore processor with tremendous computational horsepower</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04-15T20:52:00.779" idx="5">
    <p:pos x="6266" y="63"/>
    <p:text/>
    <p:extLst>
      <p:ext uri="{C676402C-5697-4E1C-873F-D02D1690AC5C}">
        <p15:threadingInfo xmlns:p15="http://schemas.microsoft.com/office/powerpoint/2012/main" timeZoneBias="240"/>
      </p:ext>
    </p:extLst>
  </p:cm>
  <p:cm authorId="1" dt="2015-04-15T23:04:05.560" idx="9">
    <p:pos x="6266" y="199"/>
    <p:text>The threads can be organized into onedimensional,
two-dimensional or three-dimensional blocks. Similarly, blocks
can also be grouped into a one-dimensional, two-dimensional, or threedimensional
grids.</p:text>
    <p:extLst>
      <p:ext uri="{C676402C-5697-4E1C-873F-D02D1690AC5C}">
        <p15:threadingInfo xmlns:p15="http://schemas.microsoft.com/office/powerpoint/2012/main" timeZoneBias="240">
          <p15:parentCm authorId="1" idx="5"/>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04-15T22:47:02.405" idx="7">
    <p:pos x="5285" y="253"/>
    <p:text>The overall throughput of GPUs is largely determined by the number of stream multiprocesser present, the bandwidth
to the global memory, and how well the programmer makes use of the parallel architecture he or she is
working with</p:text>
    <p:extLst>
      <p:ext uri="{C676402C-5697-4E1C-873F-D02D1690AC5C}">
        <p15:threadingInfo xmlns:p15="http://schemas.microsoft.com/office/powerpoint/2012/main" timeZoneBias="240"/>
      </p:ext>
    </p:extLst>
  </p:cm>
  <p:cm authorId="1" dt="2015-04-15T22:54:58.808" idx="8">
    <p:pos x="232" y="1202"/>
    <p:text>Registers are allocated
dynamically and privately to threads, and provide most rapid
access. The shared memory, also called on-chip memory, is
located on the SMs and can be shared among the threads
in one block. Shared memory has low latency and limited
capacity. Global memory, which is off-chip, has large latency
and large capacity. The other two types of memories,
constant memory and texture memory, are also located offchip,
however they are cached. Therefore the access speed
of these two types of memory are much faster than that of
global memory. The variables invoked by kernel functions
can be stored in either of the these five types of memory.</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04-16T12:25:50.950" idx="12">
    <p:pos x="5797" y="364"/>
    <p:text>let us consider 8 times 8 MIMO system, with 4 QAM modulation. at the first 2 levels, there are full expansion, each node have 4 branches</p:text>
    <p:extLst>
      <p:ext uri="{C676402C-5697-4E1C-873F-D02D1690AC5C}">
        <p15:threadingInfo xmlns:p15="http://schemas.microsoft.com/office/powerpoint/2012/main" timeZoneBias="240"/>
      </p:ext>
    </p:extLst>
  </p:cm>
  <p:cm authorId="1" dt="2015-04-17T00:21:04.129" idx="15">
    <p:pos x="3165" y="967"/>
    <p:text>it performs decoding in the reverse order of symbol vector.</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5-04-16T12:25:50.950" idx="12">
    <p:pos x="5797" y="364"/>
    <p:text>let us consider 8 times 8 MIMO system, with 4 QAM modulation. at the first 2 levels, there are full expansion, each node have 4 branches</p:text>
    <p:extLst>
      <p:ext uri="{C676402C-5697-4E1C-873F-D02D1690AC5C}">
        <p15:threadingInfo xmlns:p15="http://schemas.microsoft.com/office/powerpoint/2012/main" timeZoneBias="240"/>
      </p:ext>
    </p:extLst>
  </p:cm>
  <p:cm authorId="1" dt="2015-04-17T00:21:04.129" idx="15">
    <p:pos x="3165" y="967"/>
    <p:text>it performs decoding in the reverse order of symbol vector.</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5-04-16T11:00:47.478" idx="10">
    <p:pos x="187" y="1100"/>
    <p:text>The FE stage is more robust to noise because it search all the possible symbols exhaustively, hence at FE stage, the weakest data stream is detected first. as to SE stage, because of its sequential nature, in order to avoid error propagation, the strongest data stream is detected first.</p:text>
    <p:extLst>
      <p:ext uri="{C676402C-5697-4E1C-873F-D02D1690AC5C}">
        <p15:threadingInfo xmlns:p15="http://schemas.microsoft.com/office/powerpoint/2012/main" timeZoneBias="240"/>
      </p:ext>
    </p:extLst>
  </p:cm>
  <p:cm authorId="1" dt="2015-04-16T11:07:18.623" idx="11">
    <p:pos x="620" y="3810"/>
    <p:text>p denotes the p th data stream that is chosen to be detected, Hj is the updated matrix at j th step with the column that corresponding to previous  detected data stream removed.</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5-04-16T22:03:27.063" idx="13">
    <p:pos x="3031" y="597"/>
    <p:text>● upper triangular matrix 𝑅 and unconstrained estimation 𝑠 ̂ is static during path searching process, but require large amount of  fetch operations, therefore we store them in constant memory.
 ● Because of single instruction multiple threads feature of CUDA. We have to store all the possible symbol vector candidates, which requires a large amount of space, therefore, we define a matrix 𝑠_𝑘𝑒𝑟𝑛𝑒𝑙 at global memory that stores all the possible solutions.  For similar reason, an vector space 𝐸_𝑢 is required to store Euclidean distance of all the possible candidates. However, in path searching process, There are a huge amount of reading and writing  operations for each symbol vector candiates, thus during the path searching process, we store the symbols temporarily to dynamic registers which are also called local memory.</p:text>
    <p:extLst>
      <p:ext uri="{C676402C-5697-4E1C-873F-D02D1690AC5C}">
        <p15:threadingInfo xmlns:p15="http://schemas.microsoft.com/office/powerpoint/2012/main" timeZoneBias="240"/>
      </p:ext>
    </p:extLst>
  </p:cm>
  <p:cm authorId="1" dt="2015-04-16T23:19:55.625" idx="14">
    <p:pos x="4431" y="3979"/>
    <p:text>Thus we integrate post processing step into parallel path searching step. Therefore we save the number of loop that need to execute on device side.</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CA" smtClean="0"/>
              <a:t>Introduction</a:t>
            </a:r>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AAA597-3CBE-49BE-8D08-3F528AF3AB5A}" type="datetime1">
              <a:rPr lang="en-CA" smtClean="0"/>
              <a:t>2015-04-16</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0D701D-0DBD-434A-86AF-33882CA74649}" type="slidenum">
              <a:rPr lang="en-CA" smtClean="0"/>
              <a:t>‹#›</a:t>
            </a:fld>
            <a:endParaRPr lang="en-CA"/>
          </a:p>
        </p:txBody>
      </p:sp>
    </p:spTree>
    <p:extLst>
      <p:ext uri="{BB962C8B-B14F-4D97-AF65-F5344CB8AC3E}">
        <p14:creationId xmlns:p14="http://schemas.microsoft.com/office/powerpoint/2010/main" val="284081426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CA" smtClean="0"/>
              <a:t>Introduction</a:t>
            </a:r>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9C1C61-6D04-4AD0-936C-EA56DD1AF490}" type="datetime1">
              <a:rPr lang="en-CA" smtClean="0"/>
              <a:t>2015-04-16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B3AAA-1082-4B58-B10D-8046BE6C22BB}" type="slidenum">
              <a:rPr lang="en-CA" smtClean="0"/>
              <a:t>‹#›</a:t>
            </a:fld>
            <a:endParaRPr lang="en-CA"/>
          </a:p>
        </p:txBody>
      </p:sp>
    </p:spTree>
    <p:extLst>
      <p:ext uri="{BB962C8B-B14F-4D97-AF65-F5344CB8AC3E}">
        <p14:creationId xmlns:p14="http://schemas.microsoft.com/office/powerpoint/2010/main" val="280623560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95B3AAA-1082-4B58-B10D-8046BE6C22BB}" type="slidenum">
              <a:rPr lang="en-CA" smtClean="0"/>
              <a:t>1</a:t>
            </a:fld>
            <a:endParaRPr lang="en-CA"/>
          </a:p>
        </p:txBody>
      </p:sp>
      <p:sp>
        <p:nvSpPr>
          <p:cNvPr id="6" name="Date Placeholder 5"/>
          <p:cNvSpPr>
            <a:spLocks noGrp="1"/>
          </p:cNvSpPr>
          <p:nvPr>
            <p:ph type="dt" idx="12"/>
          </p:nvPr>
        </p:nvSpPr>
        <p:spPr/>
        <p:txBody>
          <a:bodyPr/>
          <a:lstStyle/>
          <a:p>
            <a:fld id="{17B4C500-9812-4979-AA80-671BB24E40C0}" type="datetime1">
              <a:rPr lang="en-CA" smtClean="0"/>
              <a:t>2015-04-16</a:t>
            </a:fld>
            <a:endParaRPr lang="en-CA"/>
          </a:p>
        </p:txBody>
      </p:sp>
    </p:spTree>
    <p:extLst>
      <p:ext uri="{BB962C8B-B14F-4D97-AF65-F5344CB8AC3E}">
        <p14:creationId xmlns:p14="http://schemas.microsoft.com/office/powerpoint/2010/main" val="3554850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5" name="Date Placeholder 4"/>
          <p:cNvSpPr>
            <a:spLocks noGrp="1"/>
          </p:cNvSpPr>
          <p:nvPr>
            <p:ph type="dt" idx="11"/>
          </p:nvPr>
        </p:nvSpPr>
        <p:spPr/>
        <p:txBody>
          <a:bodyPr/>
          <a:lstStyle/>
          <a:p>
            <a:fld id="{88029715-C214-4152-9116-9871D4A13A88}" type="datetime1">
              <a:rPr lang="en-CA" smtClean="0"/>
              <a:t>2015-04-16</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3</a:t>
            </a:fld>
            <a:endParaRPr lang="en-CA"/>
          </a:p>
        </p:txBody>
      </p:sp>
    </p:spTree>
    <p:extLst>
      <p:ext uri="{BB962C8B-B14F-4D97-AF65-F5344CB8AC3E}">
        <p14:creationId xmlns:p14="http://schemas.microsoft.com/office/powerpoint/2010/main" val="1835253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5" name="Date Placeholder 4"/>
          <p:cNvSpPr>
            <a:spLocks noGrp="1"/>
          </p:cNvSpPr>
          <p:nvPr>
            <p:ph type="dt" idx="11"/>
          </p:nvPr>
        </p:nvSpPr>
        <p:spPr/>
        <p:txBody>
          <a:bodyPr/>
          <a:lstStyle/>
          <a:p>
            <a:fld id="{88029715-C214-4152-9116-9871D4A13A88}" type="datetime1">
              <a:rPr lang="en-CA" smtClean="0"/>
              <a:t>2015-04-16</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4</a:t>
            </a:fld>
            <a:endParaRPr lang="en-CA"/>
          </a:p>
        </p:txBody>
      </p:sp>
    </p:spTree>
    <p:extLst>
      <p:ext uri="{BB962C8B-B14F-4D97-AF65-F5344CB8AC3E}">
        <p14:creationId xmlns:p14="http://schemas.microsoft.com/office/powerpoint/2010/main" val="3608543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5" name="Date Placeholder 4"/>
          <p:cNvSpPr>
            <a:spLocks noGrp="1"/>
          </p:cNvSpPr>
          <p:nvPr>
            <p:ph type="dt" idx="11"/>
          </p:nvPr>
        </p:nvSpPr>
        <p:spPr/>
        <p:txBody>
          <a:bodyPr/>
          <a:lstStyle/>
          <a:p>
            <a:fld id="{88029715-C214-4152-9116-9871D4A13A88}" type="datetime1">
              <a:rPr lang="en-CA" smtClean="0"/>
              <a:t>2015-04-16</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8</a:t>
            </a:fld>
            <a:endParaRPr lang="en-CA"/>
          </a:p>
        </p:txBody>
      </p:sp>
    </p:spTree>
    <p:extLst>
      <p:ext uri="{BB962C8B-B14F-4D97-AF65-F5344CB8AC3E}">
        <p14:creationId xmlns:p14="http://schemas.microsoft.com/office/powerpoint/2010/main" val="672730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5" name="Date Placeholder 4"/>
          <p:cNvSpPr>
            <a:spLocks noGrp="1"/>
          </p:cNvSpPr>
          <p:nvPr>
            <p:ph type="dt" idx="11"/>
          </p:nvPr>
        </p:nvSpPr>
        <p:spPr/>
        <p:txBody>
          <a:bodyPr/>
          <a:lstStyle/>
          <a:p>
            <a:fld id="{88029715-C214-4152-9116-9871D4A13A88}" type="datetime1">
              <a:rPr lang="en-CA" smtClean="0"/>
              <a:t>2015-04-16</a:t>
            </a:fld>
            <a:endParaRPr lang="en-CA"/>
          </a:p>
        </p:txBody>
      </p:sp>
      <p:sp>
        <p:nvSpPr>
          <p:cNvPr id="6" name="Slide Number Placeholder 5"/>
          <p:cNvSpPr>
            <a:spLocks noGrp="1"/>
          </p:cNvSpPr>
          <p:nvPr>
            <p:ph type="sldNum" sz="quarter" idx="12"/>
          </p:nvPr>
        </p:nvSpPr>
        <p:spPr/>
        <p:txBody>
          <a:bodyPr/>
          <a:lstStyle/>
          <a:p>
            <a:fld id="{E95B3AAA-1082-4B58-B10D-8046BE6C22BB}" type="slidenum">
              <a:rPr lang="en-CA" smtClean="0"/>
              <a:t>13</a:t>
            </a:fld>
            <a:endParaRPr lang="en-CA"/>
          </a:p>
        </p:txBody>
      </p:sp>
    </p:spTree>
    <p:extLst>
      <p:ext uri="{BB962C8B-B14F-4D97-AF65-F5344CB8AC3E}">
        <p14:creationId xmlns:p14="http://schemas.microsoft.com/office/powerpoint/2010/main" val="1335028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Date Placeholder 3"/>
          <p:cNvSpPr>
            <a:spLocks noGrp="1"/>
          </p:cNvSpPr>
          <p:nvPr>
            <p:ph type="dt" idx="10"/>
          </p:nvPr>
        </p:nvSpPr>
        <p:spPr/>
        <p:txBody>
          <a:bodyPr/>
          <a:lstStyle/>
          <a:p>
            <a:fld id="{679C1C61-6D04-4AD0-936C-EA56DD1AF490}" type="datetime1">
              <a:rPr lang="en-CA" smtClean="0"/>
              <a:t>2015-04-16</a:t>
            </a:fld>
            <a:endParaRPr lang="en-CA"/>
          </a:p>
        </p:txBody>
      </p:sp>
      <p:sp>
        <p:nvSpPr>
          <p:cNvPr id="5" name="Slide Number Placeholder 4"/>
          <p:cNvSpPr>
            <a:spLocks noGrp="1"/>
          </p:cNvSpPr>
          <p:nvPr>
            <p:ph type="sldNum" sz="quarter" idx="11"/>
          </p:nvPr>
        </p:nvSpPr>
        <p:spPr/>
        <p:txBody>
          <a:bodyPr/>
          <a:lstStyle/>
          <a:p>
            <a:fld id="{E95B3AAA-1082-4B58-B10D-8046BE6C22BB}" type="slidenum">
              <a:rPr lang="en-CA" smtClean="0"/>
              <a:t>16</a:t>
            </a:fld>
            <a:endParaRPr lang="en-CA"/>
          </a:p>
        </p:txBody>
      </p:sp>
    </p:spTree>
    <p:extLst>
      <p:ext uri="{BB962C8B-B14F-4D97-AF65-F5344CB8AC3E}">
        <p14:creationId xmlns:p14="http://schemas.microsoft.com/office/powerpoint/2010/main" val="1936448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Date Placeholder 3"/>
          <p:cNvSpPr>
            <a:spLocks noGrp="1"/>
          </p:cNvSpPr>
          <p:nvPr>
            <p:ph type="dt" idx="10"/>
          </p:nvPr>
        </p:nvSpPr>
        <p:spPr/>
        <p:txBody>
          <a:bodyPr/>
          <a:lstStyle/>
          <a:p>
            <a:fld id="{679C1C61-6D04-4AD0-936C-EA56DD1AF490}" type="datetime1">
              <a:rPr lang="en-CA" smtClean="0"/>
              <a:t>2015-04-16</a:t>
            </a:fld>
            <a:endParaRPr lang="en-CA"/>
          </a:p>
        </p:txBody>
      </p:sp>
      <p:sp>
        <p:nvSpPr>
          <p:cNvPr id="5" name="Slide Number Placeholder 4"/>
          <p:cNvSpPr>
            <a:spLocks noGrp="1"/>
          </p:cNvSpPr>
          <p:nvPr>
            <p:ph type="sldNum" sz="quarter" idx="11"/>
          </p:nvPr>
        </p:nvSpPr>
        <p:spPr/>
        <p:txBody>
          <a:bodyPr/>
          <a:lstStyle/>
          <a:p>
            <a:fld id="{E95B3AAA-1082-4B58-B10D-8046BE6C22BB}" type="slidenum">
              <a:rPr lang="en-CA" smtClean="0"/>
              <a:t>17</a:t>
            </a:fld>
            <a:endParaRPr lang="en-CA"/>
          </a:p>
        </p:txBody>
      </p:sp>
    </p:spTree>
    <p:extLst>
      <p:ext uri="{BB962C8B-B14F-4D97-AF65-F5344CB8AC3E}">
        <p14:creationId xmlns:p14="http://schemas.microsoft.com/office/powerpoint/2010/main" val="2919717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2FE6A3A-5389-4506-B398-6E144F541E71}" type="datetime1">
              <a:rPr lang="en-CA" smtClean="0"/>
              <a:t>2015-04-16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1624884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77524B7-1862-4C33-A67A-2D25D882F209}" type="datetime1">
              <a:rPr lang="en-CA" smtClean="0"/>
              <a:t>2015-04-16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318579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C4F3776-8865-4AAA-8426-B61A26F413BC}" type="datetime1">
              <a:rPr lang="en-CA" smtClean="0"/>
              <a:t>2015-04-16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2703557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236E2CD-173A-496E-8CA7-67A0E62BE56F}" type="datetime1">
              <a:rPr lang="en-CA" smtClean="0"/>
              <a:t>2015-04-16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2940272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8D1ED3-C2CD-41D5-85CC-0C3BACB6D324}" type="datetime1">
              <a:rPr lang="en-CA" smtClean="0"/>
              <a:t>2015-04-16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3728623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89865F16-D273-48D9-A7A5-EC4DE369412A}" type="datetime1">
              <a:rPr lang="en-CA" smtClean="0"/>
              <a:t>2015-04-16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119615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66B2AD2B-FB5F-47F3-AB82-B3F5DD2D21D3}" type="datetime1">
              <a:rPr lang="en-CA" smtClean="0"/>
              <a:t>2015-04-16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412038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C7ED3C8F-BFFF-4A69-856D-DDB574521F36}" type="datetime1">
              <a:rPr lang="en-CA" smtClean="0"/>
              <a:t>2015-04-16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127018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E6722-2054-41FE-884B-5B93836C64DB}" type="datetime1">
              <a:rPr lang="en-CA" smtClean="0"/>
              <a:t>2015-04-16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1276197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C830BA-B061-4B36-9062-402DE07CDF51}" type="datetime1">
              <a:rPr lang="en-CA" smtClean="0"/>
              <a:t>2015-04-16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75417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5466AF-1B62-4C23-969B-6AADD3645219}" type="datetime1">
              <a:rPr lang="en-CA" smtClean="0"/>
              <a:t>2015-04-16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B90C221-8F76-4323-91C6-F36DC0E218CB}" type="slidenum">
              <a:rPr lang="en-CA" smtClean="0"/>
              <a:t>‹#›</a:t>
            </a:fld>
            <a:endParaRPr lang="en-CA"/>
          </a:p>
        </p:txBody>
      </p:sp>
    </p:spTree>
    <p:extLst>
      <p:ext uri="{BB962C8B-B14F-4D97-AF65-F5344CB8AC3E}">
        <p14:creationId xmlns:p14="http://schemas.microsoft.com/office/powerpoint/2010/main" val="697984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000">
              <a:schemeClr val="accent2">
                <a:lumMod val="50000"/>
              </a:schemeClr>
            </a:gs>
            <a:gs pos="95000">
              <a:schemeClr val="tx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280E8-0776-4AB3-8C1B-CB8AE18E0AD6}" type="datetime1">
              <a:rPr lang="en-CA" smtClean="0"/>
              <a:t>2015-04-16</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0C221-8F76-4323-91C6-F36DC0E218CB}" type="slidenum">
              <a:rPr lang="en-CA" smtClean="0"/>
              <a:t>‹#›</a:t>
            </a:fld>
            <a:endParaRPr lang="en-CA"/>
          </a:p>
        </p:txBody>
      </p:sp>
    </p:spTree>
    <p:extLst>
      <p:ext uri="{BB962C8B-B14F-4D97-AF65-F5344CB8AC3E}">
        <p14:creationId xmlns:p14="http://schemas.microsoft.com/office/powerpoint/2010/main" val="971407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ianpei.chen@mail.mcgill.c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mailto:Harry.Leib@mcgill.ca"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omments" Target="../comments/comment8.xml"/><Relationship Id="rId5" Type="http://schemas.openxmlformats.org/officeDocument/2006/relationships/image" Target="../media/image17.jp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bg1">
                    <a:lumMod val="95000"/>
                  </a:schemeClr>
                </a:solidFill>
              </a:rPr>
              <a:t>GPU Acceleration for Fixed Complexity Sphere Decoder in Large MIMO Uplink Systems</a:t>
            </a:r>
            <a:endParaRPr lang="en-CA" dirty="0">
              <a:solidFill>
                <a:schemeClr val="bg1">
                  <a:lumMod val="95000"/>
                </a:schemeClr>
              </a:solidFill>
            </a:endParaRPr>
          </a:p>
        </p:txBody>
      </p:sp>
      <p:sp>
        <p:nvSpPr>
          <p:cNvPr id="3" name="Subtitle 2"/>
          <p:cNvSpPr>
            <a:spLocks noGrp="1"/>
          </p:cNvSpPr>
          <p:nvPr>
            <p:ph type="subTitle" idx="1"/>
          </p:nvPr>
        </p:nvSpPr>
        <p:spPr>
          <a:xfrm>
            <a:off x="4445386" y="4030313"/>
            <a:ext cx="7751300" cy="1048122"/>
          </a:xfrm>
        </p:spPr>
        <p:txBody>
          <a:bodyPr>
            <a:normAutofit/>
          </a:bodyPr>
          <a:lstStyle/>
          <a:p>
            <a:pPr algn="l"/>
            <a:r>
              <a:rPr lang="en-US" dirty="0" smtClean="0">
                <a:solidFill>
                  <a:schemeClr val="bg1">
                    <a:lumMod val="95000"/>
                  </a:schemeClr>
                </a:solidFill>
              </a:rPr>
              <a:t>Presented by </a:t>
            </a:r>
            <a:r>
              <a:rPr lang="en-US" dirty="0" err="1" smtClean="0">
                <a:solidFill>
                  <a:schemeClr val="bg1">
                    <a:lumMod val="95000"/>
                  </a:schemeClr>
                </a:solidFill>
              </a:rPr>
              <a:t>Tianpei</a:t>
            </a:r>
            <a:r>
              <a:rPr lang="en-US" dirty="0" smtClean="0">
                <a:solidFill>
                  <a:schemeClr val="bg1">
                    <a:lumMod val="95000"/>
                  </a:schemeClr>
                </a:solidFill>
              </a:rPr>
              <a:t> Chen </a:t>
            </a:r>
            <a:r>
              <a:rPr lang="en-US" dirty="0" smtClean="0">
                <a:solidFill>
                  <a:schemeClr val="bg1">
                    <a:lumMod val="95000"/>
                  </a:schemeClr>
                </a:solidFill>
                <a:hlinkClick r:id="rId3"/>
              </a:rPr>
              <a:t>Tianpei.chen@mail.mcgill.ca</a:t>
            </a:r>
            <a:endParaRPr lang="en-US" dirty="0">
              <a:solidFill>
                <a:schemeClr val="bg1">
                  <a:lumMod val="95000"/>
                </a:schemeClr>
              </a:solidFill>
            </a:endParaRPr>
          </a:p>
          <a:p>
            <a:r>
              <a:rPr lang="en-US" dirty="0" smtClean="0">
                <a:solidFill>
                  <a:schemeClr val="bg1">
                    <a:lumMod val="95000"/>
                  </a:schemeClr>
                </a:solidFill>
              </a:rPr>
              <a:t>Supervisor : Harry </a:t>
            </a:r>
            <a:r>
              <a:rPr lang="en-US" dirty="0" err="1" smtClean="0">
                <a:solidFill>
                  <a:schemeClr val="bg1">
                    <a:lumMod val="95000"/>
                  </a:schemeClr>
                </a:solidFill>
              </a:rPr>
              <a:t>Leib</a:t>
            </a:r>
            <a:r>
              <a:rPr lang="en-US" dirty="0" smtClean="0">
                <a:solidFill>
                  <a:schemeClr val="bg1">
                    <a:lumMod val="95000"/>
                  </a:schemeClr>
                </a:solidFill>
              </a:rPr>
              <a:t>  </a:t>
            </a:r>
            <a:r>
              <a:rPr lang="en-US" dirty="0" smtClean="0">
                <a:solidFill>
                  <a:schemeClr val="bg1">
                    <a:lumMod val="95000"/>
                  </a:schemeClr>
                </a:solidFill>
                <a:hlinkClick r:id="rId4"/>
              </a:rPr>
              <a:t>Harry.Leib@mcgill.ca</a:t>
            </a:r>
            <a:r>
              <a:rPr lang="en-US" dirty="0" smtClean="0">
                <a:solidFill>
                  <a:schemeClr val="bg1">
                    <a:lumMod val="95000"/>
                  </a:schemeClr>
                </a:solidFill>
              </a:rPr>
              <a:t> </a:t>
            </a:r>
            <a:endParaRPr lang="en-CA" dirty="0">
              <a:solidFill>
                <a:schemeClr val="bg1">
                  <a:lumMod val="95000"/>
                </a:schemeClr>
              </a:solidFill>
            </a:endParaRPr>
          </a:p>
        </p:txBody>
      </p:sp>
      <p:cxnSp>
        <p:nvCxnSpPr>
          <p:cNvPr id="9" name="Straight Connector 8"/>
          <p:cNvCxnSpPr/>
          <p:nvPr/>
        </p:nvCxnSpPr>
        <p:spPr>
          <a:xfrm flipV="1">
            <a:off x="6203852" y="3924887"/>
            <a:ext cx="6029092" cy="14067"/>
          </a:xfrm>
          <a:prstGeom prst="line">
            <a:avLst/>
          </a:prstGeom>
          <a:ln w="73025">
            <a:solidFill>
              <a:schemeClr val="accent2">
                <a:lumMod val="50000"/>
              </a:schemeClr>
            </a:solidFill>
          </a:ln>
        </p:spPr>
        <p:style>
          <a:lnRef idx="2">
            <a:schemeClr val="accent3"/>
          </a:lnRef>
          <a:fillRef idx="0">
            <a:schemeClr val="accent3"/>
          </a:fillRef>
          <a:effectRef idx="1">
            <a:schemeClr val="accent3"/>
          </a:effectRef>
          <a:fontRef idx="minor">
            <a:schemeClr val="tx1"/>
          </a:fontRef>
        </p:style>
      </p:cxnSp>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1749" y="-294092"/>
            <a:ext cx="1974582" cy="1509345"/>
          </a:xfrm>
          <a:prstGeom prst="rect">
            <a:avLst/>
          </a:prstGeom>
        </p:spPr>
      </p:pic>
      <p:pic>
        <p:nvPicPr>
          <p:cNvPr id="21" name="Picture 20"/>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5774" y="174875"/>
            <a:ext cx="2085975" cy="628650"/>
          </a:xfrm>
          <a:prstGeom prst="rect">
            <a:avLst/>
          </a:prstGeom>
        </p:spPr>
      </p:pic>
    </p:spTree>
    <p:extLst>
      <p:ext uri="{BB962C8B-B14F-4D97-AF65-F5344CB8AC3E}">
        <p14:creationId xmlns:p14="http://schemas.microsoft.com/office/powerpoint/2010/main" val="1991675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6" y="281713"/>
            <a:ext cx="6015610" cy="1009933"/>
          </a:xfrm>
        </p:spPr>
        <p:txBody>
          <a:bodyPr>
            <a:normAutofit fontScale="90000"/>
          </a:bodyPr>
          <a:lstStyle/>
          <a:p>
            <a:r>
              <a:rPr lang="en-US" dirty="0" smtClean="0">
                <a:solidFill>
                  <a:schemeClr val="bg1"/>
                </a:solidFill>
              </a:rPr>
              <a:t>Channel Model and Fixed Complexity Sphere Decoder (FCSD)</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10</a:t>
            </a:fld>
            <a:endParaRPr lang="en-CA"/>
          </a:p>
        </p:txBody>
      </p:sp>
      <p:sp>
        <p:nvSpPr>
          <p:cNvPr id="6" name="TextBox 5"/>
          <p:cNvSpPr txBox="1"/>
          <p:nvPr/>
        </p:nvSpPr>
        <p:spPr>
          <a:xfrm>
            <a:off x="429308" y="1580402"/>
            <a:ext cx="4817660" cy="461665"/>
          </a:xfrm>
          <a:prstGeom prst="rect">
            <a:avLst/>
          </a:prstGeom>
          <a:noFill/>
        </p:spPr>
        <p:txBody>
          <a:bodyPr wrap="square" rtlCol="0">
            <a:spAutoFit/>
          </a:bodyPr>
          <a:lstStyle/>
          <a:p>
            <a:r>
              <a:rPr lang="en-US" sz="2400" dirty="0" smtClean="0">
                <a:solidFill>
                  <a:schemeClr val="bg1"/>
                </a:solidFill>
              </a:rPr>
              <a:t>Fixed Complexity Sphere Decoder</a:t>
            </a:r>
            <a:endParaRPr lang="en-CA" sz="2400" dirty="0">
              <a:solidFill>
                <a:schemeClr val="bg1"/>
              </a:solidFill>
            </a:endParaRPr>
          </a:p>
        </p:txBody>
      </p:sp>
      <mc:AlternateContent xmlns:mc="http://schemas.openxmlformats.org/markup-compatibility/2006">
        <mc:Choice xmlns:a14="http://schemas.microsoft.com/office/drawing/2010/main" Requires="a14">
          <p:sp>
            <p:nvSpPr>
              <p:cNvPr id="7" name="TextBox 6"/>
              <p:cNvSpPr txBox="1"/>
              <p:nvPr/>
            </p:nvSpPr>
            <p:spPr>
              <a:xfrm>
                <a:off x="581528" y="1959530"/>
                <a:ext cx="11305671" cy="3831498"/>
              </a:xfrm>
              <a:prstGeom prst="rect">
                <a:avLst/>
              </a:prstGeom>
              <a:noFill/>
            </p:spPr>
            <p:txBody>
              <a:bodyPr wrap="square" rtlCol="0">
                <a:spAutoFit/>
              </a:bodyPr>
              <a:lstStyle/>
              <a:p>
                <a:r>
                  <a:rPr lang="en-CA" dirty="0" smtClean="0">
                    <a:solidFill>
                      <a:schemeClr val="bg2"/>
                    </a:solidFill>
                  </a:rPr>
                  <a:t>  From (1), the maximum likelihood detector (MLD) can be specified by</a:t>
                </a:r>
              </a:p>
              <a:p>
                <a:pPr algn="ctr"/>
                <a14:m>
                  <m:oMath xmlns:m="http://schemas.openxmlformats.org/officeDocument/2006/math">
                    <m:sSub>
                      <m:sSubPr>
                        <m:ctrlPr>
                          <a:rPr lang="en-CA"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𝑠</m:t>
                        </m:r>
                      </m:e>
                      <m:sub>
                        <m:r>
                          <a:rPr lang="en-US" b="0" i="1" smtClean="0">
                            <a:solidFill>
                              <a:schemeClr val="bg2"/>
                            </a:solidFill>
                            <a:latin typeface="Cambria Math" panose="02040503050406030204" pitchFamily="18" charset="0"/>
                          </a:rPr>
                          <m:t>𝑀𝐿</m:t>
                        </m:r>
                      </m:sub>
                    </m:sSub>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𝑎𝑟𝑔</m:t>
                    </m:r>
                    <m:func>
                      <m:funcPr>
                        <m:ctrlPr>
                          <a:rPr lang="en-CA" i="1" smtClean="0">
                            <a:solidFill>
                              <a:schemeClr val="bg2"/>
                            </a:solidFill>
                            <a:latin typeface="Cambria Math" panose="02040503050406030204" pitchFamily="18" charset="0"/>
                          </a:rPr>
                        </m:ctrlPr>
                      </m:funcPr>
                      <m:fName>
                        <m:limLow>
                          <m:limLowPr>
                            <m:ctrlPr>
                              <a:rPr lang="en-CA" i="1" smtClean="0">
                                <a:solidFill>
                                  <a:schemeClr val="bg2"/>
                                </a:solidFill>
                                <a:latin typeface="Cambria Math" panose="02040503050406030204" pitchFamily="18" charset="0"/>
                              </a:rPr>
                            </m:ctrlPr>
                          </m:limLowPr>
                          <m:e>
                            <m:r>
                              <m:rPr>
                                <m:sty m:val="p"/>
                              </m:rPr>
                              <a:rPr lang="en-CA" i="0" smtClean="0">
                                <a:solidFill>
                                  <a:schemeClr val="bg2"/>
                                </a:solidFill>
                                <a:latin typeface="Cambria Math" panose="02040503050406030204" pitchFamily="18" charset="0"/>
                              </a:rPr>
                              <m:t>max</m:t>
                            </m:r>
                          </m:e>
                          <m:lim>
                            <m:r>
                              <a:rPr lang="en-US" b="0" i="1" smtClean="0">
                                <a:solidFill>
                                  <a:schemeClr val="bg2"/>
                                </a:solidFill>
                                <a:latin typeface="Cambria Math" panose="02040503050406030204" pitchFamily="18" charset="0"/>
                              </a:rPr>
                              <m:t>𝑠</m:t>
                            </m:r>
                            <m:r>
                              <a:rPr lang="en-US" b="0" i="1" smtClean="0">
                                <a:solidFill>
                                  <a:schemeClr val="bg2"/>
                                </a:solidFill>
                                <a:latin typeface="Cambria Math" panose="02040503050406030204" pitchFamily="18" charset="0"/>
                                <a:ea typeface="Cambria Math" panose="02040503050406030204" pitchFamily="18" charset="0"/>
                              </a:rPr>
                              <m:t>∈</m:t>
                            </m:r>
                            <m:sSup>
                              <m:sSupPr>
                                <m:ctrlPr>
                                  <a:rPr lang="en-US" b="0" i="1" smtClean="0">
                                    <a:solidFill>
                                      <a:schemeClr val="bg2"/>
                                    </a:solidFill>
                                    <a:latin typeface="Cambria Math" panose="02040503050406030204" pitchFamily="18" charset="0"/>
                                    <a:ea typeface="Cambria Math" panose="02040503050406030204" pitchFamily="18" charset="0"/>
                                  </a:rPr>
                                </m:ctrlPr>
                              </m:sSupPr>
                              <m:e>
                                <m:r>
                                  <a:rPr lang="en-US" b="0" i="1" smtClean="0">
                                    <a:solidFill>
                                      <a:schemeClr val="bg2"/>
                                    </a:solidFill>
                                    <a:latin typeface="Cambria Math" panose="02040503050406030204" pitchFamily="18" charset="0"/>
                                    <a:ea typeface="Cambria Math" panose="02040503050406030204" pitchFamily="18" charset="0"/>
                                  </a:rPr>
                                  <m:t>𝑂</m:t>
                                </m:r>
                              </m:e>
                              <m:sup>
                                <m:sSub>
                                  <m:sSubPr>
                                    <m:ctrlPr>
                                      <a:rPr lang="en-US" b="0" i="1" smtClean="0">
                                        <a:solidFill>
                                          <a:schemeClr val="bg2"/>
                                        </a:solidFill>
                                        <a:latin typeface="Cambria Math" panose="02040503050406030204" pitchFamily="18" charset="0"/>
                                        <a:ea typeface="Cambria Math" panose="02040503050406030204" pitchFamily="18" charset="0"/>
                                      </a:rPr>
                                    </m:ctrlPr>
                                  </m:sSubPr>
                                  <m:e>
                                    <m:r>
                                      <a:rPr lang="en-US" b="0" i="1" smtClean="0">
                                        <a:solidFill>
                                          <a:schemeClr val="bg2"/>
                                        </a:solidFill>
                                        <a:latin typeface="Cambria Math" panose="02040503050406030204" pitchFamily="18" charset="0"/>
                                        <a:ea typeface="Cambria Math" panose="02040503050406030204" pitchFamily="18" charset="0"/>
                                      </a:rPr>
                                      <m:t>𝑁</m:t>
                                    </m:r>
                                  </m:e>
                                  <m:sub>
                                    <m:r>
                                      <a:rPr lang="en-US" b="0" i="1" smtClean="0">
                                        <a:solidFill>
                                          <a:schemeClr val="bg2"/>
                                        </a:solidFill>
                                        <a:latin typeface="Cambria Math" panose="02040503050406030204" pitchFamily="18" charset="0"/>
                                        <a:ea typeface="Cambria Math" panose="02040503050406030204" pitchFamily="18" charset="0"/>
                                      </a:rPr>
                                      <m:t>𝑡</m:t>
                                    </m:r>
                                  </m:sub>
                                </m:sSub>
                              </m:sup>
                            </m:sSup>
                          </m:lim>
                        </m:limLow>
                      </m:fName>
                      <m:e>
                        <m:r>
                          <a:rPr lang="en-US" b="0" i="1" smtClean="0">
                            <a:solidFill>
                              <a:schemeClr val="bg2"/>
                            </a:solidFill>
                            <a:latin typeface="Cambria Math" panose="02040503050406030204" pitchFamily="18" charset="0"/>
                          </a:rPr>
                          <m:t>𝑝</m:t>
                        </m:r>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𝑦</m:t>
                        </m:r>
                        <m:r>
                          <a:rPr lang="en-US" b="0" i="1" smtClean="0">
                            <a:solidFill>
                              <a:schemeClr val="bg2"/>
                            </a:solidFill>
                            <a:latin typeface="Cambria Math" panose="02040503050406030204" pitchFamily="18" charset="0"/>
                          </a:rPr>
                          <m:t>|</m:t>
                        </m:r>
                        <m:r>
                          <m:rPr>
                            <m:sty m:val="p"/>
                          </m:rPr>
                          <a:rPr lang="en-US" altLang="zh-CN" i="1">
                            <a:solidFill>
                              <a:schemeClr val="bg2"/>
                            </a:solidFill>
                            <a:latin typeface="Cambria Math" panose="02040503050406030204" pitchFamily="18" charset="0"/>
                          </a:rPr>
                          <m:t>s</m:t>
                        </m:r>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𝐻</m:t>
                        </m:r>
                        <m:r>
                          <a:rPr lang="en-US" b="0" i="1" smtClean="0">
                            <a:solidFill>
                              <a:schemeClr val="bg2"/>
                            </a:solidFill>
                            <a:latin typeface="Cambria Math" panose="02040503050406030204" pitchFamily="18" charset="0"/>
                          </a:rPr>
                          <m:t>)</m:t>
                        </m:r>
                      </m:e>
                    </m:func>
                  </m:oMath>
                </a14:m>
                <a:r>
                  <a:rPr lang="en-CA" dirty="0" smtClean="0">
                    <a:solidFill>
                      <a:schemeClr val="bg2"/>
                    </a:solidFill>
                  </a:rPr>
                  <a:t>   (2)</a:t>
                </a:r>
              </a:p>
              <a:p>
                <a:r>
                  <a:rPr lang="en-US" dirty="0" smtClean="0">
                    <a:solidFill>
                      <a:schemeClr val="bg2"/>
                    </a:solidFill>
                  </a:rPr>
                  <a:t>Which can be rewritten as </a:t>
                </a:r>
              </a:p>
              <a:p>
                <a:pPr algn="ctr"/>
                <a:r>
                  <a:rPr lang="en-US" dirty="0">
                    <a:solidFill>
                      <a:schemeClr val="bg2"/>
                    </a:solidFill>
                  </a:rPr>
                  <a:t> </a:t>
                </a:r>
                <a14:m>
                  <m:oMath xmlns:m="http://schemas.openxmlformats.org/officeDocument/2006/math">
                    <m:sSub>
                      <m:sSubPr>
                        <m:ctrlPr>
                          <a:rPr lang="en-US"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𝑠</m:t>
                        </m:r>
                      </m:e>
                      <m:sub>
                        <m:r>
                          <a:rPr lang="en-US" b="0" i="1" smtClean="0">
                            <a:solidFill>
                              <a:schemeClr val="bg2"/>
                            </a:solidFill>
                            <a:latin typeface="Cambria Math" panose="02040503050406030204" pitchFamily="18" charset="0"/>
                          </a:rPr>
                          <m:t>𝑀𝐿</m:t>
                        </m:r>
                      </m:sub>
                    </m:sSub>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𝑎𝑟𝑔</m:t>
                    </m:r>
                    <m:func>
                      <m:funcPr>
                        <m:ctrlPr>
                          <a:rPr lang="en-US" b="0" i="1" smtClean="0">
                            <a:solidFill>
                              <a:schemeClr val="bg2"/>
                            </a:solidFill>
                            <a:latin typeface="Cambria Math" panose="02040503050406030204" pitchFamily="18" charset="0"/>
                          </a:rPr>
                        </m:ctrlPr>
                      </m:funcPr>
                      <m:fName>
                        <m:limLow>
                          <m:limLowPr>
                            <m:ctrlPr>
                              <a:rPr lang="en-US" b="0" i="1" smtClean="0">
                                <a:solidFill>
                                  <a:schemeClr val="bg2"/>
                                </a:solidFill>
                                <a:latin typeface="Cambria Math" panose="02040503050406030204" pitchFamily="18" charset="0"/>
                              </a:rPr>
                            </m:ctrlPr>
                          </m:limLowPr>
                          <m:e>
                            <m:r>
                              <m:rPr>
                                <m:sty m:val="p"/>
                              </m:rPr>
                              <a:rPr lang="en-US" b="0" i="0" smtClean="0">
                                <a:solidFill>
                                  <a:schemeClr val="bg2"/>
                                </a:solidFill>
                                <a:latin typeface="Cambria Math" panose="02040503050406030204" pitchFamily="18" charset="0"/>
                              </a:rPr>
                              <m:t>min</m:t>
                            </m:r>
                          </m:e>
                          <m:lim>
                            <m:r>
                              <a:rPr lang="en-US" b="0" i="1" smtClean="0">
                                <a:solidFill>
                                  <a:schemeClr val="bg2"/>
                                </a:solidFill>
                                <a:latin typeface="Cambria Math" panose="02040503050406030204" pitchFamily="18" charset="0"/>
                              </a:rPr>
                              <m:t>𝑠</m:t>
                            </m:r>
                            <m:r>
                              <a:rPr lang="en-US" b="0" i="1" smtClean="0">
                                <a:solidFill>
                                  <a:schemeClr val="bg2"/>
                                </a:solidFill>
                                <a:latin typeface="Cambria Math" panose="02040503050406030204" pitchFamily="18" charset="0"/>
                                <a:ea typeface="Cambria Math" panose="02040503050406030204" pitchFamily="18" charset="0"/>
                              </a:rPr>
                              <m:t>∈</m:t>
                            </m:r>
                            <m:sSup>
                              <m:sSupPr>
                                <m:ctrlPr>
                                  <a:rPr lang="en-US" b="0" i="1" smtClean="0">
                                    <a:solidFill>
                                      <a:schemeClr val="bg2"/>
                                    </a:solidFill>
                                    <a:latin typeface="Cambria Math" panose="02040503050406030204" pitchFamily="18" charset="0"/>
                                    <a:ea typeface="Cambria Math" panose="02040503050406030204" pitchFamily="18" charset="0"/>
                                  </a:rPr>
                                </m:ctrlPr>
                              </m:sSupPr>
                              <m:e>
                                <m:r>
                                  <a:rPr lang="en-US" b="0" i="1" smtClean="0">
                                    <a:solidFill>
                                      <a:schemeClr val="bg2"/>
                                    </a:solidFill>
                                    <a:latin typeface="Cambria Math" panose="02040503050406030204" pitchFamily="18" charset="0"/>
                                    <a:ea typeface="Cambria Math" panose="02040503050406030204" pitchFamily="18" charset="0"/>
                                  </a:rPr>
                                  <m:t>𝑂</m:t>
                                </m:r>
                              </m:e>
                              <m:sup>
                                <m:sSub>
                                  <m:sSubPr>
                                    <m:ctrlPr>
                                      <a:rPr lang="en-US" b="0" i="1" smtClean="0">
                                        <a:solidFill>
                                          <a:schemeClr val="bg2"/>
                                        </a:solidFill>
                                        <a:latin typeface="Cambria Math" panose="02040503050406030204" pitchFamily="18" charset="0"/>
                                        <a:ea typeface="Cambria Math" panose="02040503050406030204" pitchFamily="18" charset="0"/>
                                      </a:rPr>
                                    </m:ctrlPr>
                                  </m:sSubPr>
                                  <m:e>
                                    <m:r>
                                      <a:rPr lang="en-US" b="0" i="1" smtClean="0">
                                        <a:solidFill>
                                          <a:schemeClr val="bg2"/>
                                        </a:solidFill>
                                        <a:latin typeface="Cambria Math" panose="02040503050406030204" pitchFamily="18" charset="0"/>
                                        <a:ea typeface="Cambria Math" panose="02040503050406030204" pitchFamily="18" charset="0"/>
                                      </a:rPr>
                                      <m:t>𝑁</m:t>
                                    </m:r>
                                  </m:e>
                                  <m:sub>
                                    <m:r>
                                      <a:rPr lang="en-US" b="0" i="1" smtClean="0">
                                        <a:solidFill>
                                          <a:schemeClr val="bg2"/>
                                        </a:solidFill>
                                        <a:latin typeface="Cambria Math" panose="02040503050406030204" pitchFamily="18" charset="0"/>
                                        <a:ea typeface="Cambria Math" panose="02040503050406030204" pitchFamily="18" charset="0"/>
                                      </a:rPr>
                                      <m:t>𝑡</m:t>
                                    </m:r>
                                  </m:sub>
                                </m:sSub>
                              </m:sup>
                            </m:sSup>
                          </m:lim>
                        </m:limLow>
                      </m:fName>
                      <m:e>
                        <m:sSup>
                          <m:sSupPr>
                            <m:ctrlPr>
                              <a:rPr lang="en-US" b="0" i="1" smtClean="0">
                                <a:solidFill>
                                  <a:schemeClr val="bg2"/>
                                </a:solidFill>
                                <a:latin typeface="Cambria Math" panose="02040503050406030204" pitchFamily="18" charset="0"/>
                              </a:rPr>
                            </m:ctrlPr>
                          </m:sSupPr>
                          <m:e>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𝑦</m:t>
                            </m:r>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𝐻𝑥</m:t>
                            </m:r>
                            <m:r>
                              <a:rPr lang="en-US" b="0" i="1" smtClean="0">
                                <a:solidFill>
                                  <a:schemeClr val="bg2"/>
                                </a:solidFill>
                                <a:latin typeface="Cambria Math" panose="02040503050406030204" pitchFamily="18" charset="0"/>
                              </a:rPr>
                              <m:t>||</m:t>
                            </m:r>
                          </m:e>
                          <m:sup>
                            <m:r>
                              <a:rPr lang="en-US" b="0" i="1" smtClean="0">
                                <a:solidFill>
                                  <a:schemeClr val="bg2"/>
                                </a:solidFill>
                                <a:latin typeface="Cambria Math" panose="02040503050406030204" pitchFamily="18" charset="0"/>
                              </a:rPr>
                              <m:t>2</m:t>
                            </m:r>
                          </m:sup>
                        </m:sSup>
                      </m:e>
                    </m:func>
                  </m:oMath>
                </a14:m>
                <a:r>
                  <a:rPr lang="en-US" dirty="0" smtClean="0">
                    <a:solidFill>
                      <a:schemeClr val="bg2"/>
                    </a:solidFill>
                  </a:rPr>
                  <a:t>   (3)</a:t>
                </a:r>
              </a:p>
              <a:p>
                <a:r>
                  <a:rPr lang="en-US" dirty="0" smtClean="0">
                    <a:solidFill>
                      <a:schemeClr val="bg2"/>
                    </a:solidFill>
                  </a:rPr>
                  <a:t>Perform the QR factorization to </a:t>
                </a:r>
                <a14:m>
                  <m:oMath xmlns:m="http://schemas.openxmlformats.org/officeDocument/2006/math">
                    <m:r>
                      <a:rPr lang="en-US" b="0" i="1" smtClean="0">
                        <a:solidFill>
                          <a:schemeClr val="bg2"/>
                        </a:solidFill>
                        <a:latin typeface="Cambria Math" panose="02040503050406030204" pitchFamily="18" charset="0"/>
                      </a:rPr>
                      <m:t>𝐻</m:t>
                    </m:r>
                  </m:oMath>
                </a14:m>
                <a:r>
                  <a:rPr lang="en-US" dirty="0" smtClean="0">
                    <a:solidFill>
                      <a:schemeClr val="bg2"/>
                    </a:solidFill>
                  </a:rPr>
                  <a:t>, we have </a:t>
                </a:r>
              </a:p>
              <a:p>
                <a:pPr/>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𝐻</m:t>
                      </m:r>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𝑄𝑅</m:t>
                      </m:r>
                      <m:r>
                        <a:rPr lang="en-US" b="0" i="1" smtClean="0">
                          <a:solidFill>
                            <a:schemeClr val="bg2"/>
                          </a:solidFill>
                          <a:latin typeface="Cambria Math" panose="02040503050406030204" pitchFamily="18" charset="0"/>
                        </a:rPr>
                        <m:t>    </m:t>
                      </m:r>
                      <m:d>
                        <m:dPr>
                          <m:ctrlPr>
                            <a:rPr lang="en-US" b="0" i="1" smtClean="0">
                              <a:solidFill>
                                <a:schemeClr val="bg2"/>
                              </a:solidFill>
                              <a:latin typeface="Cambria Math" panose="02040503050406030204" pitchFamily="18" charset="0"/>
                            </a:rPr>
                          </m:ctrlPr>
                        </m:dPr>
                        <m:e>
                          <m:r>
                            <a:rPr lang="en-US" b="0" i="1" smtClean="0">
                              <a:solidFill>
                                <a:schemeClr val="bg2"/>
                              </a:solidFill>
                              <a:latin typeface="Cambria Math" panose="02040503050406030204" pitchFamily="18" charset="0"/>
                            </a:rPr>
                            <m:t>4</m:t>
                          </m:r>
                        </m:e>
                      </m:d>
                    </m:oMath>
                  </m:oMathPara>
                </a14:m>
                <a:endParaRPr lang="en-US" b="0" dirty="0" smtClean="0">
                  <a:solidFill>
                    <a:schemeClr val="bg2"/>
                  </a:solidFill>
                </a:endParaRPr>
              </a:p>
              <a:p>
                <a:r>
                  <a:rPr lang="en-US" dirty="0" smtClean="0">
                    <a:solidFill>
                      <a:schemeClr val="bg2"/>
                    </a:solidFill>
                  </a:rPr>
                  <a:t>Where </a:t>
                </a:r>
                <a14:m>
                  <m:oMath xmlns:m="http://schemas.openxmlformats.org/officeDocument/2006/math">
                    <m:r>
                      <a:rPr lang="en-US" b="0" i="1" smtClean="0">
                        <a:solidFill>
                          <a:schemeClr val="bg2"/>
                        </a:solidFill>
                        <a:latin typeface="Cambria Math" panose="02040503050406030204" pitchFamily="18" charset="0"/>
                      </a:rPr>
                      <m:t>𝑄</m:t>
                    </m:r>
                    <m:r>
                      <a:rPr lang="en-US" b="0" i="1" smtClean="0">
                        <a:solidFill>
                          <a:schemeClr val="bg2"/>
                        </a:solidFill>
                        <a:latin typeface="Cambria Math" panose="02040503050406030204" pitchFamily="18" charset="0"/>
                        <a:ea typeface="Cambria Math" panose="02040503050406030204" pitchFamily="18" charset="0"/>
                      </a:rPr>
                      <m:t>∈</m:t>
                    </m:r>
                    <m:sSup>
                      <m:sSupPr>
                        <m:ctrlPr>
                          <a:rPr lang="en-US" b="0" i="1" smtClean="0">
                            <a:solidFill>
                              <a:schemeClr val="bg2"/>
                            </a:solidFill>
                            <a:latin typeface="Cambria Math" panose="02040503050406030204" pitchFamily="18" charset="0"/>
                            <a:ea typeface="Cambria Math" panose="02040503050406030204" pitchFamily="18" charset="0"/>
                          </a:rPr>
                        </m:ctrlPr>
                      </m:sSupPr>
                      <m:e>
                        <m:r>
                          <a:rPr lang="en-US" b="0" i="1" smtClean="0">
                            <a:solidFill>
                              <a:schemeClr val="bg2"/>
                            </a:solidFill>
                            <a:latin typeface="Cambria Math" panose="02040503050406030204" pitchFamily="18" charset="0"/>
                            <a:ea typeface="Cambria Math" panose="02040503050406030204" pitchFamily="18" charset="0"/>
                          </a:rPr>
                          <m:t>𝐶</m:t>
                        </m:r>
                      </m:e>
                      <m:sup>
                        <m:sSub>
                          <m:sSubPr>
                            <m:ctrlPr>
                              <a:rPr lang="en-US" b="0" i="1" smtClean="0">
                                <a:solidFill>
                                  <a:schemeClr val="bg2"/>
                                </a:solidFill>
                                <a:latin typeface="Cambria Math" panose="02040503050406030204" pitchFamily="18" charset="0"/>
                                <a:ea typeface="Cambria Math" panose="02040503050406030204" pitchFamily="18" charset="0"/>
                              </a:rPr>
                            </m:ctrlPr>
                          </m:sSubPr>
                          <m:e>
                            <m:r>
                              <a:rPr lang="en-US" b="0" i="1" smtClean="0">
                                <a:solidFill>
                                  <a:schemeClr val="bg2"/>
                                </a:solidFill>
                                <a:latin typeface="Cambria Math" panose="02040503050406030204" pitchFamily="18" charset="0"/>
                                <a:ea typeface="Cambria Math" panose="02040503050406030204" pitchFamily="18" charset="0"/>
                              </a:rPr>
                              <m:t>𝑁</m:t>
                            </m:r>
                          </m:e>
                          <m:sub>
                            <m:r>
                              <a:rPr lang="en-US" b="0" i="1" smtClean="0">
                                <a:solidFill>
                                  <a:schemeClr val="bg2"/>
                                </a:solidFill>
                                <a:latin typeface="Cambria Math" panose="02040503050406030204" pitchFamily="18" charset="0"/>
                                <a:ea typeface="Cambria Math" panose="02040503050406030204" pitchFamily="18" charset="0"/>
                              </a:rPr>
                              <m:t>𝑡</m:t>
                            </m:r>
                          </m:sub>
                        </m:sSub>
                        <m:r>
                          <a:rPr lang="en-US" b="0" i="1" smtClean="0">
                            <a:solidFill>
                              <a:schemeClr val="bg2"/>
                            </a:solidFill>
                            <a:latin typeface="Cambria Math" panose="02040503050406030204" pitchFamily="18" charset="0"/>
                            <a:ea typeface="Cambria Math" panose="02040503050406030204" pitchFamily="18" charset="0"/>
                          </a:rPr>
                          <m:t>×</m:t>
                        </m:r>
                        <m:sSub>
                          <m:sSubPr>
                            <m:ctrlPr>
                              <a:rPr lang="en-US" b="0" i="1" smtClean="0">
                                <a:solidFill>
                                  <a:schemeClr val="bg2"/>
                                </a:solidFill>
                                <a:latin typeface="Cambria Math" panose="02040503050406030204" pitchFamily="18" charset="0"/>
                                <a:ea typeface="Cambria Math" panose="02040503050406030204" pitchFamily="18" charset="0"/>
                              </a:rPr>
                            </m:ctrlPr>
                          </m:sSubPr>
                          <m:e>
                            <m:r>
                              <a:rPr lang="en-US" b="0" i="1" smtClean="0">
                                <a:solidFill>
                                  <a:schemeClr val="bg2"/>
                                </a:solidFill>
                                <a:latin typeface="Cambria Math" panose="02040503050406030204" pitchFamily="18" charset="0"/>
                                <a:ea typeface="Cambria Math" panose="02040503050406030204" pitchFamily="18" charset="0"/>
                              </a:rPr>
                              <m:t>𝑁</m:t>
                            </m:r>
                          </m:e>
                          <m:sub>
                            <m:r>
                              <a:rPr lang="en-US" b="0" i="1" smtClean="0">
                                <a:solidFill>
                                  <a:schemeClr val="bg2"/>
                                </a:solidFill>
                                <a:latin typeface="Cambria Math" panose="02040503050406030204" pitchFamily="18" charset="0"/>
                                <a:ea typeface="Cambria Math" panose="02040503050406030204" pitchFamily="18" charset="0"/>
                              </a:rPr>
                              <m:t>𝑡</m:t>
                            </m:r>
                          </m:sub>
                        </m:sSub>
                      </m:sup>
                    </m:sSup>
                  </m:oMath>
                </a14:m>
                <a:r>
                  <a:rPr lang="en-US" dirty="0" smtClean="0">
                    <a:solidFill>
                      <a:schemeClr val="bg2"/>
                    </a:solidFill>
                  </a:rPr>
                  <a:t> denotes unitary matrix and  </a:t>
                </a:r>
                <a14:m>
                  <m:oMath xmlns:m="http://schemas.openxmlformats.org/officeDocument/2006/math">
                    <m:r>
                      <m:rPr>
                        <m:sty m:val="p"/>
                      </m:rPr>
                      <a:rPr lang="en-US" b="0" i="0" smtClean="0">
                        <a:solidFill>
                          <a:schemeClr val="bg2"/>
                        </a:solidFill>
                        <a:latin typeface="Cambria Math" panose="02040503050406030204" pitchFamily="18" charset="0"/>
                        <a:ea typeface="Cambria Math" panose="02040503050406030204" pitchFamily="18" charset="0"/>
                      </a:rPr>
                      <m:t>R</m:t>
                    </m:r>
                    <m:r>
                      <a:rPr lang="en-US" b="0" i="1" smtClean="0">
                        <a:solidFill>
                          <a:schemeClr val="bg2"/>
                        </a:solidFill>
                        <a:latin typeface="Cambria Math" panose="02040503050406030204" pitchFamily="18" charset="0"/>
                        <a:ea typeface="Cambria Math" panose="02040503050406030204" pitchFamily="18" charset="0"/>
                      </a:rPr>
                      <m:t>∈</m:t>
                    </m:r>
                    <m:sSup>
                      <m:sSupPr>
                        <m:ctrlPr>
                          <a:rPr lang="en-US" b="0" i="1" smtClean="0">
                            <a:solidFill>
                              <a:schemeClr val="bg2"/>
                            </a:solidFill>
                            <a:latin typeface="Cambria Math" panose="02040503050406030204" pitchFamily="18" charset="0"/>
                            <a:ea typeface="Cambria Math" panose="02040503050406030204" pitchFamily="18" charset="0"/>
                          </a:rPr>
                        </m:ctrlPr>
                      </m:sSupPr>
                      <m:e>
                        <m:r>
                          <a:rPr lang="en-US" b="0" i="1" smtClean="0">
                            <a:solidFill>
                              <a:schemeClr val="bg2"/>
                            </a:solidFill>
                            <a:latin typeface="Cambria Math" panose="02040503050406030204" pitchFamily="18" charset="0"/>
                            <a:ea typeface="Cambria Math" panose="02040503050406030204" pitchFamily="18" charset="0"/>
                          </a:rPr>
                          <m:t>𝐶</m:t>
                        </m:r>
                      </m:e>
                      <m:sup>
                        <m:sSub>
                          <m:sSubPr>
                            <m:ctrlPr>
                              <a:rPr lang="en-US" b="0" i="1" smtClean="0">
                                <a:solidFill>
                                  <a:schemeClr val="bg2"/>
                                </a:solidFill>
                                <a:latin typeface="Cambria Math" panose="02040503050406030204" pitchFamily="18" charset="0"/>
                                <a:ea typeface="Cambria Math" panose="02040503050406030204" pitchFamily="18" charset="0"/>
                              </a:rPr>
                            </m:ctrlPr>
                          </m:sSubPr>
                          <m:e>
                            <m:r>
                              <a:rPr lang="en-US" b="0" i="1" smtClean="0">
                                <a:solidFill>
                                  <a:schemeClr val="bg2"/>
                                </a:solidFill>
                                <a:latin typeface="Cambria Math" panose="02040503050406030204" pitchFamily="18" charset="0"/>
                                <a:ea typeface="Cambria Math" panose="02040503050406030204" pitchFamily="18" charset="0"/>
                              </a:rPr>
                              <m:t>𝑁</m:t>
                            </m:r>
                          </m:e>
                          <m:sub>
                            <m:r>
                              <a:rPr lang="en-US" b="0" i="1" smtClean="0">
                                <a:solidFill>
                                  <a:schemeClr val="bg2"/>
                                </a:solidFill>
                                <a:latin typeface="Cambria Math" panose="02040503050406030204" pitchFamily="18" charset="0"/>
                                <a:ea typeface="Cambria Math" panose="02040503050406030204" pitchFamily="18" charset="0"/>
                              </a:rPr>
                              <m:t>𝑡</m:t>
                            </m:r>
                          </m:sub>
                        </m:sSub>
                        <m:r>
                          <a:rPr lang="en-US" b="0" i="1" smtClean="0">
                            <a:solidFill>
                              <a:schemeClr val="bg2"/>
                            </a:solidFill>
                            <a:latin typeface="Cambria Math" panose="02040503050406030204" pitchFamily="18" charset="0"/>
                            <a:ea typeface="Cambria Math" panose="02040503050406030204" pitchFamily="18" charset="0"/>
                          </a:rPr>
                          <m:t>×</m:t>
                        </m:r>
                        <m:sSub>
                          <m:sSubPr>
                            <m:ctrlPr>
                              <a:rPr lang="en-US" b="0" i="1" smtClean="0">
                                <a:solidFill>
                                  <a:schemeClr val="bg2"/>
                                </a:solidFill>
                                <a:latin typeface="Cambria Math" panose="02040503050406030204" pitchFamily="18" charset="0"/>
                                <a:ea typeface="Cambria Math" panose="02040503050406030204" pitchFamily="18" charset="0"/>
                              </a:rPr>
                            </m:ctrlPr>
                          </m:sSubPr>
                          <m:e>
                            <m:r>
                              <a:rPr lang="en-US" b="0" i="1" smtClean="0">
                                <a:solidFill>
                                  <a:schemeClr val="bg2"/>
                                </a:solidFill>
                                <a:latin typeface="Cambria Math" panose="02040503050406030204" pitchFamily="18" charset="0"/>
                                <a:ea typeface="Cambria Math" panose="02040503050406030204" pitchFamily="18" charset="0"/>
                              </a:rPr>
                              <m:t>𝑁</m:t>
                            </m:r>
                          </m:e>
                          <m:sub>
                            <m:r>
                              <a:rPr lang="en-US" b="0" i="1" smtClean="0">
                                <a:solidFill>
                                  <a:schemeClr val="bg2"/>
                                </a:solidFill>
                                <a:latin typeface="Cambria Math" panose="02040503050406030204" pitchFamily="18" charset="0"/>
                                <a:ea typeface="Cambria Math" panose="02040503050406030204" pitchFamily="18" charset="0"/>
                              </a:rPr>
                              <m:t>𝑡</m:t>
                            </m:r>
                          </m:sub>
                        </m:sSub>
                      </m:sup>
                    </m:sSup>
                  </m:oMath>
                </a14:m>
                <a:r>
                  <a:rPr lang="en-US" dirty="0" smtClean="0">
                    <a:solidFill>
                      <a:schemeClr val="bg2"/>
                    </a:solidFill>
                  </a:rPr>
                  <a:t> denotes upper triangular matrix</a:t>
                </a:r>
                <a:r>
                  <a:rPr lang="en-US" dirty="0" smtClean="0">
                    <a:solidFill>
                      <a:schemeClr val="bg2"/>
                    </a:solidFill>
                  </a:rPr>
                  <a:t>. For sake of brevity we gave the object function directly</a:t>
                </a:r>
              </a:p>
              <a:p>
                <a:pPr algn="ctr"/>
                <a14:m>
                  <m:oMath xmlns:m="http://schemas.openxmlformats.org/officeDocument/2006/math">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𝑠</m:t>
                        </m:r>
                      </m:e>
                      <m:sub>
                        <m:r>
                          <a:rPr lang="en-US" i="1">
                            <a:solidFill>
                              <a:schemeClr val="bg2"/>
                            </a:solidFill>
                            <a:latin typeface="Cambria Math" panose="02040503050406030204" pitchFamily="18" charset="0"/>
                          </a:rPr>
                          <m:t>𝑀𝐿</m:t>
                        </m:r>
                      </m:sub>
                    </m:sSub>
                    <m:r>
                      <a:rPr lang="en-US" i="1">
                        <a:solidFill>
                          <a:schemeClr val="bg2"/>
                        </a:solidFill>
                        <a:latin typeface="Cambria Math" panose="02040503050406030204" pitchFamily="18" charset="0"/>
                      </a:rPr>
                      <m:t>=</m:t>
                    </m:r>
                    <m:r>
                      <a:rPr lang="en-US" i="1">
                        <a:solidFill>
                          <a:schemeClr val="bg2"/>
                        </a:solidFill>
                        <a:latin typeface="Cambria Math" panose="02040503050406030204" pitchFamily="18" charset="0"/>
                      </a:rPr>
                      <m:t>𝑎𝑟𝑔</m:t>
                    </m:r>
                    <m:func>
                      <m:funcPr>
                        <m:ctrlPr>
                          <a:rPr lang="en-US" i="1">
                            <a:solidFill>
                              <a:schemeClr val="bg2"/>
                            </a:solidFill>
                            <a:latin typeface="Cambria Math" panose="02040503050406030204" pitchFamily="18" charset="0"/>
                          </a:rPr>
                        </m:ctrlPr>
                      </m:funcPr>
                      <m:fName>
                        <m:limLow>
                          <m:limLowPr>
                            <m:ctrlPr>
                              <a:rPr lang="en-US" i="1">
                                <a:solidFill>
                                  <a:schemeClr val="bg2"/>
                                </a:solidFill>
                                <a:latin typeface="Cambria Math" panose="02040503050406030204" pitchFamily="18" charset="0"/>
                              </a:rPr>
                            </m:ctrlPr>
                          </m:limLowPr>
                          <m:e>
                            <m:r>
                              <m:rPr>
                                <m:sty m:val="p"/>
                              </m:rPr>
                              <a:rPr lang="en-US">
                                <a:solidFill>
                                  <a:schemeClr val="bg2"/>
                                </a:solidFill>
                                <a:latin typeface="Cambria Math" panose="02040503050406030204" pitchFamily="18" charset="0"/>
                              </a:rPr>
                              <m:t>min</m:t>
                            </m:r>
                          </m:e>
                          <m:lim>
                            <m:r>
                              <a:rPr lang="en-US" i="1">
                                <a:solidFill>
                                  <a:schemeClr val="bg2"/>
                                </a:solidFill>
                                <a:latin typeface="Cambria Math" panose="02040503050406030204" pitchFamily="18" charset="0"/>
                              </a:rPr>
                              <m:t>𝑠</m:t>
                            </m:r>
                            <m:r>
                              <a:rPr lang="en-US" i="1">
                                <a:solidFill>
                                  <a:schemeClr val="bg2"/>
                                </a:solidFill>
                                <a:latin typeface="Cambria Math" panose="02040503050406030204" pitchFamily="18" charset="0"/>
                                <a:ea typeface="Cambria Math" panose="02040503050406030204" pitchFamily="18" charset="0"/>
                              </a:rPr>
                              <m:t>∈</m:t>
                            </m:r>
                            <m:sSup>
                              <m:sSupPr>
                                <m:ctrlPr>
                                  <a:rPr lang="en-US" i="1">
                                    <a:solidFill>
                                      <a:schemeClr val="bg2"/>
                                    </a:solidFill>
                                    <a:latin typeface="Cambria Math" panose="02040503050406030204" pitchFamily="18" charset="0"/>
                                    <a:ea typeface="Cambria Math" panose="02040503050406030204" pitchFamily="18" charset="0"/>
                                  </a:rPr>
                                </m:ctrlPr>
                              </m:sSupPr>
                              <m:e>
                                <m:r>
                                  <a:rPr lang="en-US" i="1">
                                    <a:solidFill>
                                      <a:schemeClr val="bg2"/>
                                    </a:solidFill>
                                    <a:latin typeface="Cambria Math" panose="02040503050406030204" pitchFamily="18" charset="0"/>
                                    <a:ea typeface="Cambria Math" panose="02040503050406030204" pitchFamily="18" charset="0"/>
                                  </a:rPr>
                                  <m:t>𝑂</m:t>
                                </m:r>
                              </m:e>
                              <m:sup>
                                <m:sSub>
                                  <m:sSubPr>
                                    <m:ctrlPr>
                                      <a:rPr lang="en-US" i="1">
                                        <a:solidFill>
                                          <a:schemeClr val="bg2"/>
                                        </a:solidFill>
                                        <a:latin typeface="Cambria Math" panose="02040503050406030204" pitchFamily="18" charset="0"/>
                                        <a:ea typeface="Cambria Math" panose="02040503050406030204" pitchFamily="18" charset="0"/>
                                      </a:rPr>
                                    </m:ctrlPr>
                                  </m:sSubPr>
                                  <m:e>
                                    <m:r>
                                      <a:rPr lang="en-US" i="1">
                                        <a:solidFill>
                                          <a:schemeClr val="bg2"/>
                                        </a:solidFill>
                                        <a:latin typeface="Cambria Math" panose="02040503050406030204" pitchFamily="18" charset="0"/>
                                        <a:ea typeface="Cambria Math" panose="02040503050406030204" pitchFamily="18" charset="0"/>
                                      </a:rPr>
                                      <m:t>𝑁</m:t>
                                    </m:r>
                                  </m:e>
                                  <m:sub>
                                    <m:r>
                                      <a:rPr lang="en-US" i="1">
                                        <a:solidFill>
                                          <a:schemeClr val="bg2"/>
                                        </a:solidFill>
                                        <a:latin typeface="Cambria Math" panose="02040503050406030204" pitchFamily="18" charset="0"/>
                                        <a:ea typeface="Cambria Math" panose="02040503050406030204" pitchFamily="18" charset="0"/>
                                      </a:rPr>
                                      <m:t>𝑡</m:t>
                                    </m:r>
                                  </m:sub>
                                </m:sSub>
                              </m:sup>
                            </m:sSup>
                          </m:lim>
                        </m:limLow>
                      </m:fName>
                      <m:e>
                        <m:sSup>
                          <m:sSupPr>
                            <m:ctrlPr>
                              <a:rPr lang="en-US" i="1">
                                <a:solidFill>
                                  <a:schemeClr val="bg2"/>
                                </a:solidFill>
                                <a:latin typeface="Cambria Math" panose="02040503050406030204" pitchFamily="18" charset="0"/>
                              </a:rPr>
                            </m:ctrlPr>
                          </m:sSupPr>
                          <m:e>
                            <m:r>
                              <a:rPr lang="en-US" i="1">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𝑅</m:t>
                            </m:r>
                            <m:r>
                              <a:rPr lang="en-US" b="0" i="1" smtClean="0">
                                <a:solidFill>
                                  <a:schemeClr val="bg2"/>
                                </a:solidFill>
                                <a:latin typeface="Cambria Math" panose="02040503050406030204" pitchFamily="18" charset="0"/>
                              </a:rPr>
                              <m:t>(</m:t>
                            </m:r>
                            <m:acc>
                              <m:accPr>
                                <m:chr m:val="̂"/>
                                <m:ctrlPr>
                                  <a:rPr lang="en-US" b="0" i="1" smtClean="0">
                                    <a:solidFill>
                                      <a:schemeClr val="bg2"/>
                                    </a:solidFill>
                                    <a:latin typeface="Cambria Math" panose="02040503050406030204" pitchFamily="18" charset="0"/>
                                  </a:rPr>
                                </m:ctrlPr>
                              </m:accPr>
                              <m:e>
                                <m:r>
                                  <a:rPr lang="en-US" b="0" i="1" smtClean="0">
                                    <a:solidFill>
                                      <a:schemeClr val="bg2"/>
                                    </a:solidFill>
                                    <a:latin typeface="Cambria Math" panose="02040503050406030204" pitchFamily="18" charset="0"/>
                                  </a:rPr>
                                  <m:t>𝑆</m:t>
                                </m:r>
                              </m:e>
                            </m:acc>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𝑆</m:t>
                            </m:r>
                            <m:r>
                              <a:rPr lang="en-US" b="0" i="1" smtClean="0">
                                <a:solidFill>
                                  <a:schemeClr val="bg2"/>
                                </a:solidFill>
                                <a:latin typeface="Cambria Math" panose="02040503050406030204" pitchFamily="18" charset="0"/>
                              </a:rPr>
                              <m:t>)||</m:t>
                            </m:r>
                          </m:e>
                          <m:sup>
                            <m:r>
                              <a:rPr lang="en-US" i="1">
                                <a:solidFill>
                                  <a:schemeClr val="bg2"/>
                                </a:solidFill>
                                <a:latin typeface="Cambria Math" panose="02040503050406030204" pitchFamily="18" charset="0"/>
                              </a:rPr>
                              <m:t>2</m:t>
                            </m:r>
                          </m:sup>
                        </m:sSup>
                      </m:e>
                    </m:func>
                  </m:oMath>
                </a14:m>
                <a:r>
                  <a:rPr lang="en-US" dirty="0">
                    <a:solidFill>
                      <a:schemeClr val="bg2"/>
                    </a:solidFill>
                  </a:rPr>
                  <a:t>   </a:t>
                </a:r>
                <a:r>
                  <a:rPr lang="en-US" dirty="0" smtClean="0">
                    <a:solidFill>
                      <a:schemeClr val="bg2"/>
                    </a:solidFill>
                  </a:rPr>
                  <a:t>(5)</a:t>
                </a:r>
              </a:p>
              <a:p>
                <a:r>
                  <a:rPr lang="en-US" dirty="0" smtClean="0">
                    <a:solidFill>
                      <a:schemeClr val="bg2"/>
                    </a:solidFill>
                  </a:rPr>
                  <a:t>Where </a:t>
                </a:r>
                <a14:m>
                  <m:oMath xmlns:m="http://schemas.openxmlformats.org/officeDocument/2006/math">
                    <m:acc>
                      <m:accPr>
                        <m:chr m:val="̂"/>
                        <m:ctrlPr>
                          <a:rPr lang="en-US" i="1" smtClean="0">
                            <a:solidFill>
                              <a:schemeClr val="bg2"/>
                            </a:solidFill>
                            <a:latin typeface="Cambria Math" panose="02040503050406030204" pitchFamily="18" charset="0"/>
                          </a:rPr>
                        </m:ctrlPr>
                      </m:accPr>
                      <m:e>
                        <m:r>
                          <a:rPr lang="en-US" b="0" i="1" smtClean="0">
                            <a:solidFill>
                              <a:schemeClr val="bg2"/>
                            </a:solidFill>
                            <a:latin typeface="Cambria Math" panose="02040503050406030204" pitchFamily="18" charset="0"/>
                          </a:rPr>
                          <m:t>𝑠</m:t>
                        </m:r>
                      </m:e>
                    </m:acc>
                    <m:r>
                      <a:rPr lang="en-US" b="0" i="1" smtClean="0">
                        <a:solidFill>
                          <a:schemeClr val="bg2"/>
                        </a:solidFill>
                        <a:latin typeface="Cambria Math" panose="02040503050406030204" pitchFamily="18" charset="0"/>
                      </a:rPr>
                      <m:t>=</m:t>
                    </m:r>
                    <m:sSup>
                      <m:sSupPr>
                        <m:ctrlPr>
                          <a:rPr lang="en-US" b="0" i="1" smtClean="0">
                            <a:solidFill>
                              <a:schemeClr val="bg2"/>
                            </a:solidFill>
                            <a:latin typeface="Cambria Math" panose="02040503050406030204" pitchFamily="18" charset="0"/>
                          </a:rPr>
                        </m:ctrlPr>
                      </m:sSupPr>
                      <m:e>
                        <m:r>
                          <a:rPr lang="en-US" b="0" i="1" smtClean="0">
                            <a:solidFill>
                              <a:schemeClr val="bg2"/>
                            </a:solidFill>
                            <a:latin typeface="Cambria Math" panose="02040503050406030204" pitchFamily="18" charset="0"/>
                          </a:rPr>
                          <m:t>(</m:t>
                        </m:r>
                        <m:sSup>
                          <m:sSupPr>
                            <m:ctrlPr>
                              <a:rPr lang="en-US" b="0" i="1" smtClean="0">
                                <a:solidFill>
                                  <a:schemeClr val="bg2"/>
                                </a:solidFill>
                                <a:latin typeface="Cambria Math" panose="02040503050406030204" pitchFamily="18" charset="0"/>
                              </a:rPr>
                            </m:ctrlPr>
                          </m:sSupPr>
                          <m:e>
                            <m:r>
                              <a:rPr lang="en-US" b="0" i="1" smtClean="0">
                                <a:solidFill>
                                  <a:schemeClr val="bg2"/>
                                </a:solidFill>
                                <a:latin typeface="Cambria Math" panose="02040503050406030204" pitchFamily="18" charset="0"/>
                              </a:rPr>
                              <m:t>𝐻</m:t>
                            </m:r>
                          </m:e>
                          <m:sup>
                            <m:r>
                              <a:rPr lang="en-US" b="0" i="1" smtClean="0">
                                <a:solidFill>
                                  <a:schemeClr val="bg2"/>
                                </a:solidFill>
                                <a:latin typeface="Cambria Math" panose="02040503050406030204" pitchFamily="18" charset="0"/>
                              </a:rPr>
                              <m:t>𝐻</m:t>
                            </m:r>
                          </m:sup>
                        </m:sSup>
                        <m:r>
                          <a:rPr lang="en-US" b="0" i="1" smtClean="0">
                            <a:solidFill>
                              <a:schemeClr val="bg2"/>
                            </a:solidFill>
                            <a:latin typeface="Cambria Math" panose="02040503050406030204" pitchFamily="18" charset="0"/>
                          </a:rPr>
                          <m:t>𝐻</m:t>
                        </m:r>
                        <m:r>
                          <a:rPr lang="en-US" b="0" i="1" smtClean="0">
                            <a:solidFill>
                              <a:schemeClr val="bg2"/>
                            </a:solidFill>
                            <a:latin typeface="Cambria Math" panose="02040503050406030204" pitchFamily="18" charset="0"/>
                          </a:rPr>
                          <m:t>)</m:t>
                        </m:r>
                      </m:e>
                      <m:sup>
                        <m:r>
                          <a:rPr lang="en-US" b="0" i="1" smtClean="0">
                            <a:solidFill>
                              <a:schemeClr val="bg2"/>
                            </a:solidFill>
                            <a:latin typeface="Cambria Math" panose="02040503050406030204" pitchFamily="18" charset="0"/>
                          </a:rPr>
                          <m:t>−1</m:t>
                        </m:r>
                      </m:sup>
                    </m:sSup>
                    <m:sSup>
                      <m:sSupPr>
                        <m:ctrlPr>
                          <a:rPr lang="en-US" b="0" i="1" smtClean="0">
                            <a:solidFill>
                              <a:schemeClr val="bg2"/>
                            </a:solidFill>
                            <a:latin typeface="Cambria Math" panose="02040503050406030204" pitchFamily="18" charset="0"/>
                          </a:rPr>
                        </m:ctrlPr>
                      </m:sSupPr>
                      <m:e>
                        <m:r>
                          <a:rPr lang="en-US" b="0" i="1" smtClean="0">
                            <a:solidFill>
                              <a:schemeClr val="bg2"/>
                            </a:solidFill>
                            <a:latin typeface="Cambria Math" panose="02040503050406030204" pitchFamily="18" charset="0"/>
                          </a:rPr>
                          <m:t>𝐻</m:t>
                        </m:r>
                      </m:e>
                      <m:sup>
                        <m:r>
                          <a:rPr lang="en-US" b="0" i="1" smtClean="0">
                            <a:solidFill>
                              <a:schemeClr val="bg2"/>
                            </a:solidFill>
                            <a:latin typeface="Cambria Math" panose="02040503050406030204" pitchFamily="18" charset="0"/>
                          </a:rPr>
                          <m:t>𝐻</m:t>
                        </m:r>
                      </m:sup>
                    </m:sSup>
                    <m:r>
                      <a:rPr lang="en-US" b="0" i="1" smtClean="0">
                        <a:solidFill>
                          <a:schemeClr val="bg2"/>
                        </a:solidFill>
                        <a:latin typeface="Cambria Math" panose="02040503050406030204" pitchFamily="18" charset="0"/>
                      </a:rPr>
                      <m:t>𝑦</m:t>
                    </m:r>
                  </m:oMath>
                </a14:m>
                <a:r>
                  <a:rPr lang="en-US" dirty="0" smtClean="0">
                    <a:solidFill>
                      <a:schemeClr val="bg2"/>
                    </a:solidFill>
                  </a:rPr>
                  <a:t> denotes unconstrained estimation of </a:t>
                </a:r>
                <a14:m>
                  <m:oMath xmlns:m="http://schemas.openxmlformats.org/officeDocument/2006/math">
                    <m:r>
                      <a:rPr lang="en-US" b="0" i="1" smtClean="0">
                        <a:solidFill>
                          <a:schemeClr val="bg2"/>
                        </a:solidFill>
                        <a:latin typeface="Cambria Math" panose="02040503050406030204" pitchFamily="18" charset="0"/>
                      </a:rPr>
                      <m:t>𝑠</m:t>
                    </m:r>
                  </m:oMath>
                </a14:m>
                <a:r>
                  <a:rPr lang="en-US" dirty="0" smtClean="0">
                    <a:solidFill>
                      <a:schemeClr val="bg2"/>
                    </a:solidFill>
                  </a:rPr>
                  <a:t>.</a:t>
                </a:r>
                <a:endParaRPr lang="en-US" dirty="0">
                  <a:solidFill>
                    <a:schemeClr val="bg2"/>
                  </a:solidFill>
                </a:endParaRPr>
              </a:p>
              <a:p>
                <a:pPr algn="ctr"/>
                <a:endParaRPr lang="en-US" dirty="0" smtClean="0">
                  <a:solidFill>
                    <a:schemeClr val="bg2"/>
                  </a:solidFill>
                </a:endParaRPr>
              </a:p>
              <a:p>
                <a:r>
                  <a:rPr lang="en-US" dirty="0" smtClean="0">
                    <a:solidFill>
                      <a:schemeClr val="bg2"/>
                    </a:solidFill>
                  </a:rPr>
                  <a:t> </a:t>
                </a:r>
                <a:endParaRPr lang="en-CA" dirty="0">
                  <a:solidFill>
                    <a:schemeClr val="bg2"/>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581528" y="1959530"/>
                <a:ext cx="11305671" cy="3831498"/>
              </a:xfrm>
              <a:prstGeom prst="rect">
                <a:avLst/>
              </a:prstGeom>
              <a:blipFill rotWithShape="0">
                <a:blip r:embed="rId2"/>
                <a:stretch>
                  <a:fillRect l="-431" t="-795"/>
                </a:stretch>
              </a:blipFill>
            </p:spPr>
            <p:txBody>
              <a:bodyPr/>
              <a:lstStyle/>
              <a:p>
                <a:r>
                  <a:rPr lang="en-CA">
                    <a:noFill/>
                  </a:rPr>
                  <a:t> </a:t>
                </a:r>
              </a:p>
            </p:txBody>
          </p:sp>
        </mc:Fallback>
      </mc:AlternateContent>
      <p:sp>
        <p:nvSpPr>
          <p:cNvPr id="3" name="Date Placeholder 2"/>
          <p:cNvSpPr>
            <a:spLocks noGrp="1"/>
          </p:cNvSpPr>
          <p:nvPr>
            <p:ph type="dt" sz="half" idx="10"/>
          </p:nvPr>
        </p:nvSpPr>
        <p:spPr/>
        <p:txBody>
          <a:bodyPr/>
          <a:lstStyle/>
          <a:p>
            <a:fld id="{049B54AE-E0CA-47A8-836E-86A3515991E5}" type="datetime1">
              <a:rPr lang="en-CA" smtClean="0"/>
              <a:t>2015-04-16</a:t>
            </a:fld>
            <a:endParaRPr lang="en-CA"/>
          </a:p>
        </p:txBody>
      </p:sp>
    </p:spTree>
    <p:extLst>
      <p:ext uri="{BB962C8B-B14F-4D97-AF65-F5344CB8AC3E}">
        <p14:creationId xmlns:p14="http://schemas.microsoft.com/office/powerpoint/2010/main" val="3570490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6" y="281713"/>
            <a:ext cx="6015610" cy="1009933"/>
          </a:xfrm>
        </p:spPr>
        <p:txBody>
          <a:bodyPr>
            <a:normAutofit fontScale="90000"/>
          </a:bodyPr>
          <a:lstStyle/>
          <a:p>
            <a:r>
              <a:rPr lang="en-US" dirty="0" smtClean="0">
                <a:solidFill>
                  <a:schemeClr val="bg1"/>
                </a:solidFill>
              </a:rPr>
              <a:t>Channel Model and Fixed Complexity Sphere Decoder (FCSD)</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11</a:t>
            </a:fld>
            <a:endParaRPr lang="en-CA"/>
          </a:p>
        </p:txBody>
      </p:sp>
      <p:sp>
        <p:nvSpPr>
          <p:cNvPr id="6" name="TextBox 5"/>
          <p:cNvSpPr txBox="1"/>
          <p:nvPr/>
        </p:nvSpPr>
        <p:spPr>
          <a:xfrm>
            <a:off x="429308" y="1580402"/>
            <a:ext cx="4817660" cy="461665"/>
          </a:xfrm>
          <a:prstGeom prst="rect">
            <a:avLst/>
          </a:prstGeom>
          <a:noFill/>
        </p:spPr>
        <p:txBody>
          <a:bodyPr wrap="square" rtlCol="0">
            <a:spAutoFit/>
          </a:bodyPr>
          <a:lstStyle/>
          <a:p>
            <a:r>
              <a:rPr lang="en-US" sz="2400" dirty="0" smtClean="0">
                <a:solidFill>
                  <a:schemeClr val="bg1"/>
                </a:solidFill>
              </a:rPr>
              <a:t>Fixed Complexity Sphere Decoder</a:t>
            </a:r>
            <a:endParaRPr lang="en-CA" sz="2400" dirty="0">
              <a:solidFill>
                <a:schemeClr val="bg1"/>
              </a:solidFill>
            </a:endParaRPr>
          </a:p>
        </p:txBody>
      </p:sp>
      <mc:AlternateContent xmlns:mc="http://schemas.openxmlformats.org/markup-compatibility/2006">
        <mc:Choice xmlns:a14="http://schemas.microsoft.com/office/drawing/2010/main" Requires="a14">
          <p:sp>
            <p:nvSpPr>
              <p:cNvPr id="7" name="TextBox 6"/>
              <p:cNvSpPr txBox="1"/>
              <p:nvPr/>
            </p:nvSpPr>
            <p:spPr>
              <a:xfrm>
                <a:off x="266178" y="2059566"/>
                <a:ext cx="5403102" cy="3416320"/>
              </a:xfrm>
              <a:prstGeom prst="rect">
                <a:avLst/>
              </a:prstGeom>
              <a:noFill/>
            </p:spPr>
            <p:txBody>
              <a:bodyPr wrap="square" rtlCol="0">
                <a:spAutoFit/>
              </a:bodyPr>
              <a:lstStyle/>
              <a:p>
                <a:r>
                  <a:rPr lang="en-CA" dirty="0" smtClean="0">
                    <a:solidFill>
                      <a:schemeClr val="bg2"/>
                    </a:solidFill>
                  </a:rPr>
                  <a:t>FCSD is a tree searching algorithm performs depth first searching.</a:t>
                </a:r>
                <a:endParaRPr lang="en-CA" dirty="0">
                  <a:solidFill>
                    <a:schemeClr val="bg2"/>
                  </a:solidFill>
                </a:endParaRPr>
              </a:p>
              <a:p>
                <a:r>
                  <a:rPr lang="en-CA" dirty="0">
                    <a:solidFill>
                      <a:schemeClr val="bg2"/>
                    </a:solidFill>
                  </a:rPr>
                  <a:t>At the first </a:t>
                </a:r>
                <a14:m>
                  <m:oMath xmlns:m="http://schemas.openxmlformats.org/officeDocument/2006/math">
                    <m:r>
                      <a:rPr lang="en-CA" i="1" smtClean="0">
                        <a:solidFill>
                          <a:schemeClr val="bg2"/>
                        </a:solidFill>
                        <a:latin typeface="Cambria Math" panose="02040503050406030204" pitchFamily="18" charset="0"/>
                        <a:ea typeface="Cambria Math" panose="02040503050406030204" pitchFamily="18" charset="0"/>
                      </a:rPr>
                      <m:t>𝜌</m:t>
                    </m:r>
                  </m:oMath>
                </a14:m>
                <a:r>
                  <a:rPr lang="en-CA" dirty="0" smtClean="0">
                    <a:solidFill>
                      <a:schemeClr val="bg2"/>
                    </a:solidFill>
                  </a:rPr>
                  <a:t> </a:t>
                </a:r>
                <a:r>
                  <a:rPr lang="en-CA" dirty="0">
                    <a:solidFill>
                      <a:schemeClr val="bg2"/>
                    </a:solidFill>
                  </a:rPr>
                  <a:t>node </a:t>
                </a:r>
                <a:r>
                  <a:rPr lang="en-CA" dirty="0" smtClean="0">
                    <a:solidFill>
                      <a:schemeClr val="bg2"/>
                    </a:solidFill>
                  </a:rPr>
                  <a:t>levels FCSD </a:t>
                </a:r>
                <a:r>
                  <a:rPr lang="en-CA" dirty="0">
                    <a:solidFill>
                      <a:schemeClr val="bg2"/>
                    </a:solidFill>
                  </a:rPr>
                  <a:t>searches all </a:t>
                </a:r>
                <a:r>
                  <a:rPr lang="en-CA" dirty="0" smtClean="0">
                    <a:solidFill>
                      <a:schemeClr val="bg2"/>
                    </a:solidFill>
                  </a:rPr>
                  <a:t>the possible </a:t>
                </a:r>
                <a:r>
                  <a:rPr lang="en-CA" dirty="0">
                    <a:solidFill>
                      <a:schemeClr val="bg2"/>
                    </a:solidFill>
                  </a:rPr>
                  <a:t>signal </a:t>
                </a:r>
                <a:r>
                  <a:rPr lang="en-CA" dirty="0" smtClean="0">
                    <a:solidFill>
                      <a:schemeClr val="bg2"/>
                    </a:solidFill>
                  </a:rPr>
                  <a:t>symbols exhaustively </a:t>
                </a:r>
                <a:r>
                  <a:rPr lang="en-CA" dirty="0">
                    <a:solidFill>
                      <a:schemeClr val="bg2"/>
                    </a:solidFill>
                  </a:rPr>
                  <a:t>in </a:t>
                </a:r>
                <a:r>
                  <a:rPr lang="en-CA" dirty="0" smtClean="0">
                    <a:solidFill>
                      <a:schemeClr val="bg2"/>
                    </a:solidFill>
                  </a:rPr>
                  <a:t>constellation alphabet </a:t>
                </a:r>
                <a:r>
                  <a:rPr lang="en-CA" dirty="0">
                    <a:solidFill>
                      <a:schemeClr val="bg2"/>
                    </a:solidFill>
                  </a:rPr>
                  <a:t>O, a process </a:t>
                </a:r>
                <a:r>
                  <a:rPr lang="en-CA" dirty="0" smtClean="0">
                    <a:solidFill>
                      <a:schemeClr val="bg2"/>
                    </a:solidFill>
                  </a:rPr>
                  <a:t>called Full </a:t>
                </a:r>
                <a:r>
                  <a:rPr lang="en-CA" dirty="0">
                    <a:solidFill>
                      <a:schemeClr val="bg2"/>
                    </a:solidFill>
                  </a:rPr>
                  <a:t>Expansion (FE</a:t>
                </a:r>
                <a:r>
                  <a:rPr lang="en-CA" dirty="0" smtClean="0">
                    <a:solidFill>
                      <a:schemeClr val="bg2"/>
                    </a:solidFill>
                  </a:rPr>
                  <a:t>). </a:t>
                </a:r>
                <a:r>
                  <a:rPr lang="en-CA" dirty="0">
                    <a:solidFill>
                      <a:schemeClr val="bg2"/>
                    </a:solidFill>
                  </a:rPr>
                  <a:t>at the remaining </a:t>
                </a:r>
                <a14:m>
                  <m:oMath xmlns:m="http://schemas.openxmlformats.org/officeDocument/2006/math">
                    <m:sSub>
                      <m:sSubPr>
                        <m:ctrlPr>
                          <a:rPr lang="en-CA"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𝑁</m:t>
                        </m:r>
                      </m:e>
                      <m:sub>
                        <m:r>
                          <m:rPr>
                            <m:sty m:val="p"/>
                          </m:rPr>
                          <a:rPr lang="en-US" altLang="zh-CN" i="1">
                            <a:solidFill>
                              <a:schemeClr val="bg2"/>
                            </a:solidFill>
                            <a:latin typeface="Cambria Math" panose="02040503050406030204" pitchFamily="18" charset="0"/>
                          </a:rPr>
                          <m:t>t</m:t>
                        </m:r>
                      </m:sub>
                    </m:sSub>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ea typeface="Cambria Math" panose="02040503050406030204" pitchFamily="18" charset="0"/>
                      </a:rPr>
                      <m:t>𝜌</m:t>
                    </m:r>
                    <m:r>
                      <a:rPr lang="en-US" b="0" i="1" smtClean="0">
                        <a:solidFill>
                          <a:schemeClr val="bg2"/>
                        </a:solidFill>
                        <a:latin typeface="Cambria Math" panose="02040503050406030204" pitchFamily="18" charset="0"/>
                        <a:ea typeface="Cambria Math" panose="02040503050406030204" pitchFamily="18" charset="0"/>
                      </a:rPr>
                      <m:t> </m:t>
                    </m:r>
                  </m:oMath>
                </a14:m>
                <a:r>
                  <a:rPr lang="en-CA" dirty="0" smtClean="0">
                    <a:solidFill>
                      <a:schemeClr val="bg2"/>
                    </a:solidFill>
                  </a:rPr>
                  <a:t>levels </a:t>
                </a:r>
                <a:r>
                  <a:rPr lang="en-CA" dirty="0">
                    <a:solidFill>
                      <a:schemeClr val="bg2"/>
                    </a:solidFill>
                  </a:rPr>
                  <a:t>of </a:t>
                </a:r>
                <a:r>
                  <a:rPr lang="en-CA" dirty="0" smtClean="0">
                    <a:solidFill>
                      <a:schemeClr val="bg2"/>
                    </a:solidFill>
                  </a:rPr>
                  <a:t>nodes, </a:t>
                </a:r>
                <a:r>
                  <a:rPr lang="en-CA" dirty="0">
                    <a:solidFill>
                      <a:schemeClr val="bg2"/>
                    </a:solidFill>
                  </a:rPr>
                  <a:t>the </a:t>
                </a:r>
                <a:r>
                  <a:rPr lang="en-CA" dirty="0" smtClean="0">
                    <a:solidFill>
                      <a:schemeClr val="bg2"/>
                    </a:solidFill>
                  </a:rPr>
                  <a:t>FCSD employs </a:t>
                </a:r>
                <a:r>
                  <a:rPr lang="en-CA" dirty="0">
                    <a:solidFill>
                      <a:schemeClr val="bg2"/>
                    </a:solidFill>
                  </a:rPr>
                  <a:t>decision feedback, </a:t>
                </a:r>
                <a:r>
                  <a:rPr lang="en-CA" dirty="0" smtClean="0">
                    <a:solidFill>
                      <a:schemeClr val="bg2"/>
                    </a:solidFill>
                  </a:rPr>
                  <a:t>therefore </a:t>
                </a:r>
                <a:r>
                  <a:rPr lang="en-CA" dirty="0">
                    <a:solidFill>
                      <a:schemeClr val="bg2"/>
                    </a:solidFill>
                  </a:rPr>
                  <a:t>there are only </a:t>
                </a:r>
                <a:r>
                  <a:rPr lang="en-CA" dirty="0" smtClean="0">
                    <a:solidFill>
                      <a:schemeClr val="bg2"/>
                    </a:solidFill>
                  </a:rPr>
                  <a:t>one branch expansion </a:t>
                </a:r>
                <a:r>
                  <a:rPr lang="en-CA" dirty="0">
                    <a:solidFill>
                      <a:schemeClr val="bg2"/>
                    </a:solidFill>
                  </a:rPr>
                  <a:t>for each symbol node at this stage. </a:t>
                </a:r>
                <a:r>
                  <a:rPr lang="en-CA" dirty="0">
                    <a:solidFill>
                      <a:schemeClr val="bg2"/>
                    </a:solidFill>
                  </a:rPr>
                  <a:t>This</a:t>
                </a:r>
              </a:p>
              <a:p>
                <a:r>
                  <a:rPr lang="en-CA" dirty="0">
                    <a:solidFill>
                      <a:schemeClr val="bg2"/>
                    </a:solidFill>
                  </a:rPr>
                  <a:t>stage is called Single Expansion (SE). </a:t>
                </a:r>
                <a:r>
                  <a:rPr lang="en-CA" dirty="0">
                    <a:solidFill>
                      <a:schemeClr val="bg2"/>
                    </a:solidFill>
                  </a:rPr>
                  <a:t>Thus the total </a:t>
                </a:r>
                <a:r>
                  <a:rPr lang="en-CA" dirty="0" smtClean="0">
                    <a:solidFill>
                      <a:schemeClr val="bg2"/>
                    </a:solidFill>
                  </a:rPr>
                  <a:t>number of </a:t>
                </a:r>
                <a:r>
                  <a:rPr lang="en-CA" dirty="0">
                    <a:solidFill>
                      <a:schemeClr val="bg2"/>
                    </a:solidFill>
                  </a:rPr>
                  <a:t>the branches is fixed, </a:t>
                </a:r>
                <a:r>
                  <a:rPr lang="en-CA" dirty="0" smtClean="0">
                    <a:solidFill>
                      <a:schemeClr val="bg2"/>
                    </a:solidFill>
                  </a:rPr>
                  <a:t>only determined by FE. FCSD </a:t>
                </a:r>
                <a:r>
                  <a:rPr lang="en-CA" dirty="0">
                    <a:solidFill>
                      <a:schemeClr val="bg2"/>
                    </a:solidFill>
                  </a:rPr>
                  <a:t>works as a </a:t>
                </a:r>
                <a:r>
                  <a:rPr lang="en-CA" dirty="0" smtClean="0">
                    <a:solidFill>
                      <a:schemeClr val="bg2"/>
                    </a:solidFill>
                  </a:rPr>
                  <a:t>constant number </a:t>
                </a:r>
                <a:r>
                  <a:rPr lang="en-CA" dirty="0">
                    <a:solidFill>
                      <a:schemeClr val="bg2"/>
                    </a:solidFill>
                  </a:rPr>
                  <a:t>of </a:t>
                </a:r>
                <a:r>
                  <a:rPr lang="en-CA" dirty="0" smtClean="0">
                    <a:solidFill>
                      <a:schemeClr val="bg2"/>
                    </a:solidFill>
                  </a:rPr>
                  <a:t>independent multiple </a:t>
                </a:r>
                <a:r>
                  <a:rPr lang="en-CA" dirty="0">
                    <a:solidFill>
                      <a:schemeClr val="bg2"/>
                    </a:solidFill>
                  </a:rPr>
                  <a:t>path tree searching algorithm.</a:t>
                </a:r>
              </a:p>
            </p:txBody>
          </p:sp>
        </mc:Choice>
        <mc:Fallback>
          <p:sp>
            <p:nvSpPr>
              <p:cNvPr id="7" name="TextBox 6"/>
              <p:cNvSpPr txBox="1">
                <a:spLocks noRot="1" noChangeAspect="1" noMove="1" noResize="1" noEditPoints="1" noAdjustHandles="1" noChangeArrowheads="1" noChangeShapeType="1" noTextEdit="1"/>
              </p:cNvSpPr>
              <p:nvPr/>
            </p:nvSpPr>
            <p:spPr>
              <a:xfrm>
                <a:off x="266178" y="2059566"/>
                <a:ext cx="5403102" cy="3416320"/>
              </a:xfrm>
              <a:prstGeom prst="rect">
                <a:avLst/>
              </a:prstGeom>
              <a:blipFill rotWithShape="0">
                <a:blip r:embed="rId2"/>
                <a:stretch>
                  <a:fillRect l="-1016" t="-1071" r="-1354" b="-1964"/>
                </a:stretch>
              </a:blipFill>
            </p:spPr>
            <p:txBody>
              <a:bodyPr/>
              <a:lstStyle/>
              <a:p>
                <a:r>
                  <a:rPr lang="en-CA">
                    <a:noFill/>
                  </a:rPr>
                  <a:t> </a:t>
                </a:r>
              </a:p>
            </p:txBody>
          </p:sp>
        </mc:Fallback>
      </mc:AlternateContent>
      <p:sp>
        <p:nvSpPr>
          <p:cNvPr id="3" name="Date Placeholder 2"/>
          <p:cNvSpPr>
            <a:spLocks noGrp="1"/>
          </p:cNvSpPr>
          <p:nvPr>
            <p:ph type="dt" sz="half" idx="10"/>
          </p:nvPr>
        </p:nvSpPr>
        <p:spPr/>
        <p:txBody>
          <a:bodyPr/>
          <a:lstStyle/>
          <a:p>
            <a:fld id="{049B54AE-E0CA-47A8-836E-86A3515991E5}" type="datetime1">
              <a:rPr lang="en-CA" smtClean="0"/>
              <a:t>2015-04-17</a:t>
            </a:fld>
            <a:endParaRPr lang="en-CA"/>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9934" y="16658"/>
            <a:ext cx="6219825" cy="5172075"/>
          </a:xfrm>
          <a:prstGeom prst="rect">
            <a:avLst/>
          </a:prstGeom>
        </p:spPr>
      </p:pic>
    </p:spTree>
    <p:extLst>
      <p:ext uri="{BB962C8B-B14F-4D97-AF65-F5344CB8AC3E}">
        <p14:creationId xmlns:p14="http://schemas.microsoft.com/office/powerpoint/2010/main" val="4062508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6" y="281713"/>
            <a:ext cx="6015610" cy="1009933"/>
          </a:xfrm>
        </p:spPr>
        <p:txBody>
          <a:bodyPr>
            <a:normAutofit fontScale="90000"/>
          </a:bodyPr>
          <a:lstStyle/>
          <a:p>
            <a:r>
              <a:rPr lang="en-US" dirty="0" smtClean="0">
                <a:solidFill>
                  <a:schemeClr val="bg1"/>
                </a:solidFill>
              </a:rPr>
              <a:t>Channel Model and Fixed Complexity Sphere Decoder (FCSD)</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12</a:t>
            </a:fld>
            <a:endParaRPr lang="en-CA"/>
          </a:p>
        </p:txBody>
      </p:sp>
      <p:sp>
        <p:nvSpPr>
          <p:cNvPr id="6" name="TextBox 5"/>
          <p:cNvSpPr txBox="1"/>
          <p:nvPr/>
        </p:nvSpPr>
        <p:spPr>
          <a:xfrm>
            <a:off x="429308" y="1580402"/>
            <a:ext cx="4817660" cy="461665"/>
          </a:xfrm>
          <a:prstGeom prst="rect">
            <a:avLst/>
          </a:prstGeom>
          <a:noFill/>
        </p:spPr>
        <p:txBody>
          <a:bodyPr wrap="square" rtlCol="0">
            <a:spAutoFit/>
          </a:bodyPr>
          <a:lstStyle/>
          <a:p>
            <a:r>
              <a:rPr lang="en-US" sz="2400" dirty="0" smtClean="0">
                <a:solidFill>
                  <a:schemeClr val="bg1"/>
                </a:solidFill>
              </a:rPr>
              <a:t>Fixed Complexity Sphere Decoder</a:t>
            </a:r>
            <a:endParaRPr lang="en-CA" sz="2400" dirty="0">
              <a:solidFill>
                <a:schemeClr val="bg1"/>
              </a:solidFill>
            </a:endParaRPr>
          </a:p>
        </p:txBody>
      </p:sp>
      <mc:AlternateContent xmlns:mc="http://schemas.openxmlformats.org/markup-compatibility/2006">
        <mc:Choice xmlns:a14="http://schemas.microsoft.com/office/drawing/2010/main" Requires="a14">
          <p:sp>
            <p:nvSpPr>
              <p:cNvPr id="7" name="TextBox 6"/>
              <p:cNvSpPr txBox="1"/>
              <p:nvPr/>
            </p:nvSpPr>
            <p:spPr>
              <a:xfrm>
                <a:off x="266178" y="2059566"/>
                <a:ext cx="5403102" cy="3580019"/>
              </a:xfrm>
              <a:prstGeom prst="rect">
                <a:avLst/>
              </a:prstGeom>
              <a:noFill/>
            </p:spPr>
            <p:txBody>
              <a:bodyPr wrap="square" rtlCol="0">
                <a:spAutoFit/>
              </a:bodyPr>
              <a:lstStyle/>
              <a:p>
                <a:r>
                  <a:rPr lang="en-US" dirty="0" smtClean="0">
                    <a:solidFill>
                      <a:schemeClr val="bg2"/>
                    </a:solidFill>
                  </a:rPr>
                  <a:t>● In conclusion FCSD tree searching process can be expressed as </a:t>
                </a:r>
              </a:p>
              <a:p>
                <a:r>
                  <a:rPr lang="en-US" dirty="0" smtClean="0">
                    <a:solidFill>
                      <a:schemeClr val="bg2"/>
                    </a:solidFill>
                  </a:rPr>
                  <a:t>FE stage:</a:t>
                </a:r>
              </a:p>
              <a:p>
                <a:pPr algn="ctr"/>
                <a14:m>
                  <m:oMath xmlns:m="http://schemas.openxmlformats.org/officeDocument/2006/math">
                    <m:sSubSup>
                      <m:sSubSupPr>
                        <m:ctrlPr>
                          <a:rPr lang="en-US" i="1" smtClean="0">
                            <a:solidFill>
                              <a:schemeClr val="bg2"/>
                            </a:solidFill>
                            <a:latin typeface="Cambria Math" panose="02040503050406030204" pitchFamily="18" charset="0"/>
                          </a:rPr>
                        </m:ctrlPr>
                      </m:sSubSupPr>
                      <m:e>
                        <m:r>
                          <a:rPr lang="en-US" b="0" i="1" smtClean="0">
                            <a:solidFill>
                              <a:schemeClr val="bg2"/>
                            </a:solidFill>
                            <a:latin typeface="Cambria Math" panose="02040503050406030204" pitchFamily="18" charset="0"/>
                          </a:rPr>
                          <m:t>𝑠</m:t>
                        </m:r>
                      </m:e>
                      <m:sub>
                        <m:r>
                          <a:rPr lang="en-US" b="0" i="1" smtClean="0">
                            <a:solidFill>
                              <a:schemeClr val="bg2"/>
                            </a:solidFill>
                            <a:latin typeface="Cambria Math" panose="02040503050406030204" pitchFamily="18" charset="0"/>
                          </a:rPr>
                          <m:t>𝑖</m:t>
                        </m:r>
                      </m:sub>
                      <m:sup>
                        <m:r>
                          <a:rPr lang="en-US" b="0" i="1" smtClean="0">
                            <a:solidFill>
                              <a:schemeClr val="bg2"/>
                            </a:solidFill>
                            <a:latin typeface="Cambria Math" panose="02040503050406030204" pitchFamily="18" charset="0"/>
                          </a:rPr>
                          <m:t>𝐹</m:t>
                        </m:r>
                      </m:sup>
                    </m:sSubSup>
                    <m:r>
                      <a:rPr lang="en-US" i="1" smtClean="0">
                        <a:solidFill>
                          <a:schemeClr val="bg2"/>
                        </a:solidFill>
                        <a:latin typeface="Cambria Math" panose="02040503050406030204" pitchFamily="18" charset="0"/>
                        <a:ea typeface="Cambria Math" panose="02040503050406030204" pitchFamily="18" charset="0"/>
                      </a:rPr>
                      <m:t>∈</m:t>
                    </m:r>
                    <m:sSup>
                      <m:sSupPr>
                        <m:ctrlPr>
                          <a:rPr lang="en-US" i="1" smtClean="0">
                            <a:solidFill>
                              <a:schemeClr val="bg2"/>
                            </a:solidFill>
                            <a:latin typeface="Cambria Math" panose="02040503050406030204" pitchFamily="18" charset="0"/>
                            <a:ea typeface="Cambria Math" panose="02040503050406030204" pitchFamily="18" charset="0"/>
                          </a:rPr>
                        </m:ctrlPr>
                      </m:sSupPr>
                      <m:e>
                        <m:r>
                          <a:rPr lang="en-US" b="0" i="1" smtClean="0">
                            <a:solidFill>
                              <a:schemeClr val="bg2"/>
                            </a:solidFill>
                            <a:latin typeface="Cambria Math" panose="02040503050406030204" pitchFamily="18" charset="0"/>
                            <a:ea typeface="Cambria Math" panose="02040503050406030204" pitchFamily="18" charset="0"/>
                          </a:rPr>
                          <m:t>𝑂</m:t>
                        </m:r>
                      </m:e>
                      <m:sup>
                        <m:sSub>
                          <m:sSubPr>
                            <m:ctrlPr>
                              <a:rPr lang="en-US" i="1" smtClean="0">
                                <a:solidFill>
                                  <a:schemeClr val="bg2"/>
                                </a:solidFill>
                                <a:latin typeface="Cambria Math" panose="02040503050406030204" pitchFamily="18" charset="0"/>
                                <a:ea typeface="Cambria Math" panose="02040503050406030204" pitchFamily="18" charset="0"/>
                              </a:rPr>
                            </m:ctrlPr>
                          </m:sSubPr>
                          <m:e>
                            <m:r>
                              <a:rPr lang="en-US" b="0" i="1" smtClean="0">
                                <a:solidFill>
                                  <a:schemeClr val="bg2"/>
                                </a:solidFill>
                                <a:latin typeface="Cambria Math" panose="02040503050406030204" pitchFamily="18" charset="0"/>
                                <a:ea typeface="Cambria Math" panose="02040503050406030204" pitchFamily="18" charset="0"/>
                              </a:rPr>
                              <m:t>𝑁</m:t>
                            </m:r>
                          </m:e>
                          <m:sub>
                            <m:r>
                              <a:rPr lang="en-US" b="0" i="1" smtClean="0">
                                <a:solidFill>
                                  <a:schemeClr val="bg2"/>
                                </a:solidFill>
                                <a:latin typeface="Cambria Math" panose="02040503050406030204" pitchFamily="18" charset="0"/>
                                <a:ea typeface="Cambria Math" panose="02040503050406030204" pitchFamily="18" charset="0"/>
                              </a:rPr>
                              <m:t>𝑡</m:t>
                            </m:r>
                          </m:sub>
                        </m:sSub>
                      </m:sup>
                    </m:sSup>
                    <m:r>
                      <a:rPr lang="en-US" b="0" i="1" smtClean="0">
                        <a:solidFill>
                          <a:schemeClr val="bg2"/>
                        </a:solidFill>
                        <a:latin typeface="Cambria Math" panose="02040503050406030204" pitchFamily="18" charset="0"/>
                        <a:ea typeface="Cambria Math" panose="02040503050406030204" pitchFamily="18" charset="0"/>
                      </a:rPr>
                      <m:t> </m:t>
                    </m:r>
                    <m:r>
                      <a:rPr lang="en-US" b="0" i="1" smtClean="0">
                        <a:solidFill>
                          <a:schemeClr val="bg2"/>
                        </a:solidFill>
                        <a:latin typeface="Cambria Math" panose="02040503050406030204" pitchFamily="18" charset="0"/>
                        <a:ea typeface="Cambria Math" panose="02040503050406030204" pitchFamily="18" charset="0"/>
                      </a:rPr>
                      <m:t>𝑖𝑓</m:t>
                    </m:r>
                    <m:r>
                      <a:rPr lang="en-US" b="0" i="1" smtClean="0">
                        <a:solidFill>
                          <a:schemeClr val="bg2"/>
                        </a:solidFill>
                        <a:latin typeface="Cambria Math" panose="02040503050406030204" pitchFamily="18" charset="0"/>
                        <a:ea typeface="Cambria Math" panose="02040503050406030204" pitchFamily="18" charset="0"/>
                      </a:rPr>
                      <m:t> </m:t>
                    </m:r>
                    <m:r>
                      <a:rPr lang="en-US" b="0" i="1" smtClean="0">
                        <a:solidFill>
                          <a:schemeClr val="bg2"/>
                        </a:solidFill>
                        <a:latin typeface="Cambria Math" panose="02040503050406030204" pitchFamily="18" charset="0"/>
                        <a:ea typeface="Cambria Math" panose="02040503050406030204" pitchFamily="18" charset="0"/>
                      </a:rPr>
                      <m:t>𝑖</m:t>
                    </m:r>
                    <m:r>
                      <a:rPr lang="en-US" b="0" i="1" smtClean="0">
                        <a:solidFill>
                          <a:schemeClr val="bg2"/>
                        </a:solidFill>
                        <a:latin typeface="Cambria Math" panose="02040503050406030204" pitchFamily="18" charset="0"/>
                        <a:ea typeface="Cambria Math" panose="02040503050406030204" pitchFamily="18" charset="0"/>
                      </a:rPr>
                      <m:t>=</m:t>
                    </m:r>
                    <m:sSub>
                      <m:sSubPr>
                        <m:ctrlPr>
                          <a:rPr lang="en-US" b="0" i="1" smtClean="0">
                            <a:solidFill>
                              <a:schemeClr val="bg2"/>
                            </a:solidFill>
                            <a:latin typeface="Cambria Math" panose="02040503050406030204" pitchFamily="18" charset="0"/>
                            <a:ea typeface="Cambria Math" panose="02040503050406030204" pitchFamily="18" charset="0"/>
                          </a:rPr>
                        </m:ctrlPr>
                      </m:sSubPr>
                      <m:e>
                        <m:r>
                          <a:rPr lang="en-US" b="0" i="1" smtClean="0">
                            <a:solidFill>
                              <a:schemeClr val="bg2"/>
                            </a:solidFill>
                            <a:latin typeface="Cambria Math" panose="02040503050406030204" pitchFamily="18" charset="0"/>
                            <a:ea typeface="Cambria Math" panose="02040503050406030204" pitchFamily="18" charset="0"/>
                          </a:rPr>
                          <m:t>𝑁</m:t>
                        </m:r>
                      </m:e>
                      <m:sub>
                        <m:r>
                          <a:rPr lang="en-US" b="0" i="1" smtClean="0">
                            <a:solidFill>
                              <a:schemeClr val="bg2"/>
                            </a:solidFill>
                            <a:latin typeface="Cambria Math" panose="02040503050406030204" pitchFamily="18" charset="0"/>
                            <a:ea typeface="Cambria Math" panose="02040503050406030204" pitchFamily="18" charset="0"/>
                          </a:rPr>
                          <m:t>𝑡</m:t>
                        </m:r>
                      </m:sub>
                    </m:sSub>
                    <m:r>
                      <a:rPr lang="en-US" b="0" i="1" smtClean="0">
                        <a:solidFill>
                          <a:schemeClr val="bg2"/>
                        </a:solidFill>
                        <a:latin typeface="Cambria Math" panose="02040503050406030204" pitchFamily="18" charset="0"/>
                        <a:ea typeface="Cambria Math" panose="02040503050406030204" pitchFamily="18" charset="0"/>
                      </a:rPr>
                      <m:t>,</m:t>
                    </m:r>
                    <m:sSub>
                      <m:sSubPr>
                        <m:ctrlPr>
                          <a:rPr lang="en-US" i="1">
                            <a:solidFill>
                              <a:schemeClr val="bg2"/>
                            </a:solidFill>
                            <a:latin typeface="Cambria Math" panose="02040503050406030204" pitchFamily="18" charset="0"/>
                            <a:ea typeface="Cambria Math" panose="02040503050406030204" pitchFamily="18" charset="0"/>
                          </a:rPr>
                        </m:ctrlPr>
                      </m:sSubPr>
                      <m:e>
                        <m:r>
                          <a:rPr lang="en-US" i="1">
                            <a:solidFill>
                              <a:schemeClr val="bg2"/>
                            </a:solidFill>
                            <a:latin typeface="Cambria Math" panose="02040503050406030204" pitchFamily="18" charset="0"/>
                            <a:ea typeface="Cambria Math" panose="02040503050406030204" pitchFamily="18" charset="0"/>
                          </a:rPr>
                          <m:t>𝑁</m:t>
                        </m:r>
                      </m:e>
                      <m:sub>
                        <m:r>
                          <a:rPr lang="en-US" i="1">
                            <a:solidFill>
                              <a:schemeClr val="bg2"/>
                            </a:solidFill>
                            <a:latin typeface="Cambria Math" panose="02040503050406030204" pitchFamily="18" charset="0"/>
                            <a:ea typeface="Cambria Math" panose="02040503050406030204" pitchFamily="18" charset="0"/>
                          </a:rPr>
                          <m:t>𝑡</m:t>
                        </m:r>
                      </m:sub>
                    </m:sSub>
                  </m:oMath>
                </a14:m>
                <a:r>
                  <a:rPr lang="en-US" dirty="0" smtClean="0">
                    <a:solidFill>
                      <a:schemeClr val="bg2"/>
                    </a:solidFill>
                  </a:rPr>
                  <a:t>-1, …</a:t>
                </a:r>
                <a14:m>
                  <m:oMath xmlns:m="http://schemas.openxmlformats.org/officeDocument/2006/math">
                    <m:sSub>
                      <m:sSubPr>
                        <m:ctrlPr>
                          <a:rPr lang="en-US" i="1">
                            <a:solidFill>
                              <a:schemeClr val="bg2"/>
                            </a:solidFill>
                            <a:latin typeface="Cambria Math" panose="02040503050406030204" pitchFamily="18" charset="0"/>
                            <a:ea typeface="Cambria Math" panose="02040503050406030204" pitchFamily="18" charset="0"/>
                          </a:rPr>
                        </m:ctrlPr>
                      </m:sSubPr>
                      <m:e>
                        <m:r>
                          <a:rPr lang="en-US" i="1">
                            <a:solidFill>
                              <a:schemeClr val="bg2"/>
                            </a:solidFill>
                            <a:latin typeface="Cambria Math" panose="02040503050406030204" pitchFamily="18" charset="0"/>
                            <a:ea typeface="Cambria Math" panose="02040503050406030204" pitchFamily="18" charset="0"/>
                          </a:rPr>
                          <m:t>𝑁</m:t>
                        </m:r>
                      </m:e>
                      <m:sub>
                        <m:r>
                          <a:rPr lang="en-US" i="1">
                            <a:solidFill>
                              <a:schemeClr val="bg2"/>
                            </a:solidFill>
                            <a:latin typeface="Cambria Math" panose="02040503050406030204" pitchFamily="18" charset="0"/>
                            <a:ea typeface="Cambria Math" panose="02040503050406030204" pitchFamily="18" charset="0"/>
                          </a:rPr>
                          <m:t>𝑡</m:t>
                        </m:r>
                      </m:sub>
                    </m:sSub>
                    <m:r>
                      <a:rPr lang="en-US" b="0" i="0" smtClean="0">
                        <a:solidFill>
                          <a:schemeClr val="bg2"/>
                        </a:solidFill>
                        <a:latin typeface="Cambria Math" panose="02040503050406030204" pitchFamily="18" charset="0"/>
                        <a:ea typeface="Cambria Math" panose="02040503050406030204" pitchFamily="18" charset="0"/>
                      </a:rPr>
                      <m:t>−</m:t>
                    </m:r>
                    <m:r>
                      <m:rPr>
                        <m:sty m:val="p"/>
                      </m:rPr>
                      <a:rPr lang="el-GR" b="0" i="1" smtClean="0">
                        <a:solidFill>
                          <a:schemeClr val="bg2"/>
                        </a:solidFill>
                        <a:latin typeface="Cambria Math" panose="02040503050406030204" pitchFamily="18" charset="0"/>
                        <a:ea typeface="Cambria Math" panose="02040503050406030204" pitchFamily="18" charset="0"/>
                      </a:rPr>
                      <m:t>ρ</m:t>
                    </m:r>
                    <m:r>
                      <a:rPr lang="en-US" b="0" i="1" smtClean="0">
                        <a:solidFill>
                          <a:schemeClr val="bg2"/>
                        </a:solidFill>
                        <a:latin typeface="Cambria Math" panose="02040503050406030204" pitchFamily="18" charset="0"/>
                        <a:ea typeface="Cambria Math" panose="02040503050406030204" pitchFamily="18" charset="0"/>
                      </a:rPr>
                      <m:t>+1</m:t>
                    </m:r>
                  </m:oMath>
                </a14:m>
                <a:r>
                  <a:rPr lang="en-US" dirty="0" smtClean="0">
                    <a:solidFill>
                      <a:schemeClr val="bg2"/>
                    </a:solidFill>
                  </a:rPr>
                  <a:t>  (6)</a:t>
                </a:r>
              </a:p>
              <a:p>
                <a:r>
                  <a:rPr lang="en-US" dirty="0" smtClean="0">
                    <a:solidFill>
                      <a:schemeClr val="bg2"/>
                    </a:solidFill>
                  </a:rPr>
                  <a:t>SE stage:</a:t>
                </a:r>
              </a:p>
              <a:p>
                <a:pPr algn="ctr"/>
                <a14:m>
                  <m:oMath xmlns:m="http://schemas.openxmlformats.org/officeDocument/2006/math">
                    <m:sSubSup>
                      <m:sSubSupPr>
                        <m:ctrlPr>
                          <a:rPr lang="en-US" i="1">
                            <a:solidFill>
                              <a:schemeClr val="bg2"/>
                            </a:solidFill>
                            <a:latin typeface="Cambria Math" panose="02040503050406030204" pitchFamily="18" charset="0"/>
                          </a:rPr>
                        </m:ctrlPr>
                      </m:sSubSupPr>
                      <m:e>
                        <m:r>
                          <a:rPr lang="en-US" i="1">
                            <a:solidFill>
                              <a:schemeClr val="bg2"/>
                            </a:solidFill>
                            <a:latin typeface="Cambria Math" panose="02040503050406030204" pitchFamily="18" charset="0"/>
                          </a:rPr>
                          <m:t>𝑠</m:t>
                        </m:r>
                      </m:e>
                      <m:sub>
                        <m:r>
                          <a:rPr lang="en-US" i="1">
                            <a:solidFill>
                              <a:schemeClr val="bg2"/>
                            </a:solidFill>
                            <a:latin typeface="Cambria Math" panose="02040503050406030204" pitchFamily="18" charset="0"/>
                          </a:rPr>
                          <m:t>𝑖</m:t>
                        </m:r>
                      </m:sub>
                      <m:sup>
                        <m:r>
                          <a:rPr lang="en-US" i="1">
                            <a:solidFill>
                              <a:schemeClr val="bg2"/>
                            </a:solidFill>
                            <a:latin typeface="Cambria Math" panose="02040503050406030204" pitchFamily="18" charset="0"/>
                          </a:rPr>
                          <m:t>𝐹</m:t>
                        </m:r>
                      </m:sup>
                    </m:sSubSup>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ℚ</m:t>
                    </m:r>
                    <m:r>
                      <a:rPr lang="en-US" b="0" i="1" smtClean="0">
                        <a:solidFill>
                          <a:schemeClr val="bg2"/>
                        </a:solidFill>
                        <a:latin typeface="Cambria Math" panose="02040503050406030204" pitchFamily="18" charset="0"/>
                      </a:rPr>
                      <m:t>[</m:t>
                    </m:r>
                    <m:acc>
                      <m:accPr>
                        <m:chr m:val="̂"/>
                        <m:ctrlPr>
                          <a:rPr lang="en-US" b="0" i="1" smtClean="0">
                            <a:solidFill>
                              <a:schemeClr val="bg2"/>
                            </a:solidFill>
                            <a:latin typeface="Cambria Math" panose="02040503050406030204" pitchFamily="18" charset="0"/>
                          </a:rPr>
                        </m:ctrlPr>
                      </m:accPr>
                      <m:e>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𝑠</m:t>
                            </m:r>
                          </m:e>
                          <m:sub>
                            <m:r>
                              <a:rPr lang="en-US" b="0" i="1" smtClean="0">
                                <a:solidFill>
                                  <a:schemeClr val="bg2"/>
                                </a:solidFill>
                                <a:latin typeface="Cambria Math" panose="02040503050406030204" pitchFamily="18" charset="0"/>
                              </a:rPr>
                              <m:t>𝑖</m:t>
                            </m:r>
                          </m:sub>
                        </m:sSub>
                      </m:e>
                    </m:acc>
                    <m:r>
                      <a:rPr lang="en-US" b="0" i="1" smtClean="0">
                        <a:solidFill>
                          <a:schemeClr val="bg2"/>
                        </a:solidFill>
                        <a:latin typeface="Cambria Math" panose="02040503050406030204" pitchFamily="18" charset="0"/>
                      </a:rPr>
                      <m:t>+</m:t>
                    </m:r>
                    <m:nary>
                      <m:naryPr>
                        <m:chr m:val="∑"/>
                        <m:ctrlPr>
                          <a:rPr lang="en-US" i="1">
                            <a:solidFill>
                              <a:schemeClr val="bg2"/>
                            </a:solidFill>
                            <a:latin typeface="Cambria Math" panose="02040503050406030204" pitchFamily="18" charset="0"/>
                          </a:rPr>
                        </m:ctrlPr>
                      </m:naryPr>
                      <m:sub>
                        <m:r>
                          <m:rPr>
                            <m:brk m:alnAt="23"/>
                          </m:rPr>
                          <a:rPr lang="en-US" i="1">
                            <a:solidFill>
                              <a:schemeClr val="bg2"/>
                            </a:solidFill>
                            <a:latin typeface="Cambria Math" panose="02040503050406030204" pitchFamily="18" charset="0"/>
                          </a:rPr>
                          <m:t>𝑗</m:t>
                        </m:r>
                        <m:r>
                          <a:rPr lang="en-US" i="1">
                            <a:solidFill>
                              <a:schemeClr val="bg2"/>
                            </a:solidFill>
                            <a:latin typeface="Cambria Math" panose="02040503050406030204" pitchFamily="18" charset="0"/>
                          </a:rPr>
                          <m:t>=</m:t>
                        </m:r>
                        <m:r>
                          <a:rPr lang="en-US" i="1">
                            <a:solidFill>
                              <a:schemeClr val="bg2"/>
                            </a:solidFill>
                            <a:latin typeface="Cambria Math" panose="02040503050406030204" pitchFamily="18" charset="0"/>
                          </a:rPr>
                          <m:t>𝑖</m:t>
                        </m:r>
                        <m:r>
                          <a:rPr lang="en-US" b="0" i="1" smtClean="0">
                            <a:solidFill>
                              <a:schemeClr val="bg2"/>
                            </a:solidFill>
                            <a:latin typeface="Cambria Math" panose="02040503050406030204" pitchFamily="18" charset="0"/>
                          </a:rPr>
                          <m:t>+1</m:t>
                        </m:r>
                      </m:sub>
                      <m:sup>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𝑁</m:t>
                            </m:r>
                          </m:e>
                          <m:sub>
                            <m:r>
                              <a:rPr lang="en-US" i="1">
                                <a:solidFill>
                                  <a:schemeClr val="bg2"/>
                                </a:solidFill>
                                <a:latin typeface="Cambria Math" panose="02040503050406030204" pitchFamily="18" charset="0"/>
                              </a:rPr>
                              <m:t>𝑡</m:t>
                            </m:r>
                          </m:sub>
                        </m:sSub>
                      </m:sup>
                      <m:e>
                        <m:f>
                          <m:fPr>
                            <m:ctrlPr>
                              <a:rPr lang="en-US" i="1" smtClean="0">
                                <a:solidFill>
                                  <a:schemeClr val="bg2"/>
                                </a:solidFill>
                                <a:latin typeface="Cambria Math" panose="02040503050406030204" pitchFamily="18" charset="0"/>
                              </a:rPr>
                            </m:ctrlPr>
                          </m:fPr>
                          <m:num>
                            <m:sSub>
                              <m:sSubPr>
                                <m:ctrlPr>
                                  <a:rPr lang="en-US"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𝑟</m:t>
                                </m:r>
                              </m:e>
                              <m:sub>
                                <m:r>
                                  <a:rPr lang="en-US" b="0" i="1" smtClean="0">
                                    <a:solidFill>
                                      <a:schemeClr val="bg2"/>
                                    </a:solidFill>
                                    <a:latin typeface="Cambria Math" panose="02040503050406030204" pitchFamily="18" charset="0"/>
                                  </a:rPr>
                                  <m:t>𝑖𝑗</m:t>
                                </m:r>
                              </m:sub>
                            </m:sSub>
                          </m:num>
                          <m:den>
                            <m:sSub>
                              <m:sSubPr>
                                <m:ctrlPr>
                                  <a:rPr lang="en-US" i="1" smtClean="0">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𝑟</m:t>
                                </m:r>
                              </m:e>
                              <m:sub>
                                <m:r>
                                  <a:rPr lang="en-US" i="1">
                                    <a:solidFill>
                                      <a:schemeClr val="bg2"/>
                                    </a:solidFill>
                                    <a:latin typeface="Cambria Math" panose="02040503050406030204" pitchFamily="18" charset="0"/>
                                  </a:rPr>
                                  <m:t>𝑖</m:t>
                                </m:r>
                                <m:r>
                                  <a:rPr lang="en-US" b="0" i="1" smtClean="0">
                                    <a:solidFill>
                                      <a:schemeClr val="bg2"/>
                                    </a:solidFill>
                                    <a:latin typeface="Cambria Math" panose="02040503050406030204" pitchFamily="18" charset="0"/>
                                  </a:rPr>
                                  <m:t>𝑖</m:t>
                                </m:r>
                              </m:sub>
                            </m:sSub>
                          </m:den>
                        </m:f>
                        <m:r>
                          <a:rPr lang="en-US" i="1" smtClean="0">
                            <a:solidFill>
                              <a:schemeClr val="bg2"/>
                            </a:solidFill>
                            <a:latin typeface="Cambria Math" panose="02040503050406030204" pitchFamily="18" charset="0"/>
                          </a:rPr>
                          <m:t> (</m:t>
                        </m:r>
                        <m:acc>
                          <m:accPr>
                            <m:chr m:val="̂"/>
                            <m:ctrlPr>
                              <a:rPr lang="en-US" i="1">
                                <a:solidFill>
                                  <a:schemeClr val="bg2"/>
                                </a:solidFill>
                                <a:latin typeface="Cambria Math" panose="02040503050406030204" pitchFamily="18" charset="0"/>
                              </a:rPr>
                            </m:ctrlPr>
                          </m:accPr>
                          <m:e>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𝑠</m:t>
                                </m:r>
                              </m:e>
                              <m:sub>
                                <m:r>
                                  <a:rPr lang="en-US" i="1">
                                    <a:solidFill>
                                      <a:schemeClr val="bg2"/>
                                    </a:solidFill>
                                    <a:latin typeface="Cambria Math" panose="02040503050406030204" pitchFamily="18" charset="0"/>
                                  </a:rPr>
                                  <m:t>𝑗</m:t>
                                </m:r>
                              </m:sub>
                            </m:sSub>
                          </m:e>
                        </m:acc>
                        <m:r>
                          <a:rPr lang="en-US" i="1">
                            <a:solidFill>
                              <a:schemeClr val="bg2"/>
                            </a:solidFill>
                            <a:latin typeface="Cambria Math" panose="02040503050406030204" pitchFamily="18" charset="0"/>
                          </a:rPr>
                          <m:t>−</m:t>
                        </m:r>
                        <m:sSubSup>
                          <m:sSubSupPr>
                            <m:ctrlPr>
                              <a:rPr lang="en-US" i="1" smtClean="0">
                                <a:solidFill>
                                  <a:schemeClr val="bg2"/>
                                </a:solidFill>
                                <a:latin typeface="Cambria Math" panose="02040503050406030204" pitchFamily="18" charset="0"/>
                              </a:rPr>
                            </m:ctrlPr>
                          </m:sSubSupPr>
                          <m:e>
                            <m:r>
                              <a:rPr lang="en-US" b="0" i="1" smtClean="0">
                                <a:solidFill>
                                  <a:schemeClr val="bg2"/>
                                </a:solidFill>
                                <a:latin typeface="Cambria Math" panose="02040503050406030204" pitchFamily="18" charset="0"/>
                              </a:rPr>
                              <m:t>𝑠</m:t>
                            </m:r>
                          </m:e>
                          <m:sub>
                            <m:r>
                              <a:rPr lang="en-US" b="0" i="1" smtClean="0">
                                <a:solidFill>
                                  <a:schemeClr val="bg2"/>
                                </a:solidFill>
                                <a:latin typeface="Cambria Math" panose="02040503050406030204" pitchFamily="18" charset="0"/>
                              </a:rPr>
                              <m:t>𝑗</m:t>
                            </m:r>
                          </m:sub>
                          <m:sup>
                            <m:r>
                              <a:rPr lang="en-US" b="0" i="1" smtClean="0">
                                <a:solidFill>
                                  <a:schemeClr val="bg2"/>
                                </a:solidFill>
                                <a:latin typeface="Cambria Math" panose="02040503050406030204" pitchFamily="18" charset="0"/>
                              </a:rPr>
                              <m:t>𝐹</m:t>
                            </m:r>
                          </m:sup>
                        </m:sSubSup>
                        <m:r>
                          <a:rPr lang="en-US" i="1">
                            <a:solidFill>
                              <a:schemeClr val="bg2"/>
                            </a:solidFill>
                            <a:latin typeface="Cambria Math" panose="02040503050406030204" pitchFamily="18" charset="0"/>
                          </a:rPr>
                          <m:t>)</m:t>
                        </m:r>
                      </m:e>
                    </m:nary>
                    <m:r>
                      <a:rPr lang="en-US" b="0" i="1" smtClean="0">
                        <a:solidFill>
                          <a:schemeClr val="bg2"/>
                        </a:solidFill>
                        <a:latin typeface="Cambria Math" panose="02040503050406030204" pitchFamily="18" charset="0"/>
                      </a:rPr>
                      <m:t>]</m:t>
                    </m:r>
                  </m:oMath>
                </a14:m>
                <a:r>
                  <a:rPr lang="en-US" dirty="0" smtClean="0">
                    <a:solidFill>
                      <a:schemeClr val="bg2"/>
                    </a:solidFill>
                  </a:rPr>
                  <a:t>           (7)</a:t>
                </a:r>
              </a:p>
              <a:p>
                <a:r>
                  <a:rPr lang="en-US" dirty="0" smtClean="0">
                    <a:solidFill>
                      <a:schemeClr val="bg2"/>
                    </a:solidFill>
                  </a:rPr>
                  <a:t>Where </a:t>
                </a:r>
                <a14:m>
                  <m:oMath xmlns:m="http://schemas.openxmlformats.org/officeDocument/2006/math">
                    <m:sSup>
                      <m:sSupPr>
                        <m:ctrlPr>
                          <a:rPr lang="en-US" i="1" smtClean="0">
                            <a:solidFill>
                              <a:schemeClr val="bg2"/>
                            </a:solidFill>
                            <a:latin typeface="Cambria Math" panose="02040503050406030204" pitchFamily="18" charset="0"/>
                          </a:rPr>
                        </m:ctrlPr>
                      </m:sSupPr>
                      <m:e>
                        <m:r>
                          <a:rPr lang="en-US" b="0" i="1" smtClean="0">
                            <a:solidFill>
                              <a:schemeClr val="bg2"/>
                            </a:solidFill>
                            <a:latin typeface="Cambria Math" panose="02040503050406030204" pitchFamily="18" charset="0"/>
                          </a:rPr>
                          <m:t>𝑠</m:t>
                        </m:r>
                      </m:e>
                      <m:sup>
                        <m:r>
                          <a:rPr lang="en-US" b="0" i="1" smtClean="0">
                            <a:solidFill>
                              <a:schemeClr val="bg2"/>
                            </a:solidFill>
                            <a:latin typeface="Cambria Math" panose="02040503050406030204" pitchFamily="18" charset="0"/>
                          </a:rPr>
                          <m:t>𝐹</m:t>
                        </m:r>
                      </m:sup>
                    </m:sSup>
                  </m:oMath>
                </a14:m>
                <a:r>
                  <a:rPr lang="en-US" dirty="0" smtClean="0">
                    <a:solidFill>
                      <a:schemeClr val="bg2"/>
                    </a:solidFill>
                  </a:rPr>
                  <a:t> denotes one of solution  candidate. </a:t>
                </a:r>
                <a:r>
                  <a:rPr lang="en-US" dirty="0" smtClean="0">
                    <a:solidFill>
                      <a:schemeClr val="bg2"/>
                    </a:solidFill>
                    <a:latin typeface="Cambria Math" panose="02040503050406030204" pitchFamily="18" charset="0"/>
                    <a:ea typeface="Cambria Math" panose="02040503050406030204" pitchFamily="18" charset="0"/>
                  </a:rPr>
                  <a:t>ℚ denotes constellation quantization operation.</a:t>
                </a:r>
                <a:endParaRPr lang="en-US" dirty="0">
                  <a:solidFill>
                    <a:schemeClr val="bg2"/>
                  </a:solidFill>
                </a:endParaRPr>
              </a:p>
              <a:p>
                <a:r>
                  <a:rPr lang="en-US" dirty="0" smtClean="0">
                    <a:solidFill>
                      <a:schemeClr val="bg2"/>
                    </a:solidFill>
                  </a:rPr>
                  <a:t>● At the post processing step, FCSD compares Euclidean distance and choose the optimal vector candidate.</a:t>
                </a:r>
              </a:p>
              <a:p>
                <a:pPr algn="ctr"/>
                <a14:m>
                  <m:oMath xmlns:m="http://schemas.openxmlformats.org/officeDocument/2006/math">
                    <m:sSub>
                      <m:sSubPr>
                        <m:ctrlPr>
                          <a:rPr lang="en-US"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𝐸</m:t>
                        </m:r>
                      </m:e>
                      <m:sub>
                        <m:r>
                          <a:rPr lang="en-US" b="0" i="1" smtClean="0">
                            <a:solidFill>
                              <a:schemeClr val="bg2"/>
                            </a:solidFill>
                            <a:latin typeface="Cambria Math" panose="02040503050406030204" pitchFamily="18" charset="0"/>
                          </a:rPr>
                          <m:t>𝑢</m:t>
                        </m:r>
                      </m:sub>
                    </m:sSub>
                    <m:r>
                      <a:rPr lang="en-US" b="0" i="1" smtClean="0">
                        <a:solidFill>
                          <a:schemeClr val="bg2"/>
                        </a:solidFill>
                        <a:latin typeface="Cambria Math" panose="02040503050406030204" pitchFamily="18" charset="0"/>
                      </a:rPr>
                      <m:t>=</m:t>
                    </m:r>
                    <m:sSup>
                      <m:sSupPr>
                        <m:ctrlPr>
                          <a:rPr lang="en-US" b="0" i="1" smtClean="0">
                            <a:solidFill>
                              <a:schemeClr val="bg2"/>
                            </a:solidFill>
                            <a:latin typeface="Cambria Math" panose="02040503050406030204" pitchFamily="18" charset="0"/>
                          </a:rPr>
                        </m:ctrlPr>
                      </m:sSupPr>
                      <m:e>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𝑅</m:t>
                        </m:r>
                        <m:r>
                          <a:rPr lang="en-US" b="0" i="1" smtClean="0">
                            <a:solidFill>
                              <a:schemeClr val="bg2"/>
                            </a:solidFill>
                            <a:latin typeface="Cambria Math" panose="02040503050406030204" pitchFamily="18" charset="0"/>
                          </a:rPr>
                          <m:t>(</m:t>
                        </m:r>
                        <m:acc>
                          <m:accPr>
                            <m:chr m:val="̂"/>
                            <m:ctrlPr>
                              <a:rPr lang="en-US" b="0" i="1" smtClean="0">
                                <a:solidFill>
                                  <a:schemeClr val="bg2"/>
                                </a:solidFill>
                                <a:latin typeface="Cambria Math" panose="02040503050406030204" pitchFamily="18" charset="0"/>
                              </a:rPr>
                            </m:ctrlPr>
                          </m:accPr>
                          <m:e>
                            <m:r>
                              <a:rPr lang="en-US" b="0" i="1" smtClean="0">
                                <a:solidFill>
                                  <a:schemeClr val="bg2"/>
                                </a:solidFill>
                                <a:latin typeface="Cambria Math" panose="02040503050406030204" pitchFamily="18" charset="0"/>
                              </a:rPr>
                              <m:t>𝑠</m:t>
                            </m:r>
                          </m:e>
                        </m:acc>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𝑠</m:t>
                        </m:r>
                        <m:r>
                          <a:rPr lang="en-US" b="0" i="1" smtClean="0">
                            <a:solidFill>
                              <a:schemeClr val="bg2"/>
                            </a:solidFill>
                            <a:latin typeface="Cambria Math" panose="02040503050406030204" pitchFamily="18" charset="0"/>
                          </a:rPr>
                          <m:t>)||</m:t>
                        </m:r>
                      </m:e>
                      <m:sup>
                        <m:r>
                          <a:rPr lang="en-US" b="0" i="1" smtClean="0">
                            <a:solidFill>
                              <a:schemeClr val="bg2"/>
                            </a:solidFill>
                            <a:latin typeface="Cambria Math" panose="02040503050406030204" pitchFamily="18" charset="0"/>
                          </a:rPr>
                          <m:t>2</m:t>
                        </m:r>
                      </m:sup>
                    </m:sSup>
                  </m:oMath>
                </a14:m>
                <a:r>
                  <a:rPr lang="en-US" dirty="0" smtClean="0">
                    <a:solidFill>
                      <a:schemeClr val="bg2"/>
                    </a:solidFill>
                  </a:rPr>
                  <a:t>      (8)</a:t>
                </a:r>
              </a:p>
              <a:p>
                <a:endParaRPr lang="en-CA" dirty="0">
                  <a:solidFill>
                    <a:schemeClr val="bg2"/>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266178" y="2059566"/>
                <a:ext cx="5403102" cy="3580019"/>
              </a:xfrm>
              <a:prstGeom prst="rect">
                <a:avLst/>
              </a:prstGeom>
              <a:blipFill rotWithShape="0">
                <a:blip r:embed="rId2"/>
                <a:stretch>
                  <a:fillRect l="-1016" t="-1022" r="-1354"/>
                </a:stretch>
              </a:blipFill>
            </p:spPr>
            <p:txBody>
              <a:bodyPr/>
              <a:lstStyle/>
              <a:p>
                <a:r>
                  <a:rPr lang="en-CA">
                    <a:noFill/>
                  </a:rPr>
                  <a:t> </a:t>
                </a:r>
              </a:p>
            </p:txBody>
          </p:sp>
        </mc:Fallback>
      </mc:AlternateContent>
      <p:sp>
        <p:nvSpPr>
          <p:cNvPr id="3" name="Date Placeholder 2"/>
          <p:cNvSpPr>
            <a:spLocks noGrp="1"/>
          </p:cNvSpPr>
          <p:nvPr>
            <p:ph type="dt" sz="half" idx="10"/>
          </p:nvPr>
        </p:nvSpPr>
        <p:spPr/>
        <p:txBody>
          <a:bodyPr/>
          <a:lstStyle/>
          <a:p>
            <a:fld id="{049B54AE-E0CA-47A8-836E-86A3515991E5}" type="datetime1">
              <a:rPr lang="en-CA" smtClean="0"/>
              <a:t>2015-04-17</a:t>
            </a:fld>
            <a:endParaRPr lang="en-CA"/>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9934" y="16658"/>
            <a:ext cx="6219825" cy="5172075"/>
          </a:xfrm>
          <a:prstGeom prst="rect">
            <a:avLst/>
          </a:prstGeom>
        </p:spPr>
      </p:pic>
    </p:spTree>
    <p:extLst>
      <p:ext uri="{BB962C8B-B14F-4D97-AF65-F5344CB8AC3E}">
        <p14:creationId xmlns:p14="http://schemas.microsoft.com/office/powerpoint/2010/main" val="2224671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169419"/>
            <a:ext cx="11350720" cy="1009933"/>
          </a:xfrm>
        </p:spPr>
        <p:txBody>
          <a:bodyPr>
            <a:normAutofit/>
          </a:bodyPr>
          <a:lstStyle/>
          <a:p>
            <a:r>
              <a:rPr lang="en-US" dirty="0">
                <a:solidFill>
                  <a:schemeClr val="bg1"/>
                </a:solidFill>
              </a:rPr>
              <a:t>GPU Based Acceleration of FCSD</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13</a:t>
            </a:fld>
            <a:endParaRPr lang="en-CA"/>
          </a:p>
        </p:txBody>
      </p:sp>
      <p:sp>
        <p:nvSpPr>
          <p:cNvPr id="6" name="TextBox 5"/>
          <p:cNvSpPr txBox="1"/>
          <p:nvPr/>
        </p:nvSpPr>
        <p:spPr>
          <a:xfrm>
            <a:off x="638830" y="1179352"/>
            <a:ext cx="9466123" cy="4770537"/>
          </a:xfrm>
          <a:prstGeom prst="rect">
            <a:avLst/>
          </a:prstGeom>
          <a:noFill/>
        </p:spPr>
        <p:txBody>
          <a:bodyPr wrap="square" rtlCol="0">
            <a:spAutoFit/>
          </a:bodyPr>
          <a:lstStyle/>
          <a:p>
            <a:endParaRPr lang="en-US" sz="2800" dirty="0" smtClean="0">
              <a:solidFill>
                <a:schemeClr val="bg1"/>
              </a:solidFill>
            </a:endParaRPr>
          </a:p>
          <a:p>
            <a:endParaRPr lang="en-US" sz="2800" dirty="0">
              <a:solidFill>
                <a:schemeClr val="bg1"/>
              </a:solidFill>
            </a:endParaRPr>
          </a:p>
          <a:p>
            <a:r>
              <a:rPr lang="en-US" sz="2800" dirty="0" smtClean="0">
                <a:solidFill>
                  <a:schemeClr val="bg1"/>
                </a:solidFill>
              </a:rPr>
              <a:t>● </a:t>
            </a:r>
            <a:r>
              <a:rPr lang="en-US" sz="2800" dirty="0">
                <a:solidFill>
                  <a:schemeClr val="bg1"/>
                </a:solidFill>
              </a:rPr>
              <a:t>P</a:t>
            </a:r>
            <a:r>
              <a:rPr lang="en-US" altLang="zh-CN" sz="2800" dirty="0">
                <a:solidFill>
                  <a:schemeClr val="bg1"/>
                </a:solidFill>
              </a:rPr>
              <a:t>reprocessing</a:t>
            </a:r>
            <a:endParaRPr lang="en-CA" sz="2800" dirty="0">
              <a:solidFill>
                <a:schemeClr val="bg1"/>
              </a:solidFill>
            </a:endParaRPr>
          </a:p>
          <a:p>
            <a:endParaRPr lang="en-US" sz="2800" dirty="0" smtClean="0">
              <a:solidFill>
                <a:schemeClr val="bg1"/>
              </a:solidFill>
            </a:endParaRPr>
          </a:p>
          <a:p>
            <a:endParaRPr lang="en-US" sz="2800" dirty="0" smtClean="0">
              <a:solidFill>
                <a:schemeClr val="bg1"/>
              </a:solidFill>
            </a:endParaRPr>
          </a:p>
          <a:p>
            <a:r>
              <a:rPr lang="en-US" sz="2800" dirty="0" smtClean="0">
                <a:solidFill>
                  <a:schemeClr val="bg1"/>
                </a:solidFill>
              </a:rPr>
              <a:t>● Integrated </a:t>
            </a:r>
            <a:r>
              <a:rPr lang="en-CA" sz="2800" dirty="0">
                <a:solidFill>
                  <a:schemeClr val="bg1"/>
                </a:solidFill>
              </a:rPr>
              <a:t>Parallel Acceleration </a:t>
            </a:r>
            <a:r>
              <a:rPr lang="en-CA" sz="2800" dirty="0" smtClean="0">
                <a:solidFill>
                  <a:schemeClr val="bg1"/>
                </a:solidFill>
              </a:rPr>
              <a:t>of </a:t>
            </a:r>
            <a:r>
              <a:rPr lang="en-CA" sz="2800" dirty="0">
                <a:solidFill>
                  <a:schemeClr val="bg1"/>
                </a:solidFill>
              </a:rPr>
              <a:t>Paths </a:t>
            </a:r>
            <a:r>
              <a:rPr lang="en-CA" sz="2800" dirty="0" smtClean="0">
                <a:solidFill>
                  <a:schemeClr val="bg1"/>
                </a:solidFill>
              </a:rPr>
              <a:t>Searching</a:t>
            </a:r>
          </a:p>
          <a:p>
            <a:endParaRPr lang="en-US" sz="2800" dirty="0" smtClean="0">
              <a:solidFill>
                <a:schemeClr val="bg1"/>
              </a:solidFill>
            </a:endParaRPr>
          </a:p>
          <a:p>
            <a:endParaRPr lang="en-CA" sz="2800" dirty="0" smtClean="0">
              <a:solidFill>
                <a:schemeClr val="bg1"/>
              </a:solidFill>
            </a:endParaRPr>
          </a:p>
          <a:p>
            <a:r>
              <a:rPr lang="en-US" sz="2800" dirty="0">
                <a:solidFill>
                  <a:schemeClr val="bg1"/>
                </a:solidFill>
              </a:rPr>
              <a:t>● </a:t>
            </a:r>
            <a:r>
              <a:rPr lang="en-US" sz="2800" dirty="0" smtClean="0">
                <a:solidFill>
                  <a:schemeClr val="bg1"/>
                </a:solidFill>
              </a:rPr>
              <a:t>M</a:t>
            </a:r>
            <a:r>
              <a:rPr lang="en-US" altLang="zh-CN" sz="2800" dirty="0" smtClean="0">
                <a:solidFill>
                  <a:schemeClr val="bg1"/>
                </a:solidFill>
              </a:rPr>
              <a:t>emory Coalescing </a:t>
            </a:r>
            <a:endParaRPr lang="en-CA" sz="2800" dirty="0">
              <a:solidFill>
                <a:schemeClr val="bg1"/>
              </a:solidFill>
            </a:endParaRPr>
          </a:p>
          <a:p>
            <a:endParaRPr lang="en-CA" sz="2800" dirty="0">
              <a:solidFill>
                <a:schemeClr val="bg1"/>
              </a:solidFill>
            </a:endParaRPr>
          </a:p>
          <a:p>
            <a:endParaRPr lang="en-CA" sz="2400" dirty="0">
              <a:solidFill>
                <a:schemeClr val="bg1"/>
              </a:solidFill>
            </a:endParaRPr>
          </a:p>
        </p:txBody>
      </p:sp>
      <p:sp>
        <p:nvSpPr>
          <p:cNvPr id="9" name="Date Placeholder 8"/>
          <p:cNvSpPr>
            <a:spLocks noGrp="1"/>
          </p:cNvSpPr>
          <p:nvPr>
            <p:ph type="dt" sz="half" idx="10"/>
          </p:nvPr>
        </p:nvSpPr>
        <p:spPr/>
        <p:txBody>
          <a:bodyPr/>
          <a:lstStyle/>
          <a:p>
            <a:fld id="{DB95B0FB-F7EF-4DC6-930A-287826E433A5}" type="datetime1">
              <a:rPr lang="en-CA" smtClean="0"/>
              <a:t>2015-04-16</a:t>
            </a:fld>
            <a:endParaRPr lang="en-CA" dirty="0"/>
          </a:p>
        </p:txBody>
      </p:sp>
    </p:spTree>
    <p:extLst>
      <p:ext uri="{BB962C8B-B14F-4D97-AF65-F5344CB8AC3E}">
        <p14:creationId xmlns:p14="http://schemas.microsoft.com/office/powerpoint/2010/main" val="382093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6" y="169419"/>
            <a:ext cx="5423250" cy="1009933"/>
          </a:xfrm>
        </p:spPr>
        <p:txBody>
          <a:bodyPr>
            <a:normAutofit fontScale="90000"/>
          </a:bodyPr>
          <a:lstStyle/>
          <a:p>
            <a:pPr algn="ctr"/>
            <a:r>
              <a:rPr lang="en-US" dirty="0">
                <a:solidFill>
                  <a:schemeClr val="bg1"/>
                </a:solidFill>
              </a:rPr>
              <a:t>GPU Based Acceleration of FCSD</a:t>
            </a:r>
          </a:p>
        </p:txBody>
      </p:sp>
      <p:sp>
        <p:nvSpPr>
          <p:cNvPr id="4" name="Slide Number Placeholder 3"/>
          <p:cNvSpPr>
            <a:spLocks noGrp="1"/>
          </p:cNvSpPr>
          <p:nvPr>
            <p:ph type="sldNum" sz="quarter" idx="12"/>
          </p:nvPr>
        </p:nvSpPr>
        <p:spPr/>
        <p:txBody>
          <a:bodyPr/>
          <a:lstStyle/>
          <a:p>
            <a:fld id="{AB90C221-8F76-4323-91C6-F36DC0E218CB}" type="slidenum">
              <a:rPr lang="en-CA" smtClean="0"/>
              <a:t>14</a:t>
            </a:fld>
            <a:endParaRPr lang="en-CA"/>
          </a:p>
        </p:txBody>
      </p:sp>
      <p:sp>
        <p:nvSpPr>
          <p:cNvPr id="6" name="TextBox 5"/>
          <p:cNvSpPr txBox="1"/>
          <p:nvPr/>
        </p:nvSpPr>
        <p:spPr>
          <a:xfrm>
            <a:off x="734106" y="1179352"/>
            <a:ext cx="4817660" cy="461665"/>
          </a:xfrm>
          <a:prstGeom prst="rect">
            <a:avLst/>
          </a:prstGeom>
          <a:noFill/>
        </p:spPr>
        <p:txBody>
          <a:bodyPr wrap="square" rtlCol="0">
            <a:spAutoFit/>
          </a:bodyPr>
          <a:lstStyle/>
          <a:p>
            <a:r>
              <a:rPr lang="en-US" sz="2400" dirty="0" smtClean="0">
                <a:solidFill>
                  <a:schemeClr val="bg1"/>
                </a:solidFill>
              </a:rPr>
              <a:t>P</a:t>
            </a:r>
            <a:r>
              <a:rPr lang="en-US" altLang="zh-CN" sz="2400" dirty="0" smtClean="0">
                <a:solidFill>
                  <a:schemeClr val="bg1"/>
                </a:solidFill>
              </a:rPr>
              <a:t>reprocessing</a:t>
            </a:r>
            <a:endParaRPr lang="en-CA" sz="2400" dirty="0">
              <a:solidFill>
                <a:schemeClr val="bg1"/>
              </a:solidFill>
            </a:endParaRPr>
          </a:p>
        </p:txBody>
      </p:sp>
      <mc:AlternateContent xmlns:mc="http://schemas.openxmlformats.org/markup-compatibility/2006">
        <mc:Choice xmlns:a14="http://schemas.microsoft.com/office/drawing/2010/main" Requires="a14">
          <p:sp>
            <p:nvSpPr>
              <p:cNvPr id="7" name="TextBox 6"/>
              <p:cNvSpPr txBox="1"/>
              <p:nvPr/>
            </p:nvSpPr>
            <p:spPr>
              <a:xfrm>
                <a:off x="506438" y="1561932"/>
                <a:ext cx="11408898" cy="4766241"/>
              </a:xfrm>
              <a:prstGeom prst="rect">
                <a:avLst/>
              </a:prstGeom>
              <a:noFill/>
            </p:spPr>
            <p:txBody>
              <a:bodyPr wrap="square" rtlCol="0">
                <a:spAutoFit/>
              </a:bodyPr>
              <a:lstStyle/>
              <a:p>
                <a:r>
                  <a:rPr lang="en-CA" b="1" dirty="0"/>
                  <a:t> </a:t>
                </a:r>
                <a:r>
                  <a:rPr lang="en-CA" b="1" dirty="0" smtClean="0"/>
                  <a:t>  </a:t>
                </a:r>
                <a:r>
                  <a:rPr lang="en-CA" dirty="0" smtClean="0">
                    <a:solidFill>
                      <a:schemeClr val="bg2"/>
                    </a:solidFill>
                  </a:rPr>
                  <a:t>Preprocessing </a:t>
                </a:r>
                <a:r>
                  <a:rPr lang="en-CA" dirty="0">
                    <a:solidFill>
                      <a:schemeClr val="bg2"/>
                    </a:solidFill>
                  </a:rPr>
                  <a:t>process of FCSD includes calculation of unconstrained estimation s hat in (), QR factorization as well as iterative channel ordering. </a:t>
                </a:r>
                <a:endParaRPr lang="en-CA" dirty="0">
                  <a:solidFill>
                    <a:schemeClr val="bg2"/>
                  </a:solidFill>
                </a:endParaRPr>
              </a:p>
              <a:p>
                <a:r>
                  <a:rPr lang="en-CA" dirty="0" smtClean="0">
                    <a:solidFill>
                      <a:schemeClr val="bg2"/>
                    </a:solidFill>
                  </a:rPr>
                  <a:t>   A </a:t>
                </a:r>
                <a:r>
                  <a:rPr lang="en-CA" dirty="0" smtClean="0">
                    <a:solidFill>
                      <a:schemeClr val="bg2"/>
                    </a:solidFill>
                  </a:rPr>
                  <a:t>FCSD channel ordering strategy is used in order to avoid error </a:t>
                </a:r>
                <a:r>
                  <a:rPr lang="en-CA" dirty="0">
                    <a:solidFill>
                      <a:schemeClr val="bg2"/>
                    </a:solidFill>
                  </a:rPr>
                  <a:t>propagation in the serial path searching </a:t>
                </a:r>
                <a:r>
                  <a:rPr lang="en-CA" dirty="0" smtClean="0">
                    <a:solidFill>
                      <a:schemeClr val="bg2"/>
                    </a:solidFill>
                  </a:rPr>
                  <a:t>process. This channel ordering strategy is based on post processing SNR [reference]</a:t>
                </a:r>
              </a:p>
              <a:p>
                <a:pPr/>
                <a14:m>
                  <m:oMathPara xmlns:m="http://schemas.openxmlformats.org/officeDocument/2006/math">
                    <m:oMathParaPr>
                      <m:jc m:val="centerGroup"/>
                    </m:oMathParaPr>
                    <m:oMath xmlns:m="http://schemas.openxmlformats.org/officeDocument/2006/math">
                      <m:sSub>
                        <m:sSubPr>
                          <m:ctrlPr>
                            <a:rPr lang="en-CA" i="1" smtClean="0">
                              <a:solidFill>
                                <a:schemeClr val="bg2"/>
                              </a:solidFill>
                              <a:latin typeface="Cambria Math" panose="02040503050406030204" pitchFamily="18" charset="0"/>
                            </a:rPr>
                          </m:ctrlPr>
                        </m:sSubPr>
                        <m:e>
                          <m:r>
                            <a:rPr lang="en-CA" i="1" smtClean="0">
                              <a:solidFill>
                                <a:schemeClr val="bg2"/>
                              </a:solidFill>
                              <a:latin typeface="Cambria Math" panose="02040503050406030204" pitchFamily="18" charset="0"/>
                              <a:ea typeface="Cambria Math" panose="02040503050406030204" pitchFamily="18" charset="0"/>
                            </a:rPr>
                            <m:t>𝜑</m:t>
                          </m:r>
                        </m:e>
                        <m:sub>
                          <m:r>
                            <a:rPr lang="en-US" b="0" i="1" smtClean="0">
                              <a:solidFill>
                                <a:schemeClr val="bg2"/>
                              </a:solidFill>
                              <a:latin typeface="Cambria Math" panose="02040503050406030204" pitchFamily="18" charset="0"/>
                            </a:rPr>
                            <m:t>𝑚</m:t>
                          </m:r>
                        </m:sub>
                      </m:sSub>
                      <m:r>
                        <a:rPr lang="en-US" b="0" i="1" smtClean="0">
                          <a:solidFill>
                            <a:schemeClr val="bg2"/>
                          </a:solidFill>
                          <a:latin typeface="Cambria Math" panose="02040503050406030204" pitchFamily="18" charset="0"/>
                        </a:rPr>
                        <m:t>=</m:t>
                      </m:r>
                      <m:f>
                        <m:fPr>
                          <m:ctrlPr>
                            <a:rPr lang="en-US" b="0" i="1" smtClean="0">
                              <a:solidFill>
                                <a:schemeClr val="bg2"/>
                              </a:solidFill>
                              <a:latin typeface="Cambria Math" panose="02040503050406030204" pitchFamily="18" charset="0"/>
                            </a:rPr>
                          </m:ctrlPr>
                        </m:fPr>
                        <m:num>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𝐸</m:t>
                              </m:r>
                            </m:e>
                            <m:sub>
                              <m:r>
                                <a:rPr lang="en-US" b="0" i="1" smtClean="0">
                                  <a:solidFill>
                                    <a:schemeClr val="bg2"/>
                                  </a:solidFill>
                                  <a:latin typeface="Cambria Math" panose="02040503050406030204" pitchFamily="18" charset="0"/>
                                </a:rPr>
                                <m:t>𝑠</m:t>
                              </m:r>
                            </m:sub>
                          </m:sSub>
                        </m:num>
                        <m:den>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𝑁</m:t>
                              </m:r>
                            </m:e>
                            <m:sub>
                              <m:r>
                                <a:rPr lang="en-US" b="0" i="1" smtClean="0">
                                  <a:solidFill>
                                    <a:schemeClr val="bg2"/>
                                  </a:solidFill>
                                  <a:latin typeface="Cambria Math" panose="02040503050406030204" pitchFamily="18" charset="0"/>
                                </a:rPr>
                                <m:t>𝑜</m:t>
                              </m:r>
                            </m:sub>
                          </m:sSub>
                          <m:sSubSup>
                            <m:sSubSupPr>
                              <m:ctrlPr>
                                <a:rPr lang="en-US" b="0" i="1" smtClean="0">
                                  <a:solidFill>
                                    <a:schemeClr val="bg2"/>
                                  </a:solidFill>
                                  <a:latin typeface="Cambria Math" panose="02040503050406030204" pitchFamily="18" charset="0"/>
                                </a:rPr>
                              </m:ctrlPr>
                            </m:sSubSupPr>
                            <m:e>
                              <m:r>
                                <a:rPr lang="en-US" b="0" i="1" smtClean="0">
                                  <a:solidFill>
                                    <a:schemeClr val="bg2"/>
                                  </a:solidFill>
                                  <a:latin typeface="Cambria Math" panose="02040503050406030204" pitchFamily="18" charset="0"/>
                                </a:rPr>
                                <m:t>(</m:t>
                              </m:r>
                              <m:sSup>
                                <m:sSupPr>
                                  <m:ctrlPr>
                                    <a:rPr lang="en-US" b="0" i="1" smtClean="0">
                                      <a:solidFill>
                                        <a:schemeClr val="bg2"/>
                                      </a:solidFill>
                                      <a:latin typeface="Cambria Math" panose="02040503050406030204" pitchFamily="18" charset="0"/>
                                    </a:rPr>
                                  </m:ctrlPr>
                                </m:sSupPr>
                                <m:e>
                                  <m:r>
                                    <a:rPr lang="en-US" b="0" i="1" smtClean="0">
                                      <a:solidFill>
                                        <a:schemeClr val="bg2"/>
                                      </a:solidFill>
                                      <a:latin typeface="Cambria Math" panose="02040503050406030204" pitchFamily="18" charset="0"/>
                                    </a:rPr>
                                    <m:t>𝐻</m:t>
                                  </m:r>
                                </m:e>
                                <m:sup>
                                  <m:r>
                                    <a:rPr lang="en-US" b="0" i="1" smtClean="0">
                                      <a:solidFill>
                                        <a:schemeClr val="bg2"/>
                                      </a:solidFill>
                                      <a:latin typeface="Cambria Math" panose="02040503050406030204" pitchFamily="18" charset="0"/>
                                    </a:rPr>
                                    <m:t>𝐻</m:t>
                                  </m:r>
                                </m:sup>
                              </m:sSup>
                              <m:r>
                                <a:rPr lang="en-US" b="0" i="1" smtClean="0">
                                  <a:solidFill>
                                    <a:schemeClr val="bg2"/>
                                  </a:solidFill>
                                  <a:latin typeface="Cambria Math" panose="02040503050406030204" pitchFamily="18" charset="0"/>
                                </a:rPr>
                                <m:t>𝐻</m:t>
                              </m:r>
                              <m:r>
                                <a:rPr lang="en-US" b="0" i="1" smtClean="0">
                                  <a:solidFill>
                                    <a:schemeClr val="bg2"/>
                                  </a:solidFill>
                                  <a:latin typeface="Cambria Math" panose="02040503050406030204" pitchFamily="18" charset="0"/>
                                </a:rPr>
                                <m:t>)</m:t>
                              </m:r>
                            </m:e>
                            <m:sub>
                              <m:r>
                                <a:rPr lang="en-US" b="0" i="1" smtClean="0">
                                  <a:solidFill>
                                    <a:schemeClr val="bg2"/>
                                  </a:solidFill>
                                  <a:latin typeface="Cambria Math" panose="02040503050406030204" pitchFamily="18" charset="0"/>
                                </a:rPr>
                                <m:t>𝑚</m:t>
                              </m:r>
                            </m:sub>
                            <m:sup>
                              <m:r>
                                <a:rPr lang="en-US" b="0" i="1" smtClean="0">
                                  <a:solidFill>
                                    <a:schemeClr val="bg2"/>
                                  </a:solidFill>
                                  <a:latin typeface="Cambria Math" panose="02040503050406030204" pitchFamily="18" charset="0"/>
                                </a:rPr>
                                <m:t>−1</m:t>
                              </m:r>
                            </m:sup>
                          </m:sSubSup>
                        </m:den>
                      </m:f>
                    </m:oMath>
                  </m:oMathPara>
                </a14:m>
                <a:endParaRPr lang="en-CA" dirty="0" smtClean="0">
                  <a:solidFill>
                    <a:schemeClr val="bg2"/>
                  </a:solidFill>
                </a:endParaRPr>
              </a:p>
              <a:p>
                <a:r>
                  <a:rPr lang="en-US" dirty="0" smtClean="0">
                    <a:solidFill>
                      <a:schemeClr val="bg2"/>
                    </a:solidFill>
                  </a:rPr>
                  <a:t>Wh</a:t>
                </a:r>
                <a:r>
                  <a:rPr lang="en-US" altLang="zh-CN" dirty="0" smtClean="0">
                    <a:solidFill>
                      <a:schemeClr val="bg2"/>
                    </a:solidFill>
                  </a:rPr>
                  <a:t>ere </a:t>
                </a:r>
                <a14:m>
                  <m:oMath xmlns:m="http://schemas.openxmlformats.org/officeDocument/2006/math">
                    <m:sSub>
                      <m:sSubPr>
                        <m:ctrlPr>
                          <a:rPr lang="en-US" altLang="zh-CN" i="1" smtClean="0">
                            <a:solidFill>
                              <a:schemeClr val="bg2"/>
                            </a:solidFill>
                            <a:latin typeface="Cambria Math" panose="02040503050406030204" pitchFamily="18" charset="0"/>
                          </a:rPr>
                        </m:ctrlPr>
                      </m:sSubPr>
                      <m:e>
                        <m:r>
                          <a:rPr lang="zh-CN" altLang="en-US" i="1" smtClean="0">
                            <a:solidFill>
                              <a:schemeClr val="bg2"/>
                            </a:solidFill>
                            <a:latin typeface="Cambria Math" panose="02040503050406030204" pitchFamily="18" charset="0"/>
                          </a:rPr>
                          <m:t>𝜑</m:t>
                        </m:r>
                      </m:e>
                      <m:sub>
                        <m:r>
                          <a:rPr lang="en-US" altLang="zh-CN" b="0" i="1" smtClean="0">
                            <a:solidFill>
                              <a:schemeClr val="bg2"/>
                            </a:solidFill>
                            <a:latin typeface="Cambria Math" panose="02040503050406030204" pitchFamily="18" charset="0"/>
                          </a:rPr>
                          <m:t>𝑚</m:t>
                        </m:r>
                      </m:sub>
                    </m:sSub>
                  </m:oMath>
                </a14:m>
                <a:r>
                  <a:rPr lang="en-CA" dirty="0" smtClean="0">
                    <a:solidFill>
                      <a:schemeClr val="bg2"/>
                    </a:solidFill>
                  </a:rPr>
                  <a:t> denotes the post processing SNR of </a:t>
                </a:r>
                <a14:m>
                  <m:oMath xmlns:m="http://schemas.openxmlformats.org/officeDocument/2006/math">
                    <m:r>
                      <a:rPr lang="en-US" b="0" i="1" smtClean="0">
                        <a:solidFill>
                          <a:schemeClr val="bg2"/>
                        </a:solidFill>
                        <a:latin typeface="Cambria Math" panose="02040503050406030204" pitchFamily="18" charset="0"/>
                      </a:rPr>
                      <m:t>𝑚</m:t>
                    </m:r>
                  </m:oMath>
                </a14:m>
                <a:r>
                  <a:rPr lang="en-CA" dirty="0" smtClean="0">
                    <a:solidFill>
                      <a:schemeClr val="bg2"/>
                    </a:solidFill>
                  </a:rPr>
                  <a:t> </a:t>
                </a:r>
                <a:r>
                  <a:rPr lang="en-CA" dirty="0" err="1" smtClean="0">
                    <a:solidFill>
                      <a:schemeClr val="bg2"/>
                    </a:solidFill>
                  </a:rPr>
                  <a:t>th</a:t>
                </a:r>
                <a:r>
                  <a:rPr lang="en-CA" dirty="0" smtClean="0">
                    <a:solidFill>
                      <a:schemeClr val="bg2"/>
                    </a:solidFill>
                  </a:rPr>
                  <a:t> data stream.</a:t>
                </a:r>
              </a:p>
              <a:p>
                <a:r>
                  <a:rPr lang="en-CA" dirty="0" smtClean="0">
                    <a:solidFill>
                      <a:schemeClr val="bg2"/>
                    </a:solidFill>
                  </a:rPr>
                  <a:t> </a:t>
                </a:r>
              </a:p>
              <a:p>
                <a:r>
                  <a:rPr lang="en-US" dirty="0" smtClean="0">
                    <a:solidFill>
                      <a:schemeClr val="bg2"/>
                    </a:solidFill>
                  </a:rPr>
                  <a:t>The FCSD channel ordering works iteratively based on the following rule</a:t>
                </a:r>
              </a:p>
              <a:p>
                <a:pPr/>
                <a14:m>
                  <m:oMathPara xmlns:m="http://schemas.openxmlformats.org/officeDocument/2006/math">
                    <m:oMathParaPr>
                      <m:jc m:val="centerGroup"/>
                    </m:oMathParaPr>
                    <m:oMath xmlns:m="http://schemas.openxmlformats.org/officeDocument/2006/math">
                      <m:r>
                        <a:rPr lang="en-US" b="0" i="1" smtClean="0">
                          <a:solidFill>
                            <a:schemeClr val="bg2"/>
                          </a:solidFill>
                          <a:latin typeface="Cambria Math" panose="02040503050406030204" pitchFamily="18" charset="0"/>
                        </a:rPr>
                        <m:t>𝑝</m:t>
                      </m:r>
                      <m:r>
                        <a:rPr lang="en-US" b="0" i="1" smtClean="0">
                          <a:solidFill>
                            <a:schemeClr val="bg2"/>
                          </a:solidFill>
                          <a:latin typeface="Cambria Math" panose="02040503050406030204" pitchFamily="18" charset="0"/>
                        </a:rPr>
                        <m:t>=</m:t>
                      </m:r>
                      <m:d>
                        <m:dPr>
                          <m:begChr m:val="{"/>
                          <m:endChr m:val=""/>
                          <m:ctrlPr>
                            <a:rPr lang="en-US" i="1" smtClean="0">
                              <a:solidFill>
                                <a:schemeClr val="bg2"/>
                              </a:solidFill>
                              <a:latin typeface="Cambria Math" panose="02040503050406030204" pitchFamily="18" charset="0"/>
                            </a:rPr>
                          </m:ctrlPr>
                        </m:dPr>
                        <m:e>
                          <m:eqArr>
                            <m:eqArrPr>
                              <m:ctrlPr>
                                <a:rPr lang="en-US" i="1" smtClean="0">
                                  <a:solidFill>
                                    <a:schemeClr val="bg2"/>
                                  </a:solidFill>
                                  <a:latin typeface="Cambria Math" panose="02040503050406030204" pitchFamily="18" charset="0"/>
                                </a:rPr>
                              </m:ctrlPr>
                            </m:eqArrPr>
                            <m:e>
                              <m:r>
                                <a:rPr lang="en-US" b="0" i="1" smtClean="0">
                                  <a:solidFill>
                                    <a:schemeClr val="bg2"/>
                                  </a:solidFill>
                                  <a:latin typeface="Cambria Math" panose="02040503050406030204" pitchFamily="18" charset="0"/>
                                </a:rPr>
                                <m:t>𝑎𝑟𝑔</m:t>
                              </m:r>
                              <m:func>
                                <m:funcPr>
                                  <m:ctrlPr>
                                    <a:rPr lang="en-US" b="0" i="1" smtClean="0">
                                      <a:solidFill>
                                        <a:schemeClr val="bg2"/>
                                      </a:solidFill>
                                      <a:latin typeface="Cambria Math" panose="02040503050406030204" pitchFamily="18" charset="0"/>
                                    </a:rPr>
                                  </m:ctrlPr>
                                </m:funcPr>
                                <m:fName>
                                  <m:limLow>
                                    <m:limLowPr>
                                      <m:ctrlPr>
                                        <a:rPr lang="en-US" b="0" i="1" smtClean="0">
                                          <a:solidFill>
                                            <a:schemeClr val="bg2"/>
                                          </a:solidFill>
                                          <a:latin typeface="Cambria Math" panose="02040503050406030204" pitchFamily="18" charset="0"/>
                                        </a:rPr>
                                      </m:ctrlPr>
                                    </m:limLowPr>
                                    <m:e>
                                      <m:r>
                                        <m:rPr>
                                          <m:sty m:val="p"/>
                                        </m:rPr>
                                        <a:rPr lang="en-US" b="0" i="0" smtClean="0">
                                          <a:solidFill>
                                            <a:schemeClr val="bg2"/>
                                          </a:solidFill>
                                          <a:latin typeface="Cambria Math" panose="02040503050406030204" pitchFamily="18" charset="0"/>
                                        </a:rPr>
                                        <m:t>m</m:t>
                                      </m:r>
                                      <m:r>
                                        <a:rPr lang="en-US" b="0" i="1" smtClean="0">
                                          <a:solidFill>
                                            <a:schemeClr val="bg2"/>
                                          </a:solidFill>
                                          <a:latin typeface="Cambria Math" panose="02040503050406030204" pitchFamily="18" charset="0"/>
                                        </a:rPr>
                                        <m:t>𝑖𝑛</m:t>
                                      </m:r>
                                    </m:e>
                                    <m:lim>
                                      <m:r>
                                        <a:rPr lang="en-US" b="0" i="1" smtClean="0">
                                          <a:solidFill>
                                            <a:schemeClr val="bg2"/>
                                          </a:solidFill>
                                          <a:latin typeface="Cambria Math" panose="02040503050406030204" pitchFamily="18" charset="0"/>
                                        </a:rPr>
                                        <m:t>𝑘</m:t>
                                      </m:r>
                                    </m:lim>
                                  </m:limLow>
                                </m:fName>
                                <m:e>
                                  <m:sSubSup>
                                    <m:sSubSupPr>
                                      <m:ctrlPr>
                                        <a:rPr lang="en-US" b="0" i="1" smtClean="0">
                                          <a:solidFill>
                                            <a:schemeClr val="bg2"/>
                                          </a:solidFill>
                                          <a:latin typeface="Cambria Math" panose="02040503050406030204" pitchFamily="18" charset="0"/>
                                        </a:rPr>
                                      </m:ctrlPr>
                                    </m:sSubSupPr>
                                    <m:e>
                                      <m:r>
                                        <a:rPr lang="en-US" b="0" i="1" smtClean="0">
                                          <a:solidFill>
                                            <a:schemeClr val="bg2"/>
                                          </a:solidFill>
                                          <a:latin typeface="Cambria Math" panose="02040503050406030204" pitchFamily="18" charset="0"/>
                                        </a:rPr>
                                        <m:t>(</m:t>
                                      </m:r>
                                      <m:sSubSup>
                                        <m:sSubSupPr>
                                          <m:ctrlPr>
                                            <a:rPr lang="en-US" b="0" i="1" smtClean="0">
                                              <a:solidFill>
                                                <a:schemeClr val="bg2"/>
                                              </a:solidFill>
                                              <a:latin typeface="Cambria Math" panose="02040503050406030204" pitchFamily="18" charset="0"/>
                                            </a:rPr>
                                          </m:ctrlPr>
                                        </m:sSubSupPr>
                                        <m:e>
                                          <m:r>
                                            <a:rPr lang="en-US" b="0" i="1" smtClean="0">
                                              <a:solidFill>
                                                <a:schemeClr val="bg2"/>
                                              </a:solidFill>
                                              <a:latin typeface="Cambria Math" panose="02040503050406030204" pitchFamily="18" charset="0"/>
                                            </a:rPr>
                                            <m:t>𝐻</m:t>
                                          </m:r>
                                        </m:e>
                                        <m:sub>
                                          <m:r>
                                            <a:rPr lang="en-US" b="0" i="1" smtClean="0">
                                              <a:solidFill>
                                                <a:schemeClr val="bg2"/>
                                              </a:solidFill>
                                              <a:latin typeface="Cambria Math" panose="02040503050406030204" pitchFamily="18" charset="0"/>
                                            </a:rPr>
                                            <m:t>𝑗</m:t>
                                          </m:r>
                                        </m:sub>
                                        <m:sup>
                                          <m:r>
                                            <a:rPr lang="en-US" b="0" i="1" smtClean="0">
                                              <a:solidFill>
                                                <a:schemeClr val="bg2"/>
                                              </a:solidFill>
                                              <a:latin typeface="Cambria Math" panose="02040503050406030204" pitchFamily="18" charset="0"/>
                                            </a:rPr>
                                            <m:t>𝐻</m:t>
                                          </m:r>
                                        </m:sup>
                                      </m:sSubSup>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𝐻</m:t>
                                          </m:r>
                                        </m:e>
                                        <m:sub>
                                          <m:r>
                                            <a:rPr lang="en-US" b="0" i="1" smtClean="0">
                                              <a:solidFill>
                                                <a:schemeClr val="bg2"/>
                                              </a:solidFill>
                                              <a:latin typeface="Cambria Math" panose="02040503050406030204" pitchFamily="18" charset="0"/>
                                            </a:rPr>
                                            <m:t>𝑗</m:t>
                                          </m:r>
                                        </m:sub>
                                      </m:sSub>
                                      <m:r>
                                        <a:rPr lang="en-US" b="0" i="1" smtClean="0">
                                          <a:solidFill>
                                            <a:schemeClr val="bg2"/>
                                          </a:solidFill>
                                          <a:latin typeface="Cambria Math" panose="02040503050406030204" pitchFamily="18" charset="0"/>
                                        </a:rPr>
                                        <m:t>)</m:t>
                                      </m:r>
                                    </m:e>
                                    <m:sub>
                                      <m:r>
                                        <a:rPr lang="en-US" b="0" i="1" smtClean="0">
                                          <a:solidFill>
                                            <a:schemeClr val="bg2"/>
                                          </a:solidFill>
                                          <a:latin typeface="Cambria Math" panose="02040503050406030204" pitchFamily="18" charset="0"/>
                                        </a:rPr>
                                        <m:t>𝑘</m:t>
                                      </m:r>
                                    </m:sub>
                                    <m:sup>
                                      <m:r>
                                        <a:rPr lang="en-US" b="0" i="1" smtClean="0">
                                          <a:solidFill>
                                            <a:schemeClr val="bg2"/>
                                          </a:solidFill>
                                          <a:latin typeface="Cambria Math" panose="02040503050406030204" pitchFamily="18" charset="0"/>
                                        </a:rPr>
                                        <m:t>−1</m:t>
                                      </m:r>
                                    </m:sup>
                                  </m:sSubSup>
                                  <m:r>
                                    <a:rPr lang="en-US" b="0" i="1" smtClean="0">
                                      <a:solidFill>
                                        <a:schemeClr val="bg2"/>
                                      </a:solidFill>
                                      <a:latin typeface="Cambria Math" panose="02040503050406030204" pitchFamily="18" charset="0"/>
                                    </a:rPr>
                                    <m:t>    </m:t>
                                  </m:r>
                                  <m:r>
                                    <a:rPr lang="en-US" b="0" i="1" smtClean="0">
                                      <a:solidFill>
                                        <a:schemeClr val="bg2"/>
                                      </a:solidFill>
                                      <a:latin typeface="Cambria Math" panose="02040503050406030204" pitchFamily="18" charset="0"/>
                                    </a:rPr>
                                    <m:t>𝐹𝐸</m:t>
                                  </m:r>
                                  <m:r>
                                    <a:rPr lang="en-US" b="0" i="1" smtClean="0">
                                      <a:solidFill>
                                        <a:schemeClr val="bg2"/>
                                      </a:solidFill>
                                      <a:latin typeface="Cambria Math" panose="02040503050406030204" pitchFamily="18" charset="0"/>
                                    </a:rPr>
                                    <m:t> </m:t>
                                  </m:r>
                                  <m:r>
                                    <a:rPr lang="en-US" b="0" i="1" smtClean="0">
                                      <a:solidFill>
                                        <a:schemeClr val="bg2"/>
                                      </a:solidFill>
                                      <a:latin typeface="Cambria Math" panose="02040503050406030204" pitchFamily="18" charset="0"/>
                                    </a:rPr>
                                    <m:t>𝑠𝑡𝑎𝑔𝑒</m:t>
                                  </m:r>
                                </m:e>
                              </m:func>
                            </m:e>
                            <m:e>
                              <m:r>
                                <a:rPr lang="en-US" i="1">
                                  <a:solidFill>
                                    <a:schemeClr val="bg2"/>
                                  </a:solidFill>
                                  <a:latin typeface="Cambria Math" panose="02040503050406030204" pitchFamily="18" charset="0"/>
                                </a:rPr>
                                <m:t>𝑎𝑟𝑔</m:t>
                              </m:r>
                              <m:func>
                                <m:funcPr>
                                  <m:ctrlPr>
                                    <a:rPr lang="en-US" i="1">
                                      <a:solidFill>
                                        <a:schemeClr val="bg2"/>
                                      </a:solidFill>
                                      <a:latin typeface="Cambria Math" panose="02040503050406030204" pitchFamily="18" charset="0"/>
                                    </a:rPr>
                                  </m:ctrlPr>
                                </m:funcPr>
                                <m:fName>
                                  <m:limLow>
                                    <m:limLowPr>
                                      <m:ctrlPr>
                                        <a:rPr lang="en-US" i="1" smtClean="0">
                                          <a:solidFill>
                                            <a:schemeClr val="bg2"/>
                                          </a:solidFill>
                                          <a:latin typeface="Cambria Math" panose="02040503050406030204" pitchFamily="18" charset="0"/>
                                        </a:rPr>
                                      </m:ctrlPr>
                                    </m:limLowPr>
                                    <m:e>
                                      <m:r>
                                        <m:rPr>
                                          <m:sty m:val="p"/>
                                        </m:rPr>
                                        <a:rPr lang="en-US">
                                          <a:solidFill>
                                            <a:schemeClr val="bg2"/>
                                          </a:solidFill>
                                          <a:latin typeface="Cambria Math" panose="02040503050406030204" pitchFamily="18" charset="0"/>
                                        </a:rPr>
                                        <m:t>m</m:t>
                                      </m:r>
                                      <m:r>
                                        <a:rPr lang="en-US" b="0" i="1" smtClean="0">
                                          <a:solidFill>
                                            <a:schemeClr val="bg2"/>
                                          </a:solidFill>
                                          <a:latin typeface="Cambria Math" panose="02040503050406030204" pitchFamily="18" charset="0"/>
                                        </a:rPr>
                                        <m:t>𝑎𝑥</m:t>
                                      </m:r>
                                    </m:e>
                                    <m:lim>
                                      <m:r>
                                        <a:rPr lang="en-US" i="1">
                                          <a:solidFill>
                                            <a:schemeClr val="bg2"/>
                                          </a:solidFill>
                                          <a:latin typeface="Cambria Math" panose="02040503050406030204" pitchFamily="18" charset="0"/>
                                        </a:rPr>
                                        <m:t>𝑘</m:t>
                                      </m:r>
                                    </m:lim>
                                  </m:limLow>
                                </m:fName>
                                <m:e>
                                  <m:sSubSup>
                                    <m:sSubSupPr>
                                      <m:ctrlPr>
                                        <a:rPr lang="en-US" i="1">
                                          <a:solidFill>
                                            <a:schemeClr val="bg2"/>
                                          </a:solidFill>
                                          <a:latin typeface="Cambria Math" panose="02040503050406030204" pitchFamily="18" charset="0"/>
                                        </a:rPr>
                                      </m:ctrlPr>
                                    </m:sSubSupPr>
                                    <m:e>
                                      <m:r>
                                        <a:rPr lang="en-US" i="1">
                                          <a:solidFill>
                                            <a:schemeClr val="bg2"/>
                                          </a:solidFill>
                                          <a:latin typeface="Cambria Math" panose="02040503050406030204" pitchFamily="18" charset="0"/>
                                        </a:rPr>
                                        <m:t>(</m:t>
                                      </m:r>
                                      <m:sSubSup>
                                        <m:sSubSupPr>
                                          <m:ctrlPr>
                                            <a:rPr lang="en-US" i="1">
                                              <a:solidFill>
                                                <a:schemeClr val="bg2"/>
                                              </a:solidFill>
                                              <a:latin typeface="Cambria Math" panose="02040503050406030204" pitchFamily="18" charset="0"/>
                                            </a:rPr>
                                          </m:ctrlPr>
                                        </m:sSubSupPr>
                                        <m:e>
                                          <m:r>
                                            <a:rPr lang="en-US" i="1">
                                              <a:solidFill>
                                                <a:schemeClr val="bg2"/>
                                              </a:solidFill>
                                              <a:latin typeface="Cambria Math" panose="02040503050406030204" pitchFamily="18" charset="0"/>
                                            </a:rPr>
                                            <m:t>𝐻</m:t>
                                          </m:r>
                                        </m:e>
                                        <m:sub>
                                          <m:r>
                                            <a:rPr lang="en-US" i="1">
                                              <a:solidFill>
                                                <a:schemeClr val="bg2"/>
                                              </a:solidFill>
                                              <a:latin typeface="Cambria Math" panose="02040503050406030204" pitchFamily="18" charset="0"/>
                                            </a:rPr>
                                            <m:t>𝑗</m:t>
                                          </m:r>
                                        </m:sub>
                                        <m:sup>
                                          <m:r>
                                            <a:rPr lang="en-US" i="1">
                                              <a:solidFill>
                                                <a:schemeClr val="bg2"/>
                                              </a:solidFill>
                                              <a:latin typeface="Cambria Math" panose="02040503050406030204" pitchFamily="18" charset="0"/>
                                            </a:rPr>
                                            <m:t>𝐻</m:t>
                                          </m:r>
                                        </m:sup>
                                      </m:sSubSup>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𝐻</m:t>
                                          </m:r>
                                        </m:e>
                                        <m:sub>
                                          <m:r>
                                            <a:rPr lang="en-US" i="1">
                                              <a:solidFill>
                                                <a:schemeClr val="bg2"/>
                                              </a:solidFill>
                                              <a:latin typeface="Cambria Math" panose="02040503050406030204" pitchFamily="18" charset="0"/>
                                            </a:rPr>
                                            <m:t>𝑗</m:t>
                                          </m:r>
                                        </m:sub>
                                      </m:sSub>
                                      <m:r>
                                        <a:rPr lang="en-US" i="1">
                                          <a:solidFill>
                                            <a:schemeClr val="bg2"/>
                                          </a:solidFill>
                                          <a:latin typeface="Cambria Math" panose="02040503050406030204" pitchFamily="18" charset="0"/>
                                        </a:rPr>
                                        <m:t>)</m:t>
                                      </m:r>
                                    </m:e>
                                    <m:sub>
                                      <m:r>
                                        <a:rPr lang="en-US" i="1">
                                          <a:solidFill>
                                            <a:schemeClr val="bg2"/>
                                          </a:solidFill>
                                          <a:latin typeface="Cambria Math" panose="02040503050406030204" pitchFamily="18" charset="0"/>
                                        </a:rPr>
                                        <m:t>𝑘</m:t>
                                      </m:r>
                                    </m:sub>
                                    <m:sup>
                                      <m:r>
                                        <a:rPr lang="en-US" i="1">
                                          <a:solidFill>
                                            <a:schemeClr val="bg2"/>
                                          </a:solidFill>
                                          <a:latin typeface="Cambria Math" panose="02040503050406030204" pitchFamily="18" charset="0"/>
                                        </a:rPr>
                                        <m:t>−1</m:t>
                                      </m:r>
                                    </m:sup>
                                  </m:sSubSup>
                                  <m:r>
                                    <a:rPr lang="en-US" i="1">
                                      <a:solidFill>
                                        <a:schemeClr val="bg2"/>
                                      </a:solidFill>
                                      <a:latin typeface="Cambria Math" panose="02040503050406030204" pitchFamily="18" charset="0"/>
                                    </a:rPr>
                                    <m:t>    </m:t>
                                  </m:r>
                                  <m:r>
                                    <a:rPr lang="en-US" b="0" i="1" smtClean="0">
                                      <a:solidFill>
                                        <a:schemeClr val="bg2"/>
                                      </a:solidFill>
                                      <a:latin typeface="Cambria Math" panose="02040503050406030204" pitchFamily="18" charset="0"/>
                                    </a:rPr>
                                    <m:t>𝑆</m:t>
                                  </m:r>
                                  <m:r>
                                    <a:rPr lang="en-US" i="1">
                                      <a:solidFill>
                                        <a:schemeClr val="bg2"/>
                                      </a:solidFill>
                                      <a:latin typeface="Cambria Math" panose="02040503050406030204" pitchFamily="18" charset="0"/>
                                    </a:rPr>
                                    <m:t>𝐸</m:t>
                                  </m:r>
                                  <m:r>
                                    <a:rPr lang="en-US" i="1">
                                      <a:solidFill>
                                        <a:schemeClr val="bg2"/>
                                      </a:solidFill>
                                      <a:latin typeface="Cambria Math" panose="02040503050406030204" pitchFamily="18" charset="0"/>
                                    </a:rPr>
                                    <m:t> </m:t>
                                  </m:r>
                                  <m:r>
                                    <a:rPr lang="en-US" i="1">
                                      <a:solidFill>
                                        <a:schemeClr val="bg2"/>
                                      </a:solidFill>
                                      <a:latin typeface="Cambria Math" panose="02040503050406030204" pitchFamily="18" charset="0"/>
                                    </a:rPr>
                                    <m:t>𝑠𝑡𝑎𝑔𝑒</m:t>
                                  </m:r>
                                </m:e>
                              </m:func>
                            </m:e>
                          </m:eqArr>
                        </m:e>
                      </m:d>
                    </m:oMath>
                  </m:oMathPara>
                </a14:m>
                <a:endParaRPr lang="en-US" dirty="0" smtClean="0">
                  <a:solidFill>
                    <a:schemeClr val="bg2"/>
                  </a:solidFill>
                </a:endParaRPr>
              </a:p>
              <a:p>
                <a:pPr lvl="0">
                  <a:lnSpc>
                    <a:spcPct val="115000"/>
                  </a:lnSpc>
                  <a:spcAft>
                    <a:spcPts val="800"/>
                  </a:spcAft>
                </a:pPr>
                <a:r>
                  <a:rPr lang="en-US" dirty="0" smtClean="0">
                    <a:solidFill>
                      <a:schemeClr val="bg2"/>
                    </a:solidFill>
                  </a:rPr>
                  <a:t>As </a:t>
                </a:r>
                <a:r>
                  <a:rPr lang="en-US" dirty="0">
                    <a:solidFill>
                      <a:schemeClr val="bg2"/>
                    </a:solidFill>
                  </a:rPr>
                  <a:t>we can see, </a:t>
                </a:r>
                <a:r>
                  <a:rPr lang="en-US" dirty="0" smtClean="0">
                    <a:solidFill>
                      <a:schemeClr val="bg2"/>
                    </a:solidFill>
                  </a:rPr>
                  <a:t>the preprocessing process contains </a:t>
                </a:r>
                <a:r>
                  <a:rPr lang="en-US" dirty="0">
                    <a:solidFill>
                      <a:schemeClr val="bg2"/>
                    </a:solidFill>
                  </a:rPr>
                  <a:t>a large amount of matrix operations (e.g. </a:t>
                </a:r>
                <a:r>
                  <a:rPr lang="en-US" dirty="0" smtClean="0">
                    <a:solidFill>
                      <a:schemeClr val="bg2"/>
                    </a:solidFill>
                  </a:rPr>
                  <a:t>matrix-matrix multiplication, matrix-vector multiplication, </a:t>
                </a:r>
                <a:r>
                  <a:rPr lang="en-US" dirty="0">
                    <a:solidFill>
                      <a:schemeClr val="bg2"/>
                    </a:solidFill>
                  </a:rPr>
                  <a:t>matrix </a:t>
                </a:r>
                <a:r>
                  <a:rPr lang="en-US" dirty="0" smtClean="0">
                    <a:solidFill>
                      <a:schemeClr val="bg2"/>
                    </a:solidFill>
                  </a:rPr>
                  <a:t>inverse and QR factorization). </a:t>
                </a:r>
                <a:r>
                  <a:rPr lang="en-US" dirty="0">
                    <a:solidFill>
                      <a:schemeClr val="bg2"/>
                    </a:solidFill>
                  </a:rPr>
                  <a:t>Which can be naturally coped by </a:t>
                </a:r>
                <a:r>
                  <a:rPr lang="en-US" dirty="0" smtClean="0">
                    <a:solidFill>
                      <a:schemeClr val="bg2"/>
                    </a:solidFill>
                  </a:rPr>
                  <a:t>GPU parallel </a:t>
                </a:r>
                <a:r>
                  <a:rPr lang="en-US" dirty="0">
                    <a:solidFill>
                      <a:schemeClr val="bg2"/>
                    </a:solidFill>
                  </a:rPr>
                  <a:t>programming. </a:t>
                </a:r>
                <a:r>
                  <a:rPr lang="en-US" dirty="0">
                    <a:solidFill>
                      <a:schemeClr val="bg2"/>
                    </a:solidFill>
                  </a:rPr>
                  <a:t>We make use of the high performance  CUDA basic linear algebra subroutines (</a:t>
                </a:r>
                <a:r>
                  <a:rPr lang="en-US" dirty="0" err="1">
                    <a:solidFill>
                      <a:schemeClr val="bg2"/>
                    </a:solidFill>
                  </a:rPr>
                  <a:t>cuBLAS</a:t>
                </a:r>
                <a:r>
                  <a:rPr lang="en-US" dirty="0">
                    <a:solidFill>
                      <a:schemeClr val="bg2"/>
                    </a:solidFill>
                  </a:rPr>
                  <a:t>) to accelerate preprocessing process.</a:t>
                </a:r>
                <a:endParaRPr lang="en-CA" dirty="0">
                  <a:solidFill>
                    <a:schemeClr val="bg2"/>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506438" y="1561932"/>
                <a:ext cx="11408898" cy="4766241"/>
              </a:xfrm>
              <a:prstGeom prst="rect">
                <a:avLst/>
              </a:prstGeom>
              <a:blipFill rotWithShape="0">
                <a:blip r:embed="rId2"/>
                <a:stretch>
                  <a:fillRect l="-427" t="-639" r="-748" b="-639"/>
                </a:stretch>
              </a:blipFill>
            </p:spPr>
            <p:txBody>
              <a:bodyPr/>
              <a:lstStyle/>
              <a:p>
                <a:r>
                  <a:rPr lang="en-CA">
                    <a:noFill/>
                  </a:rPr>
                  <a:t> </a:t>
                </a:r>
              </a:p>
            </p:txBody>
          </p:sp>
        </mc:Fallback>
      </mc:AlternateContent>
      <p:sp>
        <p:nvSpPr>
          <p:cNvPr id="3" name="Date Placeholder 2"/>
          <p:cNvSpPr>
            <a:spLocks noGrp="1"/>
          </p:cNvSpPr>
          <p:nvPr>
            <p:ph type="dt" sz="half" idx="10"/>
          </p:nvPr>
        </p:nvSpPr>
        <p:spPr/>
        <p:txBody>
          <a:bodyPr/>
          <a:lstStyle/>
          <a:p>
            <a:fld id="{049B54AE-E0CA-47A8-836E-86A3515991E5}" type="datetime1">
              <a:rPr lang="en-CA" smtClean="0"/>
              <a:t>2015-04-16</a:t>
            </a:fld>
            <a:endParaRPr lang="en-CA"/>
          </a:p>
        </p:txBody>
      </p:sp>
    </p:spTree>
    <p:extLst>
      <p:ext uri="{BB962C8B-B14F-4D97-AF65-F5344CB8AC3E}">
        <p14:creationId xmlns:p14="http://schemas.microsoft.com/office/powerpoint/2010/main" val="3500697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6" y="169419"/>
            <a:ext cx="5423250" cy="1009933"/>
          </a:xfrm>
        </p:spPr>
        <p:txBody>
          <a:bodyPr>
            <a:normAutofit fontScale="90000"/>
          </a:bodyPr>
          <a:lstStyle/>
          <a:p>
            <a:pPr algn="ctr"/>
            <a:r>
              <a:rPr lang="en-US" dirty="0">
                <a:solidFill>
                  <a:schemeClr val="bg1"/>
                </a:solidFill>
              </a:rPr>
              <a:t>GPU Based Acceleration of FCSD</a:t>
            </a:r>
          </a:p>
        </p:txBody>
      </p:sp>
      <p:sp>
        <p:nvSpPr>
          <p:cNvPr id="4" name="Slide Number Placeholder 3"/>
          <p:cNvSpPr>
            <a:spLocks noGrp="1"/>
          </p:cNvSpPr>
          <p:nvPr>
            <p:ph type="sldNum" sz="quarter" idx="12"/>
          </p:nvPr>
        </p:nvSpPr>
        <p:spPr/>
        <p:txBody>
          <a:bodyPr/>
          <a:lstStyle/>
          <a:p>
            <a:fld id="{AB90C221-8F76-4323-91C6-F36DC0E218CB}" type="slidenum">
              <a:rPr lang="en-CA" smtClean="0"/>
              <a:t>15</a:t>
            </a:fld>
            <a:endParaRPr lang="en-CA"/>
          </a:p>
        </p:txBody>
      </p:sp>
      <p:sp>
        <p:nvSpPr>
          <p:cNvPr id="6" name="TextBox 5"/>
          <p:cNvSpPr txBox="1"/>
          <p:nvPr/>
        </p:nvSpPr>
        <p:spPr>
          <a:xfrm>
            <a:off x="734106" y="1179352"/>
            <a:ext cx="4710091" cy="830997"/>
          </a:xfrm>
          <a:prstGeom prst="rect">
            <a:avLst/>
          </a:prstGeom>
          <a:noFill/>
        </p:spPr>
        <p:txBody>
          <a:bodyPr wrap="square" rtlCol="0">
            <a:spAutoFit/>
          </a:bodyPr>
          <a:lstStyle/>
          <a:p>
            <a:r>
              <a:rPr lang="en-US" sz="2400" dirty="0" smtClean="0">
                <a:solidFill>
                  <a:schemeClr val="bg1"/>
                </a:solidFill>
              </a:rPr>
              <a:t>Integrated </a:t>
            </a:r>
            <a:r>
              <a:rPr lang="en-CA" sz="2400" dirty="0">
                <a:solidFill>
                  <a:schemeClr val="bg1"/>
                </a:solidFill>
              </a:rPr>
              <a:t>Parallel Acceleration of Paths Searching</a:t>
            </a:r>
          </a:p>
        </p:txBody>
      </p:sp>
      <p:sp>
        <p:nvSpPr>
          <p:cNvPr id="3" name="Date Placeholder 2"/>
          <p:cNvSpPr>
            <a:spLocks noGrp="1"/>
          </p:cNvSpPr>
          <p:nvPr>
            <p:ph type="dt" sz="half" idx="10"/>
          </p:nvPr>
        </p:nvSpPr>
        <p:spPr/>
        <p:txBody>
          <a:bodyPr/>
          <a:lstStyle/>
          <a:p>
            <a:fld id="{049B54AE-E0CA-47A8-836E-86A3515991E5}" type="datetime1">
              <a:rPr lang="en-CA" smtClean="0"/>
              <a:t>2015-04-16</a:t>
            </a:fld>
            <a:endParaRPr lang="en-CA"/>
          </a:p>
        </p:txBody>
      </p:sp>
      <p:sp>
        <p:nvSpPr>
          <p:cNvPr id="5" name="TextBox 4"/>
          <p:cNvSpPr txBox="1"/>
          <p:nvPr/>
        </p:nvSpPr>
        <p:spPr>
          <a:xfrm>
            <a:off x="734106" y="2312138"/>
            <a:ext cx="3528406" cy="2862322"/>
          </a:xfrm>
          <a:prstGeom prst="rect">
            <a:avLst/>
          </a:prstGeom>
          <a:noFill/>
        </p:spPr>
        <p:txBody>
          <a:bodyPr wrap="square" rtlCol="0">
            <a:spAutoFit/>
          </a:bodyPr>
          <a:lstStyle/>
          <a:p>
            <a:r>
              <a:rPr lang="en-CA" dirty="0" smtClean="0">
                <a:solidFill>
                  <a:schemeClr val="bg2"/>
                </a:solidFill>
              </a:rPr>
              <a:t>  ●  Since </a:t>
            </a:r>
            <a:r>
              <a:rPr lang="en-CA" dirty="0">
                <a:solidFill>
                  <a:schemeClr val="bg2"/>
                </a:solidFill>
              </a:rPr>
              <a:t>the decision feedback searching paths has a </a:t>
            </a:r>
            <a:r>
              <a:rPr lang="en-CA" dirty="0" smtClean="0">
                <a:solidFill>
                  <a:schemeClr val="bg2"/>
                </a:solidFill>
              </a:rPr>
              <a:t>serial nature</a:t>
            </a:r>
            <a:r>
              <a:rPr lang="en-CA" dirty="0">
                <a:solidFill>
                  <a:schemeClr val="bg2"/>
                </a:solidFill>
              </a:rPr>
              <a:t>, we match one path to one thread. In order to </a:t>
            </a:r>
            <a:r>
              <a:rPr lang="en-CA" dirty="0" smtClean="0">
                <a:solidFill>
                  <a:schemeClr val="bg2"/>
                </a:solidFill>
              </a:rPr>
              <a:t>have the </a:t>
            </a:r>
            <a:r>
              <a:rPr lang="en-CA" dirty="0">
                <a:solidFill>
                  <a:schemeClr val="bg2"/>
                </a:solidFill>
              </a:rPr>
              <a:t>largest number of threads that can be parallelized, we </a:t>
            </a:r>
            <a:r>
              <a:rPr lang="en-CA" dirty="0" smtClean="0">
                <a:solidFill>
                  <a:schemeClr val="bg2"/>
                </a:solidFill>
              </a:rPr>
              <a:t>use one </a:t>
            </a:r>
            <a:r>
              <a:rPr lang="en-CA" dirty="0">
                <a:solidFill>
                  <a:schemeClr val="bg2"/>
                </a:solidFill>
              </a:rPr>
              <a:t>dimensional blocks for widest expansion, and </a:t>
            </a:r>
            <a:r>
              <a:rPr lang="en-CA" dirty="0" smtClean="0">
                <a:solidFill>
                  <a:schemeClr val="bg2"/>
                </a:solidFill>
              </a:rPr>
              <a:t>organize all </a:t>
            </a:r>
            <a:r>
              <a:rPr lang="en-CA" dirty="0">
                <a:solidFill>
                  <a:schemeClr val="bg2"/>
                </a:solidFill>
              </a:rPr>
              <a:t>the paths into several </a:t>
            </a:r>
            <a:r>
              <a:rPr lang="en-CA" dirty="0" smtClean="0">
                <a:solidFill>
                  <a:schemeClr val="bg2"/>
                </a:solidFill>
              </a:rPr>
              <a:t>parallel blocks.</a:t>
            </a:r>
          </a:p>
          <a:p>
            <a:r>
              <a:rPr lang="en-US" dirty="0">
                <a:solidFill>
                  <a:schemeClr val="bg2"/>
                </a:solidFill>
              </a:rPr>
              <a:t> </a:t>
            </a:r>
            <a:r>
              <a:rPr lang="en-US" dirty="0" smtClean="0">
                <a:solidFill>
                  <a:schemeClr val="bg2"/>
                </a:solidFill>
              </a:rPr>
              <a:t>  </a:t>
            </a:r>
            <a:endParaRPr lang="en-CA" dirty="0">
              <a:solidFill>
                <a:schemeClr val="bg2"/>
              </a:solidFill>
            </a:endParaRPr>
          </a:p>
        </p:txBody>
      </p:sp>
      <p:pic>
        <p:nvPicPr>
          <p:cNvPr id="8" name="Picture 7"/>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551766" y="0"/>
            <a:ext cx="6640234" cy="6858000"/>
          </a:xfrm>
          <a:prstGeom prst="rect">
            <a:avLst/>
          </a:prstGeom>
        </p:spPr>
      </p:pic>
    </p:spTree>
    <p:extLst>
      <p:ext uri="{BB962C8B-B14F-4D97-AF65-F5344CB8AC3E}">
        <p14:creationId xmlns:p14="http://schemas.microsoft.com/office/powerpoint/2010/main" val="20004912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81" y="169419"/>
            <a:ext cx="5423250" cy="1009933"/>
          </a:xfrm>
        </p:spPr>
        <p:txBody>
          <a:bodyPr>
            <a:normAutofit fontScale="90000"/>
          </a:bodyPr>
          <a:lstStyle/>
          <a:p>
            <a:pPr algn="ctr"/>
            <a:r>
              <a:rPr lang="en-US" dirty="0">
                <a:solidFill>
                  <a:schemeClr val="bg1"/>
                </a:solidFill>
              </a:rPr>
              <a:t>GPU Based Acceleration of FCSD</a:t>
            </a:r>
          </a:p>
        </p:txBody>
      </p:sp>
      <p:sp>
        <p:nvSpPr>
          <p:cNvPr id="4" name="Slide Number Placeholder 3"/>
          <p:cNvSpPr>
            <a:spLocks noGrp="1"/>
          </p:cNvSpPr>
          <p:nvPr>
            <p:ph type="sldNum" sz="quarter" idx="12"/>
          </p:nvPr>
        </p:nvSpPr>
        <p:spPr/>
        <p:txBody>
          <a:bodyPr/>
          <a:lstStyle/>
          <a:p>
            <a:fld id="{AB90C221-8F76-4323-91C6-F36DC0E218CB}" type="slidenum">
              <a:rPr lang="en-CA" smtClean="0"/>
              <a:t>16</a:t>
            </a:fld>
            <a:endParaRPr lang="en-CA"/>
          </a:p>
        </p:txBody>
      </p:sp>
      <p:sp>
        <p:nvSpPr>
          <p:cNvPr id="6" name="TextBox 5"/>
          <p:cNvSpPr txBox="1"/>
          <p:nvPr/>
        </p:nvSpPr>
        <p:spPr>
          <a:xfrm>
            <a:off x="241738" y="1277926"/>
            <a:ext cx="4245856" cy="830997"/>
          </a:xfrm>
          <a:prstGeom prst="rect">
            <a:avLst/>
          </a:prstGeom>
          <a:noFill/>
        </p:spPr>
        <p:txBody>
          <a:bodyPr wrap="square" rtlCol="0">
            <a:spAutoFit/>
          </a:bodyPr>
          <a:lstStyle/>
          <a:p>
            <a:r>
              <a:rPr lang="en-US" sz="2400" dirty="0" smtClean="0">
                <a:solidFill>
                  <a:schemeClr val="bg1"/>
                </a:solidFill>
              </a:rPr>
              <a:t>Integrated </a:t>
            </a:r>
            <a:r>
              <a:rPr lang="en-CA" sz="2400" dirty="0">
                <a:solidFill>
                  <a:schemeClr val="bg1"/>
                </a:solidFill>
              </a:rPr>
              <a:t>Parallel Acceleration </a:t>
            </a:r>
            <a:endParaRPr lang="en-CA" sz="2400" dirty="0" smtClean="0">
              <a:solidFill>
                <a:schemeClr val="bg1"/>
              </a:solidFill>
            </a:endParaRPr>
          </a:p>
          <a:p>
            <a:r>
              <a:rPr lang="en-CA" sz="2400" dirty="0" smtClean="0">
                <a:solidFill>
                  <a:schemeClr val="bg1"/>
                </a:solidFill>
              </a:rPr>
              <a:t>of </a:t>
            </a:r>
            <a:r>
              <a:rPr lang="en-CA" sz="2400" dirty="0">
                <a:solidFill>
                  <a:schemeClr val="bg1"/>
                </a:solidFill>
              </a:rPr>
              <a:t>Paths Searching</a:t>
            </a:r>
          </a:p>
        </p:txBody>
      </p:sp>
      <p:sp>
        <p:nvSpPr>
          <p:cNvPr id="3" name="Date Placeholder 2"/>
          <p:cNvSpPr>
            <a:spLocks noGrp="1"/>
          </p:cNvSpPr>
          <p:nvPr>
            <p:ph type="dt" sz="half" idx="10"/>
          </p:nvPr>
        </p:nvSpPr>
        <p:spPr/>
        <p:txBody>
          <a:bodyPr/>
          <a:lstStyle/>
          <a:p>
            <a:fld id="{049B54AE-E0CA-47A8-836E-86A3515991E5}" type="datetime1">
              <a:rPr lang="en-CA" smtClean="0"/>
              <a:t>2015-04-16</a:t>
            </a:fld>
            <a:endParaRPr lang="en-CA"/>
          </a:p>
        </p:txBody>
      </p:sp>
      <mc:AlternateContent xmlns:mc="http://schemas.openxmlformats.org/markup-compatibility/2006">
        <mc:Choice xmlns:a14="http://schemas.microsoft.com/office/drawing/2010/main" Requires="a14">
          <p:sp>
            <p:nvSpPr>
              <p:cNvPr id="5" name="TextBox 4"/>
              <p:cNvSpPr txBox="1"/>
              <p:nvPr/>
            </p:nvSpPr>
            <p:spPr>
              <a:xfrm>
                <a:off x="157330" y="2058918"/>
                <a:ext cx="5209356" cy="4873065"/>
              </a:xfrm>
              <a:prstGeom prst="rect">
                <a:avLst/>
              </a:prstGeom>
              <a:noFill/>
            </p:spPr>
            <p:txBody>
              <a:bodyPr wrap="square" rtlCol="0">
                <a:spAutoFit/>
              </a:bodyPr>
              <a:lstStyle/>
              <a:p>
                <a:r>
                  <a:rPr lang="en-CA" dirty="0" smtClean="0">
                    <a:solidFill>
                      <a:schemeClr val="bg2"/>
                    </a:solidFill>
                  </a:rPr>
                  <a:t>  </a:t>
                </a:r>
                <a:r>
                  <a:rPr lang="en-US" dirty="0" smtClean="0">
                    <a:solidFill>
                      <a:schemeClr val="bg2"/>
                    </a:solidFill>
                  </a:rPr>
                  <a:t>●  Recall the structural difference between CPU and GPU, modern CPUs bridge the sharp gulf between memory access speed and clock rate by caching, GPUs are computational intensive, therefore utilization of memory bandwidth is the bottleneck of overall performance.</a:t>
                </a:r>
              </a:p>
              <a:p>
                <a:r>
                  <a:rPr lang="en-US" dirty="0" smtClean="0">
                    <a:solidFill>
                      <a:schemeClr val="bg2"/>
                    </a:solidFill>
                  </a:rPr>
                  <a:t>  ● Based on (), at post processing stage, Euclidean distance of all the possible candidates are calculated and compared.  </a:t>
                </a:r>
              </a:p>
              <a:p>
                <a:r>
                  <a:rPr lang="en-US" dirty="0">
                    <a:solidFill>
                      <a:schemeClr val="bg2"/>
                    </a:solidFill>
                  </a:rPr>
                  <a:t> </a:t>
                </a:r>
                <a:r>
                  <a:rPr lang="en-US" dirty="0" smtClean="0">
                    <a:solidFill>
                      <a:schemeClr val="bg2"/>
                    </a:solidFill>
                  </a:rPr>
                  <a:t> </a:t>
                </a:r>
                <a14:m>
                  <m:oMath xmlns:m="http://schemas.openxmlformats.org/officeDocument/2006/math">
                    <m:sSub>
                      <m:sSubPr>
                        <m:ctrlPr>
                          <a:rPr lang="en-US"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𝐸</m:t>
                        </m:r>
                      </m:e>
                      <m:sub>
                        <m:r>
                          <a:rPr lang="en-US" b="0" i="1" smtClean="0">
                            <a:solidFill>
                              <a:schemeClr val="bg2"/>
                            </a:solidFill>
                            <a:latin typeface="Cambria Math" panose="02040503050406030204" pitchFamily="18" charset="0"/>
                          </a:rPr>
                          <m:t>𝑢</m:t>
                        </m:r>
                      </m:sub>
                    </m:sSub>
                    <m:r>
                      <a:rPr lang="en-US" b="0" i="1" smtClean="0">
                        <a:solidFill>
                          <a:schemeClr val="bg2"/>
                        </a:solidFill>
                        <a:latin typeface="Cambria Math" panose="02040503050406030204" pitchFamily="18" charset="0"/>
                      </a:rPr>
                      <m:t>=</m:t>
                    </m:r>
                    <m:nary>
                      <m:naryPr>
                        <m:chr m:val="∑"/>
                        <m:ctrlPr>
                          <a:rPr lang="en-US" b="0" i="1" smtClean="0">
                            <a:solidFill>
                              <a:schemeClr val="bg2"/>
                            </a:solidFill>
                            <a:latin typeface="Cambria Math" panose="02040503050406030204" pitchFamily="18" charset="0"/>
                          </a:rPr>
                        </m:ctrlPr>
                      </m:naryPr>
                      <m:sub>
                        <m:r>
                          <m:rPr>
                            <m:brk m:alnAt="23"/>
                          </m:rPr>
                          <a:rPr lang="en-US" b="0" i="1" smtClean="0">
                            <a:solidFill>
                              <a:schemeClr val="bg2"/>
                            </a:solidFill>
                            <a:latin typeface="Cambria Math" panose="02040503050406030204" pitchFamily="18" charset="0"/>
                          </a:rPr>
                          <m:t>𝑖</m:t>
                        </m:r>
                        <m:r>
                          <a:rPr lang="en-US" b="0" i="1" smtClean="0">
                            <a:solidFill>
                              <a:schemeClr val="bg2"/>
                            </a:solidFill>
                            <a:latin typeface="Cambria Math" panose="02040503050406030204" pitchFamily="18" charset="0"/>
                          </a:rPr>
                          <m:t>=1</m:t>
                        </m:r>
                      </m:sub>
                      <m:sup>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𝑁</m:t>
                            </m:r>
                          </m:e>
                          <m:sub>
                            <m:r>
                              <a:rPr lang="en-US" b="0" i="1" smtClean="0">
                                <a:solidFill>
                                  <a:schemeClr val="bg2"/>
                                </a:solidFill>
                                <a:latin typeface="Cambria Math" panose="02040503050406030204" pitchFamily="18" charset="0"/>
                              </a:rPr>
                              <m:t>𝑡</m:t>
                            </m:r>
                          </m:sub>
                        </m:sSub>
                      </m:sup>
                      <m:e>
                        <m:sSup>
                          <m:sSupPr>
                            <m:ctrlPr>
                              <a:rPr lang="en-US" b="0" i="1" smtClean="0">
                                <a:solidFill>
                                  <a:schemeClr val="bg2"/>
                                </a:solidFill>
                                <a:latin typeface="Cambria Math" panose="02040503050406030204" pitchFamily="18" charset="0"/>
                              </a:rPr>
                            </m:ctrlPr>
                          </m:sSupPr>
                          <m:e>
                            <m:r>
                              <a:rPr lang="en-US" b="0" i="1" smtClean="0">
                                <a:solidFill>
                                  <a:schemeClr val="bg2"/>
                                </a:solidFill>
                                <a:latin typeface="Cambria Math" panose="02040503050406030204" pitchFamily="18" charset="0"/>
                              </a:rPr>
                              <m:t>|</m:t>
                            </m:r>
                            <m:nary>
                              <m:naryPr>
                                <m:chr m:val="∑"/>
                                <m:ctrlPr>
                                  <a:rPr lang="en-US" b="0" i="1" smtClean="0">
                                    <a:solidFill>
                                      <a:schemeClr val="bg2"/>
                                    </a:solidFill>
                                    <a:latin typeface="Cambria Math" panose="02040503050406030204" pitchFamily="18" charset="0"/>
                                  </a:rPr>
                                </m:ctrlPr>
                              </m:naryPr>
                              <m:sub>
                                <m:r>
                                  <m:rPr>
                                    <m:brk m:alnAt="23"/>
                                  </m:rPr>
                                  <a:rPr lang="en-US" b="0" i="1" smtClean="0">
                                    <a:solidFill>
                                      <a:schemeClr val="bg2"/>
                                    </a:solidFill>
                                    <a:latin typeface="Cambria Math" panose="02040503050406030204" pitchFamily="18" charset="0"/>
                                  </a:rPr>
                                  <m:t>𝑗</m:t>
                                </m:r>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𝑖</m:t>
                                </m:r>
                              </m:sub>
                              <m:sup>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𝑁</m:t>
                                    </m:r>
                                  </m:e>
                                  <m:sub>
                                    <m:r>
                                      <a:rPr lang="en-US" b="0" i="1" smtClean="0">
                                        <a:solidFill>
                                          <a:schemeClr val="bg2"/>
                                        </a:solidFill>
                                        <a:latin typeface="Cambria Math" panose="02040503050406030204" pitchFamily="18" charset="0"/>
                                      </a:rPr>
                                      <m:t>𝑡</m:t>
                                    </m:r>
                                  </m:sub>
                                </m:sSub>
                              </m:sup>
                              <m:e>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𝑟</m:t>
                                    </m:r>
                                  </m:e>
                                  <m:sub>
                                    <m:r>
                                      <a:rPr lang="en-US" b="0" i="1" smtClean="0">
                                        <a:solidFill>
                                          <a:schemeClr val="bg2"/>
                                        </a:solidFill>
                                        <a:latin typeface="Cambria Math" panose="02040503050406030204" pitchFamily="18" charset="0"/>
                                      </a:rPr>
                                      <m:t>𝑖𝑗</m:t>
                                    </m:r>
                                  </m:sub>
                                </m:sSub>
                                <m:r>
                                  <a:rPr lang="en-US" b="0" i="1" smtClean="0">
                                    <a:solidFill>
                                      <a:schemeClr val="bg2"/>
                                    </a:solidFill>
                                    <a:latin typeface="Cambria Math" panose="02040503050406030204" pitchFamily="18" charset="0"/>
                                  </a:rPr>
                                  <m:t>(</m:t>
                                </m:r>
                                <m:acc>
                                  <m:accPr>
                                    <m:chr m:val="̂"/>
                                    <m:ctrlPr>
                                      <a:rPr lang="en-US" b="0" i="1" smtClean="0">
                                        <a:solidFill>
                                          <a:schemeClr val="bg2"/>
                                        </a:solidFill>
                                        <a:latin typeface="Cambria Math" panose="02040503050406030204" pitchFamily="18" charset="0"/>
                                      </a:rPr>
                                    </m:ctrlPr>
                                  </m:accPr>
                                  <m:e>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𝑠</m:t>
                                        </m:r>
                                      </m:e>
                                      <m:sub>
                                        <m:r>
                                          <a:rPr lang="en-US" b="0" i="1" smtClean="0">
                                            <a:solidFill>
                                              <a:schemeClr val="bg2"/>
                                            </a:solidFill>
                                            <a:latin typeface="Cambria Math" panose="02040503050406030204" pitchFamily="18" charset="0"/>
                                          </a:rPr>
                                          <m:t>𝑗</m:t>
                                        </m:r>
                                      </m:sub>
                                    </m:sSub>
                                  </m:e>
                                </m:acc>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𝑠</m:t>
                                    </m:r>
                                  </m:e>
                                  <m:sub>
                                    <m:r>
                                      <a:rPr lang="en-US" b="0" i="1" smtClean="0">
                                        <a:solidFill>
                                          <a:schemeClr val="bg2"/>
                                        </a:solidFill>
                                        <a:latin typeface="Cambria Math" panose="02040503050406030204" pitchFamily="18" charset="0"/>
                                      </a:rPr>
                                      <m:t>𝑗</m:t>
                                    </m:r>
                                  </m:sub>
                                </m:sSub>
                                <m:r>
                                  <a:rPr lang="en-US" b="0" i="1" smtClean="0">
                                    <a:solidFill>
                                      <a:schemeClr val="bg2"/>
                                    </a:solidFill>
                                    <a:latin typeface="Cambria Math" panose="02040503050406030204" pitchFamily="18" charset="0"/>
                                  </a:rPr>
                                  <m:t>)</m:t>
                                </m:r>
                              </m:e>
                            </m:nary>
                            <m:r>
                              <a:rPr lang="en-US" b="0" i="1" smtClean="0">
                                <a:solidFill>
                                  <a:schemeClr val="bg2"/>
                                </a:solidFill>
                                <a:latin typeface="Cambria Math" panose="02040503050406030204" pitchFamily="18" charset="0"/>
                              </a:rPr>
                              <m:t>|</m:t>
                            </m:r>
                          </m:e>
                          <m:sup>
                            <m:r>
                              <a:rPr lang="en-US" b="0" i="1" smtClean="0">
                                <a:solidFill>
                                  <a:schemeClr val="bg2"/>
                                </a:solidFill>
                                <a:latin typeface="Cambria Math" panose="02040503050406030204" pitchFamily="18" charset="0"/>
                              </a:rPr>
                              <m:t>2</m:t>
                            </m:r>
                          </m:sup>
                        </m:sSup>
                      </m:e>
                    </m:nary>
                    <m:r>
                      <a:rPr lang="en-US" b="0" i="1" smtClean="0">
                        <a:solidFill>
                          <a:schemeClr val="bg2"/>
                        </a:solidFill>
                        <a:latin typeface="Cambria Math" panose="02040503050406030204" pitchFamily="18" charset="0"/>
                      </a:rPr>
                      <m:t> </m:t>
                    </m:r>
                  </m:oMath>
                </a14:m>
                <a:endParaRPr lang="en-US" b="0" dirty="0" smtClean="0">
                  <a:solidFill>
                    <a:schemeClr val="bg2"/>
                  </a:solidFill>
                </a:endParaRPr>
              </a:p>
              <a:p>
                <a:r>
                  <a:rPr lang="en-US" dirty="0" smtClean="0">
                    <a:solidFill>
                      <a:schemeClr val="bg2"/>
                    </a:solidFill>
                  </a:rPr>
                  <a:t>if we look at each searching path, we can find the value is partly calculated, at each node we have </a:t>
                </a:r>
              </a:p>
              <a:p>
                <a14:m>
                  <m:oMathPara xmlns:m="http://schemas.openxmlformats.org/officeDocument/2006/math">
                    <m:oMathParaPr>
                      <m:jc m:val="centerGroup"/>
                    </m:oMathParaPr>
                    <m:oMath xmlns:m="http://schemas.openxmlformats.org/officeDocument/2006/math">
                      <m:sSub>
                        <m:sSubPr>
                          <m:ctrlPr>
                            <a:rPr lang="el-GR" i="1" smtClean="0">
                              <a:solidFill>
                                <a:schemeClr val="bg2"/>
                              </a:solidFill>
                              <a:latin typeface="Cambria Math" panose="02040503050406030204" pitchFamily="18" charset="0"/>
                            </a:rPr>
                          </m:ctrlPr>
                        </m:sSubPr>
                        <m:e>
                          <m:r>
                            <m:rPr>
                              <m:sty m:val="p"/>
                            </m:rPr>
                            <a:rPr lang="el-GR" i="1">
                              <a:solidFill>
                                <a:schemeClr val="bg2"/>
                              </a:solidFill>
                              <a:latin typeface="Cambria Math" panose="02040503050406030204" pitchFamily="18" charset="0"/>
                            </a:rPr>
                            <m:t>ψ</m:t>
                          </m:r>
                        </m:e>
                        <m:sub>
                          <m:r>
                            <a:rPr lang="en-US" b="0" i="1" smtClean="0">
                              <a:solidFill>
                                <a:schemeClr val="bg2"/>
                              </a:solidFill>
                              <a:latin typeface="Cambria Math" panose="02040503050406030204" pitchFamily="18" charset="0"/>
                            </a:rPr>
                            <m:t>𝑖</m:t>
                          </m:r>
                        </m:sub>
                      </m:sSub>
                      <m:r>
                        <a:rPr lang="en-US" b="0" i="1" smtClean="0">
                          <a:solidFill>
                            <a:schemeClr val="bg2"/>
                          </a:solidFill>
                          <a:latin typeface="Cambria Math" panose="02040503050406030204" pitchFamily="18" charset="0"/>
                        </a:rPr>
                        <m:t>=</m:t>
                      </m:r>
                      <m:nary>
                        <m:naryPr>
                          <m:chr m:val="∑"/>
                          <m:ctrlPr>
                            <a:rPr lang="en-US" b="0" i="1" smtClean="0">
                              <a:solidFill>
                                <a:schemeClr val="bg2"/>
                              </a:solidFill>
                              <a:latin typeface="Cambria Math" panose="02040503050406030204" pitchFamily="18" charset="0"/>
                            </a:rPr>
                          </m:ctrlPr>
                        </m:naryPr>
                        <m:sub>
                          <m:r>
                            <m:rPr>
                              <m:brk m:alnAt="23"/>
                            </m:rPr>
                            <a:rPr lang="en-US" b="0" i="1" smtClean="0">
                              <a:solidFill>
                                <a:schemeClr val="bg2"/>
                              </a:solidFill>
                              <a:latin typeface="Cambria Math" panose="02040503050406030204" pitchFamily="18" charset="0"/>
                            </a:rPr>
                            <m:t>𝑗</m:t>
                          </m:r>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𝑖</m:t>
                          </m:r>
                          <m:r>
                            <a:rPr lang="en-US" b="0" i="1" smtClean="0">
                              <a:solidFill>
                                <a:schemeClr val="bg2"/>
                              </a:solidFill>
                              <a:latin typeface="Cambria Math" panose="02040503050406030204" pitchFamily="18" charset="0"/>
                            </a:rPr>
                            <m:t>+1</m:t>
                          </m:r>
                        </m:sub>
                        <m:sup>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𝑁</m:t>
                              </m:r>
                            </m:e>
                            <m:sub>
                              <m:r>
                                <a:rPr lang="en-US" b="0" i="1" smtClean="0">
                                  <a:solidFill>
                                    <a:schemeClr val="bg2"/>
                                  </a:solidFill>
                                  <a:latin typeface="Cambria Math" panose="02040503050406030204" pitchFamily="18" charset="0"/>
                                </a:rPr>
                                <m:t>𝑡</m:t>
                              </m:r>
                            </m:sub>
                          </m:sSub>
                        </m:sup>
                        <m:e>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𝑟</m:t>
                              </m:r>
                            </m:e>
                            <m:sub>
                              <m:r>
                                <a:rPr lang="en-US" b="0" i="1" smtClean="0">
                                  <a:solidFill>
                                    <a:schemeClr val="bg2"/>
                                  </a:solidFill>
                                  <a:latin typeface="Cambria Math" panose="02040503050406030204" pitchFamily="18" charset="0"/>
                                </a:rPr>
                                <m:t>𝑖𝑗</m:t>
                              </m:r>
                            </m:sub>
                          </m:sSub>
                          <m:r>
                            <a:rPr lang="en-US" b="0" i="1" smtClean="0">
                              <a:solidFill>
                                <a:schemeClr val="bg2"/>
                              </a:solidFill>
                              <a:latin typeface="Cambria Math" panose="02040503050406030204" pitchFamily="18" charset="0"/>
                            </a:rPr>
                            <m:t>(</m:t>
                          </m:r>
                          <m:acc>
                            <m:accPr>
                              <m:chr m:val="̂"/>
                              <m:ctrlPr>
                                <a:rPr lang="en-US" b="0" i="1" smtClean="0">
                                  <a:solidFill>
                                    <a:schemeClr val="bg2"/>
                                  </a:solidFill>
                                  <a:latin typeface="Cambria Math" panose="02040503050406030204" pitchFamily="18" charset="0"/>
                                </a:rPr>
                              </m:ctrlPr>
                            </m:accPr>
                            <m:e>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𝑠</m:t>
                                  </m:r>
                                </m:e>
                                <m:sub>
                                  <m:r>
                                    <a:rPr lang="en-US" b="0" i="1" smtClean="0">
                                      <a:solidFill>
                                        <a:schemeClr val="bg2"/>
                                      </a:solidFill>
                                      <a:latin typeface="Cambria Math" panose="02040503050406030204" pitchFamily="18" charset="0"/>
                                    </a:rPr>
                                    <m:t>𝑗</m:t>
                                  </m:r>
                                </m:sub>
                              </m:sSub>
                            </m:e>
                          </m:acc>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𝑠</m:t>
                              </m:r>
                            </m:e>
                            <m:sub>
                              <m:r>
                                <a:rPr lang="en-US" b="0" i="1" smtClean="0">
                                  <a:solidFill>
                                    <a:schemeClr val="bg2"/>
                                  </a:solidFill>
                                  <a:latin typeface="Cambria Math" panose="02040503050406030204" pitchFamily="18" charset="0"/>
                                </a:rPr>
                                <m:t>𝑗</m:t>
                              </m:r>
                            </m:sub>
                          </m:sSub>
                          <m:r>
                            <a:rPr lang="en-US" b="0" i="1" smtClean="0">
                              <a:solidFill>
                                <a:schemeClr val="bg2"/>
                              </a:solidFill>
                              <a:latin typeface="Cambria Math" panose="02040503050406030204" pitchFamily="18" charset="0"/>
                            </a:rPr>
                            <m:t>)</m:t>
                          </m:r>
                        </m:e>
                      </m:nary>
                    </m:oMath>
                  </m:oMathPara>
                </a14:m>
                <a:endParaRPr lang="en-US" dirty="0" smtClean="0">
                  <a:solidFill>
                    <a:schemeClr val="bg2"/>
                  </a:solidFill>
                </a:endParaRPr>
              </a:p>
              <a:p>
                <a:endParaRPr lang="en-US" dirty="0" smtClean="0">
                  <a:solidFill>
                    <a:schemeClr val="bg2"/>
                  </a:solidFill>
                </a:endParaRPr>
              </a:p>
              <a:p>
                <a:endParaRPr lang="en-US" dirty="0" smtClean="0">
                  <a:solidFill>
                    <a:schemeClr val="bg2"/>
                  </a:solidFill>
                </a:endParaRPr>
              </a:p>
            </p:txBody>
          </p:sp>
        </mc:Choice>
        <mc:Fallback>
          <p:sp>
            <p:nvSpPr>
              <p:cNvPr id="5" name="TextBox 4"/>
              <p:cNvSpPr txBox="1">
                <a:spLocks noRot="1" noChangeAspect="1" noMove="1" noResize="1" noEditPoints="1" noAdjustHandles="1" noChangeArrowheads="1" noChangeShapeType="1" noTextEdit="1"/>
              </p:cNvSpPr>
              <p:nvPr/>
            </p:nvSpPr>
            <p:spPr>
              <a:xfrm>
                <a:off x="157330" y="2058918"/>
                <a:ext cx="5209356" cy="4873065"/>
              </a:xfrm>
              <a:prstGeom prst="rect">
                <a:avLst/>
              </a:prstGeom>
              <a:blipFill rotWithShape="0">
                <a:blip r:embed="rId3"/>
                <a:stretch>
                  <a:fillRect l="-1054" t="-751"/>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5338550" y="5697410"/>
                <a:ext cx="6393905" cy="923330"/>
              </a:xfrm>
              <a:prstGeom prst="rect">
                <a:avLst/>
              </a:prstGeom>
              <a:noFill/>
            </p:spPr>
            <p:txBody>
              <a:bodyPr wrap="square" rtlCol="0">
                <a:spAutoFit/>
              </a:bodyPr>
              <a:lstStyle/>
              <a:p>
                <a:r>
                  <a:rPr lang="en-US" dirty="0" smtClean="0">
                    <a:solidFill>
                      <a:schemeClr val="bg2"/>
                    </a:solidFill>
                  </a:rPr>
                  <a:t>● We store this metric into local memory, at each node of searching path, the following operation is made </a:t>
                </a:r>
                <a14:m>
                  <m:oMath xmlns:m="http://schemas.openxmlformats.org/officeDocument/2006/math">
                    <m:sSub>
                      <m:sSubPr>
                        <m:ctrlPr>
                          <a:rPr lang="en-US"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𝐸</m:t>
                        </m:r>
                      </m:e>
                      <m:sub>
                        <m:r>
                          <a:rPr lang="en-US" b="0" i="1" smtClean="0">
                            <a:solidFill>
                              <a:schemeClr val="bg2"/>
                            </a:solidFill>
                            <a:latin typeface="Cambria Math" panose="02040503050406030204" pitchFamily="18" charset="0"/>
                          </a:rPr>
                          <m:t>𝑢</m:t>
                        </m:r>
                      </m:sub>
                    </m:sSub>
                    <m:r>
                      <a:rPr lang="en-US" b="0" i="1" smtClean="0">
                        <a:solidFill>
                          <a:schemeClr val="bg2"/>
                        </a:solidFill>
                        <a:latin typeface="Cambria Math" panose="02040503050406030204" pitchFamily="18" charset="0"/>
                      </a:rPr>
                      <m:t>+=</m:t>
                    </m:r>
                    <m:sSup>
                      <m:sSupPr>
                        <m:ctrlPr>
                          <a:rPr lang="en-US" b="0" i="1" smtClean="0">
                            <a:solidFill>
                              <a:schemeClr val="bg2"/>
                            </a:solidFill>
                            <a:latin typeface="Cambria Math" panose="02040503050406030204" pitchFamily="18" charset="0"/>
                          </a:rPr>
                        </m:ctrlPr>
                      </m:sSupPr>
                      <m:e>
                        <m:r>
                          <a:rPr lang="en-US" b="0" i="1" smtClean="0">
                            <a:solidFill>
                              <a:schemeClr val="bg2"/>
                            </a:solidFill>
                            <a:latin typeface="Cambria Math" panose="02040503050406030204" pitchFamily="18" charset="0"/>
                          </a:rPr>
                          <m:t>|</m:t>
                        </m:r>
                        <m:sSub>
                          <m:sSubPr>
                            <m:ctrlPr>
                              <a:rPr lang="el-GR" i="1">
                                <a:solidFill>
                                  <a:schemeClr val="bg2"/>
                                </a:solidFill>
                                <a:latin typeface="Cambria Math" panose="02040503050406030204" pitchFamily="18" charset="0"/>
                              </a:rPr>
                            </m:ctrlPr>
                          </m:sSubPr>
                          <m:e>
                            <m:r>
                              <m:rPr>
                                <m:sty m:val="p"/>
                              </m:rPr>
                              <a:rPr lang="el-GR" i="1">
                                <a:solidFill>
                                  <a:schemeClr val="bg2"/>
                                </a:solidFill>
                                <a:latin typeface="Cambria Math" panose="02040503050406030204" pitchFamily="18" charset="0"/>
                              </a:rPr>
                              <m:t>ψ</m:t>
                            </m:r>
                          </m:e>
                          <m:sub>
                            <m:r>
                              <a:rPr lang="en-US" i="1">
                                <a:solidFill>
                                  <a:schemeClr val="bg2"/>
                                </a:solidFill>
                                <a:latin typeface="Cambria Math" panose="02040503050406030204" pitchFamily="18" charset="0"/>
                              </a:rPr>
                              <m:t>𝑖</m:t>
                            </m:r>
                          </m:sub>
                        </m:sSub>
                        <m:r>
                          <a:rPr lang="en-US" i="1">
                            <a:solidFill>
                              <a:schemeClr val="bg2"/>
                            </a:solidFill>
                            <a:latin typeface="Cambria Math" panose="02040503050406030204" pitchFamily="18" charset="0"/>
                          </a:rPr>
                          <m:t>+(</m:t>
                        </m:r>
                        <m:acc>
                          <m:accPr>
                            <m:chr m:val="̂"/>
                            <m:ctrlPr>
                              <a:rPr lang="en-US" i="1">
                                <a:solidFill>
                                  <a:schemeClr val="bg2"/>
                                </a:solidFill>
                                <a:latin typeface="Cambria Math" panose="02040503050406030204" pitchFamily="18" charset="0"/>
                              </a:rPr>
                            </m:ctrlPr>
                          </m:accPr>
                          <m:e>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𝑠</m:t>
                                </m:r>
                              </m:e>
                              <m:sub>
                                <m:r>
                                  <a:rPr lang="en-US" i="1">
                                    <a:solidFill>
                                      <a:schemeClr val="bg2"/>
                                    </a:solidFill>
                                    <a:latin typeface="Cambria Math" panose="02040503050406030204" pitchFamily="18" charset="0"/>
                                  </a:rPr>
                                  <m:t>𝑖</m:t>
                                </m:r>
                              </m:sub>
                            </m:sSub>
                          </m:e>
                        </m:acc>
                        <m:r>
                          <a:rPr lang="en-US" i="1">
                            <a:solidFill>
                              <a:schemeClr val="bg2"/>
                            </a:solidFill>
                            <a:latin typeface="Cambria Math" panose="02040503050406030204" pitchFamily="18" charset="0"/>
                          </a:rPr>
                          <m:t>−</m:t>
                        </m:r>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𝑠</m:t>
                            </m:r>
                          </m:e>
                          <m:sub>
                            <m:r>
                              <a:rPr lang="en-US" i="1">
                                <a:solidFill>
                                  <a:schemeClr val="bg2"/>
                                </a:solidFill>
                                <a:latin typeface="Cambria Math" panose="02040503050406030204" pitchFamily="18" charset="0"/>
                              </a:rPr>
                              <m:t>𝑖</m:t>
                            </m:r>
                          </m:sub>
                        </m:sSub>
                        <m:r>
                          <a:rPr lang="en-US" i="1">
                            <a:solidFill>
                              <a:schemeClr val="bg2"/>
                            </a:solidFill>
                            <a:latin typeface="Cambria Math" panose="02040503050406030204" pitchFamily="18" charset="0"/>
                          </a:rPr>
                          <m:t>)</m:t>
                        </m:r>
                        <m:r>
                          <m:rPr>
                            <m:nor/>
                          </m:rPr>
                          <a:rPr lang="en-CA" dirty="0">
                            <a:solidFill>
                              <a:schemeClr val="bg2"/>
                            </a:solidFill>
                          </a:rPr>
                          <m:t> </m:t>
                        </m:r>
                        <m:r>
                          <a:rPr lang="en-US" b="0" i="1" smtClean="0">
                            <a:solidFill>
                              <a:schemeClr val="bg2"/>
                            </a:solidFill>
                            <a:latin typeface="Cambria Math" panose="02040503050406030204" pitchFamily="18" charset="0"/>
                          </a:rPr>
                          <m:t>|</m:t>
                        </m:r>
                      </m:e>
                      <m:sup>
                        <m:r>
                          <a:rPr lang="en-US" b="0" i="1" smtClean="0">
                            <a:solidFill>
                              <a:schemeClr val="bg2"/>
                            </a:solidFill>
                            <a:latin typeface="Cambria Math" panose="02040503050406030204" pitchFamily="18" charset="0"/>
                          </a:rPr>
                          <m:t>2</m:t>
                        </m:r>
                      </m:sup>
                    </m:sSup>
                  </m:oMath>
                </a14:m>
                <a:endParaRPr lang="en-CA" dirty="0">
                  <a:solidFill>
                    <a:schemeClr val="bg2"/>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5338550" y="5697410"/>
                <a:ext cx="6393905" cy="923330"/>
              </a:xfrm>
              <a:prstGeom prst="rect">
                <a:avLst/>
              </a:prstGeom>
              <a:blipFill rotWithShape="0">
                <a:blip r:embed="rId4"/>
                <a:stretch>
                  <a:fillRect l="-858" t="-3974" b="-4636"/>
                </a:stretch>
              </a:blipFill>
            </p:spPr>
            <p:txBody>
              <a:bodyPr/>
              <a:lstStyle/>
              <a:p>
                <a:r>
                  <a:rPr lang="en-CA">
                    <a:noFill/>
                  </a:rPr>
                  <a:t> </a:t>
                </a:r>
              </a:p>
            </p:txBody>
          </p:sp>
        </mc:Fallback>
      </mc:AlternateContent>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1125" y="0"/>
            <a:ext cx="7000875" cy="5514975"/>
          </a:xfrm>
          <a:prstGeom prst="rect">
            <a:avLst/>
          </a:prstGeom>
        </p:spPr>
      </p:pic>
    </p:spTree>
    <p:extLst>
      <p:ext uri="{BB962C8B-B14F-4D97-AF65-F5344CB8AC3E}">
        <p14:creationId xmlns:p14="http://schemas.microsoft.com/office/powerpoint/2010/main" val="446692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81" y="169419"/>
            <a:ext cx="5423250" cy="1009933"/>
          </a:xfrm>
        </p:spPr>
        <p:txBody>
          <a:bodyPr>
            <a:normAutofit fontScale="90000"/>
          </a:bodyPr>
          <a:lstStyle/>
          <a:p>
            <a:pPr algn="ctr"/>
            <a:r>
              <a:rPr lang="en-US" dirty="0">
                <a:solidFill>
                  <a:schemeClr val="bg1"/>
                </a:solidFill>
              </a:rPr>
              <a:t>GPU Based Acceleration of FCSD</a:t>
            </a:r>
          </a:p>
        </p:txBody>
      </p:sp>
      <p:sp>
        <p:nvSpPr>
          <p:cNvPr id="4" name="Slide Number Placeholder 3"/>
          <p:cNvSpPr>
            <a:spLocks noGrp="1"/>
          </p:cNvSpPr>
          <p:nvPr>
            <p:ph type="sldNum" sz="quarter" idx="12"/>
          </p:nvPr>
        </p:nvSpPr>
        <p:spPr/>
        <p:txBody>
          <a:bodyPr/>
          <a:lstStyle/>
          <a:p>
            <a:fld id="{AB90C221-8F76-4323-91C6-F36DC0E218CB}" type="slidenum">
              <a:rPr lang="en-CA" smtClean="0"/>
              <a:t>17</a:t>
            </a:fld>
            <a:endParaRPr lang="en-CA"/>
          </a:p>
        </p:txBody>
      </p:sp>
      <p:sp>
        <p:nvSpPr>
          <p:cNvPr id="6" name="TextBox 5"/>
          <p:cNvSpPr txBox="1"/>
          <p:nvPr/>
        </p:nvSpPr>
        <p:spPr>
          <a:xfrm>
            <a:off x="241738" y="1277926"/>
            <a:ext cx="4245856" cy="461665"/>
          </a:xfrm>
          <a:prstGeom prst="rect">
            <a:avLst/>
          </a:prstGeom>
          <a:noFill/>
        </p:spPr>
        <p:txBody>
          <a:bodyPr wrap="square" rtlCol="0">
            <a:spAutoFit/>
          </a:bodyPr>
          <a:lstStyle/>
          <a:p>
            <a:r>
              <a:rPr lang="en-US" sz="2400" dirty="0">
                <a:solidFill>
                  <a:schemeClr val="bg1"/>
                </a:solidFill>
              </a:rPr>
              <a:t>M</a:t>
            </a:r>
            <a:r>
              <a:rPr lang="en-US" altLang="zh-CN" sz="2400" dirty="0">
                <a:solidFill>
                  <a:schemeClr val="bg1"/>
                </a:solidFill>
              </a:rPr>
              <a:t>emory Coalescing</a:t>
            </a:r>
            <a:endParaRPr lang="en-CA" sz="2400" dirty="0">
              <a:solidFill>
                <a:schemeClr val="bg1"/>
              </a:solidFill>
            </a:endParaRPr>
          </a:p>
        </p:txBody>
      </p:sp>
      <p:sp>
        <p:nvSpPr>
          <p:cNvPr id="3" name="Date Placeholder 2"/>
          <p:cNvSpPr>
            <a:spLocks noGrp="1"/>
          </p:cNvSpPr>
          <p:nvPr>
            <p:ph type="dt" sz="half" idx="10"/>
          </p:nvPr>
        </p:nvSpPr>
        <p:spPr/>
        <p:txBody>
          <a:bodyPr/>
          <a:lstStyle/>
          <a:p>
            <a:fld id="{049B54AE-E0CA-47A8-836E-86A3515991E5}" type="datetime1">
              <a:rPr lang="en-CA" smtClean="0"/>
              <a:t>2015-04-16</a:t>
            </a:fld>
            <a:endParaRPr lang="en-CA"/>
          </a:p>
        </p:txBody>
      </p:sp>
      <mc:AlternateContent xmlns:mc="http://schemas.openxmlformats.org/markup-compatibility/2006">
        <mc:Choice xmlns:a14="http://schemas.microsoft.com/office/drawing/2010/main" Requires="a14">
          <p:sp>
            <p:nvSpPr>
              <p:cNvPr id="5" name="TextBox 4"/>
              <p:cNvSpPr txBox="1"/>
              <p:nvPr/>
            </p:nvSpPr>
            <p:spPr>
              <a:xfrm>
                <a:off x="157330" y="2058918"/>
                <a:ext cx="5209356" cy="4873065"/>
              </a:xfrm>
              <a:prstGeom prst="rect">
                <a:avLst/>
              </a:prstGeom>
              <a:noFill/>
            </p:spPr>
            <p:txBody>
              <a:bodyPr wrap="square" rtlCol="0">
                <a:spAutoFit/>
              </a:bodyPr>
              <a:lstStyle/>
              <a:p>
                <a:r>
                  <a:rPr lang="en-CA" dirty="0" smtClean="0">
                    <a:solidFill>
                      <a:schemeClr val="bg2"/>
                    </a:solidFill>
                  </a:rPr>
                  <a:t>  </a:t>
                </a:r>
                <a:r>
                  <a:rPr lang="en-US" dirty="0" smtClean="0">
                    <a:solidFill>
                      <a:schemeClr val="bg2"/>
                    </a:solidFill>
                  </a:rPr>
                  <a:t>●  Recall the structural difference between CPU and GPU, modern CPUs bridge the sharp gulf between memory access speed and clock rate by caching, GPUs are computational intensive, therefore utilization of memory bandwidth is the bottleneck of overall performance.</a:t>
                </a:r>
              </a:p>
              <a:p>
                <a:r>
                  <a:rPr lang="en-US" dirty="0" smtClean="0">
                    <a:solidFill>
                      <a:schemeClr val="bg2"/>
                    </a:solidFill>
                  </a:rPr>
                  <a:t>  ● Based on (), at post processing stage, Euclidean distance of all the possible candidates are calculated and compared.  </a:t>
                </a:r>
              </a:p>
              <a:p>
                <a:r>
                  <a:rPr lang="en-US" dirty="0">
                    <a:solidFill>
                      <a:schemeClr val="bg2"/>
                    </a:solidFill>
                  </a:rPr>
                  <a:t> </a:t>
                </a:r>
                <a:r>
                  <a:rPr lang="en-US" dirty="0" smtClean="0">
                    <a:solidFill>
                      <a:schemeClr val="bg2"/>
                    </a:solidFill>
                  </a:rPr>
                  <a:t> </a:t>
                </a:r>
                <a14:m>
                  <m:oMath xmlns:m="http://schemas.openxmlformats.org/officeDocument/2006/math">
                    <m:sSub>
                      <m:sSubPr>
                        <m:ctrlPr>
                          <a:rPr lang="en-US"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𝐸</m:t>
                        </m:r>
                      </m:e>
                      <m:sub>
                        <m:r>
                          <a:rPr lang="en-US" b="0" i="1" smtClean="0">
                            <a:solidFill>
                              <a:schemeClr val="bg2"/>
                            </a:solidFill>
                            <a:latin typeface="Cambria Math" panose="02040503050406030204" pitchFamily="18" charset="0"/>
                          </a:rPr>
                          <m:t>𝑢</m:t>
                        </m:r>
                      </m:sub>
                    </m:sSub>
                    <m:r>
                      <a:rPr lang="en-US" b="0" i="1" smtClean="0">
                        <a:solidFill>
                          <a:schemeClr val="bg2"/>
                        </a:solidFill>
                        <a:latin typeface="Cambria Math" panose="02040503050406030204" pitchFamily="18" charset="0"/>
                      </a:rPr>
                      <m:t>=</m:t>
                    </m:r>
                    <m:nary>
                      <m:naryPr>
                        <m:chr m:val="∑"/>
                        <m:ctrlPr>
                          <a:rPr lang="en-US" b="0" i="1" smtClean="0">
                            <a:solidFill>
                              <a:schemeClr val="bg2"/>
                            </a:solidFill>
                            <a:latin typeface="Cambria Math" panose="02040503050406030204" pitchFamily="18" charset="0"/>
                          </a:rPr>
                        </m:ctrlPr>
                      </m:naryPr>
                      <m:sub>
                        <m:r>
                          <m:rPr>
                            <m:brk m:alnAt="23"/>
                          </m:rPr>
                          <a:rPr lang="en-US" b="0" i="1" smtClean="0">
                            <a:solidFill>
                              <a:schemeClr val="bg2"/>
                            </a:solidFill>
                            <a:latin typeface="Cambria Math" panose="02040503050406030204" pitchFamily="18" charset="0"/>
                          </a:rPr>
                          <m:t>𝑖</m:t>
                        </m:r>
                        <m:r>
                          <a:rPr lang="en-US" b="0" i="1" smtClean="0">
                            <a:solidFill>
                              <a:schemeClr val="bg2"/>
                            </a:solidFill>
                            <a:latin typeface="Cambria Math" panose="02040503050406030204" pitchFamily="18" charset="0"/>
                          </a:rPr>
                          <m:t>=1</m:t>
                        </m:r>
                      </m:sub>
                      <m:sup>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𝑁</m:t>
                            </m:r>
                          </m:e>
                          <m:sub>
                            <m:r>
                              <a:rPr lang="en-US" b="0" i="1" smtClean="0">
                                <a:solidFill>
                                  <a:schemeClr val="bg2"/>
                                </a:solidFill>
                                <a:latin typeface="Cambria Math" panose="02040503050406030204" pitchFamily="18" charset="0"/>
                              </a:rPr>
                              <m:t>𝑡</m:t>
                            </m:r>
                          </m:sub>
                        </m:sSub>
                      </m:sup>
                      <m:e>
                        <m:sSup>
                          <m:sSupPr>
                            <m:ctrlPr>
                              <a:rPr lang="en-US" b="0" i="1" smtClean="0">
                                <a:solidFill>
                                  <a:schemeClr val="bg2"/>
                                </a:solidFill>
                                <a:latin typeface="Cambria Math" panose="02040503050406030204" pitchFamily="18" charset="0"/>
                              </a:rPr>
                            </m:ctrlPr>
                          </m:sSupPr>
                          <m:e>
                            <m:r>
                              <a:rPr lang="en-US" b="0" i="1" smtClean="0">
                                <a:solidFill>
                                  <a:schemeClr val="bg2"/>
                                </a:solidFill>
                                <a:latin typeface="Cambria Math" panose="02040503050406030204" pitchFamily="18" charset="0"/>
                              </a:rPr>
                              <m:t>|</m:t>
                            </m:r>
                            <m:nary>
                              <m:naryPr>
                                <m:chr m:val="∑"/>
                                <m:ctrlPr>
                                  <a:rPr lang="en-US" b="0" i="1" smtClean="0">
                                    <a:solidFill>
                                      <a:schemeClr val="bg2"/>
                                    </a:solidFill>
                                    <a:latin typeface="Cambria Math" panose="02040503050406030204" pitchFamily="18" charset="0"/>
                                  </a:rPr>
                                </m:ctrlPr>
                              </m:naryPr>
                              <m:sub>
                                <m:r>
                                  <m:rPr>
                                    <m:brk m:alnAt="23"/>
                                  </m:rPr>
                                  <a:rPr lang="en-US" b="0" i="1" smtClean="0">
                                    <a:solidFill>
                                      <a:schemeClr val="bg2"/>
                                    </a:solidFill>
                                    <a:latin typeface="Cambria Math" panose="02040503050406030204" pitchFamily="18" charset="0"/>
                                  </a:rPr>
                                  <m:t>𝑗</m:t>
                                </m:r>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𝑖</m:t>
                                </m:r>
                              </m:sub>
                              <m:sup>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𝑁</m:t>
                                    </m:r>
                                  </m:e>
                                  <m:sub>
                                    <m:r>
                                      <a:rPr lang="en-US" b="0" i="1" smtClean="0">
                                        <a:solidFill>
                                          <a:schemeClr val="bg2"/>
                                        </a:solidFill>
                                        <a:latin typeface="Cambria Math" panose="02040503050406030204" pitchFamily="18" charset="0"/>
                                      </a:rPr>
                                      <m:t>𝑡</m:t>
                                    </m:r>
                                  </m:sub>
                                </m:sSub>
                              </m:sup>
                              <m:e>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𝑟</m:t>
                                    </m:r>
                                  </m:e>
                                  <m:sub>
                                    <m:r>
                                      <a:rPr lang="en-US" b="0" i="1" smtClean="0">
                                        <a:solidFill>
                                          <a:schemeClr val="bg2"/>
                                        </a:solidFill>
                                        <a:latin typeface="Cambria Math" panose="02040503050406030204" pitchFamily="18" charset="0"/>
                                      </a:rPr>
                                      <m:t>𝑖𝑗</m:t>
                                    </m:r>
                                  </m:sub>
                                </m:sSub>
                                <m:r>
                                  <a:rPr lang="en-US" b="0" i="1" smtClean="0">
                                    <a:solidFill>
                                      <a:schemeClr val="bg2"/>
                                    </a:solidFill>
                                    <a:latin typeface="Cambria Math" panose="02040503050406030204" pitchFamily="18" charset="0"/>
                                  </a:rPr>
                                  <m:t>(</m:t>
                                </m:r>
                                <m:acc>
                                  <m:accPr>
                                    <m:chr m:val="̂"/>
                                    <m:ctrlPr>
                                      <a:rPr lang="en-US" b="0" i="1" smtClean="0">
                                        <a:solidFill>
                                          <a:schemeClr val="bg2"/>
                                        </a:solidFill>
                                        <a:latin typeface="Cambria Math" panose="02040503050406030204" pitchFamily="18" charset="0"/>
                                      </a:rPr>
                                    </m:ctrlPr>
                                  </m:accPr>
                                  <m:e>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𝑠</m:t>
                                        </m:r>
                                      </m:e>
                                      <m:sub>
                                        <m:r>
                                          <a:rPr lang="en-US" b="0" i="1" smtClean="0">
                                            <a:solidFill>
                                              <a:schemeClr val="bg2"/>
                                            </a:solidFill>
                                            <a:latin typeface="Cambria Math" panose="02040503050406030204" pitchFamily="18" charset="0"/>
                                          </a:rPr>
                                          <m:t>𝑗</m:t>
                                        </m:r>
                                      </m:sub>
                                    </m:sSub>
                                  </m:e>
                                </m:acc>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𝑠</m:t>
                                    </m:r>
                                  </m:e>
                                  <m:sub>
                                    <m:r>
                                      <a:rPr lang="en-US" b="0" i="1" smtClean="0">
                                        <a:solidFill>
                                          <a:schemeClr val="bg2"/>
                                        </a:solidFill>
                                        <a:latin typeface="Cambria Math" panose="02040503050406030204" pitchFamily="18" charset="0"/>
                                      </a:rPr>
                                      <m:t>𝑗</m:t>
                                    </m:r>
                                  </m:sub>
                                </m:sSub>
                                <m:r>
                                  <a:rPr lang="en-US" b="0" i="1" smtClean="0">
                                    <a:solidFill>
                                      <a:schemeClr val="bg2"/>
                                    </a:solidFill>
                                    <a:latin typeface="Cambria Math" panose="02040503050406030204" pitchFamily="18" charset="0"/>
                                  </a:rPr>
                                  <m:t>)</m:t>
                                </m:r>
                              </m:e>
                            </m:nary>
                            <m:r>
                              <a:rPr lang="en-US" b="0" i="1" smtClean="0">
                                <a:solidFill>
                                  <a:schemeClr val="bg2"/>
                                </a:solidFill>
                                <a:latin typeface="Cambria Math" panose="02040503050406030204" pitchFamily="18" charset="0"/>
                              </a:rPr>
                              <m:t>|</m:t>
                            </m:r>
                          </m:e>
                          <m:sup>
                            <m:r>
                              <a:rPr lang="en-US" b="0" i="1" smtClean="0">
                                <a:solidFill>
                                  <a:schemeClr val="bg2"/>
                                </a:solidFill>
                                <a:latin typeface="Cambria Math" panose="02040503050406030204" pitchFamily="18" charset="0"/>
                              </a:rPr>
                              <m:t>2</m:t>
                            </m:r>
                          </m:sup>
                        </m:sSup>
                      </m:e>
                    </m:nary>
                    <m:r>
                      <a:rPr lang="en-US" b="0" i="1" smtClean="0">
                        <a:solidFill>
                          <a:schemeClr val="bg2"/>
                        </a:solidFill>
                        <a:latin typeface="Cambria Math" panose="02040503050406030204" pitchFamily="18" charset="0"/>
                      </a:rPr>
                      <m:t> </m:t>
                    </m:r>
                  </m:oMath>
                </a14:m>
                <a:endParaRPr lang="en-US" b="0" dirty="0" smtClean="0">
                  <a:solidFill>
                    <a:schemeClr val="bg2"/>
                  </a:solidFill>
                </a:endParaRPr>
              </a:p>
              <a:p>
                <a:r>
                  <a:rPr lang="en-US" dirty="0" smtClean="0">
                    <a:solidFill>
                      <a:schemeClr val="bg2"/>
                    </a:solidFill>
                  </a:rPr>
                  <a:t>if we look at each searching path, we can find the value is partly calculated, at each node we have </a:t>
                </a:r>
              </a:p>
              <a:p>
                <a14:m>
                  <m:oMathPara xmlns:m="http://schemas.openxmlformats.org/officeDocument/2006/math">
                    <m:oMathParaPr>
                      <m:jc m:val="centerGroup"/>
                    </m:oMathParaPr>
                    <m:oMath xmlns:m="http://schemas.openxmlformats.org/officeDocument/2006/math">
                      <m:sSub>
                        <m:sSubPr>
                          <m:ctrlPr>
                            <a:rPr lang="el-GR" i="1" smtClean="0">
                              <a:solidFill>
                                <a:schemeClr val="bg2"/>
                              </a:solidFill>
                              <a:latin typeface="Cambria Math" panose="02040503050406030204" pitchFamily="18" charset="0"/>
                            </a:rPr>
                          </m:ctrlPr>
                        </m:sSubPr>
                        <m:e>
                          <m:r>
                            <m:rPr>
                              <m:sty m:val="p"/>
                            </m:rPr>
                            <a:rPr lang="el-GR" i="1">
                              <a:solidFill>
                                <a:schemeClr val="bg2"/>
                              </a:solidFill>
                              <a:latin typeface="Cambria Math" panose="02040503050406030204" pitchFamily="18" charset="0"/>
                            </a:rPr>
                            <m:t>ψ</m:t>
                          </m:r>
                        </m:e>
                        <m:sub>
                          <m:r>
                            <a:rPr lang="en-US" b="0" i="1" smtClean="0">
                              <a:solidFill>
                                <a:schemeClr val="bg2"/>
                              </a:solidFill>
                              <a:latin typeface="Cambria Math" panose="02040503050406030204" pitchFamily="18" charset="0"/>
                            </a:rPr>
                            <m:t>𝑖</m:t>
                          </m:r>
                        </m:sub>
                      </m:sSub>
                      <m:r>
                        <a:rPr lang="en-US" b="0" i="1" smtClean="0">
                          <a:solidFill>
                            <a:schemeClr val="bg2"/>
                          </a:solidFill>
                          <a:latin typeface="Cambria Math" panose="02040503050406030204" pitchFamily="18" charset="0"/>
                        </a:rPr>
                        <m:t>=</m:t>
                      </m:r>
                      <m:nary>
                        <m:naryPr>
                          <m:chr m:val="∑"/>
                          <m:ctrlPr>
                            <a:rPr lang="en-US" b="0" i="1" smtClean="0">
                              <a:solidFill>
                                <a:schemeClr val="bg2"/>
                              </a:solidFill>
                              <a:latin typeface="Cambria Math" panose="02040503050406030204" pitchFamily="18" charset="0"/>
                            </a:rPr>
                          </m:ctrlPr>
                        </m:naryPr>
                        <m:sub>
                          <m:r>
                            <m:rPr>
                              <m:brk m:alnAt="23"/>
                            </m:rPr>
                            <a:rPr lang="en-US" b="0" i="1" smtClean="0">
                              <a:solidFill>
                                <a:schemeClr val="bg2"/>
                              </a:solidFill>
                              <a:latin typeface="Cambria Math" panose="02040503050406030204" pitchFamily="18" charset="0"/>
                            </a:rPr>
                            <m:t>𝑗</m:t>
                          </m:r>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𝑖</m:t>
                          </m:r>
                          <m:r>
                            <a:rPr lang="en-US" b="0" i="1" smtClean="0">
                              <a:solidFill>
                                <a:schemeClr val="bg2"/>
                              </a:solidFill>
                              <a:latin typeface="Cambria Math" panose="02040503050406030204" pitchFamily="18" charset="0"/>
                            </a:rPr>
                            <m:t>+1</m:t>
                          </m:r>
                        </m:sub>
                        <m:sup>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𝑁</m:t>
                              </m:r>
                            </m:e>
                            <m:sub>
                              <m:r>
                                <a:rPr lang="en-US" b="0" i="1" smtClean="0">
                                  <a:solidFill>
                                    <a:schemeClr val="bg2"/>
                                  </a:solidFill>
                                  <a:latin typeface="Cambria Math" panose="02040503050406030204" pitchFamily="18" charset="0"/>
                                </a:rPr>
                                <m:t>𝑡</m:t>
                              </m:r>
                            </m:sub>
                          </m:sSub>
                        </m:sup>
                        <m:e>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𝑟</m:t>
                              </m:r>
                            </m:e>
                            <m:sub>
                              <m:r>
                                <a:rPr lang="en-US" b="0" i="1" smtClean="0">
                                  <a:solidFill>
                                    <a:schemeClr val="bg2"/>
                                  </a:solidFill>
                                  <a:latin typeface="Cambria Math" panose="02040503050406030204" pitchFamily="18" charset="0"/>
                                </a:rPr>
                                <m:t>𝑖𝑗</m:t>
                              </m:r>
                            </m:sub>
                          </m:sSub>
                          <m:r>
                            <a:rPr lang="en-US" b="0" i="1" smtClean="0">
                              <a:solidFill>
                                <a:schemeClr val="bg2"/>
                              </a:solidFill>
                              <a:latin typeface="Cambria Math" panose="02040503050406030204" pitchFamily="18" charset="0"/>
                            </a:rPr>
                            <m:t>(</m:t>
                          </m:r>
                          <m:acc>
                            <m:accPr>
                              <m:chr m:val="̂"/>
                              <m:ctrlPr>
                                <a:rPr lang="en-US" b="0" i="1" smtClean="0">
                                  <a:solidFill>
                                    <a:schemeClr val="bg2"/>
                                  </a:solidFill>
                                  <a:latin typeface="Cambria Math" panose="02040503050406030204" pitchFamily="18" charset="0"/>
                                </a:rPr>
                              </m:ctrlPr>
                            </m:accPr>
                            <m:e>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𝑠</m:t>
                                  </m:r>
                                </m:e>
                                <m:sub>
                                  <m:r>
                                    <a:rPr lang="en-US" b="0" i="1" smtClean="0">
                                      <a:solidFill>
                                        <a:schemeClr val="bg2"/>
                                      </a:solidFill>
                                      <a:latin typeface="Cambria Math" panose="02040503050406030204" pitchFamily="18" charset="0"/>
                                    </a:rPr>
                                    <m:t>𝑗</m:t>
                                  </m:r>
                                </m:sub>
                              </m:sSub>
                            </m:e>
                          </m:acc>
                          <m:r>
                            <a:rPr lang="en-US" b="0" i="1" smtClean="0">
                              <a:solidFill>
                                <a:schemeClr val="bg2"/>
                              </a:solidFill>
                              <a:latin typeface="Cambria Math" panose="02040503050406030204" pitchFamily="18" charset="0"/>
                            </a:rPr>
                            <m:t>−</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𝑠</m:t>
                              </m:r>
                            </m:e>
                            <m:sub>
                              <m:r>
                                <a:rPr lang="en-US" b="0" i="1" smtClean="0">
                                  <a:solidFill>
                                    <a:schemeClr val="bg2"/>
                                  </a:solidFill>
                                  <a:latin typeface="Cambria Math" panose="02040503050406030204" pitchFamily="18" charset="0"/>
                                </a:rPr>
                                <m:t>𝑗</m:t>
                              </m:r>
                            </m:sub>
                          </m:sSub>
                          <m:r>
                            <a:rPr lang="en-US" b="0" i="1" smtClean="0">
                              <a:solidFill>
                                <a:schemeClr val="bg2"/>
                              </a:solidFill>
                              <a:latin typeface="Cambria Math" panose="02040503050406030204" pitchFamily="18" charset="0"/>
                            </a:rPr>
                            <m:t>)</m:t>
                          </m:r>
                        </m:e>
                      </m:nary>
                    </m:oMath>
                  </m:oMathPara>
                </a14:m>
                <a:endParaRPr lang="en-US" dirty="0" smtClean="0">
                  <a:solidFill>
                    <a:schemeClr val="bg2"/>
                  </a:solidFill>
                </a:endParaRPr>
              </a:p>
              <a:p>
                <a:endParaRPr lang="en-US" dirty="0" smtClean="0">
                  <a:solidFill>
                    <a:schemeClr val="bg2"/>
                  </a:solidFill>
                </a:endParaRPr>
              </a:p>
              <a:p>
                <a:endParaRPr lang="en-US" dirty="0" smtClean="0">
                  <a:solidFill>
                    <a:schemeClr val="bg2"/>
                  </a:solidFill>
                </a:endParaRPr>
              </a:p>
            </p:txBody>
          </p:sp>
        </mc:Choice>
        <mc:Fallback>
          <p:sp>
            <p:nvSpPr>
              <p:cNvPr id="5" name="TextBox 4"/>
              <p:cNvSpPr txBox="1">
                <a:spLocks noRot="1" noChangeAspect="1" noMove="1" noResize="1" noEditPoints="1" noAdjustHandles="1" noChangeArrowheads="1" noChangeShapeType="1" noTextEdit="1"/>
              </p:cNvSpPr>
              <p:nvPr/>
            </p:nvSpPr>
            <p:spPr>
              <a:xfrm>
                <a:off x="157330" y="2058918"/>
                <a:ext cx="5209356" cy="4873065"/>
              </a:xfrm>
              <a:prstGeom prst="rect">
                <a:avLst/>
              </a:prstGeom>
              <a:blipFill rotWithShape="0">
                <a:blip r:embed="rId3"/>
                <a:stretch>
                  <a:fillRect l="-1054" t="-751"/>
                </a:stretch>
              </a:blipFill>
            </p:spPr>
            <p:txBody>
              <a:bodyPr/>
              <a:lstStyle/>
              <a:p>
                <a:r>
                  <a:rPr lang="en-CA">
                    <a:noFill/>
                  </a:rPr>
                  <a:t> </a:t>
                </a:r>
              </a:p>
            </p:txBody>
          </p:sp>
        </mc:Fallback>
      </mc:AlternateContent>
    </p:spTree>
    <p:extLst>
      <p:ext uri="{BB962C8B-B14F-4D97-AF65-F5344CB8AC3E}">
        <p14:creationId xmlns:p14="http://schemas.microsoft.com/office/powerpoint/2010/main" val="3442527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92073"/>
            <a:ext cx="10515600" cy="3903258"/>
          </a:xfrm>
        </p:spPr>
        <p:txBody>
          <a:bodyPr>
            <a:normAutofit/>
          </a:bodyPr>
          <a:lstStyle/>
          <a:p>
            <a:pPr algn="ctr"/>
            <a:r>
              <a:rPr lang="en-US" sz="7200" dirty="0" smtClean="0">
                <a:solidFill>
                  <a:schemeClr val="bg1"/>
                </a:solidFill>
              </a:rPr>
              <a:t>Thank you!</a:t>
            </a:r>
            <a:endParaRPr lang="en-CA" sz="7200"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18</a:t>
            </a:fld>
            <a:endParaRPr lang="en-CA"/>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9218" y="4847005"/>
            <a:ext cx="1974582" cy="1509345"/>
          </a:xfrm>
          <a:prstGeom prst="rect">
            <a:avLst/>
          </a:prstGeom>
        </p:spPr>
      </p:pic>
      <p:pic>
        <p:nvPicPr>
          <p:cNvPr id="10" name="Picture 9"/>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93243" y="5315972"/>
            <a:ext cx="2085975" cy="628650"/>
          </a:xfrm>
          <a:prstGeom prst="rect">
            <a:avLst/>
          </a:prstGeom>
        </p:spPr>
      </p:pic>
      <p:sp>
        <p:nvSpPr>
          <p:cNvPr id="12" name="Date Placeholder 11"/>
          <p:cNvSpPr>
            <a:spLocks noGrp="1"/>
          </p:cNvSpPr>
          <p:nvPr>
            <p:ph type="dt" sz="half" idx="10"/>
          </p:nvPr>
        </p:nvSpPr>
        <p:spPr/>
        <p:txBody>
          <a:bodyPr/>
          <a:lstStyle/>
          <a:p>
            <a:fld id="{3B8AA9AD-8D18-47DD-90B5-F83BEBCEA139}" type="datetime1">
              <a:rPr lang="en-CA" smtClean="0"/>
              <a:t>2015-04-16</a:t>
            </a:fld>
            <a:endParaRPr lang="en-CA"/>
          </a:p>
        </p:txBody>
      </p:sp>
    </p:spTree>
    <p:extLst>
      <p:ext uri="{BB962C8B-B14F-4D97-AF65-F5344CB8AC3E}">
        <p14:creationId xmlns:p14="http://schemas.microsoft.com/office/powerpoint/2010/main" val="31256421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36" y="-290616"/>
            <a:ext cx="2096069" cy="1325563"/>
          </a:xfrm>
        </p:spPr>
        <p:txBody>
          <a:bodyPr/>
          <a:lstStyle/>
          <a:p>
            <a:r>
              <a:rPr lang="en-US" dirty="0" smtClean="0">
                <a:solidFill>
                  <a:schemeClr val="bg1"/>
                </a:solidFill>
              </a:rPr>
              <a:t>Outline</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2</a:t>
            </a:fld>
            <a:endParaRPr lang="en-CA"/>
          </a:p>
        </p:txBody>
      </p:sp>
      <p:sp>
        <p:nvSpPr>
          <p:cNvPr id="44" name="TextBox 43"/>
          <p:cNvSpPr txBox="1"/>
          <p:nvPr/>
        </p:nvSpPr>
        <p:spPr>
          <a:xfrm>
            <a:off x="938285" y="898682"/>
            <a:ext cx="4435522" cy="769441"/>
          </a:xfrm>
          <a:prstGeom prst="rect">
            <a:avLst/>
          </a:prstGeom>
          <a:noFill/>
        </p:spPr>
        <p:txBody>
          <a:bodyPr wrap="square" rtlCol="0">
            <a:spAutoFit/>
          </a:bodyPr>
          <a:lstStyle/>
          <a:p>
            <a:pPr algn="ctr"/>
            <a:r>
              <a:rPr lang="en-US" sz="2800" dirty="0" smtClean="0">
                <a:solidFill>
                  <a:schemeClr val="bg1"/>
                </a:solidFill>
              </a:rPr>
              <a:t>Introduction</a:t>
            </a:r>
            <a:r>
              <a:rPr lang="en-US" sz="4400" dirty="0" smtClean="0">
                <a:solidFill>
                  <a:schemeClr val="bg1"/>
                </a:solidFill>
              </a:rPr>
              <a:t> </a:t>
            </a:r>
            <a:endParaRPr lang="en-CA" sz="4400" dirty="0">
              <a:solidFill>
                <a:schemeClr val="bg1"/>
              </a:solidFill>
            </a:endParaRPr>
          </a:p>
        </p:txBody>
      </p:sp>
      <p:sp>
        <p:nvSpPr>
          <p:cNvPr id="47" name="TextBox 46"/>
          <p:cNvSpPr txBox="1"/>
          <p:nvPr/>
        </p:nvSpPr>
        <p:spPr>
          <a:xfrm>
            <a:off x="525442" y="1615601"/>
            <a:ext cx="5261209" cy="1200329"/>
          </a:xfrm>
          <a:prstGeom prst="rect">
            <a:avLst/>
          </a:prstGeom>
          <a:noFill/>
        </p:spPr>
        <p:txBody>
          <a:bodyPr wrap="square" rtlCol="0">
            <a:spAutoFit/>
          </a:bodyPr>
          <a:lstStyle/>
          <a:p>
            <a:r>
              <a:rPr lang="en-US" dirty="0">
                <a:solidFill>
                  <a:schemeClr val="bg1"/>
                </a:solidFill>
              </a:rPr>
              <a:t> </a:t>
            </a:r>
            <a:r>
              <a:rPr lang="en-US" dirty="0" smtClean="0">
                <a:solidFill>
                  <a:schemeClr val="bg2"/>
                </a:solidFill>
              </a:rPr>
              <a:t>Introduce large MIMO uplink system, General Purpose Graphic Processing Unit Computing (GPGPU) , Compute Unified Device Architecture (CUDA) and microarchitecture of GPU.</a:t>
            </a:r>
            <a:endParaRPr lang="en-CA" dirty="0">
              <a:solidFill>
                <a:schemeClr val="bg2"/>
              </a:solidFill>
            </a:endParaRPr>
          </a:p>
        </p:txBody>
      </p:sp>
      <p:sp>
        <p:nvSpPr>
          <p:cNvPr id="50" name="TextBox 49"/>
          <p:cNvSpPr txBox="1"/>
          <p:nvPr/>
        </p:nvSpPr>
        <p:spPr>
          <a:xfrm>
            <a:off x="6809090" y="928447"/>
            <a:ext cx="4544710" cy="2215991"/>
          </a:xfrm>
          <a:prstGeom prst="rect">
            <a:avLst/>
          </a:prstGeom>
          <a:noFill/>
        </p:spPr>
        <p:txBody>
          <a:bodyPr wrap="square" rtlCol="0">
            <a:spAutoFit/>
          </a:bodyPr>
          <a:lstStyle/>
          <a:p>
            <a:pPr algn="ctr"/>
            <a:r>
              <a:rPr lang="en-US" sz="2800" dirty="0" smtClean="0">
                <a:solidFill>
                  <a:schemeClr val="bg1"/>
                </a:solidFill>
              </a:rPr>
              <a:t>Channel Model and Fixed Complexity Sphere Decoder (FCSD)</a:t>
            </a:r>
          </a:p>
          <a:p>
            <a:r>
              <a:rPr lang="en-US" dirty="0" smtClean="0">
                <a:solidFill>
                  <a:schemeClr val="bg1"/>
                </a:solidFill>
              </a:rPr>
              <a:t>  </a:t>
            </a:r>
            <a:r>
              <a:rPr lang="en-US" dirty="0" smtClean="0">
                <a:solidFill>
                  <a:schemeClr val="bg2"/>
                </a:solidFill>
              </a:rPr>
              <a:t>Provides background knowledge of discrete time MIMO channel model and details of Fixed Complexity Sphere Decoder.</a:t>
            </a:r>
            <a:endParaRPr lang="en-CA" sz="2800" dirty="0">
              <a:solidFill>
                <a:schemeClr val="bg2"/>
              </a:solidFill>
            </a:endParaRPr>
          </a:p>
        </p:txBody>
      </p:sp>
      <p:sp>
        <p:nvSpPr>
          <p:cNvPr id="52" name="TextBox 51"/>
          <p:cNvSpPr txBox="1"/>
          <p:nvPr/>
        </p:nvSpPr>
        <p:spPr>
          <a:xfrm>
            <a:off x="89823" y="4046594"/>
            <a:ext cx="3709965" cy="2646878"/>
          </a:xfrm>
          <a:prstGeom prst="rect">
            <a:avLst/>
          </a:prstGeom>
          <a:noFill/>
        </p:spPr>
        <p:txBody>
          <a:bodyPr wrap="square" rtlCol="0">
            <a:spAutoFit/>
          </a:bodyPr>
          <a:lstStyle/>
          <a:p>
            <a:pPr algn="ctr"/>
            <a:r>
              <a:rPr lang="en-US" sz="2800" dirty="0" smtClean="0">
                <a:solidFill>
                  <a:schemeClr val="bg1"/>
                </a:solidFill>
              </a:rPr>
              <a:t>GPU Based Acceleration of FCSD</a:t>
            </a:r>
          </a:p>
          <a:p>
            <a:pPr algn="ctr"/>
            <a:endParaRPr lang="en-US" dirty="0" smtClean="0">
              <a:solidFill>
                <a:schemeClr val="bg1"/>
              </a:solidFill>
            </a:endParaRPr>
          </a:p>
          <a:p>
            <a:r>
              <a:rPr lang="en-US" dirty="0">
                <a:solidFill>
                  <a:schemeClr val="bg2"/>
                </a:solidFill>
              </a:rPr>
              <a:t>Present implementation details of CUDA-FCSD</a:t>
            </a:r>
          </a:p>
          <a:p>
            <a:pPr algn="ctr"/>
            <a:endParaRPr lang="en-US" sz="2800" dirty="0" smtClean="0">
              <a:solidFill>
                <a:schemeClr val="bg1"/>
              </a:solidFill>
            </a:endParaRPr>
          </a:p>
          <a:p>
            <a:pPr algn="ctr"/>
            <a:endParaRPr lang="en-CA" sz="2800" dirty="0">
              <a:solidFill>
                <a:schemeClr val="bg1"/>
              </a:solidFill>
            </a:endParaRPr>
          </a:p>
        </p:txBody>
      </p:sp>
      <p:sp>
        <p:nvSpPr>
          <p:cNvPr id="54" name="TextBox 53"/>
          <p:cNvSpPr txBox="1"/>
          <p:nvPr/>
        </p:nvSpPr>
        <p:spPr>
          <a:xfrm>
            <a:off x="3910095" y="4139823"/>
            <a:ext cx="4297926" cy="1908215"/>
          </a:xfrm>
          <a:prstGeom prst="rect">
            <a:avLst/>
          </a:prstGeom>
          <a:noFill/>
        </p:spPr>
        <p:txBody>
          <a:bodyPr wrap="square" rtlCol="0">
            <a:spAutoFit/>
          </a:bodyPr>
          <a:lstStyle/>
          <a:p>
            <a:pPr algn="ctr"/>
            <a:r>
              <a:rPr lang="en-US" sz="2800" dirty="0" smtClean="0">
                <a:solidFill>
                  <a:schemeClr val="bg1"/>
                </a:solidFill>
              </a:rPr>
              <a:t>Performance and Analysis</a:t>
            </a:r>
          </a:p>
          <a:p>
            <a:r>
              <a:rPr lang="en-US" dirty="0">
                <a:solidFill>
                  <a:schemeClr val="bg2"/>
                </a:solidFill>
              </a:rPr>
              <a:t>Present computer simulation results, compare GPU and CPU implementation under different circumstances, </a:t>
            </a:r>
            <a:r>
              <a:rPr lang="en-US" dirty="0" smtClean="0">
                <a:solidFill>
                  <a:schemeClr val="bg2"/>
                </a:solidFill>
              </a:rPr>
              <a:t>analyze </a:t>
            </a:r>
            <a:r>
              <a:rPr lang="en-US" dirty="0">
                <a:solidFill>
                  <a:schemeClr val="bg2"/>
                </a:solidFill>
              </a:rPr>
              <a:t>the factors that impact Acceleration performance</a:t>
            </a:r>
            <a:endParaRPr lang="en-CA" dirty="0">
              <a:solidFill>
                <a:schemeClr val="bg2"/>
              </a:solidFill>
            </a:endParaRPr>
          </a:p>
        </p:txBody>
      </p:sp>
      <p:sp>
        <p:nvSpPr>
          <p:cNvPr id="56" name="TextBox 55"/>
          <p:cNvSpPr txBox="1"/>
          <p:nvPr/>
        </p:nvSpPr>
        <p:spPr>
          <a:xfrm>
            <a:off x="8206904" y="4565209"/>
            <a:ext cx="3734900" cy="800219"/>
          </a:xfrm>
          <a:prstGeom prst="rect">
            <a:avLst/>
          </a:prstGeom>
          <a:noFill/>
        </p:spPr>
        <p:txBody>
          <a:bodyPr wrap="square" rtlCol="0">
            <a:spAutoFit/>
          </a:bodyPr>
          <a:lstStyle/>
          <a:p>
            <a:pPr algn="ctr"/>
            <a:r>
              <a:rPr lang="en-US" sz="2800" dirty="0" smtClean="0">
                <a:solidFill>
                  <a:schemeClr val="bg1"/>
                </a:solidFill>
              </a:rPr>
              <a:t>Conclusions</a:t>
            </a:r>
          </a:p>
          <a:p>
            <a:pPr algn="ctr"/>
            <a:r>
              <a:rPr lang="en-US" dirty="0">
                <a:solidFill>
                  <a:schemeClr val="bg2"/>
                </a:solidFill>
              </a:rPr>
              <a:t>Give conclusions and discussions</a:t>
            </a:r>
            <a:endParaRPr lang="en-CA" dirty="0">
              <a:solidFill>
                <a:schemeClr val="bg2"/>
              </a:solidFill>
            </a:endParaRPr>
          </a:p>
        </p:txBody>
      </p:sp>
      <p:sp>
        <p:nvSpPr>
          <p:cNvPr id="58" name="Rounded Rectangle 57"/>
          <p:cNvSpPr/>
          <p:nvPr/>
        </p:nvSpPr>
        <p:spPr>
          <a:xfrm>
            <a:off x="6061903" y="887104"/>
            <a:ext cx="5647887" cy="2250693"/>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59" name="Rounded Rectangle 58"/>
          <p:cNvSpPr/>
          <p:nvPr/>
        </p:nvSpPr>
        <p:spPr>
          <a:xfrm>
            <a:off x="3922620" y="3939656"/>
            <a:ext cx="4162569" cy="2251878"/>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60" name="Rounded Rectangle 59"/>
          <p:cNvSpPr/>
          <p:nvPr/>
        </p:nvSpPr>
        <p:spPr>
          <a:xfrm>
            <a:off x="109181" y="3939656"/>
            <a:ext cx="3548421" cy="2213157"/>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61" name="Rounded Rectangle 60"/>
          <p:cNvSpPr/>
          <p:nvPr/>
        </p:nvSpPr>
        <p:spPr>
          <a:xfrm>
            <a:off x="8343347" y="3939657"/>
            <a:ext cx="3475622" cy="221315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62" name="Rounded Rectangle 61"/>
          <p:cNvSpPr/>
          <p:nvPr/>
        </p:nvSpPr>
        <p:spPr>
          <a:xfrm>
            <a:off x="292332" y="898682"/>
            <a:ext cx="5647887" cy="2250693"/>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64" name="Date Placeholder 63"/>
          <p:cNvSpPr>
            <a:spLocks noGrp="1"/>
          </p:cNvSpPr>
          <p:nvPr>
            <p:ph type="dt" sz="half" idx="10"/>
          </p:nvPr>
        </p:nvSpPr>
        <p:spPr/>
        <p:txBody>
          <a:bodyPr/>
          <a:lstStyle/>
          <a:p>
            <a:fld id="{47B43F21-5170-448B-B896-62ACDC8A033D}" type="datetime1">
              <a:rPr lang="en-CA" smtClean="0"/>
              <a:t>2015-04-16</a:t>
            </a:fld>
            <a:endParaRPr lang="en-CA"/>
          </a:p>
        </p:txBody>
      </p:sp>
    </p:spTree>
    <p:extLst>
      <p:ext uri="{BB962C8B-B14F-4D97-AF65-F5344CB8AC3E}">
        <p14:creationId xmlns:p14="http://schemas.microsoft.com/office/powerpoint/2010/main" val="1550088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169419"/>
            <a:ext cx="3200400" cy="1009933"/>
          </a:xfrm>
        </p:spPr>
        <p:txBody>
          <a:bodyPr/>
          <a:lstStyle/>
          <a:p>
            <a:r>
              <a:rPr lang="en-US" dirty="0" smtClean="0">
                <a:solidFill>
                  <a:schemeClr val="bg1"/>
                </a:solidFill>
              </a:rPr>
              <a:t>Introduction</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3</a:t>
            </a:fld>
            <a:endParaRPr lang="en-CA"/>
          </a:p>
        </p:txBody>
      </p:sp>
      <p:sp>
        <p:nvSpPr>
          <p:cNvPr id="6" name="TextBox 5"/>
          <p:cNvSpPr txBox="1"/>
          <p:nvPr/>
        </p:nvSpPr>
        <p:spPr>
          <a:xfrm>
            <a:off x="638830" y="1179352"/>
            <a:ext cx="9466123" cy="5201424"/>
          </a:xfrm>
          <a:prstGeom prst="rect">
            <a:avLst/>
          </a:prstGeom>
          <a:noFill/>
        </p:spPr>
        <p:txBody>
          <a:bodyPr wrap="square" rtlCol="0">
            <a:spAutoFit/>
          </a:bodyPr>
          <a:lstStyle/>
          <a:p>
            <a:r>
              <a:rPr lang="en-US" sz="2800" dirty="0" smtClean="0">
                <a:solidFill>
                  <a:schemeClr val="bg1"/>
                </a:solidFill>
              </a:rPr>
              <a:t>●Large </a:t>
            </a:r>
            <a:r>
              <a:rPr lang="en-US" sz="2800" dirty="0" smtClean="0">
                <a:solidFill>
                  <a:schemeClr val="bg1"/>
                </a:solidFill>
              </a:rPr>
              <a:t>MIMO </a:t>
            </a:r>
            <a:r>
              <a:rPr lang="en-US" sz="2800" dirty="0" smtClean="0">
                <a:solidFill>
                  <a:schemeClr val="bg1"/>
                </a:solidFill>
              </a:rPr>
              <a:t>system</a:t>
            </a:r>
          </a:p>
          <a:p>
            <a:endParaRPr lang="en-US" sz="2800" dirty="0" smtClean="0">
              <a:solidFill>
                <a:schemeClr val="bg1"/>
              </a:solidFill>
            </a:endParaRPr>
          </a:p>
          <a:p>
            <a:endParaRPr lang="en-US" sz="2800" dirty="0" smtClean="0">
              <a:solidFill>
                <a:schemeClr val="bg1"/>
              </a:solidFill>
            </a:endParaRPr>
          </a:p>
          <a:p>
            <a:r>
              <a:rPr lang="en-US" sz="2800" dirty="0">
                <a:solidFill>
                  <a:schemeClr val="bg1"/>
                </a:solidFill>
              </a:rPr>
              <a:t>●General Purpose Graphics Processing Units Computing (GPGPU</a:t>
            </a:r>
            <a:r>
              <a:rPr lang="en-US" sz="2800" dirty="0" smtClean="0">
                <a:solidFill>
                  <a:schemeClr val="bg1"/>
                </a:solidFill>
              </a:rPr>
              <a:t>)</a:t>
            </a:r>
          </a:p>
          <a:p>
            <a:endParaRPr lang="en-US" sz="2800" dirty="0" smtClean="0">
              <a:solidFill>
                <a:schemeClr val="bg1"/>
              </a:solidFill>
            </a:endParaRPr>
          </a:p>
          <a:p>
            <a:endParaRPr lang="en-CA" sz="2800" dirty="0">
              <a:solidFill>
                <a:schemeClr val="bg1"/>
              </a:solidFill>
            </a:endParaRPr>
          </a:p>
          <a:p>
            <a:r>
              <a:rPr lang="en-US" sz="2800" dirty="0" smtClean="0">
                <a:solidFill>
                  <a:schemeClr val="bg1"/>
                </a:solidFill>
              </a:rPr>
              <a:t>● </a:t>
            </a:r>
            <a:r>
              <a:rPr lang="en-US" sz="2800" dirty="0">
                <a:solidFill>
                  <a:schemeClr val="bg1"/>
                </a:solidFill>
              </a:rPr>
              <a:t>Compute Unified Device Architecture (CUDA</a:t>
            </a:r>
            <a:r>
              <a:rPr lang="en-US" sz="2800" dirty="0" smtClean="0">
                <a:solidFill>
                  <a:schemeClr val="bg1"/>
                </a:solidFill>
              </a:rPr>
              <a:t>)</a:t>
            </a:r>
          </a:p>
          <a:p>
            <a:endParaRPr lang="en-US" sz="2800" dirty="0" smtClean="0">
              <a:solidFill>
                <a:schemeClr val="bg1"/>
              </a:solidFill>
            </a:endParaRPr>
          </a:p>
          <a:p>
            <a:endParaRPr lang="en-CA" sz="2800" dirty="0">
              <a:solidFill>
                <a:schemeClr val="bg1"/>
              </a:solidFill>
            </a:endParaRPr>
          </a:p>
          <a:p>
            <a:r>
              <a:rPr lang="en-US" sz="2800" dirty="0">
                <a:solidFill>
                  <a:schemeClr val="bg1"/>
                </a:solidFill>
              </a:rPr>
              <a:t>● Microarchitecture of GPU</a:t>
            </a:r>
            <a:endParaRPr lang="en-CA" sz="2800" dirty="0">
              <a:solidFill>
                <a:schemeClr val="bg1"/>
              </a:solidFill>
            </a:endParaRPr>
          </a:p>
          <a:p>
            <a:endParaRPr lang="en-CA" sz="2400" dirty="0">
              <a:solidFill>
                <a:schemeClr val="bg1"/>
              </a:solidFill>
            </a:endParaRPr>
          </a:p>
        </p:txBody>
      </p:sp>
      <p:sp>
        <p:nvSpPr>
          <p:cNvPr id="9" name="Date Placeholder 8"/>
          <p:cNvSpPr>
            <a:spLocks noGrp="1"/>
          </p:cNvSpPr>
          <p:nvPr>
            <p:ph type="dt" sz="half" idx="10"/>
          </p:nvPr>
        </p:nvSpPr>
        <p:spPr/>
        <p:txBody>
          <a:bodyPr/>
          <a:lstStyle/>
          <a:p>
            <a:fld id="{DB95B0FB-F7EF-4DC6-930A-287826E433A5}" type="datetime1">
              <a:rPr lang="en-CA" smtClean="0"/>
              <a:t>2015-04-16</a:t>
            </a:fld>
            <a:endParaRPr lang="en-CA"/>
          </a:p>
        </p:txBody>
      </p:sp>
    </p:spTree>
    <p:extLst>
      <p:ext uri="{BB962C8B-B14F-4D97-AF65-F5344CB8AC3E}">
        <p14:creationId xmlns:p14="http://schemas.microsoft.com/office/powerpoint/2010/main" val="4036969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169419"/>
            <a:ext cx="3200400" cy="1009933"/>
          </a:xfrm>
        </p:spPr>
        <p:txBody>
          <a:bodyPr/>
          <a:lstStyle/>
          <a:p>
            <a:r>
              <a:rPr lang="en-US" dirty="0" smtClean="0">
                <a:solidFill>
                  <a:schemeClr val="bg1"/>
                </a:solidFill>
              </a:rPr>
              <a:t>Introduction</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4</a:t>
            </a:fld>
            <a:endParaRPr lang="en-CA"/>
          </a:p>
        </p:txBody>
      </p:sp>
      <p:sp>
        <p:nvSpPr>
          <p:cNvPr id="6" name="TextBox 5"/>
          <p:cNvSpPr txBox="1"/>
          <p:nvPr/>
        </p:nvSpPr>
        <p:spPr>
          <a:xfrm>
            <a:off x="736979" y="1119116"/>
            <a:ext cx="4817660" cy="461665"/>
          </a:xfrm>
          <a:prstGeom prst="rect">
            <a:avLst/>
          </a:prstGeom>
          <a:noFill/>
        </p:spPr>
        <p:txBody>
          <a:bodyPr wrap="square" rtlCol="0">
            <a:spAutoFit/>
          </a:bodyPr>
          <a:lstStyle/>
          <a:p>
            <a:r>
              <a:rPr lang="en-US" sz="2400" dirty="0" smtClean="0">
                <a:solidFill>
                  <a:schemeClr val="bg1"/>
                </a:solidFill>
              </a:rPr>
              <a:t>Large MIMO system </a:t>
            </a:r>
            <a:endParaRPr lang="en-CA" sz="2400" dirty="0">
              <a:solidFill>
                <a:schemeClr val="bg1"/>
              </a:solidFill>
            </a:endParaRPr>
          </a:p>
        </p:txBody>
      </p:sp>
      <p:sp>
        <p:nvSpPr>
          <p:cNvPr id="7" name="TextBox 6"/>
          <p:cNvSpPr txBox="1"/>
          <p:nvPr/>
        </p:nvSpPr>
        <p:spPr>
          <a:xfrm>
            <a:off x="838200" y="1815152"/>
            <a:ext cx="4156881" cy="3970318"/>
          </a:xfrm>
          <a:prstGeom prst="rect">
            <a:avLst/>
          </a:prstGeom>
          <a:noFill/>
        </p:spPr>
        <p:txBody>
          <a:bodyPr wrap="square" rtlCol="0">
            <a:spAutoFit/>
          </a:bodyPr>
          <a:lstStyle/>
          <a:p>
            <a:r>
              <a:rPr lang="en-US" dirty="0" smtClean="0">
                <a:solidFill>
                  <a:schemeClr val="bg1"/>
                </a:solidFill>
              </a:rPr>
              <a:t>● </a:t>
            </a:r>
            <a:r>
              <a:rPr lang="en-US" dirty="0" smtClean="0">
                <a:solidFill>
                  <a:schemeClr val="bg2"/>
                </a:solidFill>
              </a:rPr>
              <a:t>Multiple Input Multiple Output (MIMO) technology has attracted immense research interests since it can improve spectrum efficiency as well as Quality of Service (</a:t>
            </a:r>
            <a:r>
              <a:rPr lang="en-US" dirty="0" err="1" smtClean="0">
                <a:solidFill>
                  <a:schemeClr val="bg2"/>
                </a:solidFill>
              </a:rPr>
              <a:t>QoS</a:t>
            </a:r>
            <a:r>
              <a:rPr lang="en-US" dirty="0" smtClean="0">
                <a:solidFill>
                  <a:schemeClr val="bg2"/>
                </a:solidFill>
              </a:rPr>
              <a:t>). Large Scale MIMO systems employ tens to hundreds of low-power low-price antennas at base station, serving several tens of terminals at the same time.   Large MIMO system can achieve full potential of conventional MIMO systems while provide additional reduction of latency and improvement of power efficiency.</a:t>
            </a:r>
          </a:p>
          <a:p>
            <a:endParaRPr lang="en-CA" dirty="0">
              <a:solidFill>
                <a:schemeClr val="bg1"/>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1683" y="341192"/>
            <a:ext cx="6346209" cy="5946917"/>
          </a:xfrm>
          <a:prstGeom prst="rect">
            <a:avLst/>
          </a:prstGeom>
        </p:spPr>
      </p:pic>
      <p:sp>
        <p:nvSpPr>
          <p:cNvPr id="9" name="Date Placeholder 8"/>
          <p:cNvSpPr>
            <a:spLocks noGrp="1"/>
          </p:cNvSpPr>
          <p:nvPr>
            <p:ph type="dt" sz="half" idx="10"/>
          </p:nvPr>
        </p:nvSpPr>
        <p:spPr/>
        <p:txBody>
          <a:bodyPr/>
          <a:lstStyle/>
          <a:p>
            <a:fld id="{DB95B0FB-F7EF-4DC6-930A-287826E433A5}" type="datetime1">
              <a:rPr lang="en-CA" smtClean="0"/>
              <a:t>2015-04-16</a:t>
            </a:fld>
            <a:endParaRPr lang="en-CA"/>
          </a:p>
        </p:txBody>
      </p:sp>
    </p:spTree>
    <p:extLst>
      <p:ext uri="{BB962C8B-B14F-4D97-AF65-F5344CB8AC3E}">
        <p14:creationId xmlns:p14="http://schemas.microsoft.com/office/powerpoint/2010/main" val="4164066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169419"/>
            <a:ext cx="3200400" cy="1009933"/>
          </a:xfrm>
        </p:spPr>
        <p:txBody>
          <a:bodyPr/>
          <a:lstStyle/>
          <a:p>
            <a:r>
              <a:rPr lang="en-US" dirty="0" smtClean="0">
                <a:solidFill>
                  <a:schemeClr val="bg1"/>
                </a:solidFill>
              </a:rPr>
              <a:t>Introduction</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5</a:t>
            </a:fld>
            <a:endParaRPr lang="en-CA"/>
          </a:p>
        </p:txBody>
      </p:sp>
      <p:sp>
        <p:nvSpPr>
          <p:cNvPr id="6" name="TextBox 5"/>
          <p:cNvSpPr txBox="1"/>
          <p:nvPr/>
        </p:nvSpPr>
        <p:spPr>
          <a:xfrm>
            <a:off x="736979" y="1119116"/>
            <a:ext cx="4817660" cy="830997"/>
          </a:xfrm>
          <a:prstGeom prst="rect">
            <a:avLst/>
          </a:prstGeom>
          <a:noFill/>
        </p:spPr>
        <p:txBody>
          <a:bodyPr wrap="square" rtlCol="0">
            <a:spAutoFit/>
          </a:bodyPr>
          <a:lstStyle/>
          <a:p>
            <a:r>
              <a:rPr lang="en-US" sz="2400" dirty="0" smtClean="0">
                <a:solidFill>
                  <a:schemeClr val="bg1"/>
                </a:solidFill>
              </a:rPr>
              <a:t>General Purpose Graphics Processing Units Computing (GPGPU)</a:t>
            </a:r>
            <a:endParaRPr lang="en-CA" sz="2400" dirty="0">
              <a:solidFill>
                <a:schemeClr val="bg1"/>
              </a:solidFill>
            </a:endParaRPr>
          </a:p>
        </p:txBody>
      </p:sp>
      <p:sp>
        <p:nvSpPr>
          <p:cNvPr id="7" name="TextBox 6"/>
          <p:cNvSpPr txBox="1"/>
          <p:nvPr/>
        </p:nvSpPr>
        <p:spPr>
          <a:xfrm>
            <a:off x="346878" y="2074463"/>
            <a:ext cx="6163101" cy="3416320"/>
          </a:xfrm>
          <a:prstGeom prst="rect">
            <a:avLst/>
          </a:prstGeom>
          <a:noFill/>
        </p:spPr>
        <p:txBody>
          <a:bodyPr wrap="square" rtlCol="0">
            <a:spAutoFit/>
          </a:bodyPr>
          <a:lstStyle/>
          <a:p>
            <a:r>
              <a:rPr lang="en-CA" dirty="0">
                <a:solidFill>
                  <a:schemeClr val="bg2"/>
                </a:solidFill>
              </a:rPr>
              <a:t>General Purpose </a:t>
            </a:r>
            <a:r>
              <a:rPr lang="en-CA" dirty="0" smtClean="0">
                <a:solidFill>
                  <a:schemeClr val="bg2"/>
                </a:solidFill>
              </a:rPr>
              <a:t>Graphic</a:t>
            </a:r>
            <a:r>
              <a:rPr lang="en-US" altLang="zh-CN" dirty="0" smtClean="0">
                <a:solidFill>
                  <a:schemeClr val="bg2"/>
                </a:solidFill>
              </a:rPr>
              <a:t>s</a:t>
            </a:r>
            <a:r>
              <a:rPr lang="en-CA" dirty="0" smtClean="0">
                <a:solidFill>
                  <a:schemeClr val="bg2"/>
                </a:solidFill>
              </a:rPr>
              <a:t> </a:t>
            </a:r>
            <a:r>
              <a:rPr lang="en-CA" dirty="0">
                <a:solidFill>
                  <a:schemeClr val="bg2"/>
                </a:solidFill>
              </a:rPr>
              <a:t>Processing Units (GPGPU) computing</a:t>
            </a:r>
          </a:p>
          <a:p>
            <a:r>
              <a:rPr lang="en-CA" dirty="0" smtClean="0">
                <a:solidFill>
                  <a:schemeClr val="bg2"/>
                </a:solidFill>
              </a:rPr>
              <a:t>is a common trend in industry and research area that using Graphics </a:t>
            </a:r>
            <a:r>
              <a:rPr lang="en-CA" dirty="0">
                <a:solidFill>
                  <a:schemeClr val="bg2"/>
                </a:solidFill>
              </a:rPr>
              <a:t>P</a:t>
            </a:r>
            <a:r>
              <a:rPr lang="en-CA" dirty="0" smtClean="0">
                <a:solidFill>
                  <a:schemeClr val="bg2"/>
                </a:solidFill>
              </a:rPr>
              <a:t>rocessing </a:t>
            </a:r>
            <a:r>
              <a:rPr lang="en-CA" dirty="0">
                <a:solidFill>
                  <a:schemeClr val="bg2"/>
                </a:solidFill>
              </a:rPr>
              <a:t>U</a:t>
            </a:r>
            <a:r>
              <a:rPr lang="en-CA" dirty="0" smtClean="0">
                <a:solidFill>
                  <a:schemeClr val="bg2"/>
                </a:solidFill>
              </a:rPr>
              <a:t>nits (GPU) to handle massive computation applications which are traditionally implemented by Central Processing Units (CPU). </a:t>
            </a:r>
            <a:r>
              <a:rPr lang="en-CA" dirty="0">
                <a:solidFill>
                  <a:schemeClr val="bg2"/>
                </a:solidFill>
              </a:rPr>
              <a:t>Compared to a CPU, a</a:t>
            </a:r>
          </a:p>
          <a:p>
            <a:r>
              <a:rPr lang="en-CA" dirty="0">
                <a:solidFill>
                  <a:schemeClr val="bg2"/>
                </a:solidFill>
              </a:rPr>
              <a:t>GPU can naturally cope with computational intensive tasks,</a:t>
            </a:r>
          </a:p>
          <a:p>
            <a:r>
              <a:rPr lang="en-CA" dirty="0">
                <a:solidFill>
                  <a:schemeClr val="bg2"/>
                </a:solidFill>
              </a:rPr>
              <a:t>since most of the hardware </a:t>
            </a:r>
            <a:r>
              <a:rPr lang="en-CA" dirty="0" smtClean="0">
                <a:solidFill>
                  <a:schemeClr val="bg2"/>
                </a:solidFill>
              </a:rPr>
              <a:t>resources (transistors) </a:t>
            </a:r>
            <a:r>
              <a:rPr lang="en-CA" dirty="0">
                <a:solidFill>
                  <a:schemeClr val="bg2"/>
                </a:solidFill>
              </a:rPr>
              <a:t>are allocated for data</a:t>
            </a:r>
          </a:p>
          <a:p>
            <a:r>
              <a:rPr lang="en-CA" dirty="0">
                <a:solidFill>
                  <a:schemeClr val="bg2"/>
                </a:solidFill>
              </a:rPr>
              <a:t>processing and parallel computation, rather than caching and</a:t>
            </a:r>
          </a:p>
          <a:p>
            <a:r>
              <a:rPr lang="en-CA" dirty="0">
                <a:solidFill>
                  <a:schemeClr val="bg2"/>
                </a:solidFill>
              </a:rPr>
              <a:t>flow </a:t>
            </a:r>
            <a:r>
              <a:rPr lang="en-CA" dirty="0" smtClean="0">
                <a:solidFill>
                  <a:schemeClr val="bg2"/>
                </a:solidFill>
              </a:rPr>
              <a:t>control</a:t>
            </a:r>
            <a:r>
              <a:rPr lang="en-US" dirty="0" smtClean="0">
                <a:solidFill>
                  <a:schemeClr val="bg2"/>
                </a:solidFill>
              </a:rPr>
              <a:t>. </a:t>
            </a:r>
            <a:r>
              <a:rPr lang="zh-CN" altLang="en-US" dirty="0" smtClean="0">
                <a:solidFill>
                  <a:schemeClr val="bg2"/>
                </a:solidFill>
              </a:rPr>
              <a:t> </a:t>
            </a:r>
            <a:r>
              <a:rPr lang="en-US" altLang="zh-CN" dirty="0" smtClean="0">
                <a:solidFill>
                  <a:schemeClr val="bg2"/>
                </a:solidFill>
              </a:rPr>
              <a:t>GPU computing has been applied to different areas such as computer vision, signal processing, finance and medical electronics. </a:t>
            </a:r>
            <a:endParaRPr lang="en-CA" dirty="0">
              <a:solidFill>
                <a:schemeClr val="bg2"/>
              </a:solidFill>
            </a:endParaRPr>
          </a:p>
        </p:txBody>
      </p:sp>
      <p:sp>
        <p:nvSpPr>
          <p:cNvPr id="3" name="Date Placeholder 2"/>
          <p:cNvSpPr>
            <a:spLocks noGrp="1"/>
          </p:cNvSpPr>
          <p:nvPr>
            <p:ph type="dt" sz="half" idx="10"/>
          </p:nvPr>
        </p:nvSpPr>
        <p:spPr/>
        <p:txBody>
          <a:bodyPr/>
          <a:lstStyle/>
          <a:p>
            <a:fld id="{9CC9CBF4-7E6E-43C5-A42B-D236C167BBF7}" type="datetime1">
              <a:rPr lang="en-CA" smtClean="0"/>
              <a:t>2015-04-16</a:t>
            </a:fld>
            <a:endParaRPr lang="en-CA"/>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9979" y="169419"/>
            <a:ext cx="5568290" cy="265566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9979" y="2841598"/>
            <a:ext cx="5568290" cy="3650729"/>
          </a:xfrm>
          <a:prstGeom prst="rect">
            <a:avLst/>
          </a:prstGeom>
        </p:spPr>
      </p:pic>
    </p:spTree>
    <p:extLst>
      <p:ext uri="{BB962C8B-B14F-4D97-AF65-F5344CB8AC3E}">
        <p14:creationId xmlns:p14="http://schemas.microsoft.com/office/powerpoint/2010/main" val="831098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169419"/>
            <a:ext cx="3200400" cy="1009933"/>
          </a:xfrm>
        </p:spPr>
        <p:txBody>
          <a:bodyPr/>
          <a:lstStyle/>
          <a:p>
            <a:r>
              <a:rPr lang="en-US" dirty="0" smtClean="0">
                <a:solidFill>
                  <a:schemeClr val="bg1"/>
                </a:solidFill>
              </a:rPr>
              <a:t>Introduction</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6</a:t>
            </a:fld>
            <a:endParaRPr lang="en-CA"/>
          </a:p>
        </p:txBody>
      </p:sp>
      <p:sp>
        <p:nvSpPr>
          <p:cNvPr id="6" name="TextBox 5"/>
          <p:cNvSpPr txBox="1"/>
          <p:nvPr/>
        </p:nvSpPr>
        <p:spPr>
          <a:xfrm>
            <a:off x="255717" y="1119116"/>
            <a:ext cx="4817660" cy="830997"/>
          </a:xfrm>
          <a:prstGeom prst="rect">
            <a:avLst/>
          </a:prstGeom>
          <a:noFill/>
        </p:spPr>
        <p:txBody>
          <a:bodyPr wrap="square" rtlCol="0">
            <a:spAutoFit/>
          </a:bodyPr>
          <a:lstStyle/>
          <a:p>
            <a:r>
              <a:rPr lang="en-US" sz="2400" dirty="0" smtClean="0">
                <a:solidFill>
                  <a:schemeClr val="bg1"/>
                </a:solidFill>
              </a:rPr>
              <a:t>Compute Unified Device Architecture (CUDA)</a:t>
            </a:r>
            <a:endParaRPr lang="en-CA" sz="2400" dirty="0">
              <a:solidFill>
                <a:schemeClr val="bg1"/>
              </a:solidFill>
            </a:endParaRPr>
          </a:p>
        </p:txBody>
      </p:sp>
      <p:sp>
        <p:nvSpPr>
          <p:cNvPr id="3" name="Date Placeholder 2"/>
          <p:cNvSpPr>
            <a:spLocks noGrp="1"/>
          </p:cNvSpPr>
          <p:nvPr>
            <p:ph type="dt" sz="half" idx="10"/>
          </p:nvPr>
        </p:nvSpPr>
        <p:spPr/>
        <p:txBody>
          <a:bodyPr/>
          <a:lstStyle/>
          <a:p>
            <a:fld id="{6DDA817C-091A-4D8F-AAC6-A261C24E466D}" type="datetime1">
              <a:rPr lang="en-CA" smtClean="0"/>
              <a:t>2015-04-16</a:t>
            </a:fld>
            <a:endParaRPr lang="en-CA"/>
          </a:p>
        </p:txBody>
      </p:sp>
      <p:sp>
        <p:nvSpPr>
          <p:cNvPr id="8" name="TextBox 7"/>
          <p:cNvSpPr txBox="1"/>
          <p:nvPr/>
        </p:nvSpPr>
        <p:spPr>
          <a:xfrm>
            <a:off x="176643" y="1922575"/>
            <a:ext cx="5085167" cy="4247317"/>
          </a:xfrm>
          <a:prstGeom prst="rect">
            <a:avLst/>
          </a:prstGeom>
          <a:noFill/>
        </p:spPr>
        <p:txBody>
          <a:bodyPr wrap="square" rtlCol="0">
            <a:spAutoFit/>
          </a:bodyPr>
          <a:lstStyle/>
          <a:p>
            <a:r>
              <a:rPr lang="en-US" dirty="0" smtClean="0">
                <a:solidFill>
                  <a:schemeClr val="bg2"/>
                </a:solidFill>
              </a:rPr>
              <a:t>Compute Unified Device Architecture (CUDA) is a programming model that enables developers to use popular programming languages such as C, C++, Java and Python for GPU programming. It was introduced by NVIDIA in 2006. The serial code executes on host side (CPU) and parallel data processing code executes on device side (GPU).  This methodology is called heterogeneous programming model which has been successfully applied in new generation supercomputers. CUDA has become a dominant framework for GPGPU because it do not require developers to learn a new programming language or know too much about hardware details. Another reason is CUDA have received continuous support from NVIDIA and CUDA developer community. </a:t>
            </a:r>
            <a:endParaRPr lang="en-CA" dirty="0">
              <a:solidFill>
                <a:schemeClr val="bg2"/>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2775" y="545431"/>
            <a:ext cx="6659225" cy="5390147"/>
          </a:xfrm>
          <a:prstGeom prst="rect">
            <a:avLst/>
          </a:prstGeom>
        </p:spPr>
      </p:pic>
    </p:spTree>
    <p:extLst>
      <p:ext uri="{BB962C8B-B14F-4D97-AF65-F5344CB8AC3E}">
        <p14:creationId xmlns:p14="http://schemas.microsoft.com/office/powerpoint/2010/main" val="1026769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169419"/>
            <a:ext cx="3200400" cy="1009933"/>
          </a:xfrm>
        </p:spPr>
        <p:txBody>
          <a:bodyPr/>
          <a:lstStyle/>
          <a:p>
            <a:r>
              <a:rPr lang="en-US" dirty="0" smtClean="0">
                <a:solidFill>
                  <a:schemeClr val="bg1"/>
                </a:solidFill>
              </a:rPr>
              <a:t>Introduction</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7</a:t>
            </a:fld>
            <a:endParaRPr lang="en-CA"/>
          </a:p>
        </p:txBody>
      </p:sp>
      <p:sp>
        <p:nvSpPr>
          <p:cNvPr id="6" name="TextBox 5"/>
          <p:cNvSpPr txBox="1"/>
          <p:nvPr/>
        </p:nvSpPr>
        <p:spPr>
          <a:xfrm>
            <a:off x="734106" y="1179352"/>
            <a:ext cx="4817660" cy="461665"/>
          </a:xfrm>
          <a:prstGeom prst="rect">
            <a:avLst/>
          </a:prstGeom>
          <a:noFill/>
        </p:spPr>
        <p:txBody>
          <a:bodyPr wrap="square" rtlCol="0">
            <a:spAutoFit/>
          </a:bodyPr>
          <a:lstStyle/>
          <a:p>
            <a:r>
              <a:rPr lang="en-US" sz="2400" dirty="0" smtClean="0">
                <a:solidFill>
                  <a:schemeClr val="bg1"/>
                </a:solidFill>
              </a:rPr>
              <a:t>Microarchitecture of GPU</a:t>
            </a:r>
            <a:endParaRPr lang="en-CA" sz="2400" dirty="0">
              <a:solidFill>
                <a:schemeClr val="bg1"/>
              </a:solidFill>
            </a:endParaRPr>
          </a:p>
        </p:txBody>
      </p:sp>
      <p:sp>
        <p:nvSpPr>
          <p:cNvPr id="7" name="TextBox 6"/>
          <p:cNvSpPr txBox="1"/>
          <p:nvPr/>
        </p:nvSpPr>
        <p:spPr>
          <a:xfrm>
            <a:off x="838201" y="1815152"/>
            <a:ext cx="4070684" cy="2862322"/>
          </a:xfrm>
          <a:prstGeom prst="rect">
            <a:avLst/>
          </a:prstGeom>
          <a:noFill/>
        </p:spPr>
        <p:txBody>
          <a:bodyPr wrap="square" rtlCol="0">
            <a:spAutoFit/>
          </a:bodyPr>
          <a:lstStyle/>
          <a:p>
            <a:r>
              <a:rPr lang="en-US" dirty="0" smtClean="0">
                <a:solidFill>
                  <a:schemeClr val="bg1"/>
                </a:solidFill>
              </a:rPr>
              <a:t>GPU works as a coprocessor system. The major hardware resources are located at Stream Multiprocessors (SMs), which performs basic arithmetic operations, each SM has a special functional unites (SFU), which performs more complex arithmetic operations. A GPU contains five types of memory. </a:t>
            </a:r>
            <a:r>
              <a:rPr lang="en-CA" dirty="0">
                <a:solidFill>
                  <a:schemeClr val="bg1"/>
                </a:solidFill>
              </a:rPr>
              <a:t>registers, shared memory, global memory,</a:t>
            </a:r>
          </a:p>
          <a:p>
            <a:r>
              <a:rPr lang="en-CA" dirty="0">
                <a:solidFill>
                  <a:schemeClr val="bg1"/>
                </a:solidFill>
              </a:rPr>
              <a:t>constant memory and texture memory. </a:t>
            </a:r>
          </a:p>
        </p:txBody>
      </p:sp>
      <p:sp>
        <p:nvSpPr>
          <p:cNvPr id="3" name="Date Placeholder 2"/>
          <p:cNvSpPr>
            <a:spLocks noGrp="1"/>
          </p:cNvSpPr>
          <p:nvPr>
            <p:ph type="dt" sz="half" idx="10"/>
          </p:nvPr>
        </p:nvSpPr>
        <p:spPr/>
        <p:txBody>
          <a:bodyPr/>
          <a:lstStyle/>
          <a:p>
            <a:fld id="{049B54AE-E0CA-47A8-836E-86A3515991E5}" type="datetime1">
              <a:rPr lang="en-CA" smtClean="0"/>
              <a:t>2015-04-16</a:t>
            </a:fld>
            <a:endParaRPr lang="en-CA"/>
          </a:p>
        </p:txBody>
      </p:sp>
      <p:pic>
        <p:nvPicPr>
          <p:cNvPr id="11" name="Picture 10"/>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149055" y="529389"/>
            <a:ext cx="6882523" cy="5826961"/>
          </a:xfrm>
          <a:prstGeom prst="rect">
            <a:avLst/>
          </a:prstGeom>
        </p:spPr>
      </p:pic>
    </p:spTree>
    <p:extLst>
      <p:ext uri="{BB962C8B-B14F-4D97-AF65-F5344CB8AC3E}">
        <p14:creationId xmlns:p14="http://schemas.microsoft.com/office/powerpoint/2010/main" val="2729818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 y="169419"/>
            <a:ext cx="11350720" cy="1009933"/>
          </a:xfrm>
        </p:spPr>
        <p:txBody>
          <a:bodyPr>
            <a:normAutofit fontScale="90000"/>
          </a:bodyPr>
          <a:lstStyle/>
          <a:p>
            <a:r>
              <a:rPr lang="en-US" dirty="0">
                <a:solidFill>
                  <a:schemeClr val="bg1"/>
                </a:solidFill>
              </a:rPr>
              <a:t>Channel Model and Fixed Complexity Sphere Decoder (FCSD)</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8</a:t>
            </a:fld>
            <a:endParaRPr lang="en-CA"/>
          </a:p>
        </p:txBody>
      </p:sp>
      <p:sp>
        <p:nvSpPr>
          <p:cNvPr id="6" name="TextBox 5"/>
          <p:cNvSpPr txBox="1"/>
          <p:nvPr/>
        </p:nvSpPr>
        <p:spPr>
          <a:xfrm>
            <a:off x="638830" y="1179352"/>
            <a:ext cx="9466123" cy="3908762"/>
          </a:xfrm>
          <a:prstGeom prst="rect">
            <a:avLst/>
          </a:prstGeom>
          <a:noFill/>
        </p:spPr>
        <p:txBody>
          <a:bodyPr wrap="square" rtlCol="0">
            <a:spAutoFit/>
          </a:bodyPr>
          <a:lstStyle/>
          <a:p>
            <a:endParaRPr lang="en-US" sz="2800" dirty="0" smtClean="0">
              <a:solidFill>
                <a:schemeClr val="bg1"/>
              </a:solidFill>
            </a:endParaRPr>
          </a:p>
          <a:p>
            <a:endParaRPr lang="en-US" sz="2800" dirty="0">
              <a:solidFill>
                <a:schemeClr val="bg1"/>
              </a:solidFill>
            </a:endParaRPr>
          </a:p>
          <a:p>
            <a:r>
              <a:rPr lang="en-US" sz="2800" dirty="0" smtClean="0">
                <a:solidFill>
                  <a:schemeClr val="bg1"/>
                </a:solidFill>
              </a:rPr>
              <a:t>● MIMO </a:t>
            </a:r>
            <a:r>
              <a:rPr lang="en-US" sz="2800" dirty="0">
                <a:solidFill>
                  <a:schemeClr val="bg1"/>
                </a:solidFill>
              </a:rPr>
              <a:t>channel Model</a:t>
            </a:r>
            <a:endParaRPr lang="en-CA" sz="2800" dirty="0">
              <a:solidFill>
                <a:schemeClr val="bg1"/>
              </a:solidFill>
            </a:endParaRPr>
          </a:p>
          <a:p>
            <a:endParaRPr lang="en-US" sz="2800" dirty="0" smtClean="0">
              <a:solidFill>
                <a:schemeClr val="bg1"/>
              </a:solidFill>
            </a:endParaRPr>
          </a:p>
          <a:p>
            <a:endParaRPr lang="en-US" sz="2800" dirty="0">
              <a:solidFill>
                <a:schemeClr val="bg1"/>
              </a:solidFill>
            </a:endParaRPr>
          </a:p>
          <a:p>
            <a:endParaRPr lang="en-US" sz="2800" dirty="0" smtClean="0">
              <a:solidFill>
                <a:schemeClr val="bg1"/>
              </a:solidFill>
            </a:endParaRPr>
          </a:p>
          <a:p>
            <a:endParaRPr lang="en-US" sz="2800" dirty="0" smtClean="0">
              <a:solidFill>
                <a:schemeClr val="bg1"/>
              </a:solidFill>
            </a:endParaRPr>
          </a:p>
          <a:p>
            <a:r>
              <a:rPr lang="en-US" sz="2800" dirty="0" smtClean="0">
                <a:solidFill>
                  <a:schemeClr val="bg1"/>
                </a:solidFill>
              </a:rPr>
              <a:t>● Fixed </a:t>
            </a:r>
            <a:r>
              <a:rPr lang="en-US" sz="2800" dirty="0">
                <a:solidFill>
                  <a:schemeClr val="bg1"/>
                </a:solidFill>
              </a:rPr>
              <a:t>Complexity Sphere Decoder</a:t>
            </a:r>
            <a:endParaRPr lang="en-CA" sz="2800" dirty="0">
              <a:solidFill>
                <a:schemeClr val="bg1"/>
              </a:solidFill>
            </a:endParaRPr>
          </a:p>
          <a:p>
            <a:endParaRPr lang="en-CA" sz="2400" dirty="0">
              <a:solidFill>
                <a:schemeClr val="bg1"/>
              </a:solidFill>
            </a:endParaRPr>
          </a:p>
        </p:txBody>
      </p:sp>
      <p:sp>
        <p:nvSpPr>
          <p:cNvPr id="9" name="Date Placeholder 8"/>
          <p:cNvSpPr>
            <a:spLocks noGrp="1"/>
          </p:cNvSpPr>
          <p:nvPr>
            <p:ph type="dt" sz="half" idx="10"/>
          </p:nvPr>
        </p:nvSpPr>
        <p:spPr/>
        <p:txBody>
          <a:bodyPr/>
          <a:lstStyle/>
          <a:p>
            <a:fld id="{DB95B0FB-F7EF-4DC6-930A-287826E433A5}" type="datetime1">
              <a:rPr lang="en-CA" smtClean="0"/>
              <a:t>2015-04-16</a:t>
            </a:fld>
            <a:endParaRPr lang="en-CA" dirty="0"/>
          </a:p>
        </p:txBody>
      </p:sp>
    </p:spTree>
    <p:extLst>
      <p:ext uri="{BB962C8B-B14F-4D97-AF65-F5344CB8AC3E}">
        <p14:creationId xmlns:p14="http://schemas.microsoft.com/office/powerpoint/2010/main" val="2231462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6" y="281713"/>
            <a:ext cx="6015610" cy="1009933"/>
          </a:xfrm>
        </p:spPr>
        <p:txBody>
          <a:bodyPr>
            <a:normAutofit fontScale="90000"/>
          </a:bodyPr>
          <a:lstStyle/>
          <a:p>
            <a:r>
              <a:rPr lang="en-US" dirty="0" smtClean="0">
                <a:solidFill>
                  <a:schemeClr val="bg1"/>
                </a:solidFill>
              </a:rPr>
              <a:t>Channel Model and Fixed Complexity Sphere Decoder (FCSD)</a:t>
            </a:r>
            <a:endParaRPr lang="en-CA" dirty="0">
              <a:solidFill>
                <a:schemeClr val="bg1"/>
              </a:solidFill>
            </a:endParaRPr>
          </a:p>
        </p:txBody>
      </p:sp>
      <p:sp>
        <p:nvSpPr>
          <p:cNvPr id="4" name="Slide Number Placeholder 3"/>
          <p:cNvSpPr>
            <a:spLocks noGrp="1"/>
          </p:cNvSpPr>
          <p:nvPr>
            <p:ph type="sldNum" sz="quarter" idx="12"/>
          </p:nvPr>
        </p:nvSpPr>
        <p:spPr/>
        <p:txBody>
          <a:bodyPr/>
          <a:lstStyle/>
          <a:p>
            <a:fld id="{AB90C221-8F76-4323-91C6-F36DC0E218CB}" type="slidenum">
              <a:rPr lang="en-CA" smtClean="0"/>
              <a:t>9</a:t>
            </a:fld>
            <a:endParaRPr lang="en-CA"/>
          </a:p>
        </p:txBody>
      </p:sp>
      <p:sp>
        <p:nvSpPr>
          <p:cNvPr id="6" name="TextBox 5"/>
          <p:cNvSpPr txBox="1"/>
          <p:nvPr/>
        </p:nvSpPr>
        <p:spPr>
          <a:xfrm>
            <a:off x="429308" y="1580402"/>
            <a:ext cx="4817660" cy="461665"/>
          </a:xfrm>
          <a:prstGeom prst="rect">
            <a:avLst/>
          </a:prstGeom>
          <a:noFill/>
        </p:spPr>
        <p:txBody>
          <a:bodyPr wrap="square" rtlCol="0">
            <a:spAutoFit/>
          </a:bodyPr>
          <a:lstStyle/>
          <a:p>
            <a:r>
              <a:rPr lang="en-US" sz="2400" dirty="0" smtClean="0">
                <a:solidFill>
                  <a:schemeClr val="bg1"/>
                </a:solidFill>
              </a:rPr>
              <a:t>MIMO channel Model</a:t>
            </a:r>
            <a:endParaRPr lang="en-CA" sz="2400" dirty="0">
              <a:solidFill>
                <a:schemeClr val="bg1"/>
              </a:solidFill>
            </a:endParaRPr>
          </a:p>
        </p:txBody>
      </p:sp>
      <mc:AlternateContent xmlns:mc="http://schemas.openxmlformats.org/markup-compatibility/2006" xmlns:a14="http://schemas.microsoft.com/office/drawing/2010/main">
        <mc:Choice Requires="a14">
          <p:sp>
            <p:nvSpPr>
              <p:cNvPr id="7" name="TextBox 6"/>
              <p:cNvSpPr txBox="1"/>
              <p:nvPr/>
            </p:nvSpPr>
            <p:spPr>
              <a:xfrm>
                <a:off x="581528" y="1959530"/>
                <a:ext cx="11305671" cy="3339632"/>
              </a:xfrm>
              <a:prstGeom prst="rect">
                <a:avLst/>
              </a:prstGeom>
              <a:noFill/>
            </p:spPr>
            <p:txBody>
              <a:bodyPr wrap="square" rtlCol="0">
                <a:spAutoFit/>
              </a:bodyPr>
              <a:lstStyle/>
              <a:p>
                <a:r>
                  <a:rPr lang="en-CA" dirty="0" smtClean="0">
                    <a:solidFill>
                      <a:schemeClr val="bg2"/>
                    </a:solidFill>
                  </a:rPr>
                  <a:t>  We consider a complex </a:t>
                </a:r>
                <a:r>
                  <a:rPr lang="en-CA" dirty="0" err="1">
                    <a:solidFill>
                      <a:schemeClr val="bg2"/>
                    </a:solidFill>
                  </a:rPr>
                  <a:t>uncoded</a:t>
                </a:r>
                <a:r>
                  <a:rPr lang="en-CA" dirty="0">
                    <a:solidFill>
                      <a:schemeClr val="bg2"/>
                    </a:solidFill>
                  </a:rPr>
                  <a:t> spatial </a:t>
                </a:r>
                <a:r>
                  <a:rPr lang="en-CA" dirty="0" smtClean="0">
                    <a:solidFill>
                      <a:schemeClr val="bg2"/>
                    </a:solidFill>
                  </a:rPr>
                  <a:t>multiplexing MIMO </a:t>
                </a:r>
                <a:r>
                  <a:rPr lang="en-CA" dirty="0">
                    <a:solidFill>
                      <a:schemeClr val="bg2"/>
                    </a:solidFill>
                  </a:rPr>
                  <a:t>system with </a:t>
                </a:r>
                <a14:m>
                  <m:oMath xmlns:m="http://schemas.openxmlformats.org/officeDocument/2006/math">
                    <m:sSub>
                      <m:sSubPr>
                        <m:ctrlPr>
                          <a:rPr lang="en-US" b="0" i="1" dirty="0" smtClean="0">
                            <a:solidFill>
                              <a:schemeClr val="bg2"/>
                            </a:solidFill>
                            <a:latin typeface="Cambria Math" panose="02040503050406030204" pitchFamily="18" charset="0"/>
                          </a:rPr>
                        </m:ctrlPr>
                      </m:sSubPr>
                      <m:e>
                        <m:r>
                          <a:rPr lang="en-US" b="0" i="1" dirty="0" smtClean="0">
                            <a:solidFill>
                              <a:schemeClr val="bg2"/>
                            </a:solidFill>
                            <a:latin typeface="Cambria Math" panose="02040503050406030204" pitchFamily="18" charset="0"/>
                          </a:rPr>
                          <m:t>𝑁</m:t>
                        </m:r>
                      </m:e>
                      <m:sub>
                        <m:r>
                          <a:rPr lang="en-US" b="0" i="1" dirty="0" smtClean="0">
                            <a:solidFill>
                              <a:schemeClr val="bg2"/>
                            </a:solidFill>
                            <a:latin typeface="Cambria Math" panose="02040503050406030204" pitchFamily="18" charset="0"/>
                          </a:rPr>
                          <m:t>𝑟</m:t>
                        </m:r>
                      </m:sub>
                    </m:sSub>
                  </m:oMath>
                </a14:m>
                <a:r>
                  <a:rPr lang="en-CA" dirty="0">
                    <a:solidFill>
                      <a:schemeClr val="bg2"/>
                    </a:solidFill>
                  </a:rPr>
                  <a:t> receive and </a:t>
                </a:r>
                <a14:m>
                  <m:oMath xmlns:m="http://schemas.openxmlformats.org/officeDocument/2006/math">
                    <m:sSub>
                      <m:sSubPr>
                        <m:ctrlPr>
                          <a:rPr lang="en-CA"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𝑁</m:t>
                        </m:r>
                      </m:e>
                      <m:sub>
                        <m:r>
                          <a:rPr lang="en-US" b="0" i="1" smtClean="0">
                            <a:solidFill>
                              <a:schemeClr val="bg2"/>
                            </a:solidFill>
                            <a:latin typeface="Cambria Math" panose="02040503050406030204" pitchFamily="18" charset="0"/>
                          </a:rPr>
                          <m:t>𝑡</m:t>
                        </m:r>
                      </m:sub>
                    </m:sSub>
                  </m:oMath>
                </a14:m>
                <a:r>
                  <a:rPr lang="en-CA" dirty="0" smtClean="0">
                    <a:solidFill>
                      <a:schemeClr val="bg2"/>
                    </a:solidFill>
                  </a:rPr>
                  <a:t> transmit antennas, The discrete time MIMO channel model is given by</a:t>
                </a:r>
              </a:p>
              <a:p>
                <a:pPr algn="ctr"/>
                <a14:m>
                  <m:oMath xmlns:m="http://schemas.openxmlformats.org/officeDocument/2006/math">
                    <m:r>
                      <a:rPr lang="en-US" b="0" i="1" smtClean="0">
                        <a:solidFill>
                          <a:schemeClr val="bg2"/>
                        </a:solidFill>
                        <a:latin typeface="Cambria Math" panose="02040503050406030204" pitchFamily="18" charset="0"/>
                      </a:rPr>
                      <m:t>𝑦</m:t>
                    </m:r>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𝐻𝑥</m:t>
                    </m:r>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𝑛</m:t>
                    </m:r>
                  </m:oMath>
                </a14:m>
                <a:r>
                  <a:rPr lang="en-US" b="0" i="1" dirty="0" smtClean="0">
                    <a:solidFill>
                      <a:schemeClr val="bg2"/>
                    </a:solidFill>
                    <a:latin typeface="Cambria Math" panose="02040503050406030204" pitchFamily="18" charset="0"/>
                  </a:rPr>
                  <a:t>       (1)</a:t>
                </a:r>
              </a:p>
              <a:p>
                <a14:m>
                  <m:oMath xmlns:m="http://schemas.openxmlformats.org/officeDocument/2006/math">
                    <m:r>
                      <a:rPr lang="en-US" b="0" i="1" smtClean="0">
                        <a:solidFill>
                          <a:schemeClr val="bg2"/>
                        </a:solidFill>
                        <a:latin typeface="Cambria Math" panose="02040503050406030204" pitchFamily="18" charset="0"/>
                      </a:rPr>
                      <m:t>𝑦</m:t>
                    </m:r>
                    <m:r>
                      <a:rPr lang="en-US" b="0" i="1" smtClean="0">
                        <a:solidFill>
                          <a:schemeClr val="bg2"/>
                        </a:solidFill>
                        <a:latin typeface="Cambria Math" panose="02040503050406030204" pitchFamily="18" charset="0"/>
                        <a:ea typeface="Cambria Math" panose="02040503050406030204" pitchFamily="18" charset="0"/>
                      </a:rPr>
                      <m:t>∈</m:t>
                    </m:r>
                  </m:oMath>
                </a14:m>
                <a:r>
                  <a:rPr lang="en-CA" dirty="0" smtClean="0">
                    <a:solidFill>
                      <a:schemeClr val="bg2"/>
                    </a:solidFill>
                  </a:rPr>
                  <a:t> </a:t>
                </a:r>
                <a14:m>
                  <m:oMath xmlns:m="http://schemas.openxmlformats.org/officeDocument/2006/math">
                    <m:sSup>
                      <m:sSupPr>
                        <m:ctrlPr>
                          <a:rPr lang="en-CA" i="1" dirty="0" smtClean="0">
                            <a:solidFill>
                              <a:schemeClr val="bg2"/>
                            </a:solidFill>
                            <a:latin typeface="Cambria Math" panose="02040503050406030204" pitchFamily="18" charset="0"/>
                          </a:rPr>
                        </m:ctrlPr>
                      </m:sSupPr>
                      <m:e>
                        <m:r>
                          <a:rPr lang="en-US" b="0" i="1" dirty="0" smtClean="0">
                            <a:solidFill>
                              <a:schemeClr val="bg2"/>
                            </a:solidFill>
                            <a:latin typeface="Cambria Math" panose="02040503050406030204" pitchFamily="18" charset="0"/>
                          </a:rPr>
                          <m:t>𝐶</m:t>
                        </m:r>
                      </m:e>
                      <m:sup>
                        <m:sSub>
                          <m:sSubPr>
                            <m:ctrlPr>
                              <a:rPr lang="en-CA" i="1" dirty="0" smtClean="0">
                                <a:solidFill>
                                  <a:schemeClr val="bg2"/>
                                </a:solidFill>
                                <a:latin typeface="Cambria Math" panose="02040503050406030204" pitchFamily="18" charset="0"/>
                              </a:rPr>
                            </m:ctrlPr>
                          </m:sSubPr>
                          <m:e>
                            <m:r>
                              <a:rPr lang="en-US" b="0" i="1" dirty="0" smtClean="0">
                                <a:solidFill>
                                  <a:schemeClr val="bg2"/>
                                </a:solidFill>
                                <a:latin typeface="Cambria Math" panose="02040503050406030204" pitchFamily="18" charset="0"/>
                              </a:rPr>
                              <m:t>𝑁</m:t>
                            </m:r>
                          </m:e>
                          <m:sub>
                            <m:r>
                              <a:rPr lang="en-US" b="0" i="1" dirty="0" smtClean="0">
                                <a:solidFill>
                                  <a:schemeClr val="bg2"/>
                                </a:solidFill>
                                <a:latin typeface="Cambria Math" panose="02040503050406030204" pitchFamily="18" charset="0"/>
                              </a:rPr>
                              <m:t>𝑟</m:t>
                            </m:r>
                          </m:sub>
                        </m:sSub>
                        <m:r>
                          <a:rPr lang="en-US" i="1" dirty="0">
                            <a:solidFill>
                              <a:schemeClr val="bg2"/>
                            </a:solidFill>
                            <a:latin typeface="Cambria Math" panose="02040503050406030204" pitchFamily="18" charset="0"/>
                            <a:ea typeface="Cambria Math" panose="02040503050406030204" pitchFamily="18" charset="0"/>
                          </a:rPr>
                          <m:t>×</m:t>
                        </m:r>
                        <m:r>
                          <a:rPr lang="en-US" b="0" i="1" dirty="0" smtClean="0">
                            <a:solidFill>
                              <a:schemeClr val="bg2"/>
                            </a:solidFill>
                            <a:latin typeface="Cambria Math" panose="02040503050406030204" pitchFamily="18" charset="0"/>
                          </a:rPr>
                          <m:t>1</m:t>
                        </m:r>
                      </m:sup>
                    </m:sSup>
                  </m:oMath>
                </a14:m>
                <a:r>
                  <a:rPr lang="en-CA" dirty="0" smtClean="0">
                    <a:solidFill>
                      <a:schemeClr val="bg2"/>
                    </a:solidFill>
                  </a:rPr>
                  <a:t> denotes </a:t>
                </a:r>
                <a:r>
                  <a:rPr lang="en-CA" dirty="0">
                    <a:solidFill>
                      <a:schemeClr val="bg2"/>
                    </a:solidFill>
                  </a:rPr>
                  <a:t>the received symbol </a:t>
                </a:r>
                <a:r>
                  <a:rPr lang="en-CA" dirty="0" smtClean="0">
                    <a:solidFill>
                      <a:schemeClr val="bg2"/>
                    </a:solidFill>
                  </a:rPr>
                  <a:t>vector, </a:t>
                </a:r>
                <a14:m>
                  <m:oMath xmlns:m="http://schemas.openxmlformats.org/officeDocument/2006/math">
                    <m:r>
                      <a:rPr lang="en-US" b="0" i="1" smtClean="0">
                        <a:solidFill>
                          <a:schemeClr val="bg2"/>
                        </a:solidFill>
                        <a:latin typeface="Cambria Math" panose="02040503050406030204" pitchFamily="18" charset="0"/>
                      </a:rPr>
                      <m:t>𝑠</m:t>
                    </m:r>
                    <m:r>
                      <a:rPr lang="en-US" b="0" i="1" smtClean="0">
                        <a:solidFill>
                          <a:schemeClr val="bg2"/>
                        </a:solidFill>
                        <a:latin typeface="Cambria Math" panose="02040503050406030204" pitchFamily="18" charset="0"/>
                      </a:rPr>
                      <m:t> ∈</m:t>
                    </m:r>
                    <m:sSup>
                      <m:sSupPr>
                        <m:ctrlPr>
                          <a:rPr lang="en-US" i="1" smtClean="0">
                            <a:solidFill>
                              <a:schemeClr val="bg2"/>
                            </a:solidFill>
                            <a:latin typeface="Cambria Math" panose="02040503050406030204" pitchFamily="18" charset="0"/>
                            <a:ea typeface="Cambria Math" panose="02040503050406030204" pitchFamily="18" charset="0"/>
                          </a:rPr>
                        </m:ctrlPr>
                      </m:sSupPr>
                      <m:e>
                        <m:r>
                          <a:rPr lang="en-US" b="0" i="1" smtClean="0">
                            <a:solidFill>
                              <a:schemeClr val="bg2"/>
                            </a:solidFill>
                            <a:latin typeface="Cambria Math" panose="02040503050406030204" pitchFamily="18" charset="0"/>
                            <a:ea typeface="Cambria Math" panose="02040503050406030204" pitchFamily="18" charset="0"/>
                          </a:rPr>
                          <m:t>𝐶</m:t>
                        </m:r>
                      </m:e>
                      <m:sup>
                        <m:sSub>
                          <m:sSubPr>
                            <m:ctrlPr>
                              <a:rPr lang="en-US" i="1" smtClean="0">
                                <a:solidFill>
                                  <a:schemeClr val="bg2"/>
                                </a:solidFill>
                                <a:latin typeface="Cambria Math" panose="02040503050406030204" pitchFamily="18" charset="0"/>
                                <a:ea typeface="Cambria Math" panose="02040503050406030204" pitchFamily="18" charset="0"/>
                              </a:rPr>
                            </m:ctrlPr>
                          </m:sSubPr>
                          <m:e>
                            <m:r>
                              <a:rPr lang="en-US" b="0" i="1" smtClean="0">
                                <a:solidFill>
                                  <a:schemeClr val="bg2"/>
                                </a:solidFill>
                                <a:latin typeface="Cambria Math" panose="02040503050406030204" pitchFamily="18" charset="0"/>
                                <a:ea typeface="Cambria Math" panose="02040503050406030204" pitchFamily="18" charset="0"/>
                              </a:rPr>
                              <m:t>𝑁</m:t>
                            </m:r>
                          </m:e>
                          <m:sub>
                            <m:r>
                              <a:rPr lang="en-US" b="0" i="1" smtClean="0">
                                <a:solidFill>
                                  <a:schemeClr val="bg2"/>
                                </a:solidFill>
                                <a:latin typeface="Cambria Math" panose="02040503050406030204" pitchFamily="18" charset="0"/>
                                <a:ea typeface="Cambria Math" panose="02040503050406030204" pitchFamily="18" charset="0"/>
                              </a:rPr>
                              <m:t>𝑡</m:t>
                            </m:r>
                          </m:sub>
                        </m:sSub>
                        <m:r>
                          <a:rPr lang="en-US" i="1">
                            <a:solidFill>
                              <a:schemeClr val="bg2"/>
                            </a:solidFill>
                            <a:latin typeface="Cambria Math" panose="02040503050406030204" pitchFamily="18" charset="0"/>
                            <a:ea typeface="Cambria Math" panose="02040503050406030204" pitchFamily="18" charset="0"/>
                          </a:rPr>
                          <m:t>×</m:t>
                        </m:r>
                        <m:r>
                          <a:rPr lang="en-US" b="0" i="1" smtClean="0">
                            <a:solidFill>
                              <a:schemeClr val="bg2"/>
                            </a:solidFill>
                            <a:latin typeface="Cambria Math" panose="02040503050406030204" pitchFamily="18" charset="0"/>
                            <a:ea typeface="Cambria Math" panose="02040503050406030204" pitchFamily="18" charset="0"/>
                          </a:rPr>
                          <m:t>1</m:t>
                        </m:r>
                      </m:sup>
                    </m:sSup>
                  </m:oMath>
                </a14:m>
                <a:r>
                  <a:rPr lang="en-CA" dirty="0" smtClean="0">
                    <a:solidFill>
                      <a:schemeClr val="bg2"/>
                    </a:solidFill>
                  </a:rPr>
                  <a:t> denotes </a:t>
                </a:r>
                <a:r>
                  <a:rPr lang="en-CA" dirty="0">
                    <a:solidFill>
                      <a:schemeClr val="bg2"/>
                    </a:solidFill>
                  </a:rPr>
                  <a:t>the transmitted symbol vector, </a:t>
                </a:r>
                <a:r>
                  <a:rPr lang="en-CA" dirty="0" smtClean="0">
                    <a:solidFill>
                      <a:schemeClr val="bg2"/>
                    </a:solidFill>
                  </a:rPr>
                  <a:t>with components </a:t>
                </a:r>
                <a:r>
                  <a:rPr lang="en-CA" dirty="0">
                    <a:solidFill>
                      <a:schemeClr val="bg2"/>
                    </a:solidFill>
                  </a:rPr>
                  <a:t>that are mutually independent and taken </a:t>
                </a:r>
                <a:r>
                  <a:rPr lang="en-CA" dirty="0" smtClean="0">
                    <a:solidFill>
                      <a:schemeClr val="bg2"/>
                    </a:solidFill>
                  </a:rPr>
                  <a:t>from signal constellation alphabet </a:t>
                </a:r>
                <a:r>
                  <a:rPr lang="en-CA" b="1" spc="50" dirty="0" smtClean="0">
                    <a:ln w="0"/>
                    <a:solidFill>
                      <a:schemeClr val="bg2"/>
                    </a:solidFill>
                    <a:effectLst>
                      <a:innerShdw blurRad="63500" dist="50800" dir="13500000">
                        <a:srgbClr val="000000">
                          <a:alpha val="50000"/>
                        </a:srgbClr>
                      </a:innerShdw>
                    </a:effectLst>
                  </a:rPr>
                  <a:t>O (e.g. 4QAM, 16QAM, 64QAM). </a:t>
                </a:r>
                <a14:m>
                  <m:oMath xmlns:m="http://schemas.openxmlformats.org/officeDocument/2006/math">
                    <m:r>
                      <a:rPr lang="en-US">
                        <a:solidFill>
                          <a:schemeClr val="bg2"/>
                        </a:solidFill>
                        <a:latin typeface="Cambria Math" panose="02040503050406030204" pitchFamily="18" charset="0"/>
                      </a:rPr>
                      <m:t>𝐧</m:t>
                    </m:r>
                    <m:r>
                      <a:rPr lang="en-US">
                        <a:solidFill>
                          <a:schemeClr val="bg2"/>
                        </a:solidFill>
                        <a:latin typeface="Cambria Math" panose="02040503050406030204" pitchFamily="18" charset="0"/>
                      </a:rPr>
                      <m:t>∈</m:t>
                    </m:r>
                    <m:sSup>
                      <m:sSupPr>
                        <m:ctrlPr>
                          <a:rPr lang="en-US" i="1">
                            <a:solidFill>
                              <a:schemeClr val="bg2"/>
                            </a:solidFill>
                            <a:latin typeface="Cambria Math" panose="02040503050406030204" pitchFamily="18" charset="0"/>
                          </a:rPr>
                        </m:ctrlPr>
                      </m:sSupPr>
                      <m:e>
                        <m:r>
                          <a:rPr lang="en-US">
                            <a:solidFill>
                              <a:schemeClr val="bg2"/>
                            </a:solidFill>
                            <a:latin typeface="Cambria Math" panose="02040503050406030204" pitchFamily="18" charset="0"/>
                          </a:rPr>
                          <m:t>𝑪</m:t>
                        </m:r>
                      </m:e>
                      <m:sup>
                        <m:sSub>
                          <m:sSubPr>
                            <m:ctrlPr>
                              <a:rPr lang="en-US" i="1">
                                <a:solidFill>
                                  <a:schemeClr val="bg2"/>
                                </a:solidFill>
                                <a:latin typeface="Cambria Math" panose="02040503050406030204" pitchFamily="18" charset="0"/>
                              </a:rPr>
                            </m:ctrlPr>
                          </m:sSubPr>
                          <m:e>
                            <m:r>
                              <a:rPr lang="en-US">
                                <a:solidFill>
                                  <a:schemeClr val="bg2"/>
                                </a:solidFill>
                                <a:latin typeface="Cambria Math" panose="02040503050406030204" pitchFamily="18" charset="0"/>
                              </a:rPr>
                              <m:t>𝑵</m:t>
                            </m:r>
                          </m:e>
                          <m:sub>
                            <m:r>
                              <a:rPr lang="en-US">
                                <a:solidFill>
                                  <a:schemeClr val="bg2"/>
                                </a:solidFill>
                                <a:latin typeface="Cambria Math" panose="02040503050406030204" pitchFamily="18" charset="0"/>
                              </a:rPr>
                              <m:t>𝒓</m:t>
                            </m:r>
                          </m:sub>
                        </m:sSub>
                        <m:r>
                          <a:rPr lang="en-US">
                            <a:solidFill>
                              <a:schemeClr val="bg2"/>
                            </a:solidFill>
                            <a:latin typeface="Cambria Math" panose="02040503050406030204" pitchFamily="18" charset="0"/>
                          </a:rPr>
                          <m:t>×</m:t>
                        </m:r>
                        <m:r>
                          <a:rPr lang="en-US">
                            <a:solidFill>
                              <a:schemeClr val="bg2"/>
                            </a:solidFill>
                            <a:latin typeface="Cambria Math" panose="02040503050406030204" pitchFamily="18" charset="0"/>
                          </a:rPr>
                          <m:t>𝟏</m:t>
                        </m:r>
                      </m:sup>
                    </m:sSup>
                    <m:r>
                      <a:rPr lang="en-US">
                        <a:solidFill>
                          <a:schemeClr val="bg2"/>
                        </a:solidFill>
                        <a:latin typeface="Cambria Math" panose="02040503050406030204" pitchFamily="18" charset="0"/>
                      </a:rPr>
                      <m:t> </m:t>
                    </m:r>
                    <m:r>
                      <m:rPr>
                        <m:nor/>
                      </m:rPr>
                      <a:rPr lang="en-US" b="0" i="0" smtClean="0">
                        <a:solidFill>
                          <a:schemeClr val="bg2"/>
                        </a:solidFill>
                      </a:rPr>
                      <m:t> </m:t>
                    </m:r>
                    <m:r>
                      <m:rPr>
                        <m:nor/>
                      </m:rPr>
                      <a:rPr lang="en-US" b="0" i="0" smtClean="0">
                        <a:solidFill>
                          <a:schemeClr val="bg2"/>
                        </a:solidFill>
                      </a:rPr>
                      <m:t>denotes</m:t>
                    </m:r>
                    <m:r>
                      <m:rPr>
                        <m:nor/>
                      </m:rPr>
                      <a:rPr lang="en-US" b="0" i="0" smtClean="0">
                        <a:solidFill>
                          <a:schemeClr val="bg2"/>
                        </a:solidFill>
                      </a:rPr>
                      <m:t> </m:t>
                    </m:r>
                    <m:r>
                      <m:rPr>
                        <m:nor/>
                      </m:rPr>
                      <a:rPr lang="en-CA">
                        <a:solidFill>
                          <a:schemeClr val="bg2"/>
                        </a:solidFill>
                      </a:rPr>
                      <m:t>additive</m:t>
                    </m:r>
                    <m:r>
                      <m:rPr>
                        <m:nor/>
                      </m:rPr>
                      <a:rPr lang="en-CA">
                        <a:solidFill>
                          <a:schemeClr val="bg2"/>
                        </a:solidFill>
                      </a:rPr>
                      <m:t> </m:t>
                    </m:r>
                    <m:r>
                      <m:rPr>
                        <m:nor/>
                      </m:rPr>
                      <a:rPr lang="en-CA">
                        <a:solidFill>
                          <a:schemeClr val="bg2"/>
                        </a:solidFill>
                      </a:rPr>
                      <m:t>white</m:t>
                    </m:r>
                    <m:r>
                      <m:rPr>
                        <m:nor/>
                      </m:rPr>
                      <a:rPr lang="en-CA">
                        <a:solidFill>
                          <a:schemeClr val="bg2"/>
                        </a:solidFill>
                      </a:rPr>
                      <m:t> </m:t>
                    </m:r>
                    <m:r>
                      <m:rPr>
                        <m:nor/>
                      </m:rPr>
                      <a:rPr lang="en-CA">
                        <a:solidFill>
                          <a:schemeClr val="bg2"/>
                        </a:solidFill>
                      </a:rPr>
                      <m:t>Gaussian</m:t>
                    </m:r>
                    <m:r>
                      <m:rPr>
                        <m:nor/>
                      </m:rPr>
                      <a:rPr lang="en-CA">
                        <a:solidFill>
                          <a:schemeClr val="bg2"/>
                        </a:solidFill>
                      </a:rPr>
                      <m:t> </m:t>
                    </m:r>
                    <m:r>
                      <m:rPr>
                        <m:nor/>
                      </m:rPr>
                      <a:rPr lang="en-CA">
                        <a:solidFill>
                          <a:schemeClr val="bg2"/>
                        </a:solidFill>
                      </a:rPr>
                      <m:t>noise</m:t>
                    </m:r>
                    <m:r>
                      <m:rPr>
                        <m:nor/>
                      </m:rPr>
                      <a:rPr lang="en-CA">
                        <a:solidFill>
                          <a:schemeClr val="bg2"/>
                        </a:solidFill>
                      </a:rPr>
                      <m:t> (</m:t>
                    </m:r>
                    <m:r>
                      <m:rPr>
                        <m:nor/>
                      </m:rPr>
                      <a:rPr lang="en-CA">
                        <a:solidFill>
                          <a:schemeClr val="bg2"/>
                        </a:solidFill>
                      </a:rPr>
                      <m:t>AWGN</m:t>
                    </m:r>
                    <m:r>
                      <m:rPr>
                        <m:nor/>
                      </m:rPr>
                      <a:rPr lang="en-CA">
                        <a:solidFill>
                          <a:schemeClr val="bg2"/>
                        </a:solidFill>
                      </a:rPr>
                      <m:t>) </m:t>
                    </m:r>
                    <m:r>
                      <m:rPr>
                        <m:nor/>
                      </m:rPr>
                      <a:rPr lang="en-CA">
                        <a:solidFill>
                          <a:schemeClr val="bg2"/>
                        </a:solidFill>
                      </a:rPr>
                      <m:t>vector</m:t>
                    </m:r>
                    <m:r>
                      <m:rPr>
                        <m:nor/>
                      </m:rPr>
                      <a:rPr lang="en-CA">
                        <a:solidFill>
                          <a:schemeClr val="bg2"/>
                        </a:solidFill>
                      </a:rPr>
                      <m:t> </m:t>
                    </m:r>
                    <m:r>
                      <m:rPr>
                        <m:nor/>
                      </m:rPr>
                      <a:rPr lang="en-CA">
                        <a:solidFill>
                          <a:schemeClr val="bg2"/>
                        </a:solidFill>
                      </a:rPr>
                      <m:t>with</m:t>
                    </m:r>
                    <m:r>
                      <m:rPr>
                        <m:nor/>
                      </m:rPr>
                      <a:rPr lang="en-CA">
                        <a:solidFill>
                          <a:schemeClr val="bg2"/>
                        </a:solidFill>
                      </a:rPr>
                      <m:t> </m:t>
                    </m:r>
                    <m:r>
                      <m:rPr>
                        <m:nor/>
                      </m:rPr>
                      <a:rPr lang="en-CA">
                        <a:solidFill>
                          <a:schemeClr val="bg2"/>
                        </a:solidFill>
                      </a:rPr>
                      <m:t>zero</m:t>
                    </m:r>
                    <m:r>
                      <m:rPr>
                        <m:nor/>
                      </m:rPr>
                      <a:rPr lang="en-US" b="0" i="0" smtClean="0">
                        <a:solidFill>
                          <a:schemeClr val="bg2"/>
                        </a:solidFill>
                      </a:rPr>
                      <m:t> </m:t>
                    </m:r>
                    <m:r>
                      <m:rPr>
                        <m:nor/>
                      </m:rPr>
                      <a:rPr lang="en-CA">
                        <a:solidFill>
                          <a:schemeClr val="bg2"/>
                        </a:solidFill>
                      </a:rPr>
                      <m:t>mean</m:t>
                    </m:r>
                    <m:r>
                      <m:rPr>
                        <m:nor/>
                      </m:rPr>
                      <a:rPr lang="en-CA">
                        <a:solidFill>
                          <a:schemeClr val="bg2"/>
                        </a:solidFill>
                      </a:rPr>
                      <m:t> </m:t>
                    </m:r>
                    <m:r>
                      <m:rPr>
                        <m:nor/>
                      </m:rPr>
                      <a:rPr lang="en-CA">
                        <a:solidFill>
                          <a:schemeClr val="bg2"/>
                        </a:solidFill>
                      </a:rPr>
                      <m:t>components</m:t>
                    </m:r>
                    <m:r>
                      <m:rPr>
                        <m:nor/>
                      </m:rPr>
                      <a:rPr lang="en-US" b="0" i="0" smtClean="0">
                        <a:solidFill>
                          <a:schemeClr val="bg2"/>
                        </a:solidFill>
                      </a:rPr>
                      <m:t> </m:t>
                    </m:r>
                    <m:r>
                      <m:rPr>
                        <m:nor/>
                      </m:rPr>
                      <a:rPr lang="en-US" b="0" i="0" smtClean="0">
                        <a:solidFill>
                          <a:schemeClr val="bg2"/>
                        </a:solidFill>
                      </a:rPr>
                      <m:t>and</m:t>
                    </m:r>
                    <m:r>
                      <m:rPr>
                        <m:nor/>
                      </m:rPr>
                      <a:rPr lang="en-US" b="0" i="0" smtClean="0">
                        <a:solidFill>
                          <a:schemeClr val="bg2"/>
                        </a:solidFill>
                      </a:rPr>
                      <m:t> </m:t>
                    </m:r>
                    <m:r>
                      <m:rPr>
                        <m:nor/>
                      </m:rPr>
                      <a:rPr lang="en-US" b="0" i="0" smtClean="0">
                        <a:solidFill>
                          <a:schemeClr val="bg2"/>
                        </a:solidFill>
                      </a:rPr>
                      <m:t>variance</m:t>
                    </m:r>
                    <m:r>
                      <m:rPr>
                        <m:nor/>
                      </m:rPr>
                      <a:rPr lang="en-US" b="0" i="0" smtClean="0">
                        <a:solidFill>
                          <a:schemeClr val="bg2"/>
                        </a:solidFill>
                      </a:rPr>
                      <m:t> </m:t>
                    </m:r>
                    <m:r>
                      <a:rPr lang="en-US" b="0" i="0" smtClean="0">
                        <a:solidFill>
                          <a:schemeClr val="bg2"/>
                        </a:solidFill>
                        <a:latin typeface="Cambria Math" panose="02040503050406030204" pitchFamily="18" charset="0"/>
                      </a:rPr>
                      <m:t> </m:t>
                    </m:r>
                    <m:sSub>
                      <m:sSubPr>
                        <m:ctrlPr>
                          <a:rPr lang="en-US" b="0"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𝑁</m:t>
                        </m:r>
                      </m:e>
                      <m:sub>
                        <m:r>
                          <a:rPr lang="en-US" b="0" i="1" smtClean="0">
                            <a:solidFill>
                              <a:schemeClr val="bg2"/>
                            </a:solidFill>
                            <a:latin typeface="Cambria Math" panose="02040503050406030204" pitchFamily="18" charset="0"/>
                          </a:rPr>
                          <m:t>𝑜</m:t>
                        </m:r>
                      </m:sub>
                    </m:sSub>
                    <m:r>
                      <m:rPr>
                        <m:nor/>
                      </m:rPr>
                      <a:rPr lang="en-US" b="0" i="0" smtClean="0">
                        <a:solidFill>
                          <a:schemeClr val="bg2"/>
                        </a:solidFill>
                      </a:rPr>
                      <m:t> . </m:t>
                    </m:r>
                    <m:r>
                      <a:rPr lang="en-US">
                        <a:solidFill>
                          <a:schemeClr val="bg2"/>
                        </a:solidFill>
                        <a:latin typeface="Cambria Math" panose="02040503050406030204" pitchFamily="18" charset="0"/>
                      </a:rPr>
                      <m:t>𝑯</m:t>
                    </m:r>
                    <m:r>
                      <a:rPr lang="en-US">
                        <a:solidFill>
                          <a:schemeClr val="bg2"/>
                        </a:solidFill>
                        <a:latin typeface="Cambria Math" panose="02040503050406030204" pitchFamily="18" charset="0"/>
                      </a:rPr>
                      <m:t>∈</m:t>
                    </m:r>
                    <m:sSup>
                      <m:sSupPr>
                        <m:ctrlPr>
                          <a:rPr lang="en-US" i="1">
                            <a:solidFill>
                              <a:schemeClr val="bg2"/>
                            </a:solidFill>
                            <a:latin typeface="Cambria Math" panose="02040503050406030204" pitchFamily="18" charset="0"/>
                          </a:rPr>
                        </m:ctrlPr>
                      </m:sSupPr>
                      <m:e>
                        <m:r>
                          <a:rPr lang="en-US">
                            <a:solidFill>
                              <a:schemeClr val="bg2"/>
                            </a:solidFill>
                            <a:latin typeface="Cambria Math" panose="02040503050406030204" pitchFamily="18" charset="0"/>
                          </a:rPr>
                          <m:t>𝑪</m:t>
                        </m:r>
                      </m:e>
                      <m:sup>
                        <m:sSub>
                          <m:sSubPr>
                            <m:ctrlPr>
                              <a:rPr lang="en-US" i="1">
                                <a:solidFill>
                                  <a:schemeClr val="bg2"/>
                                </a:solidFill>
                                <a:latin typeface="Cambria Math" panose="02040503050406030204" pitchFamily="18" charset="0"/>
                              </a:rPr>
                            </m:ctrlPr>
                          </m:sSubPr>
                          <m:e>
                            <m:r>
                              <a:rPr lang="en-US">
                                <a:solidFill>
                                  <a:schemeClr val="bg2"/>
                                </a:solidFill>
                                <a:latin typeface="Cambria Math" panose="02040503050406030204" pitchFamily="18" charset="0"/>
                              </a:rPr>
                              <m:t>𝑵</m:t>
                            </m:r>
                          </m:e>
                          <m:sub>
                            <m:r>
                              <a:rPr lang="en-US">
                                <a:solidFill>
                                  <a:schemeClr val="bg2"/>
                                </a:solidFill>
                                <a:latin typeface="Cambria Math" panose="02040503050406030204" pitchFamily="18" charset="0"/>
                              </a:rPr>
                              <m:t>𝒓</m:t>
                            </m:r>
                          </m:sub>
                        </m:sSub>
                        <m:r>
                          <a:rPr lang="en-US">
                            <a:solidFill>
                              <a:schemeClr val="bg2"/>
                            </a:solidFill>
                            <a:latin typeface="Cambria Math" panose="02040503050406030204" pitchFamily="18" charset="0"/>
                          </a:rPr>
                          <m:t>×</m:t>
                        </m:r>
                        <m:sSub>
                          <m:sSubPr>
                            <m:ctrlPr>
                              <a:rPr lang="en-US" i="1">
                                <a:solidFill>
                                  <a:schemeClr val="bg2"/>
                                </a:solidFill>
                                <a:latin typeface="Cambria Math" panose="02040503050406030204" pitchFamily="18" charset="0"/>
                              </a:rPr>
                            </m:ctrlPr>
                          </m:sSubPr>
                          <m:e>
                            <m:r>
                              <a:rPr lang="en-US">
                                <a:solidFill>
                                  <a:schemeClr val="bg2"/>
                                </a:solidFill>
                                <a:latin typeface="Cambria Math" panose="02040503050406030204" pitchFamily="18" charset="0"/>
                              </a:rPr>
                              <m:t>𝑵</m:t>
                            </m:r>
                          </m:e>
                          <m:sub>
                            <m:r>
                              <a:rPr lang="en-US">
                                <a:solidFill>
                                  <a:schemeClr val="bg2"/>
                                </a:solidFill>
                                <a:latin typeface="Cambria Math" panose="02040503050406030204" pitchFamily="18" charset="0"/>
                              </a:rPr>
                              <m:t>𝒕</m:t>
                            </m:r>
                          </m:sub>
                        </m:sSub>
                      </m:sup>
                    </m:sSup>
                  </m:oMath>
                </a14:m>
                <a:r>
                  <a:rPr lang="en-CA" b="1" spc="50" dirty="0" smtClean="0">
                    <a:ln w="0"/>
                    <a:solidFill>
                      <a:schemeClr val="bg2"/>
                    </a:solidFill>
                    <a:effectLst>
                      <a:innerShdw blurRad="63500" dist="50800" dir="13500000">
                        <a:srgbClr val="000000">
                          <a:alpha val="50000"/>
                        </a:srgbClr>
                      </a:innerShdw>
                    </a:effectLst>
                  </a:rPr>
                  <a:t>, </a:t>
                </a:r>
                <a:r>
                  <a:rPr lang="en-CA" dirty="0">
                    <a:solidFill>
                      <a:schemeClr val="bg2"/>
                    </a:solidFill>
                  </a:rPr>
                  <a:t>denotes Rayleigh flat fading channel matrix, with independent </a:t>
                </a:r>
                <a:r>
                  <a:rPr lang="en-CA" dirty="0" smtClean="0">
                    <a:solidFill>
                      <a:schemeClr val="bg2"/>
                    </a:solidFill>
                  </a:rPr>
                  <a:t>identically distributed (</a:t>
                </a:r>
                <a:r>
                  <a:rPr lang="en-CA" dirty="0" err="1" smtClean="0">
                    <a:solidFill>
                      <a:schemeClr val="bg2"/>
                    </a:solidFill>
                  </a:rPr>
                  <a:t>i.i.d</a:t>
                </a:r>
                <a:r>
                  <a:rPr lang="en-CA" dirty="0">
                    <a:solidFill>
                      <a:schemeClr val="bg2"/>
                    </a:solidFill>
                  </a:rPr>
                  <a:t>) circularly symmetric complex Gaussian </a:t>
                </a:r>
                <a:r>
                  <a:rPr lang="en-CA" dirty="0" smtClean="0">
                    <a:solidFill>
                      <a:schemeClr val="bg2"/>
                    </a:solidFill>
                  </a:rPr>
                  <a:t>components of </a:t>
                </a:r>
                <a:r>
                  <a:rPr lang="en-CA" dirty="0">
                    <a:solidFill>
                      <a:schemeClr val="bg2"/>
                    </a:solidFill>
                  </a:rPr>
                  <a:t>unit variance</a:t>
                </a:r>
                <a:r>
                  <a:rPr lang="en-CA" dirty="0" smtClean="0">
                    <a:solidFill>
                      <a:schemeClr val="bg2"/>
                    </a:solidFill>
                  </a:rPr>
                  <a:t>. Let </a:t>
                </a:r>
                <a14:m>
                  <m:oMath xmlns:m="http://schemas.openxmlformats.org/officeDocument/2006/math">
                    <m:sSub>
                      <m:sSubPr>
                        <m:ctrlPr>
                          <a:rPr lang="en-CA"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𝐸</m:t>
                        </m:r>
                      </m:e>
                      <m:sub>
                        <m:r>
                          <a:rPr lang="en-US" b="0" i="1" smtClean="0">
                            <a:solidFill>
                              <a:schemeClr val="bg2"/>
                            </a:solidFill>
                            <a:latin typeface="Cambria Math" panose="02040503050406030204" pitchFamily="18" charset="0"/>
                          </a:rPr>
                          <m:t>𝑠</m:t>
                        </m:r>
                      </m:sub>
                    </m:sSub>
                  </m:oMath>
                </a14:m>
                <a:r>
                  <a:rPr lang="en-CA" dirty="0" smtClean="0">
                    <a:solidFill>
                      <a:schemeClr val="bg2"/>
                    </a:solidFill>
                  </a:rPr>
                  <a:t> denotes the average energy of transmitted symbols.  Hence, </a:t>
                </a:r>
                <a14:m>
                  <m:oMath xmlns:m="http://schemas.openxmlformats.org/officeDocument/2006/math">
                    <m:f>
                      <m:fPr>
                        <m:ctrlPr>
                          <a:rPr lang="en-CA" i="1" smtClean="0">
                            <a:solidFill>
                              <a:schemeClr val="bg2"/>
                            </a:solidFill>
                            <a:latin typeface="Cambria Math" panose="02040503050406030204" pitchFamily="18" charset="0"/>
                          </a:rPr>
                        </m:ctrlPr>
                      </m:fPr>
                      <m:num>
                        <m:sSub>
                          <m:sSubPr>
                            <m:ctrlPr>
                              <a:rPr lang="en-CA"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𝐸</m:t>
                            </m:r>
                          </m:e>
                          <m:sub>
                            <m:r>
                              <a:rPr lang="en-US" b="0" i="1" smtClean="0">
                                <a:solidFill>
                                  <a:schemeClr val="bg2"/>
                                </a:solidFill>
                                <a:latin typeface="Cambria Math" panose="02040503050406030204" pitchFamily="18" charset="0"/>
                              </a:rPr>
                              <m:t>𝑠</m:t>
                            </m:r>
                          </m:sub>
                        </m:sSub>
                      </m:num>
                      <m:den>
                        <m:sSub>
                          <m:sSubPr>
                            <m:ctrlPr>
                              <a:rPr lang="en-CA" i="1" smtClean="0">
                                <a:solidFill>
                                  <a:schemeClr val="bg2"/>
                                </a:solidFill>
                                <a:latin typeface="Cambria Math" panose="02040503050406030204" pitchFamily="18" charset="0"/>
                              </a:rPr>
                            </m:ctrlPr>
                          </m:sSubPr>
                          <m:e>
                            <m:r>
                              <a:rPr lang="en-US" b="0" i="1" smtClean="0">
                                <a:solidFill>
                                  <a:schemeClr val="bg2"/>
                                </a:solidFill>
                                <a:latin typeface="Cambria Math" panose="02040503050406030204" pitchFamily="18" charset="0"/>
                              </a:rPr>
                              <m:t>𝑁</m:t>
                            </m:r>
                          </m:e>
                          <m:sub>
                            <m:r>
                              <a:rPr lang="en-US" b="0" i="1" smtClean="0">
                                <a:solidFill>
                                  <a:schemeClr val="bg2"/>
                                </a:solidFill>
                                <a:latin typeface="Cambria Math" panose="02040503050406030204" pitchFamily="18" charset="0"/>
                              </a:rPr>
                              <m:t>𝑜</m:t>
                            </m:r>
                          </m:sub>
                        </m:sSub>
                      </m:den>
                    </m:f>
                  </m:oMath>
                </a14:m>
                <a:r>
                  <a:rPr lang="en-CA" dirty="0" smtClean="0">
                    <a:solidFill>
                      <a:schemeClr val="bg2"/>
                    </a:solidFill>
                  </a:rPr>
                  <a:t> is signal to noise ratio.</a:t>
                </a:r>
              </a:p>
              <a:p>
                <a:r>
                  <a:rPr lang="en-US" dirty="0">
                    <a:solidFill>
                      <a:schemeClr val="bg2"/>
                    </a:solidFill>
                  </a:rPr>
                  <a:t> </a:t>
                </a:r>
                <a:r>
                  <a:rPr lang="en-US" dirty="0" smtClean="0">
                    <a:solidFill>
                      <a:schemeClr val="bg2"/>
                    </a:solidFill>
                  </a:rPr>
                  <a:t> </a:t>
                </a:r>
                <a:r>
                  <a:rPr lang="en-CA" dirty="0">
                    <a:solidFill>
                      <a:schemeClr val="bg2"/>
                    </a:solidFill>
                  </a:rPr>
                  <a:t>Assume the receiver has perfect channel state </a:t>
                </a:r>
                <a:r>
                  <a:rPr lang="en-CA" dirty="0" smtClean="0">
                    <a:solidFill>
                      <a:schemeClr val="bg2"/>
                    </a:solidFill>
                  </a:rPr>
                  <a:t>information (CSI</a:t>
                </a:r>
                <a:r>
                  <a:rPr lang="en-CA" dirty="0">
                    <a:solidFill>
                      <a:schemeClr val="bg2"/>
                    </a:solidFill>
                  </a:rPr>
                  <a:t>), meaning that </a:t>
                </a:r>
                <a14:m>
                  <m:oMath xmlns:m="http://schemas.openxmlformats.org/officeDocument/2006/math">
                    <m:r>
                      <a:rPr lang="en-US" b="0" i="1" smtClean="0">
                        <a:solidFill>
                          <a:schemeClr val="bg2"/>
                        </a:solidFill>
                        <a:latin typeface="Cambria Math" panose="02040503050406030204" pitchFamily="18" charset="0"/>
                      </a:rPr>
                      <m:t>𝐻</m:t>
                    </m:r>
                  </m:oMath>
                </a14:m>
                <a:r>
                  <a:rPr lang="en-CA" dirty="0" smtClean="0">
                    <a:solidFill>
                      <a:schemeClr val="bg2"/>
                    </a:solidFill>
                  </a:rPr>
                  <a:t> </a:t>
                </a:r>
                <a:r>
                  <a:rPr lang="en-CA" dirty="0">
                    <a:solidFill>
                      <a:schemeClr val="bg2"/>
                    </a:solidFill>
                  </a:rPr>
                  <a:t>is known, as well as the SNR. The</a:t>
                </a:r>
              </a:p>
              <a:p>
                <a:r>
                  <a:rPr lang="en-CA" dirty="0">
                    <a:solidFill>
                      <a:schemeClr val="bg2"/>
                    </a:solidFill>
                  </a:rPr>
                  <a:t>task of the MIMO decoder is to recover </a:t>
                </a:r>
                <a14:m>
                  <m:oMath xmlns:m="http://schemas.openxmlformats.org/officeDocument/2006/math">
                    <m:r>
                      <a:rPr lang="en-US" b="0" i="1" smtClean="0">
                        <a:solidFill>
                          <a:schemeClr val="bg2"/>
                        </a:solidFill>
                        <a:latin typeface="Cambria Math" panose="02040503050406030204" pitchFamily="18" charset="0"/>
                      </a:rPr>
                      <m:t>𝑠</m:t>
                    </m:r>
                  </m:oMath>
                </a14:m>
                <a:r>
                  <a:rPr lang="en-CA" dirty="0" smtClean="0">
                    <a:solidFill>
                      <a:schemeClr val="bg2"/>
                    </a:solidFill>
                  </a:rPr>
                  <a:t> </a:t>
                </a:r>
                <a:r>
                  <a:rPr lang="en-CA" dirty="0">
                    <a:solidFill>
                      <a:schemeClr val="bg2"/>
                    </a:solidFill>
                  </a:rPr>
                  <a:t>based on </a:t>
                </a:r>
                <a14:m>
                  <m:oMath xmlns:m="http://schemas.openxmlformats.org/officeDocument/2006/math">
                    <m:r>
                      <m:rPr>
                        <m:sty m:val="p"/>
                      </m:rPr>
                      <a:rPr lang="en-US" altLang="zh-CN" i="1" dirty="0" smtClean="0">
                        <a:solidFill>
                          <a:schemeClr val="bg2"/>
                        </a:solidFill>
                        <a:latin typeface="Cambria Math" panose="02040503050406030204" pitchFamily="18" charset="0"/>
                      </a:rPr>
                      <m:t>y</m:t>
                    </m:r>
                  </m:oMath>
                </a14:m>
                <a:r>
                  <a:rPr lang="en-CA" dirty="0" smtClean="0">
                    <a:solidFill>
                      <a:schemeClr val="bg2"/>
                    </a:solidFill>
                  </a:rPr>
                  <a:t> and </a:t>
                </a:r>
                <a14:m>
                  <m:oMath xmlns:m="http://schemas.openxmlformats.org/officeDocument/2006/math">
                    <m:r>
                      <a:rPr lang="en-US" b="0" i="1" smtClean="0">
                        <a:solidFill>
                          <a:schemeClr val="bg2"/>
                        </a:solidFill>
                        <a:latin typeface="Cambria Math" panose="02040503050406030204" pitchFamily="18" charset="0"/>
                      </a:rPr>
                      <m:t>𝐻</m:t>
                    </m:r>
                  </m:oMath>
                </a14:m>
                <a:r>
                  <a:rPr lang="en-CA" dirty="0" smtClean="0">
                    <a:solidFill>
                      <a:schemeClr val="bg2"/>
                    </a:solidFill>
                  </a:rPr>
                  <a:t>.</a:t>
                </a:r>
                <a:endParaRPr lang="en-CA" dirty="0">
                  <a:solidFill>
                    <a:schemeClr val="bg2"/>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81528" y="1959530"/>
                <a:ext cx="11305671" cy="3339632"/>
              </a:xfrm>
              <a:prstGeom prst="rect">
                <a:avLst/>
              </a:prstGeom>
              <a:blipFill rotWithShape="0">
                <a:blip r:embed="rId2"/>
                <a:stretch>
                  <a:fillRect l="-431" t="-912" r="-593" b="-2007"/>
                </a:stretch>
              </a:blipFill>
            </p:spPr>
            <p:txBody>
              <a:bodyPr/>
              <a:lstStyle/>
              <a:p>
                <a:r>
                  <a:rPr lang="en-CA">
                    <a:noFill/>
                  </a:rPr>
                  <a:t> </a:t>
                </a:r>
              </a:p>
            </p:txBody>
          </p:sp>
        </mc:Fallback>
      </mc:AlternateContent>
      <p:sp>
        <p:nvSpPr>
          <p:cNvPr id="3" name="Date Placeholder 2"/>
          <p:cNvSpPr>
            <a:spLocks noGrp="1"/>
          </p:cNvSpPr>
          <p:nvPr>
            <p:ph type="dt" sz="half" idx="10"/>
          </p:nvPr>
        </p:nvSpPr>
        <p:spPr/>
        <p:txBody>
          <a:bodyPr/>
          <a:lstStyle/>
          <a:p>
            <a:fld id="{049B54AE-E0CA-47A8-836E-86A3515991E5}" type="datetime1">
              <a:rPr lang="en-CA" smtClean="0"/>
              <a:t>2015-04-16</a:t>
            </a:fld>
            <a:endParaRPr lang="en-CA"/>
          </a:p>
        </p:txBody>
      </p:sp>
    </p:spTree>
    <p:extLst>
      <p:ext uri="{BB962C8B-B14F-4D97-AF65-F5344CB8AC3E}">
        <p14:creationId xmlns:p14="http://schemas.microsoft.com/office/powerpoint/2010/main" val="15972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1611</TotalTime>
  <Words>1067</Words>
  <Application>Microsoft Office PowerPoint</Application>
  <PresentationFormat>Widescreen</PresentationFormat>
  <Paragraphs>177</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宋体</vt:lpstr>
      <vt:lpstr>Arial</vt:lpstr>
      <vt:lpstr>Calibri</vt:lpstr>
      <vt:lpstr>Calibri Light</vt:lpstr>
      <vt:lpstr>Cambria Math</vt:lpstr>
      <vt:lpstr>Office Theme</vt:lpstr>
      <vt:lpstr>GPU Acceleration for Fixed Complexity Sphere Decoder in Large MIMO Uplink Systems</vt:lpstr>
      <vt:lpstr>Outline</vt:lpstr>
      <vt:lpstr>Introduction</vt:lpstr>
      <vt:lpstr>Introduction</vt:lpstr>
      <vt:lpstr>Introduction</vt:lpstr>
      <vt:lpstr>Introduction</vt:lpstr>
      <vt:lpstr>Introduction</vt:lpstr>
      <vt:lpstr>Channel Model and Fixed Complexity Sphere Decoder (FCSD)</vt:lpstr>
      <vt:lpstr>Channel Model and Fixed Complexity Sphere Decoder (FCSD)</vt:lpstr>
      <vt:lpstr>Channel Model and Fixed Complexity Sphere Decoder (FCSD)</vt:lpstr>
      <vt:lpstr>Channel Model and Fixed Complexity Sphere Decoder (FCSD)</vt:lpstr>
      <vt:lpstr>Channel Model and Fixed Complexity Sphere Decoder (FCSD)</vt:lpstr>
      <vt:lpstr>GPU Based Acceleration of FCSD</vt:lpstr>
      <vt:lpstr>GPU Based Acceleration of FCSD</vt:lpstr>
      <vt:lpstr>GPU Based Acceleration of FCSD</vt:lpstr>
      <vt:lpstr>GPU Based Acceleration of FCSD</vt:lpstr>
      <vt:lpstr>GPU Based Acceleration of FCSD</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陈天培</dc:creator>
  <cp:lastModifiedBy>陈天培</cp:lastModifiedBy>
  <cp:revision>78</cp:revision>
  <dcterms:created xsi:type="dcterms:W3CDTF">2015-04-15T15:03:06Z</dcterms:created>
  <dcterms:modified xsi:type="dcterms:W3CDTF">2015-04-17T04:50:22Z</dcterms:modified>
</cp:coreProperties>
</file>