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ugaki Italics" charset="1" panose="00000000000000000000"/>
      <p:regular r:id="rId17"/>
    </p:embeddedFont>
    <p:embeddedFont>
      <p:font typeface="Space Mono Bold" charset="1" panose="0200080903000002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3287375" y="132808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94436" y="3518838"/>
            <a:ext cx="5515135" cy="2145889"/>
          </a:xfrm>
          <a:custGeom>
            <a:avLst/>
            <a:gdLst/>
            <a:ahLst/>
            <a:cxnLst/>
            <a:rect r="r" b="b" t="t" l="l"/>
            <a:pathLst>
              <a:path h="2145889" w="5515135">
                <a:moveTo>
                  <a:pt x="0" y="0"/>
                </a:moveTo>
                <a:lnTo>
                  <a:pt x="5515136" y="0"/>
                </a:lnTo>
                <a:lnTo>
                  <a:pt x="5515136" y="2145889"/>
                </a:lnTo>
                <a:lnTo>
                  <a:pt x="0" y="214588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91" y="6068015"/>
            <a:ext cx="5515135" cy="2145889"/>
          </a:xfrm>
          <a:custGeom>
            <a:avLst/>
            <a:gdLst/>
            <a:ahLst/>
            <a:cxnLst/>
            <a:rect r="r" b="b" t="t" l="l"/>
            <a:pathLst>
              <a:path h="2145889" w="5515135">
                <a:moveTo>
                  <a:pt x="0" y="0"/>
                </a:moveTo>
                <a:lnTo>
                  <a:pt x="5515136" y="0"/>
                </a:lnTo>
                <a:lnTo>
                  <a:pt x="5515136" y="2145889"/>
                </a:lnTo>
                <a:lnTo>
                  <a:pt x="0" y="214588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5962650" y="3518838"/>
            <a:ext cx="6362700" cy="5739462"/>
            <a:chOff x="0" y="0"/>
            <a:chExt cx="1675773" cy="1511628"/>
          </a:xfrm>
        </p:grpSpPr>
        <p:sp>
          <p:nvSpPr>
            <p:cNvPr name="Freeform 7" id="7"/>
            <p:cNvSpPr/>
            <p:nvPr/>
          </p:nvSpPr>
          <p:spPr>
            <a:xfrm flipH="false" flipV="false" rot="0">
              <a:off x="0" y="0"/>
              <a:ext cx="1675773" cy="1511628"/>
            </a:xfrm>
            <a:custGeom>
              <a:avLst/>
              <a:gdLst/>
              <a:ahLst/>
              <a:cxnLst/>
              <a:rect r="r" b="b" t="t" l="l"/>
              <a:pathLst>
                <a:path h="1511628" w="1675773">
                  <a:moveTo>
                    <a:pt x="121677" y="0"/>
                  </a:moveTo>
                  <a:lnTo>
                    <a:pt x="1554096" y="0"/>
                  </a:lnTo>
                  <a:cubicBezTo>
                    <a:pt x="1586367" y="0"/>
                    <a:pt x="1617316" y="12819"/>
                    <a:pt x="1640135" y="35638"/>
                  </a:cubicBezTo>
                  <a:cubicBezTo>
                    <a:pt x="1662954" y="58457"/>
                    <a:pt x="1675773" y="89406"/>
                    <a:pt x="1675773" y="121677"/>
                  </a:cubicBezTo>
                  <a:lnTo>
                    <a:pt x="1675773" y="1389951"/>
                  </a:lnTo>
                  <a:cubicBezTo>
                    <a:pt x="1675773" y="1422222"/>
                    <a:pt x="1662954" y="1453171"/>
                    <a:pt x="1640135" y="1475990"/>
                  </a:cubicBezTo>
                  <a:cubicBezTo>
                    <a:pt x="1617316" y="1498808"/>
                    <a:pt x="1586367" y="1511628"/>
                    <a:pt x="1554096" y="1511628"/>
                  </a:cubicBezTo>
                  <a:lnTo>
                    <a:pt x="121677" y="1511628"/>
                  </a:lnTo>
                  <a:cubicBezTo>
                    <a:pt x="89406" y="1511628"/>
                    <a:pt x="58457" y="1498808"/>
                    <a:pt x="35638" y="1475990"/>
                  </a:cubicBezTo>
                  <a:cubicBezTo>
                    <a:pt x="12819" y="1453171"/>
                    <a:pt x="0" y="1422222"/>
                    <a:pt x="0" y="1389951"/>
                  </a:cubicBezTo>
                  <a:lnTo>
                    <a:pt x="0" y="121677"/>
                  </a:lnTo>
                  <a:cubicBezTo>
                    <a:pt x="0" y="89406"/>
                    <a:pt x="12819" y="58457"/>
                    <a:pt x="35638" y="35638"/>
                  </a:cubicBezTo>
                  <a:cubicBezTo>
                    <a:pt x="58457" y="12819"/>
                    <a:pt x="89406" y="0"/>
                    <a:pt x="121677" y="0"/>
                  </a:cubicBezTo>
                  <a:close/>
                </a:path>
              </a:pathLst>
            </a:custGeom>
            <a:solidFill>
              <a:srgbClr val="477DEF"/>
            </a:solidFill>
            <a:ln w="76200" cap="rnd">
              <a:solidFill>
                <a:srgbClr val="000000"/>
              </a:solidFill>
              <a:prstDash val="solid"/>
              <a:round/>
            </a:ln>
          </p:spPr>
        </p:sp>
        <p:sp>
          <p:nvSpPr>
            <p:cNvPr name="TextBox 8" id="8"/>
            <p:cNvSpPr txBox="true"/>
            <p:nvPr/>
          </p:nvSpPr>
          <p:spPr>
            <a:xfrm>
              <a:off x="0" y="-38100"/>
              <a:ext cx="1675773" cy="154972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235996" y="2200317"/>
            <a:ext cx="13816008" cy="5165407"/>
            <a:chOff x="0" y="0"/>
            <a:chExt cx="2174011" cy="812800"/>
          </a:xfrm>
        </p:grpSpPr>
        <p:sp>
          <p:nvSpPr>
            <p:cNvPr name="Freeform 10" id="10"/>
            <p:cNvSpPr/>
            <p:nvPr/>
          </p:nvSpPr>
          <p:spPr>
            <a:xfrm flipH="false" flipV="false" rot="0">
              <a:off x="0" y="0"/>
              <a:ext cx="2174011" cy="812800"/>
            </a:xfrm>
            <a:custGeom>
              <a:avLst/>
              <a:gdLst/>
              <a:ahLst/>
              <a:cxnLst/>
              <a:rect r="r" b="b" t="t" l="l"/>
              <a:pathLst>
                <a:path h="812800" w="2174011">
                  <a:moveTo>
                    <a:pt x="1087005" y="0"/>
                  </a:moveTo>
                  <a:cubicBezTo>
                    <a:pt x="486669" y="0"/>
                    <a:pt x="0" y="181951"/>
                    <a:pt x="0" y="406400"/>
                  </a:cubicBezTo>
                  <a:cubicBezTo>
                    <a:pt x="0" y="630849"/>
                    <a:pt x="486669" y="812800"/>
                    <a:pt x="1087005" y="812800"/>
                  </a:cubicBezTo>
                  <a:cubicBezTo>
                    <a:pt x="1687342" y="812800"/>
                    <a:pt x="2174011" y="630849"/>
                    <a:pt x="2174011" y="406400"/>
                  </a:cubicBezTo>
                  <a:cubicBezTo>
                    <a:pt x="2174011" y="181951"/>
                    <a:pt x="1687342" y="0"/>
                    <a:pt x="1087005" y="0"/>
                  </a:cubicBezTo>
                  <a:close/>
                </a:path>
              </a:pathLst>
            </a:custGeom>
            <a:solidFill>
              <a:srgbClr val="E00E7C"/>
            </a:solidFill>
            <a:ln w="104775" cap="sq">
              <a:solidFill>
                <a:srgbClr val="160E0C"/>
              </a:solidFill>
              <a:prstDash val="solid"/>
              <a:miter/>
            </a:ln>
          </p:spPr>
        </p:sp>
        <p:sp>
          <p:nvSpPr>
            <p:cNvPr name="TextBox 11" id="11"/>
            <p:cNvSpPr txBox="true"/>
            <p:nvPr/>
          </p:nvSpPr>
          <p:spPr>
            <a:xfrm>
              <a:off x="203814" y="38100"/>
              <a:ext cx="1766384"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0895622" y="664265"/>
            <a:ext cx="6231112" cy="612913"/>
            <a:chOff x="0" y="0"/>
            <a:chExt cx="3546433" cy="348839"/>
          </a:xfrm>
        </p:grpSpPr>
        <p:sp>
          <p:nvSpPr>
            <p:cNvPr name="Freeform 13" id="13"/>
            <p:cNvSpPr/>
            <p:nvPr/>
          </p:nvSpPr>
          <p:spPr>
            <a:xfrm flipH="false" flipV="false" rot="0">
              <a:off x="0" y="0"/>
              <a:ext cx="3546433" cy="348839"/>
            </a:xfrm>
            <a:custGeom>
              <a:avLst/>
              <a:gdLst/>
              <a:ahLst/>
              <a:cxnLst/>
              <a:rect r="r" b="b" t="t" l="l"/>
              <a:pathLst>
                <a:path h="348839" w="3546433">
                  <a:moveTo>
                    <a:pt x="31062" y="0"/>
                  </a:moveTo>
                  <a:lnTo>
                    <a:pt x="3515371" y="0"/>
                  </a:lnTo>
                  <a:cubicBezTo>
                    <a:pt x="3532526" y="0"/>
                    <a:pt x="3546433" y="13907"/>
                    <a:pt x="3546433" y="31062"/>
                  </a:cubicBezTo>
                  <a:lnTo>
                    <a:pt x="3546433" y="317777"/>
                  </a:lnTo>
                  <a:cubicBezTo>
                    <a:pt x="3546433" y="334932"/>
                    <a:pt x="3532526" y="348839"/>
                    <a:pt x="3515371" y="348839"/>
                  </a:cubicBezTo>
                  <a:lnTo>
                    <a:pt x="31062" y="348839"/>
                  </a:lnTo>
                  <a:cubicBezTo>
                    <a:pt x="13907" y="348839"/>
                    <a:pt x="0" y="334932"/>
                    <a:pt x="0" y="317777"/>
                  </a:cubicBezTo>
                  <a:lnTo>
                    <a:pt x="0" y="31062"/>
                  </a:lnTo>
                  <a:cubicBezTo>
                    <a:pt x="0" y="13907"/>
                    <a:pt x="13907" y="0"/>
                    <a:pt x="31062" y="0"/>
                  </a:cubicBezTo>
                  <a:close/>
                </a:path>
              </a:pathLst>
            </a:custGeom>
            <a:solidFill>
              <a:srgbClr val="F2EFEB"/>
            </a:solidFill>
            <a:ln w="47625" cap="rnd">
              <a:solidFill>
                <a:srgbClr val="160E0C"/>
              </a:solidFill>
              <a:prstDash val="solid"/>
              <a:round/>
            </a:ln>
          </p:spPr>
        </p:sp>
        <p:sp>
          <p:nvSpPr>
            <p:cNvPr name="TextBox 14" id="14"/>
            <p:cNvSpPr txBox="true"/>
            <p:nvPr/>
          </p:nvSpPr>
          <p:spPr>
            <a:xfrm>
              <a:off x="0" y="-38100"/>
              <a:ext cx="3546433" cy="386939"/>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868229" y="4010615"/>
            <a:ext cx="4129818" cy="4114800"/>
          </a:xfrm>
          <a:custGeom>
            <a:avLst/>
            <a:gdLst/>
            <a:ahLst/>
            <a:cxnLst/>
            <a:rect r="r" b="b" t="t" l="l"/>
            <a:pathLst>
              <a:path h="4114800" w="4129818">
                <a:moveTo>
                  <a:pt x="0" y="0"/>
                </a:moveTo>
                <a:lnTo>
                  <a:pt x="4129817" y="0"/>
                </a:lnTo>
                <a:lnTo>
                  <a:pt x="412981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582495">
            <a:off x="1501599" y="2646769"/>
            <a:ext cx="14442469" cy="2541785"/>
          </a:xfrm>
          <a:prstGeom prst="rect">
            <a:avLst/>
          </a:prstGeom>
        </p:spPr>
        <p:txBody>
          <a:bodyPr anchor="t" rtlCol="false" tIns="0" lIns="0" bIns="0" rIns="0">
            <a:spAutoFit/>
          </a:bodyPr>
          <a:lstStyle/>
          <a:p>
            <a:pPr algn="ctr">
              <a:lnSpc>
                <a:spcPts val="18649"/>
              </a:lnSpc>
            </a:pPr>
            <a:r>
              <a:rPr lang="en-US" sz="13514" spc="-1391">
                <a:solidFill>
                  <a:srgbClr val="FDBCDA"/>
                </a:solidFill>
                <a:latin typeface="Bugaki Italics"/>
              </a:rPr>
              <a:t>ESTUDO </a:t>
            </a:r>
          </a:p>
        </p:txBody>
      </p:sp>
      <p:sp>
        <p:nvSpPr>
          <p:cNvPr name="TextBox 17" id="17"/>
          <p:cNvSpPr txBox="true"/>
          <p:nvPr/>
        </p:nvSpPr>
        <p:spPr>
          <a:xfrm rot="0">
            <a:off x="5074246" y="7645885"/>
            <a:ext cx="8139507" cy="1095375"/>
          </a:xfrm>
          <a:prstGeom prst="rect">
            <a:avLst/>
          </a:prstGeom>
        </p:spPr>
        <p:txBody>
          <a:bodyPr anchor="t" rtlCol="false" tIns="0" lIns="0" bIns="0" rIns="0">
            <a:spAutoFit/>
          </a:bodyPr>
          <a:lstStyle/>
          <a:p>
            <a:pPr algn="ctr">
              <a:lnSpc>
                <a:spcPts val="4394"/>
              </a:lnSpc>
            </a:pPr>
            <a:r>
              <a:rPr lang="en-US" sz="3661" spc="-219">
                <a:solidFill>
                  <a:srgbClr val="F2EFEB"/>
                </a:solidFill>
                <a:latin typeface="Space Mono Bold"/>
              </a:rPr>
              <a:t>JOAO VITOR, JÚLIO B.</a:t>
            </a:r>
          </a:p>
          <a:p>
            <a:pPr algn="ctr">
              <a:lnSpc>
                <a:spcPts val="4394"/>
              </a:lnSpc>
            </a:pPr>
            <a:r>
              <a:rPr lang="en-US" sz="3661" spc="-219">
                <a:solidFill>
                  <a:srgbClr val="F2EFEB"/>
                </a:solidFill>
                <a:latin typeface="Space Mono Bold"/>
              </a:rPr>
              <a:t>KAIKE E KEREN S.</a:t>
            </a:r>
          </a:p>
        </p:txBody>
      </p:sp>
      <p:sp>
        <p:nvSpPr>
          <p:cNvPr name="TextBox 18" id="18"/>
          <p:cNvSpPr txBox="true"/>
          <p:nvPr/>
        </p:nvSpPr>
        <p:spPr>
          <a:xfrm rot="-582495">
            <a:off x="1221811" y="3918198"/>
            <a:ext cx="15619250" cy="3180632"/>
          </a:xfrm>
          <a:prstGeom prst="rect">
            <a:avLst/>
          </a:prstGeom>
        </p:spPr>
        <p:txBody>
          <a:bodyPr anchor="t" rtlCol="false" tIns="0" lIns="0" bIns="0" rIns="0">
            <a:spAutoFit/>
          </a:bodyPr>
          <a:lstStyle/>
          <a:p>
            <a:pPr algn="ctr">
              <a:lnSpc>
                <a:spcPts val="23321"/>
              </a:lnSpc>
            </a:pPr>
            <a:r>
              <a:rPr lang="en-US" sz="16899" spc="-1740">
                <a:solidFill>
                  <a:srgbClr val="F2EFEB"/>
                </a:solidFill>
                <a:latin typeface="Bugaki Italics"/>
              </a:rPr>
              <a:t>DIRIGIDO</a:t>
            </a:r>
          </a:p>
        </p:txBody>
      </p:sp>
      <p:sp>
        <p:nvSpPr>
          <p:cNvPr name="TextBox 19" id="19"/>
          <p:cNvSpPr txBox="true"/>
          <p:nvPr/>
        </p:nvSpPr>
        <p:spPr>
          <a:xfrm rot="0">
            <a:off x="11250164" y="855609"/>
            <a:ext cx="5522028" cy="306426"/>
          </a:xfrm>
          <a:prstGeom prst="rect">
            <a:avLst/>
          </a:prstGeom>
        </p:spPr>
        <p:txBody>
          <a:bodyPr anchor="t" rtlCol="false" tIns="0" lIns="0" bIns="0" rIns="0">
            <a:spAutoFit/>
          </a:bodyPr>
          <a:lstStyle/>
          <a:p>
            <a:pPr algn="ctr">
              <a:lnSpc>
                <a:spcPts val="2212"/>
              </a:lnSpc>
            </a:pPr>
            <a:r>
              <a:rPr lang="en-US" sz="2514" spc="-150">
                <a:solidFill>
                  <a:srgbClr val="160E0C"/>
                </a:solidFill>
                <a:latin typeface="Space Mono Bold"/>
                <a:ea typeface="Space Mono Bold"/>
              </a:rPr>
              <a:t>PROFESSOR: LEANDRO ROSA 1°D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BDD9"/>
        </a:solidFill>
      </p:bgPr>
    </p:bg>
    <p:spTree>
      <p:nvGrpSpPr>
        <p:cNvPr id="1" name=""/>
        <p:cNvGrpSpPr/>
        <p:nvPr/>
      </p:nvGrpSpPr>
      <p:grpSpPr>
        <a:xfrm>
          <a:off x="0" y="0"/>
          <a:ext cx="0" cy="0"/>
          <a:chOff x="0" y="0"/>
          <a:chExt cx="0" cy="0"/>
        </a:xfrm>
      </p:grpSpPr>
      <p:grpSp>
        <p:nvGrpSpPr>
          <p:cNvPr name="Group 2" id="2"/>
          <p:cNvGrpSpPr/>
          <p:nvPr/>
        </p:nvGrpSpPr>
        <p:grpSpPr>
          <a:xfrm rot="0">
            <a:off x="-257175" y="-727757"/>
            <a:ext cx="18802350" cy="3181350"/>
            <a:chOff x="0" y="0"/>
            <a:chExt cx="4952059" cy="837886"/>
          </a:xfrm>
        </p:grpSpPr>
        <p:sp>
          <p:nvSpPr>
            <p:cNvPr name="Freeform 3" id="3"/>
            <p:cNvSpPr/>
            <p:nvPr/>
          </p:nvSpPr>
          <p:spPr>
            <a:xfrm flipH="false" flipV="false" rot="0">
              <a:off x="0" y="0"/>
              <a:ext cx="4952059" cy="837886"/>
            </a:xfrm>
            <a:custGeom>
              <a:avLst/>
              <a:gdLst/>
              <a:ahLst/>
              <a:cxnLst/>
              <a:rect r="r" b="b" t="t" l="l"/>
              <a:pathLst>
                <a:path h="837886" w="4952059">
                  <a:moveTo>
                    <a:pt x="0" y="0"/>
                  </a:moveTo>
                  <a:lnTo>
                    <a:pt x="4952059" y="0"/>
                  </a:lnTo>
                  <a:lnTo>
                    <a:pt x="4952059" y="837886"/>
                  </a:lnTo>
                  <a:lnTo>
                    <a:pt x="0" y="837886"/>
                  </a:lnTo>
                  <a:close/>
                </a:path>
              </a:pathLst>
            </a:custGeom>
            <a:solidFill>
              <a:srgbClr val="54BEF9"/>
            </a:solidFill>
          </p:spPr>
        </p:sp>
        <p:sp>
          <p:nvSpPr>
            <p:cNvPr name="TextBox 4" id="4"/>
            <p:cNvSpPr txBox="true"/>
            <p:nvPr/>
          </p:nvSpPr>
          <p:spPr>
            <a:xfrm>
              <a:off x="0" y="-38100"/>
              <a:ext cx="4952059" cy="87598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981939" y="574830"/>
            <a:ext cx="12395655" cy="3964415"/>
            <a:chOff x="0" y="0"/>
            <a:chExt cx="1541123" cy="492886"/>
          </a:xfrm>
        </p:grpSpPr>
        <p:sp>
          <p:nvSpPr>
            <p:cNvPr name="Freeform 6" id="6"/>
            <p:cNvSpPr/>
            <p:nvPr/>
          </p:nvSpPr>
          <p:spPr>
            <a:xfrm flipH="false" flipV="false" rot="0">
              <a:off x="0" y="0"/>
              <a:ext cx="1541123" cy="492886"/>
            </a:xfrm>
            <a:custGeom>
              <a:avLst/>
              <a:gdLst/>
              <a:ahLst/>
              <a:cxnLst/>
              <a:rect r="r" b="b" t="t" l="l"/>
              <a:pathLst>
                <a:path h="492886" w="1541123">
                  <a:moveTo>
                    <a:pt x="770561" y="0"/>
                  </a:moveTo>
                  <a:cubicBezTo>
                    <a:pt x="344992" y="0"/>
                    <a:pt x="0" y="110336"/>
                    <a:pt x="0" y="246443"/>
                  </a:cubicBezTo>
                  <a:cubicBezTo>
                    <a:pt x="0" y="382550"/>
                    <a:pt x="344992" y="492886"/>
                    <a:pt x="770561" y="492886"/>
                  </a:cubicBezTo>
                  <a:cubicBezTo>
                    <a:pt x="1196130" y="492886"/>
                    <a:pt x="1541123" y="382550"/>
                    <a:pt x="1541123" y="246443"/>
                  </a:cubicBezTo>
                  <a:cubicBezTo>
                    <a:pt x="1541123" y="110336"/>
                    <a:pt x="1196130" y="0"/>
                    <a:pt x="770561" y="0"/>
                  </a:cubicBezTo>
                  <a:close/>
                </a:path>
              </a:pathLst>
            </a:custGeom>
            <a:solidFill>
              <a:srgbClr val="FFBDD9"/>
            </a:solidFill>
            <a:ln w="57150" cap="sq">
              <a:solidFill>
                <a:srgbClr val="FFBDD9"/>
              </a:solidFill>
              <a:prstDash val="solid"/>
              <a:miter/>
            </a:ln>
          </p:spPr>
        </p:sp>
        <p:sp>
          <p:nvSpPr>
            <p:cNvPr name="TextBox 7" id="7"/>
            <p:cNvSpPr txBox="true"/>
            <p:nvPr/>
          </p:nvSpPr>
          <p:spPr>
            <a:xfrm>
              <a:off x="144480" y="8108"/>
              <a:ext cx="1252162" cy="43857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30215" y="4369226"/>
            <a:ext cx="4673436" cy="4889074"/>
            <a:chOff x="0" y="0"/>
            <a:chExt cx="1230864" cy="1287657"/>
          </a:xfrm>
        </p:grpSpPr>
        <p:sp>
          <p:nvSpPr>
            <p:cNvPr name="Freeform 9" id="9"/>
            <p:cNvSpPr/>
            <p:nvPr/>
          </p:nvSpPr>
          <p:spPr>
            <a:xfrm flipH="false" flipV="false" rot="0">
              <a:off x="0" y="0"/>
              <a:ext cx="1230864" cy="1287657"/>
            </a:xfrm>
            <a:custGeom>
              <a:avLst/>
              <a:gdLst/>
              <a:ahLst/>
              <a:cxnLst/>
              <a:rect r="r" b="b" t="t" l="l"/>
              <a:pathLst>
                <a:path h="1287657" w="1230864">
                  <a:moveTo>
                    <a:pt x="43071" y="0"/>
                  </a:moveTo>
                  <a:lnTo>
                    <a:pt x="1187793" y="0"/>
                  </a:lnTo>
                  <a:cubicBezTo>
                    <a:pt x="1199216" y="0"/>
                    <a:pt x="1210171" y="4538"/>
                    <a:pt x="1218249" y="12615"/>
                  </a:cubicBezTo>
                  <a:cubicBezTo>
                    <a:pt x="1226326" y="20693"/>
                    <a:pt x="1230864" y="31648"/>
                    <a:pt x="1230864" y="43071"/>
                  </a:cubicBezTo>
                  <a:lnTo>
                    <a:pt x="1230864" y="1244586"/>
                  </a:lnTo>
                  <a:cubicBezTo>
                    <a:pt x="1230864" y="1256010"/>
                    <a:pt x="1226326" y="1266965"/>
                    <a:pt x="1218249" y="1275042"/>
                  </a:cubicBezTo>
                  <a:cubicBezTo>
                    <a:pt x="1210171" y="1283120"/>
                    <a:pt x="1199216" y="1287657"/>
                    <a:pt x="1187793" y="1287657"/>
                  </a:cubicBezTo>
                  <a:lnTo>
                    <a:pt x="43071" y="1287657"/>
                  </a:lnTo>
                  <a:cubicBezTo>
                    <a:pt x="31648" y="1287657"/>
                    <a:pt x="20693" y="1283120"/>
                    <a:pt x="12615" y="1275042"/>
                  </a:cubicBezTo>
                  <a:cubicBezTo>
                    <a:pt x="4538" y="1266965"/>
                    <a:pt x="0" y="1256010"/>
                    <a:pt x="0" y="1244586"/>
                  </a:cubicBezTo>
                  <a:lnTo>
                    <a:pt x="0" y="43071"/>
                  </a:lnTo>
                  <a:cubicBezTo>
                    <a:pt x="0" y="31648"/>
                    <a:pt x="4538" y="20693"/>
                    <a:pt x="12615" y="12615"/>
                  </a:cubicBezTo>
                  <a:cubicBezTo>
                    <a:pt x="20693" y="4538"/>
                    <a:pt x="31648" y="0"/>
                    <a:pt x="43071" y="0"/>
                  </a:cubicBezTo>
                  <a:close/>
                </a:path>
              </a:pathLst>
            </a:custGeom>
            <a:solidFill>
              <a:srgbClr val="F2EFEB"/>
            </a:solidFill>
            <a:ln w="57150" cap="rnd">
              <a:solidFill>
                <a:srgbClr val="DF2687"/>
              </a:solidFill>
              <a:prstDash val="solid"/>
              <a:round/>
            </a:ln>
          </p:spPr>
        </p:sp>
        <p:sp>
          <p:nvSpPr>
            <p:cNvPr name="TextBox 10" id="10"/>
            <p:cNvSpPr txBox="true"/>
            <p:nvPr/>
          </p:nvSpPr>
          <p:spPr>
            <a:xfrm>
              <a:off x="0" y="-38100"/>
              <a:ext cx="1230864" cy="132575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531120" y="4369226"/>
            <a:ext cx="4673436" cy="4889074"/>
            <a:chOff x="0" y="0"/>
            <a:chExt cx="1230864" cy="1287657"/>
          </a:xfrm>
        </p:grpSpPr>
        <p:sp>
          <p:nvSpPr>
            <p:cNvPr name="Freeform 12" id="12"/>
            <p:cNvSpPr/>
            <p:nvPr/>
          </p:nvSpPr>
          <p:spPr>
            <a:xfrm flipH="false" flipV="false" rot="0">
              <a:off x="0" y="0"/>
              <a:ext cx="1230864" cy="1287657"/>
            </a:xfrm>
            <a:custGeom>
              <a:avLst/>
              <a:gdLst/>
              <a:ahLst/>
              <a:cxnLst/>
              <a:rect r="r" b="b" t="t" l="l"/>
              <a:pathLst>
                <a:path h="1287657" w="1230864">
                  <a:moveTo>
                    <a:pt x="43071" y="0"/>
                  </a:moveTo>
                  <a:lnTo>
                    <a:pt x="1187793" y="0"/>
                  </a:lnTo>
                  <a:cubicBezTo>
                    <a:pt x="1199216" y="0"/>
                    <a:pt x="1210171" y="4538"/>
                    <a:pt x="1218249" y="12615"/>
                  </a:cubicBezTo>
                  <a:cubicBezTo>
                    <a:pt x="1226326" y="20693"/>
                    <a:pt x="1230864" y="31648"/>
                    <a:pt x="1230864" y="43071"/>
                  </a:cubicBezTo>
                  <a:lnTo>
                    <a:pt x="1230864" y="1244586"/>
                  </a:lnTo>
                  <a:cubicBezTo>
                    <a:pt x="1230864" y="1256010"/>
                    <a:pt x="1226326" y="1266965"/>
                    <a:pt x="1218249" y="1275042"/>
                  </a:cubicBezTo>
                  <a:cubicBezTo>
                    <a:pt x="1210171" y="1283120"/>
                    <a:pt x="1199216" y="1287657"/>
                    <a:pt x="1187793" y="1287657"/>
                  </a:cubicBezTo>
                  <a:lnTo>
                    <a:pt x="43071" y="1287657"/>
                  </a:lnTo>
                  <a:cubicBezTo>
                    <a:pt x="31648" y="1287657"/>
                    <a:pt x="20693" y="1283120"/>
                    <a:pt x="12615" y="1275042"/>
                  </a:cubicBezTo>
                  <a:cubicBezTo>
                    <a:pt x="4538" y="1266965"/>
                    <a:pt x="0" y="1256010"/>
                    <a:pt x="0" y="1244586"/>
                  </a:cubicBezTo>
                  <a:lnTo>
                    <a:pt x="0" y="43071"/>
                  </a:lnTo>
                  <a:cubicBezTo>
                    <a:pt x="0" y="31648"/>
                    <a:pt x="4538" y="20693"/>
                    <a:pt x="12615" y="12615"/>
                  </a:cubicBezTo>
                  <a:cubicBezTo>
                    <a:pt x="20693" y="4538"/>
                    <a:pt x="31648" y="0"/>
                    <a:pt x="43071" y="0"/>
                  </a:cubicBezTo>
                  <a:close/>
                </a:path>
              </a:pathLst>
            </a:custGeom>
            <a:solidFill>
              <a:srgbClr val="F2EFEB"/>
            </a:solidFill>
            <a:ln w="57150" cap="rnd">
              <a:solidFill>
                <a:srgbClr val="DF2687"/>
              </a:solidFill>
              <a:prstDash val="solid"/>
              <a:round/>
            </a:ln>
          </p:spPr>
        </p:sp>
        <p:sp>
          <p:nvSpPr>
            <p:cNvPr name="TextBox 13" id="13"/>
            <p:cNvSpPr txBox="true"/>
            <p:nvPr/>
          </p:nvSpPr>
          <p:spPr>
            <a:xfrm>
              <a:off x="0" y="-38100"/>
              <a:ext cx="1230864" cy="132575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863523" y="4823871"/>
            <a:ext cx="4008630" cy="3979785"/>
          </a:xfrm>
          <a:prstGeom prst="rect">
            <a:avLst/>
          </a:prstGeom>
        </p:spPr>
        <p:txBody>
          <a:bodyPr anchor="t" rtlCol="false" tIns="0" lIns="0" bIns="0" rIns="0">
            <a:spAutoFit/>
          </a:bodyPr>
          <a:lstStyle/>
          <a:p>
            <a:pPr algn="ctr" marL="0" indent="0" lvl="0">
              <a:lnSpc>
                <a:spcPts val="3982"/>
              </a:lnSpc>
              <a:spcBef>
                <a:spcPct val="0"/>
              </a:spcBef>
            </a:pPr>
            <a:r>
              <a:rPr lang="en-US" sz="3318" spc="-199">
                <a:solidFill>
                  <a:srgbClr val="160E0C"/>
                </a:solidFill>
                <a:latin typeface="Space Mono Bold"/>
              </a:rPr>
              <a:t>7.2.4 Design thinking permitem reduzir os riscos e incertezas associados ao desenvolvimento de novos produtos ou serviços. </a:t>
            </a:r>
          </a:p>
        </p:txBody>
      </p:sp>
      <p:grpSp>
        <p:nvGrpSpPr>
          <p:cNvPr name="Group 15" id="15"/>
          <p:cNvGrpSpPr/>
          <p:nvPr/>
        </p:nvGrpSpPr>
        <p:grpSpPr>
          <a:xfrm rot="0">
            <a:off x="11751211" y="4369226"/>
            <a:ext cx="4673436" cy="4889074"/>
            <a:chOff x="0" y="0"/>
            <a:chExt cx="1230864" cy="1287657"/>
          </a:xfrm>
        </p:grpSpPr>
        <p:sp>
          <p:nvSpPr>
            <p:cNvPr name="Freeform 16" id="16"/>
            <p:cNvSpPr/>
            <p:nvPr/>
          </p:nvSpPr>
          <p:spPr>
            <a:xfrm flipH="false" flipV="false" rot="0">
              <a:off x="0" y="0"/>
              <a:ext cx="1230864" cy="1287657"/>
            </a:xfrm>
            <a:custGeom>
              <a:avLst/>
              <a:gdLst/>
              <a:ahLst/>
              <a:cxnLst/>
              <a:rect r="r" b="b" t="t" l="l"/>
              <a:pathLst>
                <a:path h="1287657" w="1230864">
                  <a:moveTo>
                    <a:pt x="43071" y="0"/>
                  </a:moveTo>
                  <a:lnTo>
                    <a:pt x="1187793" y="0"/>
                  </a:lnTo>
                  <a:cubicBezTo>
                    <a:pt x="1199216" y="0"/>
                    <a:pt x="1210171" y="4538"/>
                    <a:pt x="1218249" y="12615"/>
                  </a:cubicBezTo>
                  <a:cubicBezTo>
                    <a:pt x="1226326" y="20693"/>
                    <a:pt x="1230864" y="31648"/>
                    <a:pt x="1230864" y="43071"/>
                  </a:cubicBezTo>
                  <a:lnTo>
                    <a:pt x="1230864" y="1244586"/>
                  </a:lnTo>
                  <a:cubicBezTo>
                    <a:pt x="1230864" y="1256010"/>
                    <a:pt x="1226326" y="1266965"/>
                    <a:pt x="1218249" y="1275042"/>
                  </a:cubicBezTo>
                  <a:cubicBezTo>
                    <a:pt x="1210171" y="1283120"/>
                    <a:pt x="1199216" y="1287657"/>
                    <a:pt x="1187793" y="1287657"/>
                  </a:cubicBezTo>
                  <a:lnTo>
                    <a:pt x="43071" y="1287657"/>
                  </a:lnTo>
                  <a:cubicBezTo>
                    <a:pt x="31648" y="1287657"/>
                    <a:pt x="20693" y="1283120"/>
                    <a:pt x="12615" y="1275042"/>
                  </a:cubicBezTo>
                  <a:cubicBezTo>
                    <a:pt x="4538" y="1266965"/>
                    <a:pt x="0" y="1256010"/>
                    <a:pt x="0" y="1244586"/>
                  </a:cubicBezTo>
                  <a:lnTo>
                    <a:pt x="0" y="43071"/>
                  </a:lnTo>
                  <a:cubicBezTo>
                    <a:pt x="0" y="31648"/>
                    <a:pt x="4538" y="20693"/>
                    <a:pt x="12615" y="12615"/>
                  </a:cubicBezTo>
                  <a:cubicBezTo>
                    <a:pt x="20693" y="4538"/>
                    <a:pt x="31648" y="0"/>
                    <a:pt x="43071" y="0"/>
                  </a:cubicBezTo>
                  <a:close/>
                </a:path>
              </a:pathLst>
            </a:custGeom>
            <a:solidFill>
              <a:srgbClr val="F2EFEB"/>
            </a:solidFill>
            <a:ln w="57150" cap="rnd">
              <a:solidFill>
                <a:srgbClr val="DF2687"/>
              </a:solidFill>
              <a:prstDash val="solid"/>
              <a:round/>
            </a:ln>
          </p:spPr>
        </p:sp>
        <p:sp>
          <p:nvSpPr>
            <p:cNvPr name="TextBox 17" id="17"/>
            <p:cNvSpPr txBox="true"/>
            <p:nvPr/>
          </p:nvSpPr>
          <p:spPr>
            <a:xfrm>
              <a:off x="0" y="-38100"/>
              <a:ext cx="1230864" cy="1325757"/>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429962" y="4613488"/>
            <a:ext cx="4273942" cy="4400550"/>
          </a:xfrm>
          <a:prstGeom prst="rect">
            <a:avLst/>
          </a:prstGeom>
        </p:spPr>
        <p:txBody>
          <a:bodyPr anchor="t" rtlCol="false" tIns="0" lIns="0" bIns="0" rIns="0">
            <a:spAutoFit/>
          </a:bodyPr>
          <a:lstStyle/>
          <a:p>
            <a:pPr algn="just" marL="0" indent="0" lvl="0">
              <a:lnSpc>
                <a:spcPts val="3172"/>
              </a:lnSpc>
              <a:spcBef>
                <a:spcPct val="0"/>
              </a:spcBef>
            </a:pPr>
            <a:r>
              <a:rPr lang="en-US" sz="2643" spc="-158">
                <a:solidFill>
                  <a:srgbClr val="160E0C"/>
                </a:solidFill>
                <a:latin typeface="Space Mono Bold"/>
              </a:rPr>
              <a:t>7.2.3 nada mais é do que trazer nossas ideias para o mundo físico. A representação primária de uma ideia. É a possibilidade de se errar quantas vezes for necessário e com agilidade antes do produto ou serviço final.</a:t>
            </a:r>
          </a:p>
        </p:txBody>
      </p:sp>
      <p:sp>
        <p:nvSpPr>
          <p:cNvPr name="TextBox 19" id="19"/>
          <p:cNvSpPr txBox="true"/>
          <p:nvPr/>
        </p:nvSpPr>
        <p:spPr>
          <a:xfrm rot="0">
            <a:off x="12002996" y="4539244"/>
            <a:ext cx="4169865" cy="4054028"/>
          </a:xfrm>
          <a:prstGeom prst="rect">
            <a:avLst/>
          </a:prstGeom>
        </p:spPr>
        <p:txBody>
          <a:bodyPr anchor="t" rtlCol="false" tIns="0" lIns="0" bIns="0" rIns="0">
            <a:spAutoFit/>
          </a:bodyPr>
          <a:lstStyle/>
          <a:p>
            <a:pPr algn="just" marL="0" indent="0" lvl="0">
              <a:lnSpc>
                <a:spcPts val="3247"/>
              </a:lnSpc>
              <a:spcBef>
                <a:spcPct val="0"/>
              </a:spcBef>
            </a:pPr>
            <a:r>
              <a:rPr lang="en-US" sz="2706" spc="-162">
                <a:solidFill>
                  <a:srgbClr val="160E0C"/>
                </a:solidFill>
                <a:latin typeface="Space Mono Bold"/>
              </a:rPr>
              <a:t>7.2.5 A metodologia depende de fatores culturais para ser um sucesso. Entender os desafios que podem surgir e saber como superá-los é primordial para ter bons resultados por meio dessa abordagem.</a:t>
            </a:r>
          </a:p>
        </p:txBody>
      </p:sp>
      <p:sp>
        <p:nvSpPr>
          <p:cNvPr name="TextBox 20" id="20"/>
          <p:cNvSpPr txBox="true"/>
          <p:nvPr/>
        </p:nvSpPr>
        <p:spPr>
          <a:xfrm rot="0">
            <a:off x="1473794" y="853791"/>
            <a:ext cx="15411945" cy="1809352"/>
          </a:xfrm>
          <a:prstGeom prst="rect">
            <a:avLst/>
          </a:prstGeom>
        </p:spPr>
        <p:txBody>
          <a:bodyPr anchor="t" rtlCol="false" tIns="0" lIns="0" bIns="0" rIns="0">
            <a:spAutoFit/>
          </a:bodyPr>
          <a:lstStyle/>
          <a:p>
            <a:pPr algn="ctr">
              <a:lnSpc>
                <a:spcPts val="13249"/>
              </a:lnSpc>
            </a:pPr>
            <a:r>
              <a:rPr lang="en-US" sz="9600" spc="-988">
                <a:solidFill>
                  <a:srgbClr val="DF2687"/>
                </a:solidFill>
                <a:latin typeface="Bugaki Italics"/>
              </a:rPr>
              <a:t>DESIGN THINKING</a:t>
            </a:r>
          </a:p>
        </p:txBody>
      </p:sp>
      <p:sp>
        <p:nvSpPr>
          <p:cNvPr name="Freeform 21" id="21"/>
          <p:cNvSpPr/>
          <p:nvPr/>
        </p:nvSpPr>
        <p:spPr>
          <a:xfrm flipH="true" flipV="false" rot="0">
            <a:off x="2766644" y="2704083"/>
            <a:ext cx="1600578" cy="1624202"/>
          </a:xfrm>
          <a:custGeom>
            <a:avLst/>
            <a:gdLst/>
            <a:ahLst/>
            <a:cxnLst/>
            <a:rect r="r" b="b" t="t" l="l"/>
            <a:pathLst>
              <a:path h="1624202" w="1600578">
                <a:moveTo>
                  <a:pt x="1600578" y="0"/>
                </a:moveTo>
                <a:lnTo>
                  <a:pt x="0" y="0"/>
                </a:lnTo>
                <a:lnTo>
                  <a:pt x="0" y="1624203"/>
                </a:lnTo>
                <a:lnTo>
                  <a:pt x="1600578" y="1624203"/>
                </a:lnTo>
                <a:lnTo>
                  <a:pt x="1600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true" flipV="false" rot="0">
            <a:off x="8067549" y="2704083"/>
            <a:ext cx="1600578" cy="1624202"/>
          </a:xfrm>
          <a:custGeom>
            <a:avLst/>
            <a:gdLst/>
            <a:ahLst/>
            <a:cxnLst/>
            <a:rect r="r" b="b" t="t" l="l"/>
            <a:pathLst>
              <a:path h="1624202" w="1600578">
                <a:moveTo>
                  <a:pt x="1600577" y="0"/>
                </a:moveTo>
                <a:lnTo>
                  <a:pt x="0" y="0"/>
                </a:lnTo>
                <a:lnTo>
                  <a:pt x="0" y="1624203"/>
                </a:lnTo>
                <a:lnTo>
                  <a:pt x="1600577" y="1624203"/>
                </a:lnTo>
                <a:lnTo>
                  <a:pt x="160057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true" flipV="false" rot="0">
            <a:off x="13287640" y="2663143"/>
            <a:ext cx="1600578" cy="1624202"/>
          </a:xfrm>
          <a:custGeom>
            <a:avLst/>
            <a:gdLst/>
            <a:ahLst/>
            <a:cxnLst/>
            <a:rect r="r" b="b" t="t" l="l"/>
            <a:pathLst>
              <a:path h="1624202" w="1600578">
                <a:moveTo>
                  <a:pt x="1600577" y="0"/>
                </a:moveTo>
                <a:lnTo>
                  <a:pt x="0" y="0"/>
                </a:lnTo>
                <a:lnTo>
                  <a:pt x="0" y="1624203"/>
                </a:lnTo>
                <a:lnTo>
                  <a:pt x="1600577" y="1624203"/>
                </a:lnTo>
                <a:lnTo>
                  <a:pt x="160057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00E7C"/>
        </a:solidFill>
      </p:bgPr>
    </p:bg>
    <p:spTree>
      <p:nvGrpSpPr>
        <p:cNvPr id="1" name=""/>
        <p:cNvGrpSpPr/>
        <p:nvPr/>
      </p:nvGrpSpPr>
      <p:grpSpPr>
        <a:xfrm>
          <a:off x="0" y="0"/>
          <a:ext cx="0" cy="0"/>
          <a:chOff x="0" y="0"/>
          <a:chExt cx="0" cy="0"/>
        </a:xfrm>
      </p:grpSpPr>
      <p:sp>
        <p:nvSpPr>
          <p:cNvPr name="Freeform 2" id="2"/>
          <p:cNvSpPr/>
          <p:nvPr/>
        </p:nvSpPr>
        <p:spPr>
          <a:xfrm flipH="false" flipV="false" rot="0">
            <a:off x="6725107" y="3113887"/>
            <a:ext cx="4837786" cy="5116889"/>
          </a:xfrm>
          <a:custGeom>
            <a:avLst/>
            <a:gdLst/>
            <a:ahLst/>
            <a:cxnLst/>
            <a:rect r="r" b="b" t="t" l="l"/>
            <a:pathLst>
              <a:path h="5116889" w="4837786">
                <a:moveTo>
                  <a:pt x="0" y="0"/>
                </a:moveTo>
                <a:lnTo>
                  <a:pt x="4837786" y="0"/>
                </a:lnTo>
                <a:lnTo>
                  <a:pt x="4837786" y="5116889"/>
                </a:lnTo>
                <a:lnTo>
                  <a:pt x="0" y="5116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03845" y="828167"/>
            <a:ext cx="12880309" cy="2409147"/>
          </a:xfrm>
          <a:prstGeom prst="rect">
            <a:avLst/>
          </a:prstGeom>
        </p:spPr>
        <p:txBody>
          <a:bodyPr anchor="t" rtlCol="false" tIns="0" lIns="0" bIns="0" rIns="0">
            <a:spAutoFit/>
          </a:bodyPr>
          <a:lstStyle/>
          <a:p>
            <a:pPr algn="ctr">
              <a:lnSpc>
                <a:spcPts val="17619"/>
              </a:lnSpc>
            </a:pPr>
            <a:r>
              <a:rPr lang="en-US" sz="12767" spc="-1315">
                <a:solidFill>
                  <a:srgbClr val="F2EFEB"/>
                </a:solidFill>
                <a:latin typeface="Bugaki Italics"/>
              </a:rPr>
              <a:t>OBRIGADO!</a:t>
            </a:r>
          </a:p>
        </p:txBody>
      </p:sp>
      <p:sp>
        <p:nvSpPr>
          <p:cNvPr name="TextBox 4" id="4"/>
          <p:cNvSpPr txBox="true"/>
          <p:nvPr/>
        </p:nvSpPr>
        <p:spPr>
          <a:xfrm rot="0">
            <a:off x="5689958" y="8513901"/>
            <a:ext cx="6908084" cy="478208"/>
          </a:xfrm>
          <a:prstGeom prst="rect">
            <a:avLst/>
          </a:prstGeom>
        </p:spPr>
        <p:txBody>
          <a:bodyPr anchor="t" rtlCol="false" tIns="0" lIns="0" bIns="0" rIns="0">
            <a:spAutoFit/>
          </a:bodyPr>
          <a:lstStyle/>
          <a:p>
            <a:pPr algn="ctr">
              <a:lnSpc>
                <a:spcPts val="3827"/>
              </a:lnSpc>
            </a:pPr>
            <a:r>
              <a:rPr lang="en-US" sz="3189">
                <a:solidFill>
                  <a:srgbClr val="F2EFEB"/>
                </a:solidFill>
                <a:latin typeface="Space Mono Bold"/>
              </a:rPr>
              <a:t>SESI-SENAI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4BEF9"/>
        </a:solidFill>
      </p:bgPr>
    </p:bg>
    <p:spTree>
      <p:nvGrpSpPr>
        <p:cNvPr id="1" name=""/>
        <p:cNvGrpSpPr/>
        <p:nvPr/>
      </p:nvGrpSpPr>
      <p:grpSpPr>
        <a:xfrm>
          <a:off x="0" y="0"/>
          <a:ext cx="0" cy="0"/>
          <a:chOff x="0" y="0"/>
          <a:chExt cx="0" cy="0"/>
        </a:xfrm>
      </p:grpSpPr>
      <p:sp>
        <p:nvSpPr>
          <p:cNvPr name="Freeform 2" id="2"/>
          <p:cNvSpPr/>
          <p:nvPr/>
        </p:nvSpPr>
        <p:spPr>
          <a:xfrm flipH="false" flipV="false" rot="0">
            <a:off x="1132537" y="800100"/>
            <a:ext cx="2478375" cy="2621358"/>
          </a:xfrm>
          <a:custGeom>
            <a:avLst/>
            <a:gdLst/>
            <a:ahLst/>
            <a:cxnLst/>
            <a:rect r="r" b="b" t="t" l="l"/>
            <a:pathLst>
              <a:path h="2621358" w="2478375">
                <a:moveTo>
                  <a:pt x="0" y="0"/>
                </a:moveTo>
                <a:lnTo>
                  <a:pt x="2478376" y="0"/>
                </a:lnTo>
                <a:lnTo>
                  <a:pt x="2478376" y="2621358"/>
                </a:lnTo>
                <a:lnTo>
                  <a:pt x="0" y="26213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3307" y="790575"/>
            <a:ext cx="12718638" cy="2107845"/>
          </a:xfrm>
          <a:prstGeom prst="rect">
            <a:avLst/>
          </a:prstGeom>
        </p:spPr>
        <p:txBody>
          <a:bodyPr anchor="t" rtlCol="false" tIns="0" lIns="0" bIns="0" rIns="0">
            <a:spAutoFit/>
          </a:bodyPr>
          <a:lstStyle/>
          <a:p>
            <a:pPr algn="ctr">
              <a:lnSpc>
                <a:spcPts val="15404"/>
              </a:lnSpc>
            </a:pPr>
            <a:r>
              <a:rPr lang="en-US" sz="11162" spc="-1149">
                <a:solidFill>
                  <a:srgbClr val="F2EFEB"/>
                </a:solidFill>
                <a:latin typeface="Bugaki Italics"/>
              </a:rPr>
              <a:t>REQUISITOS</a:t>
            </a:r>
          </a:p>
        </p:txBody>
      </p:sp>
      <p:sp>
        <p:nvSpPr>
          <p:cNvPr name="Freeform 4" id="4"/>
          <p:cNvSpPr/>
          <p:nvPr/>
        </p:nvSpPr>
        <p:spPr>
          <a:xfrm flipH="true" flipV="false" rot="0">
            <a:off x="14677087" y="800100"/>
            <a:ext cx="2478375" cy="2621358"/>
          </a:xfrm>
          <a:custGeom>
            <a:avLst/>
            <a:gdLst/>
            <a:ahLst/>
            <a:cxnLst/>
            <a:rect r="r" b="b" t="t" l="l"/>
            <a:pathLst>
              <a:path h="2621358" w="2478375">
                <a:moveTo>
                  <a:pt x="2478376" y="0"/>
                </a:moveTo>
                <a:lnTo>
                  <a:pt x="0" y="0"/>
                </a:lnTo>
                <a:lnTo>
                  <a:pt x="0" y="2621358"/>
                </a:lnTo>
                <a:lnTo>
                  <a:pt x="2478376" y="2621358"/>
                </a:lnTo>
                <a:lnTo>
                  <a:pt x="2478376"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3611958"/>
            <a:ext cx="16230600" cy="5646342"/>
            <a:chOff x="0" y="0"/>
            <a:chExt cx="4274726" cy="1487102"/>
          </a:xfrm>
        </p:grpSpPr>
        <p:sp>
          <p:nvSpPr>
            <p:cNvPr name="Freeform 6" id="6"/>
            <p:cNvSpPr/>
            <p:nvPr/>
          </p:nvSpPr>
          <p:spPr>
            <a:xfrm flipH="false" flipV="false" rot="0">
              <a:off x="0" y="0"/>
              <a:ext cx="4274726" cy="1487102"/>
            </a:xfrm>
            <a:custGeom>
              <a:avLst/>
              <a:gdLst/>
              <a:ahLst/>
              <a:cxnLst/>
              <a:rect r="r" b="b" t="t" l="l"/>
              <a:pathLst>
                <a:path h="1487102" w="4274726">
                  <a:moveTo>
                    <a:pt x="12402" y="0"/>
                  </a:moveTo>
                  <a:lnTo>
                    <a:pt x="4262324" y="0"/>
                  </a:lnTo>
                  <a:cubicBezTo>
                    <a:pt x="4269174" y="0"/>
                    <a:pt x="4274726" y="5553"/>
                    <a:pt x="4274726" y="12402"/>
                  </a:cubicBezTo>
                  <a:lnTo>
                    <a:pt x="4274726" y="1474700"/>
                  </a:lnTo>
                  <a:cubicBezTo>
                    <a:pt x="4274726" y="1477990"/>
                    <a:pt x="4273419" y="1481144"/>
                    <a:pt x="4271094" y="1483470"/>
                  </a:cubicBezTo>
                  <a:cubicBezTo>
                    <a:pt x="4268768" y="1485796"/>
                    <a:pt x="4265613" y="1487102"/>
                    <a:pt x="4262324" y="1487102"/>
                  </a:cubicBezTo>
                  <a:lnTo>
                    <a:pt x="12402" y="1487102"/>
                  </a:lnTo>
                  <a:cubicBezTo>
                    <a:pt x="5553" y="1487102"/>
                    <a:pt x="0" y="1481550"/>
                    <a:pt x="0" y="1474700"/>
                  </a:cubicBezTo>
                  <a:lnTo>
                    <a:pt x="0" y="12402"/>
                  </a:lnTo>
                  <a:cubicBezTo>
                    <a:pt x="0" y="9113"/>
                    <a:pt x="1307" y="5958"/>
                    <a:pt x="3632" y="3632"/>
                  </a:cubicBezTo>
                  <a:cubicBezTo>
                    <a:pt x="5958" y="1307"/>
                    <a:pt x="9113" y="0"/>
                    <a:pt x="12402" y="0"/>
                  </a:cubicBezTo>
                  <a:close/>
                </a:path>
              </a:pathLst>
            </a:custGeom>
            <a:solidFill>
              <a:srgbClr val="F2EFEB"/>
            </a:solidFill>
            <a:ln w="57150" cap="rnd">
              <a:solidFill>
                <a:srgbClr val="000000"/>
              </a:solidFill>
              <a:prstDash val="solid"/>
              <a:round/>
            </a:ln>
          </p:spPr>
        </p:sp>
        <p:sp>
          <p:nvSpPr>
            <p:cNvPr name="TextBox 7" id="7"/>
            <p:cNvSpPr txBox="true"/>
            <p:nvPr/>
          </p:nvSpPr>
          <p:spPr>
            <a:xfrm>
              <a:off x="0" y="-38100"/>
              <a:ext cx="4274726" cy="152520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160143" y="3452378"/>
            <a:ext cx="3967713" cy="319161"/>
            <a:chOff x="0" y="0"/>
            <a:chExt cx="1044994" cy="84059"/>
          </a:xfrm>
        </p:grpSpPr>
        <p:sp>
          <p:nvSpPr>
            <p:cNvPr name="Freeform 9" id="9"/>
            <p:cNvSpPr/>
            <p:nvPr/>
          </p:nvSpPr>
          <p:spPr>
            <a:xfrm flipH="false" flipV="false" rot="0">
              <a:off x="0" y="0"/>
              <a:ext cx="1044994" cy="84059"/>
            </a:xfrm>
            <a:custGeom>
              <a:avLst/>
              <a:gdLst/>
              <a:ahLst/>
              <a:cxnLst/>
              <a:rect r="r" b="b" t="t" l="l"/>
              <a:pathLst>
                <a:path h="84059" w="1044994">
                  <a:moveTo>
                    <a:pt x="42029" y="0"/>
                  </a:moveTo>
                  <a:lnTo>
                    <a:pt x="1002965" y="0"/>
                  </a:lnTo>
                  <a:cubicBezTo>
                    <a:pt x="1014112" y="0"/>
                    <a:pt x="1024802" y="4428"/>
                    <a:pt x="1032684" y="12310"/>
                  </a:cubicBezTo>
                  <a:cubicBezTo>
                    <a:pt x="1040566" y="20192"/>
                    <a:pt x="1044994" y="30883"/>
                    <a:pt x="1044994" y="42029"/>
                  </a:cubicBezTo>
                  <a:lnTo>
                    <a:pt x="1044994" y="42029"/>
                  </a:lnTo>
                  <a:cubicBezTo>
                    <a:pt x="1044994" y="53176"/>
                    <a:pt x="1040566" y="63867"/>
                    <a:pt x="1032684" y="71749"/>
                  </a:cubicBezTo>
                  <a:cubicBezTo>
                    <a:pt x="1024802" y="79631"/>
                    <a:pt x="1014112" y="84059"/>
                    <a:pt x="1002965" y="84059"/>
                  </a:cubicBezTo>
                  <a:lnTo>
                    <a:pt x="42029" y="84059"/>
                  </a:lnTo>
                  <a:cubicBezTo>
                    <a:pt x="30883" y="84059"/>
                    <a:pt x="20192" y="79631"/>
                    <a:pt x="12310" y="71749"/>
                  </a:cubicBezTo>
                  <a:cubicBezTo>
                    <a:pt x="4428" y="63867"/>
                    <a:pt x="0" y="53176"/>
                    <a:pt x="0" y="42029"/>
                  </a:cubicBezTo>
                  <a:lnTo>
                    <a:pt x="0" y="42029"/>
                  </a:lnTo>
                  <a:cubicBezTo>
                    <a:pt x="0" y="30883"/>
                    <a:pt x="4428" y="20192"/>
                    <a:pt x="12310" y="12310"/>
                  </a:cubicBezTo>
                  <a:cubicBezTo>
                    <a:pt x="20192" y="4428"/>
                    <a:pt x="30883" y="0"/>
                    <a:pt x="42029" y="0"/>
                  </a:cubicBezTo>
                  <a:close/>
                </a:path>
              </a:pathLst>
            </a:custGeom>
            <a:solidFill>
              <a:srgbClr val="E00E7C"/>
            </a:solidFill>
            <a:ln w="57150" cap="rnd">
              <a:solidFill>
                <a:srgbClr val="000000"/>
              </a:solidFill>
              <a:prstDash val="solid"/>
              <a:round/>
            </a:ln>
          </p:spPr>
        </p:sp>
        <p:sp>
          <p:nvSpPr>
            <p:cNvPr name="TextBox 10" id="10"/>
            <p:cNvSpPr txBox="true"/>
            <p:nvPr/>
          </p:nvSpPr>
          <p:spPr>
            <a:xfrm>
              <a:off x="0" y="-38100"/>
              <a:ext cx="1044994" cy="122159"/>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190719" y="3740619"/>
            <a:ext cx="15964744" cy="5186683"/>
          </a:xfrm>
          <a:prstGeom prst="rect">
            <a:avLst/>
          </a:prstGeom>
        </p:spPr>
        <p:txBody>
          <a:bodyPr anchor="t" rtlCol="false" tIns="0" lIns="0" bIns="0" rIns="0">
            <a:spAutoFit/>
          </a:bodyPr>
          <a:lstStyle/>
          <a:p>
            <a:pPr algn="ctr">
              <a:lnSpc>
                <a:spcPts val="2130"/>
              </a:lnSpc>
            </a:pPr>
            <a:r>
              <a:rPr lang="en-US" sz="1775" spc="-106">
                <a:solidFill>
                  <a:srgbClr val="160E0C"/>
                </a:solidFill>
                <a:latin typeface="Space Mono Bold"/>
              </a:rPr>
              <a:t>1. Os requisitos no nível mais alto de detalhamento, as característica do sistema definem os serviços que o sistema deve fornecer para resolver o problema do cliente. Elas são capturadas como texto estruturado ou não-estruturado no  Visão e Lista de Requisitos. No próximo nível de detalhamento, Casos de Uso definem a funcionalidade que o sistema deve fornecer para entregar as características requisitadas. Eles são capturados como Casos de Uso que descrevem a sequência de ações executadas pelo sistema para gerar um resultado de valor observável.</a:t>
            </a:r>
          </a:p>
          <a:p>
            <a:pPr algn="ctr">
              <a:lnSpc>
                <a:spcPts val="2130"/>
              </a:lnSpc>
            </a:pPr>
            <a:r>
              <a:rPr lang="en-US" sz="1775" spc="-106">
                <a:solidFill>
                  <a:srgbClr val="160E0C"/>
                </a:solidFill>
                <a:latin typeface="Space Mono Bold"/>
              </a:rPr>
              <a:t>1.1.  Um requisito consiste na definição documentada de uma propriedade ou comportamento que um produto deve atender. Eles são o método primário para comunicar os objetivos do projeto para todos na equipe.</a:t>
            </a:r>
          </a:p>
          <a:p>
            <a:pPr algn="ctr">
              <a:lnSpc>
                <a:spcPts val="2130"/>
              </a:lnSpc>
            </a:pPr>
            <a:r>
              <a:rPr lang="en-US" sz="1775" spc="-106">
                <a:solidFill>
                  <a:srgbClr val="160E0C"/>
                </a:solidFill>
                <a:latin typeface="Space Mono Bold"/>
              </a:rPr>
              <a:t>1.2. Um modelo é a representação gráfica do documento físico importada para o ambiente digital, considerando sua forma e seu conteúdo. Para produzir um novo documento no sistema, o usuário deve, primeiro, selecionar seu modelo.</a:t>
            </a:r>
          </a:p>
          <a:p>
            <a:pPr algn="ctr">
              <a:lnSpc>
                <a:spcPts val="2130"/>
              </a:lnSpc>
            </a:pPr>
            <a:r>
              <a:rPr lang="en-US" sz="1775" spc="-106">
                <a:solidFill>
                  <a:srgbClr val="160E0C"/>
                </a:solidFill>
                <a:latin typeface="Space Mono Bold"/>
              </a:rPr>
              <a:t>1.3. As restrições não há probabilidade de a restrição ocorrer ou não. Ela é dada e deve ser obedecida pelo projeto. A maneira como o plano é estruturado para respeitar essas restrições sim, podem representar riscos para o projeto. A incerteza é quanto ao ambiente de trabalho com mais recursos trabalhando ao mesmo tempo.</a:t>
            </a:r>
          </a:p>
          <a:p>
            <a:pPr algn="ctr">
              <a:lnSpc>
                <a:spcPts val="2130"/>
              </a:lnSpc>
            </a:pPr>
            <a:r>
              <a:rPr lang="en-US" sz="1775" spc="-106">
                <a:solidFill>
                  <a:srgbClr val="160E0C"/>
                </a:solidFill>
                <a:latin typeface="Space Mono Bold"/>
              </a:rPr>
              <a:t>1.4. Tipos de Requisitos: Os requisitos de sistema de software são, frequentemente, classificados em: Requisitos funcionais; requisitos não funcionais; requisitos de domínio</a:t>
            </a:r>
          </a:p>
          <a:p>
            <a:pPr algn="ctr">
              <a:lnSpc>
                <a:spcPts val="2130"/>
              </a:lnSpc>
            </a:pPr>
            <a:r>
              <a:rPr lang="en-US" sz="1775" spc="-106">
                <a:solidFill>
                  <a:srgbClr val="160E0C"/>
                </a:solidFill>
                <a:latin typeface="Space Mono Bold"/>
              </a:rPr>
              <a:t>1.5. 1. Requisitos Funcionais: Diretamente ligados à funcionalidade do software, como o sistema deve reagir a entradas específicas, como deve se comportar em determinadas situações. Descrevem as transformações a serem realizadas nas entradas de um sistema ou em um de seus componentes, a fim de que se produzam saídas.</a:t>
            </a:r>
          </a:p>
          <a:p>
            <a:pPr algn="ctr" marL="0" indent="0" lvl="0">
              <a:lnSpc>
                <a:spcPts val="2130"/>
              </a:lnSpc>
              <a:spcBef>
                <a:spcPct val="0"/>
              </a:spcBef>
            </a:pPr>
            <a:r>
              <a:rPr lang="en-US" sz="1775" spc="-106">
                <a:solidFill>
                  <a:srgbClr val="160E0C"/>
                </a:solidFill>
                <a:latin typeface="Space Mono Bold"/>
              </a:rPr>
              <a:t>1.5.2. Requisitos Não Funcionais: Normalmente surgem devido às necessidades do usuário, às restrições de orçamento, às políticas organizacionais, à fatores externos, etc. Requisitos não funcionais podem ser mais críticos do que requisitos funcionais. Se eles não forem cumpridos, o sistema revela-se inútil.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0E7C"/>
        </a:solidFill>
      </p:bgPr>
    </p:bg>
    <p:spTree>
      <p:nvGrpSpPr>
        <p:cNvPr id="1" name=""/>
        <p:cNvGrpSpPr/>
        <p:nvPr/>
      </p:nvGrpSpPr>
      <p:grpSpPr>
        <a:xfrm>
          <a:off x="0" y="0"/>
          <a:ext cx="0" cy="0"/>
          <a:chOff x="0" y="0"/>
          <a:chExt cx="0" cy="0"/>
        </a:xfrm>
      </p:grpSpPr>
      <p:sp>
        <p:nvSpPr>
          <p:cNvPr name="Freeform 2" id="2"/>
          <p:cNvSpPr/>
          <p:nvPr/>
        </p:nvSpPr>
        <p:spPr>
          <a:xfrm flipH="false" flipV="false" rot="-931082">
            <a:off x="-459929" y="1572108"/>
            <a:ext cx="2555876" cy="2598395"/>
          </a:xfrm>
          <a:custGeom>
            <a:avLst/>
            <a:gdLst/>
            <a:ahLst/>
            <a:cxnLst/>
            <a:rect r="r" b="b" t="t" l="l"/>
            <a:pathLst>
              <a:path h="2598395" w="2555876">
                <a:moveTo>
                  <a:pt x="0" y="0"/>
                </a:moveTo>
                <a:lnTo>
                  <a:pt x="2555876" y="0"/>
                </a:lnTo>
                <a:lnTo>
                  <a:pt x="2555876" y="2598396"/>
                </a:lnTo>
                <a:lnTo>
                  <a:pt x="0" y="25983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8940" y="2784120"/>
            <a:ext cx="7531481" cy="6982020"/>
            <a:chOff x="0" y="0"/>
            <a:chExt cx="1983600" cy="1838886"/>
          </a:xfrm>
        </p:grpSpPr>
        <p:sp>
          <p:nvSpPr>
            <p:cNvPr name="Freeform 4" id="4"/>
            <p:cNvSpPr/>
            <p:nvPr/>
          </p:nvSpPr>
          <p:spPr>
            <a:xfrm flipH="false" flipV="false" rot="0">
              <a:off x="0" y="0"/>
              <a:ext cx="1983600" cy="1838886"/>
            </a:xfrm>
            <a:custGeom>
              <a:avLst/>
              <a:gdLst/>
              <a:ahLst/>
              <a:cxnLst/>
              <a:rect r="r" b="b" t="t" l="l"/>
              <a:pathLst>
                <a:path h="1838886" w="1983600">
                  <a:moveTo>
                    <a:pt x="26726" y="0"/>
                  </a:moveTo>
                  <a:lnTo>
                    <a:pt x="1956873" y="0"/>
                  </a:lnTo>
                  <a:cubicBezTo>
                    <a:pt x="1971634" y="0"/>
                    <a:pt x="1983600" y="11966"/>
                    <a:pt x="1983600" y="26726"/>
                  </a:cubicBezTo>
                  <a:lnTo>
                    <a:pt x="1983600" y="1812159"/>
                  </a:lnTo>
                  <a:cubicBezTo>
                    <a:pt x="1983600" y="1826920"/>
                    <a:pt x="1971634" y="1838886"/>
                    <a:pt x="1956873" y="1838886"/>
                  </a:cubicBezTo>
                  <a:lnTo>
                    <a:pt x="26726" y="1838886"/>
                  </a:lnTo>
                  <a:cubicBezTo>
                    <a:pt x="11966" y="1838886"/>
                    <a:pt x="0" y="1826920"/>
                    <a:pt x="0" y="1812159"/>
                  </a:cubicBezTo>
                  <a:lnTo>
                    <a:pt x="0" y="26726"/>
                  </a:lnTo>
                  <a:cubicBezTo>
                    <a:pt x="0" y="11966"/>
                    <a:pt x="11966" y="0"/>
                    <a:pt x="26726" y="0"/>
                  </a:cubicBezTo>
                  <a:close/>
                </a:path>
              </a:pathLst>
            </a:custGeom>
            <a:solidFill>
              <a:srgbClr val="F2EFEB"/>
            </a:solidFill>
            <a:ln w="57150" cap="rnd">
              <a:solidFill>
                <a:srgbClr val="000000"/>
              </a:solidFill>
              <a:prstDash val="solid"/>
              <a:round/>
            </a:ln>
          </p:spPr>
        </p:sp>
        <p:sp>
          <p:nvSpPr>
            <p:cNvPr name="TextBox 5" id="5"/>
            <p:cNvSpPr txBox="true"/>
            <p:nvPr/>
          </p:nvSpPr>
          <p:spPr>
            <a:xfrm>
              <a:off x="0" y="-38100"/>
              <a:ext cx="1983600" cy="187698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18009" y="4389"/>
            <a:ext cx="16247249" cy="2779731"/>
          </a:xfrm>
          <a:prstGeom prst="rect">
            <a:avLst/>
          </a:prstGeom>
        </p:spPr>
        <p:txBody>
          <a:bodyPr anchor="t" rtlCol="false" tIns="0" lIns="0" bIns="0" rIns="0">
            <a:spAutoFit/>
          </a:bodyPr>
          <a:lstStyle/>
          <a:p>
            <a:pPr algn="ctr">
              <a:lnSpc>
                <a:spcPts val="10560"/>
              </a:lnSpc>
            </a:pPr>
            <a:r>
              <a:rPr lang="en-US" sz="7652" spc="-788">
                <a:solidFill>
                  <a:srgbClr val="95D9FF"/>
                </a:solidFill>
                <a:latin typeface="Bugaki Italics"/>
              </a:rPr>
              <a:t>LEVANTAMENTO DE REQUISITOS</a:t>
            </a:r>
          </a:p>
        </p:txBody>
      </p:sp>
      <p:sp>
        <p:nvSpPr>
          <p:cNvPr name="TextBox 7" id="7"/>
          <p:cNvSpPr txBox="true"/>
          <p:nvPr/>
        </p:nvSpPr>
        <p:spPr>
          <a:xfrm rot="0">
            <a:off x="1028700" y="2955353"/>
            <a:ext cx="6925551" cy="6658796"/>
          </a:xfrm>
          <a:prstGeom prst="rect">
            <a:avLst/>
          </a:prstGeom>
        </p:spPr>
        <p:txBody>
          <a:bodyPr anchor="t" rtlCol="false" tIns="0" lIns="0" bIns="0" rIns="0">
            <a:spAutoFit/>
          </a:bodyPr>
          <a:lstStyle/>
          <a:p>
            <a:pPr algn="just">
              <a:lnSpc>
                <a:spcPts val="1927"/>
              </a:lnSpc>
            </a:pPr>
            <a:r>
              <a:rPr lang="en-US" sz="1606" spc="-96">
                <a:solidFill>
                  <a:srgbClr val="160E0C"/>
                </a:solidFill>
                <a:latin typeface="Space Mono Bold"/>
              </a:rPr>
              <a:t>2. Levantamento de Requisitos</a:t>
            </a:r>
          </a:p>
          <a:p>
            <a:pPr algn="just">
              <a:lnSpc>
                <a:spcPts val="1927"/>
              </a:lnSpc>
            </a:pPr>
          </a:p>
          <a:p>
            <a:pPr algn="just">
              <a:lnSpc>
                <a:spcPts val="1927"/>
              </a:lnSpc>
            </a:pPr>
            <a:r>
              <a:rPr lang="en-US" sz="1606" spc="-96">
                <a:solidFill>
                  <a:srgbClr val="160E0C"/>
                </a:solidFill>
                <a:latin typeface="Space Mono Bold"/>
              </a:rPr>
              <a:t>2.1 Técnicas</a:t>
            </a:r>
          </a:p>
          <a:p>
            <a:pPr algn="just" marL="346857" indent="-173428" lvl="1">
              <a:lnSpc>
                <a:spcPts val="1927"/>
              </a:lnSpc>
              <a:buFont typeface="Arial"/>
              <a:buChar char="•"/>
            </a:pPr>
            <a:r>
              <a:rPr lang="en-US" sz="1606" spc="-96">
                <a:solidFill>
                  <a:srgbClr val="160E0C"/>
                </a:solidFill>
                <a:latin typeface="Space Mono Bold"/>
              </a:rPr>
              <a:t>Conduzir uma sessão de brainstorming.</a:t>
            </a:r>
          </a:p>
          <a:p>
            <a:pPr algn="just" marL="346857" indent="-173428" lvl="1">
              <a:lnSpc>
                <a:spcPts val="1927"/>
              </a:lnSpc>
              <a:buFont typeface="Arial"/>
              <a:buChar char="•"/>
            </a:pPr>
            <a:r>
              <a:rPr lang="en-US" sz="1606" spc="-96">
                <a:solidFill>
                  <a:srgbClr val="160E0C"/>
                </a:solidFill>
                <a:latin typeface="Space Mono Bold"/>
              </a:rPr>
              <a:t>Entreviste os usuários.</a:t>
            </a:r>
          </a:p>
          <a:p>
            <a:pPr algn="just" marL="346857" indent="-173428" lvl="1">
              <a:lnSpc>
                <a:spcPts val="1927"/>
              </a:lnSpc>
              <a:buFont typeface="Arial"/>
              <a:buChar char="•"/>
            </a:pPr>
            <a:r>
              <a:rPr lang="en-US" sz="1606" spc="-96">
                <a:solidFill>
                  <a:srgbClr val="160E0C"/>
                </a:solidFill>
                <a:latin typeface="Space Mono Bold"/>
              </a:rPr>
              <a:t>Trabalhar no ambiente alvo.</a:t>
            </a:r>
          </a:p>
          <a:p>
            <a:pPr algn="just" marL="346857" indent="-173428" lvl="1">
              <a:lnSpc>
                <a:spcPts val="1927"/>
              </a:lnSpc>
              <a:buFont typeface="Arial"/>
              <a:buChar char="•"/>
            </a:pPr>
            <a:r>
              <a:rPr lang="en-US" sz="1606" spc="-96">
                <a:solidFill>
                  <a:srgbClr val="160E0C"/>
                </a:solidFill>
                <a:latin typeface="Space Mono Bold"/>
              </a:rPr>
              <a:t>Estudar sistemas semelhantes.</a:t>
            </a:r>
          </a:p>
          <a:p>
            <a:pPr algn="just" marL="346857" indent="-173428" lvl="1">
              <a:lnSpc>
                <a:spcPts val="1927"/>
              </a:lnSpc>
              <a:buFont typeface="Arial"/>
              <a:buChar char="•"/>
            </a:pPr>
            <a:r>
              <a:rPr lang="en-US" sz="1606" spc="-96">
                <a:solidFill>
                  <a:srgbClr val="160E0C"/>
                </a:solidFill>
                <a:latin typeface="Space Mono Bold"/>
              </a:rPr>
              <a:t>Examinar informes de problemas e sugestões.</a:t>
            </a:r>
          </a:p>
          <a:p>
            <a:pPr algn="just" marL="346857" indent="-173428" lvl="1">
              <a:lnSpc>
                <a:spcPts val="1927"/>
              </a:lnSpc>
              <a:buFont typeface="Arial"/>
              <a:buChar char="•"/>
            </a:pPr>
            <a:r>
              <a:rPr lang="en-US" sz="1606" spc="-96">
                <a:solidFill>
                  <a:srgbClr val="160E0C"/>
                </a:solidFill>
                <a:latin typeface="Space Mono Bold"/>
              </a:rPr>
              <a:t>Conversar com equipes de suporte.</a:t>
            </a:r>
          </a:p>
          <a:p>
            <a:pPr algn="just" marL="346857" indent="-173428" lvl="1">
              <a:lnSpc>
                <a:spcPts val="1927"/>
              </a:lnSpc>
              <a:buFont typeface="Arial"/>
              <a:buChar char="•"/>
            </a:pPr>
            <a:r>
              <a:rPr lang="en-US" sz="1606" spc="-96">
                <a:solidFill>
                  <a:srgbClr val="160E0C"/>
                </a:solidFill>
                <a:latin typeface="Space Mono Bold"/>
              </a:rPr>
              <a:t>Estudar melhorias feitas pelos usuários.</a:t>
            </a:r>
          </a:p>
          <a:p>
            <a:pPr algn="just" marL="346857" indent="-173428" lvl="1">
              <a:lnSpc>
                <a:spcPts val="1927"/>
              </a:lnSpc>
              <a:buFont typeface="Arial"/>
              <a:buChar char="•"/>
            </a:pPr>
            <a:r>
              <a:rPr lang="en-US" sz="1606" spc="-96">
                <a:solidFill>
                  <a:srgbClr val="160E0C"/>
                </a:solidFill>
                <a:latin typeface="Space Mono Bold"/>
              </a:rPr>
              <a:t>Procurar por usos não intencionados.</a:t>
            </a:r>
          </a:p>
          <a:p>
            <a:pPr algn="just">
              <a:lnSpc>
                <a:spcPts val="1927"/>
              </a:lnSpc>
            </a:pPr>
          </a:p>
          <a:p>
            <a:pPr algn="just">
              <a:lnSpc>
                <a:spcPts val="1927"/>
              </a:lnSpc>
            </a:pPr>
            <a:r>
              <a:rPr lang="en-US" sz="1606" spc="-96">
                <a:solidFill>
                  <a:srgbClr val="160E0C"/>
                </a:solidFill>
                <a:latin typeface="Space Mono Bold"/>
              </a:rPr>
              <a:t> 2.2 Definição</a:t>
            </a:r>
          </a:p>
          <a:p>
            <a:pPr algn="just">
              <a:lnSpc>
                <a:spcPts val="1927"/>
              </a:lnSpc>
            </a:pPr>
            <a:r>
              <a:rPr lang="en-US" sz="1606" spc="-96">
                <a:solidFill>
                  <a:srgbClr val="160E0C"/>
                </a:solidFill>
                <a:latin typeface="Space Mono Bold"/>
              </a:rPr>
              <a:t>O levantamento de requisitos é a fase inicial de um projeto onde são identificadas, documentadas e analisadas as necessidades e expectativas dos stakeholders. Este processo é essencial para garantir que o produto final atenda às demandas do cliente.</a:t>
            </a:r>
          </a:p>
          <a:p>
            <a:pPr algn="just">
              <a:lnSpc>
                <a:spcPts val="1927"/>
              </a:lnSpc>
            </a:pPr>
            <a:r>
              <a:rPr lang="en-US" sz="1606" spc="-96">
                <a:solidFill>
                  <a:srgbClr val="160E0C"/>
                </a:solidFill>
                <a:latin typeface="Space Mono Bold"/>
              </a:rPr>
              <a:t>                                                                                                                                                                                                                           </a:t>
            </a:r>
          </a:p>
          <a:p>
            <a:pPr algn="just">
              <a:lnSpc>
                <a:spcPts val="1927"/>
              </a:lnSpc>
            </a:pPr>
            <a:r>
              <a:rPr lang="en-US" sz="1606" spc="-96">
                <a:solidFill>
                  <a:srgbClr val="160E0C"/>
                </a:solidFill>
                <a:latin typeface="Space Mono Bold"/>
              </a:rPr>
              <a:t>2.2.1. Briefing</a:t>
            </a:r>
          </a:p>
          <a:p>
            <a:pPr algn="just">
              <a:lnSpc>
                <a:spcPts val="1927"/>
              </a:lnSpc>
            </a:pPr>
            <a:r>
              <a:rPr lang="en-US" sz="1606" spc="-96">
                <a:solidFill>
                  <a:srgbClr val="160E0C"/>
                </a:solidFill>
                <a:latin typeface="Space Mono Bold"/>
              </a:rPr>
              <a:t>Reunião inicial para apresentar objetivos, expectativas e restrições do projeto, alinhando a visão entre todos os envolvidos.</a:t>
            </a:r>
          </a:p>
          <a:p>
            <a:pPr algn="just">
              <a:lnSpc>
                <a:spcPts val="1927"/>
              </a:lnSpc>
            </a:pPr>
          </a:p>
          <a:p>
            <a:pPr algn="just">
              <a:lnSpc>
                <a:spcPts val="1927"/>
              </a:lnSpc>
            </a:pPr>
            <a:r>
              <a:rPr lang="en-US" sz="1606" spc="-96">
                <a:solidFill>
                  <a:srgbClr val="160E0C"/>
                </a:solidFill>
                <a:latin typeface="Space Mono Bold"/>
              </a:rPr>
              <a:t>2.2.2. Levantamento orientado a pontos de vista</a:t>
            </a:r>
          </a:p>
          <a:p>
            <a:pPr algn="just">
              <a:lnSpc>
                <a:spcPts val="1927"/>
              </a:lnSpc>
            </a:pPr>
            <a:r>
              <a:rPr lang="en-US" sz="1606" spc="-96">
                <a:solidFill>
                  <a:srgbClr val="160E0C"/>
                </a:solidFill>
                <a:latin typeface="Space Mono Bold"/>
              </a:rPr>
              <a:t>Identificação de diferentes pontos de vista dos stakeholders, revelando diversas necessidades e expectativas.</a:t>
            </a:r>
          </a:p>
          <a:p>
            <a:pPr algn="just" marL="0" indent="0" lvl="0">
              <a:lnSpc>
                <a:spcPts val="979"/>
              </a:lnSpc>
              <a:spcBef>
                <a:spcPct val="0"/>
              </a:spcBef>
            </a:pPr>
            <a:r>
              <a:rPr lang="en-US" sz="815" spc="-48">
                <a:solidFill>
                  <a:srgbClr val="160E0C"/>
                </a:solidFill>
                <a:latin typeface="Space Mono Bold"/>
              </a:rPr>
              <a:t>]</a:t>
            </a:r>
          </a:p>
        </p:txBody>
      </p:sp>
      <p:grpSp>
        <p:nvGrpSpPr>
          <p:cNvPr name="Group 8" id="8"/>
          <p:cNvGrpSpPr/>
          <p:nvPr/>
        </p:nvGrpSpPr>
        <p:grpSpPr>
          <a:xfrm rot="0">
            <a:off x="10117259" y="2784120"/>
            <a:ext cx="7531481" cy="6982020"/>
            <a:chOff x="0" y="0"/>
            <a:chExt cx="1983600" cy="1838886"/>
          </a:xfrm>
        </p:grpSpPr>
        <p:sp>
          <p:nvSpPr>
            <p:cNvPr name="Freeform 9" id="9"/>
            <p:cNvSpPr/>
            <p:nvPr/>
          </p:nvSpPr>
          <p:spPr>
            <a:xfrm flipH="false" flipV="false" rot="0">
              <a:off x="0" y="0"/>
              <a:ext cx="1983600" cy="1838886"/>
            </a:xfrm>
            <a:custGeom>
              <a:avLst/>
              <a:gdLst/>
              <a:ahLst/>
              <a:cxnLst/>
              <a:rect r="r" b="b" t="t" l="l"/>
              <a:pathLst>
                <a:path h="1838886" w="1983600">
                  <a:moveTo>
                    <a:pt x="26726" y="0"/>
                  </a:moveTo>
                  <a:lnTo>
                    <a:pt x="1956873" y="0"/>
                  </a:lnTo>
                  <a:cubicBezTo>
                    <a:pt x="1971634" y="0"/>
                    <a:pt x="1983600" y="11966"/>
                    <a:pt x="1983600" y="26726"/>
                  </a:cubicBezTo>
                  <a:lnTo>
                    <a:pt x="1983600" y="1812159"/>
                  </a:lnTo>
                  <a:cubicBezTo>
                    <a:pt x="1983600" y="1826920"/>
                    <a:pt x="1971634" y="1838886"/>
                    <a:pt x="1956873" y="1838886"/>
                  </a:cubicBezTo>
                  <a:lnTo>
                    <a:pt x="26726" y="1838886"/>
                  </a:lnTo>
                  <a:cubicBezTo>
                    <a:pt x="11966" y="1838886"/>
                    <a:pt x="0" y="1826920"/>
                    <a:pt x="0" y="1812159"/>
                  </a:cubicBezTo>
                  <a:lnTo>
                    <a:pt x="0" y="26726"/>
                  </a:lnTo>
                  <a:cubicBezTo>
                    <a:pt x="0" y="11966"/>
                    <a:pt x="11966" y="0"/>
                    <a:pt x="26726" y="0"/>
                  </a:cubicBezTo>
                  <a:close/>
                </a:path>
              </a:pathLst>
            </a:custGeom>
            <a:solidFill>
              <a:srgbClr val="F2EFEB"/>
            </a:solidFill>
            <a:ln w="57150" cap="rnd">
              <a:solidFill>
                <a:srgbClr val="000000"/>
              </a:solidFill>
              <a:prstDash val="solid"/>
              <a:round/>
            </a:ln>
          </p:spPr>
        </p:sp>
        <p:sp>
          <p:nvSpPr>
            <p:cNvPr name="TextBox 10" id="10"/>
            <p:cNvSpPr txBox="true"/>
            <p:nvPr/>
          </p:nvSpPr>
          <p:spPr>
            <a:xfrm>
              <a:off x="0" y="-38100"/>
              <a:ext cx="1983600" cy="1876986"/>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343861" y="3001074"/>
            <a:ext cx="7078276" cy="6576880"/>
          </a:xfrm>
          <a:prstGeom prst="rect">
            <a:avLst/>
          </a:prstGeom>
        </p:spPr>
        <p:txBody>
          <a:bodyPr anchor="t" rtlCol="false" tIns="0" lIns="0" bIns="0" rIns="0">
            <a:spAutoFit/>
          </a:bodyPr>
          <a:lstStyle/>
          <a:p>
            <a:pPr algn="just">
              <a:lnSpc>
                <a:spcPts val="1839"/>
              </a:lnSpc>
            </a:pPr>
          </a:p>
          <a:p>
            <a:pPr algn="just">
              <a:lnSpc>
                <a:spcPts val="1839"/>
              </a:lnSpc>
            </a:pPr>
            <a:r>
              <a:rPr lang="en-US" sz="1533" spc="-91">
                <a:solidFill>
                  <a:srgbClr val="160E0C"/>
                </a:solidFill>
                <a:latin typeface="Space Mono Bold"/>
              </a:rPr>
              <a:t>2.2.3. Etnografia (observação)</a:t>
            </a:r>
          </a:p>
          <a:p>
            <a:pPr algn="just">
              <a:lnSpc>
                <a:spcPts val="1839"/>
              </a:lnSpc>
            </a:pPr>
            <a:r>
              <a:rPr lang="en-US" sz="1533" spc="-91">
                <a:solidFill>
                  <a:srgbClr val="160E0C"/>
                </a:solidFill>
                <a:latin typeface="Space Mono Bold"/>
              </a:rPr>
              <a:t>Observação direta do ambiente de uso para identificar necessidades e problemas atuais, compreendendo o contexto e processos de trabalho.</a:t>
            </a:r>
          </a:p>
          <a:p>
            <a:pPr algn="just">
              <a:lnSpc>
                <a:spcPts val="1839"/>
              </a:lnSpc>
            </a:pPr>
            <a:r>
              <a:rPr lang="en-US" sz="1533" spc="-91">
                <a:solidFill>
                  <a:srgbClr val="160E0C"/>
                </a:solidFill>
                <a:latin typeface="Space Mono Bold"/>
              </a:rPr>
              <a:t>.2.4. Entrevistas</a:t>
            </a:r>
          </a:p>
          <a:p>
            <a:pPr algn="just">
              <a:lnSpc>
                <a:spcPts val="1839"/>
              </a:lnSpc>
            </a:pPr>
            <a:r>
              <a:rPr lang="en-US" sz="1533" spc="-91">
                <a:solidFill>
                  <a:srgbClr val="160E0C"/>
                </a:solidFill>
                <a:latin typeface="Space Mono Bold"/>
              </a:rPr>
              <a:t>Conversas estruturadas ou semiestruturadas com stakeholders para obter informações detalhadas sobre necessidades e expectativas. Podem ser individuais ou em grupo.</a:t>
            </a:r>
          </a:p>
          <a:p>
            <a:pPr algn="just">
              <a:lnSpc>
                <a:spcPts val="1839"/>
              </a:lnSpc>
            </a:pPr>
          </a:p>
          <a:p>
            <a:pPr algn="just">
              <a:lnSpc>
                <a:spcPts val="1839"/>
              </a:lnSpc>
            </a:pPr>
            <a:r>
              <a:rPr lang="en-US" sz="1533" spc="-91">
                <a:solidFill>
                  <a:srgbClr val="160E0C"/>
                </a:solidFill>
                <a:latin typeface="Space Mono Bold"/>
              </a:rPr>
              <a:t>2.2.5. Brainstorming</a:t>
            </a:r>
          </a:p>
          <a:p>
            <a:pPr algn="just">
              <a:lnSpc>
                <a:spcPts val="1839"/>
              </a:lnSpc>
            </a:pPr>
            <a:r>
              <a:rPr lang="en-US" sz="1533" spc="-91">
                <a:solidFill>
                  <a:srgbClr val="160E0C"/>
                </a:solidFill>
                <a:latin typeface="Space Mono Bold"/>
              </a:rPr>
              <a:t>Geração de ideias em grupo, incentivando a proposição de várias soluções sem julgamentos imediatos, seguida pela análise e filtragem das ideias.</a:t>
            </a:r>
          </a:p>
          <a:p>
            <a:pPr algn="just">
              <a:lnSpc>
                <a:spcPts val="1839"/>
              </a:lnSpc>
            </a:pPr>
          </a:p>
          <a:p>
            <a:pPr algn="just">
              <a:lnSpc>
                <a:spcPts val="1839"/>
              </a:lnSpc>
            </a:pPr>
            <a:r>
              <a:rPr lang="en-US" sz="1533" spc="-91">
                <a:solidFill>
                  <a:srgbClr val="160E0C"/>
                </a:solidFill>
                <a:latin typeface="Space Mono Bold"/>
              </a:rPr>
              <a:t>2.3.1. Coleta</a:t>
            </a:r>
          </a:p>
          <a:p>
            <a:pPr algn="just">
              <a:lnSpc>
                <a:spcPts val="1839"/>
              </a:lnSpc>
            </a:pPr>
            <a:r>
              <a:rPr lang="en-US" sz="1533" spc="-91">
                <a:solidFill>
                  <a:srgbClr val="160E0C"/>
                </a:solidFill>
                <a:latin typeface="Space Mono Bold"/>
              </a:rPr>
              <a:t>Uso de técnicas para reunir informações sobre os requisitos do sistema, envolvendo constantes interações com os stakeholders.</a:t>
            </a:r>
          </a:p>
          <a:p>
            <a:pPr algn="just">
              <a:lnSpc>
                <a:spcPts val="1839"/>
              </a:lnSpc>
            </a:pPr>
          </a:p>
          <a:p>
            <a:pPr algn="just">
              <a:lnSpc>
                <a:spcPts val="1839"/>
              </a:lnSpc>
            </a:pPr>
            <a:r>
              <a:rPr lang="en-US" sz="1533" spc="-91">
                <a:solidFill>
                  <a:srgbClr val="160E0C"/>
                </a:solidFill>
                <a:latin typeface="Space Mono Bold"/>
              </a:rPr>
              <a:t>2.3.2. Análise</a:t>
            </a:r>
          </a:p>
          <a:p>
            <a:pPr algn="just">
              <a:lnSpc>
                <a:spcPts val="1839"/>
              </a:lnSpc>
            </a:pPr>
            <a:r>
              <a:rPr lang="en-US" sz="1533" spc="-91">
                <a:solidFill>
                  <a:srgbClr val="160E0C"/>
                </a:solidFill>
                <a:latin typeface="Space Mono Bold"/>
              </a:rPr>
              <a:t>Análise dos dados coletados para identificar requisitos claros, consistentes e completos, refinando e priorizando-os, e resolvendo conflitos entre requisitos.</a:t>
            </a:r>
          </a:p>
          <a:p>
            <a:pPr algn="just">
              <a:lnSpc>
                <a:spcPts val="1839"/>
              </a:lnSpc>
            </a:pPr>
          </a:p>
          <a:p>
            <a:pPr algn="just">
              <a:lnSpc>
                <a:spcPts val="1839"/>
              </a:lnSpc>
            </a:pPr>
            <a:r>
              <a:rPr lang="en-US" sz="1533" spc="-91">
                <a:solidFill>
                  <a:srgbClr val="160E0C"/>
                </a:solidFill>
                <a:latin typeface="Space Mono Bold"/>
              </a:rPr>
              <a:t>2.3.3. Registros</a:t>
            </a:r>
          </a:p>
          <a:p>
            <a:pPr algn="just">
              <a:lnSpc>
                <a:spcPts val="1839"/>
              </a:lnSpc>
            </a:pPr>
            <a:r>
              <a:rPr lang="en-US" sz="1533" spc="-91">
                <a:solidFill>
                  <a:srgbClr val="160E0C"/>
                </a:solidFill>
                <a:latin typeface="Space Mono Bold"/>
              </a:rPr>
              <a:t>Documentação clara e precisa dos requisitos analisados, servindo de base para o desenvolvimento do sistema e mantendo-se atualizada durante o projeto.</a:t>
            </a:r>
          </a:p>
          <a:p>
            <a:pPr algn="just" marL="0" indent="0" lvl="0">
              <a:lnSpc>
                <a:spcPts val="934"/>
              </a:lnSpc>
              <a:spcBef>
                <a:spcPct val="0"/>
              </a:spcBef>
            </a:pPr>
          </a:p>
        </p:txBody>
      </p:sp>
      <p:sp>
        <p:nvSpPr>
          <p:cNvPr name="Freeform 12" id="12"/>
          <p:cNvSpPr/>
          <p:nvPr/>
        </p:nvSpPr>
        <p:spPr>
          <a:xfrm flipH="false" flipV="false" rot="-2305434">
            <a:off x="16610602" y="1014639"/>
            <a:ext cx="2076276" cy="3145873"/>
          </a:xfrm>
          <a:custGeom>
            <a:avLst/>
            <a:gdLst/>
            <a:ahLst/>
            <a:cxnLst/>
            <a:rect r="r" b="b" t="t" l="l"/>
            <a:pathLst>
              <a:path h="3145873" w="2076276">
                <a:moveTo>
                  <a:pt x="0" y="0"/>
                </a:moveTo>
                <a:lnTo>
                  <a:pt x="2076276" y="0"/>
                </a:lnTo>
                <a:lnTo>
                  <a:pt x="2076276" y="3145873"/>
                </a:lnTo>
                <a:lnTo>
                  <a:pt x="0" y="3145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4BEF9"/>
        </a:solidFill>
      </p:bgPr>
    </p:bg>
    <p:spTree>
      <p:nvGrpSpPr>
        <p:cNvPr id="1" name=""/>
        <p:cNvGrpSpPr/>
        <p:nvPr/>
      </p:nvGrpSpPr>
      <p:grpSpPr>
        <a:xfrm>
          <a:off x="0" y="0"/>
          <a:ext cx="0" cy="0"/>
          <a:chOff x="0" y="0"/>
          <a:chExt cx="0" cy="0"/>
        </a:xfrm>
      </p:grpSpPr>
      <p:grpSp>
        <p:nvGrpSpPr>
          <p:cNvPr name="Group 2" id="2"/>
          <p:cNvGrpSpPr/>
          <p:nvPr/>
        </p:nvGrpSpPr>
        <p:grpSpPr>
          <a:xfrm rot="0">
            <a:off x="8375752" y="724900"/>
            <a:ext cx="9339168" cy="8381388"/>
            <a:chOff x="0" y="0"/>
            <a:chExt cx="2459699" cy="2207444"/>
          </a:xfrm>
        </p:grpSpPr>
        <p:sp>
          <p:nvSpPr>
            <p:cNvPr name="Freeform 3" id="3"/>
            <p:cNvSpPr/>
            <p:nvPr/>
          </p:nvSpPr>
          <p:spPr>
            <a:xfrm flipH="false" flipV="false" rot="0">
              <a:off x="0" y="0"/>
              <a:ext cx="2459699" cy="2207444"/>
            </a:xfrm>
            <a:custGeom>
              <a:avLst/>
              <a:gdLst/>
              <a:ahLst/>
              <a:cxnLst/>
              <a:rect r="r" b="b" t="t" l="l"/>
              <a:pathLst>
                <a:path h="2207444" w="2459699">
                  <a:moveTo>
                    <a:pt x="21553" y="0"/>
                  </a:moveTo>
                  <a:lnTo>
                    <a:pt x="2438145" y="0"/>
                  </a:lnTo>
                  <a:cubicBezTo>
                    <a:pt x="2450049" y="0"/>
                    <a:pt x="2459699" y="9650"/>
                    <a:pt x="2459699" y="21553"/>
                  </a:cubicBezTo>
                  <a:lnTo>
                    <a:pt x="2459699" y="2185890"/>
                  </a:lnTo>
                  <a:cubicBezTo>
                    <a:pt x="2459699" y="2197794"/>
                    <a:pt x="2450049" y="2207444"/>
                    <a:pt x="2438145" y="2207444"/>
                  </a:cubicBezTo>
                  <a:lnTo>
                    <a:pt x="21553" y="2207444"/>
                  </a:lnTo>
                  <a:cubicBezTo>
                    <a:pt x="9650" y="2207444"/>
                    <a:pt x="0" y="2197794"/>
                    <a:pt x="0" y="2185890"/>
                  </a:cubicBezTo>
                  <a:lnTo>
                    <a:pt x="0" y="21553"/>
                  </a:lnTo>
                  <a:cubicBezTo>
                    <a:pt x="0" y="9650"/>
                    <a:pt x="9650" y="0"/>
                    <a:pt x="21553" y="0"/>
                  </a:cubicBezTo>
                  <a:close/>
                </a:path>
              </a:pathLst>
            </a:custGeom>
            <a:solidFill>
              <a:srgbClr val="160E0C"/>
            </a:solidFill>
            <a:ln w="57150" cap="rnd">
              <a:solidFill>
                <a:srgbClr val="F2EFEB"/>
              </a:solidFill>
              <a:prstDash val="solid"/>
              <a:round/>
            </a:ln>
          </p:spPr>
        </p:sp>
        <p:sp>
          <p:nvSpPr>
            <p:cNvPr name="TextBox 4" id="4"/>
            <p:cNvSpPr txBox="true"/>
            <p:nvPr/>
          </p:nvSpPr>
          <p:spPr>
            <a:xfrm>
              <a:off x="0" y="-38100"/>
              <a:ext cx="2459699" cy="224554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93700" y="306845"/>
            <a:ext cx="6473157" cy="2521726"/>
            <a:chOff x="0" y="0"/>
            <a:chExt cx="1483834" cy="578052"/>
          </a:xfrm>
        </p:grpSpPr>
        <p:sp>
          <p:nvSpPr>
            <p:cNvPr name="Freeform 6" id="6"/>
            <p:cNvSpPr/>
            <p:nvPr/>
          </p:nvSpPr>
          <p:spPr>
            <a:xfrm flipH="false" flipV="false" rot="0">
              <a:off x="0" y="0"/>
              <a:ext cx="1483834" cy="578052"/>
            </a:xfrm>
            <a:custGeom>
              <a:avLst/>
              <a:gdLst/>
              <a:ahLst/>
              <a:cxnLst/>
              <a:rect r="r" b="b" t="t" l="l"/>
              <a:pathLst>
                <a:path h="578052" w="1483834">
                  <a:moveTo>
                    <a:pt x="741917" y="0"/>
                  </a:moveTo>
                  <a:cubicBezTo>
                    <a:pt x="332168" y="0"/>
                    <a:pt x="0" y="129401"/>
                    <a:pt x="0" y="289026"/>
                  </a:cubicBezTo>
                  <a:cubicBezTo>
                    <a:pt x="0" y="448651"/>
                    <a:pt x="332168" y="578052"/>
                    <a:pt x="741917" y="578052"/>
                  </a:cubicBezTo>
                  <a:cubicBezTo>
                    <a:pt x="1151667" y="578052"/>
                    <a:pt x="1483834" y="448651"/>
                    <a:pt x="1483834" y="289026"/>
                  </a:cubicBezTo>
                  <a:cubicBezTo>
                    <a:pt x="1483834" y="129401"/>
                    <a:pt x="1151667" y="0"/>
                    <a:pt x="741917" y="0"/>
                  </a:cubicBezTo>
                  <a:close/>
                </a:path>
              </a:pathLst>
            </a:custGeom>
            <a:solidFill>
              <a:srgbClr val="E00E7C"/>
            </a:solidFill>
            <a:ln w="66675" cap="sq">
              <a:solidFill>
                <a:srgbClr val="160E0C"/>
              </a:solidFill>
              <a:prstDash val="solid"/>
              <a:miter/>
            </a:ln>
          </p:spPr>
        </p:sp>
        <p:sp>
          <p:nvSpPr>
            <p:cNvPr name="TextBox 7" id="7"/>
            <p:cNvSpPr txBox="true"/>
            <p:nvPr/>
          </p:nvSpPr>
          <p:spPr>
            <a:xfrm>
              <a:off x="139109" y="16092"/>
              <a:ext cx="1205615" cy="50776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6647518" y="8046372"/>
            <a:ext cx="2496482" cy="2423857"/>
          </a:xfrm>
          <a:custGeom>
            <a:avLst/>
            <a:gdLst/>
            <a:ahLst/>
            <a:cxnLst/>
            <a:rect r="r" b="b" t="t" l="l"/>
            <a:pathLst>
              <a:path h="2423857" w="2496482">
                <a:moveTo>
                  <a:pt x="0" y="0"/>
                </a:moveTo>
                <a:lnTo>
                  <a:pt x="2496482" y="0"/>
                </a:lnTo>
                <a:lnTo>
                  <a:pt x="2496482" y="2423856"/>
                </a:lnTo>
                <a:lnTo>
                  <a:pt x="0" y="2423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595875" y="7567357"/>
            <a:ext cx="4238090" cy="4114800"/>
          </a:xfrm>
          <a:custGeom>
            <a:avLst/>
            <a:gdLst/>
            <a:ahLst/>
            <a:cxnLst/>
            <a:rect r="r" b="b" t="t" l="l"/>
            <a:pathLst>
              <a:path h="4114800" w="4238090">
                <a:moveTo>
                  <a:pt x="0" y="0"/>
                </a:moveTo>
                <a:lnTo>
                  <a:pt x="4238090" y="0"/>
                </a:lnTo>
                <a:lnTo>
                  <a:pt x="423809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8890790" y="1070453"/>
            <a:ext cx="8368510" cy="7690282"/>
          </a:xfrm>
          <a:prstGeom prst="rect">
            <a:avLst/>
          </a:prstGeom>
        </p:spPr>
        <p:txBody>
          <a:bodyPr anchor="t" rtlCol="false" tIns="0" lIns="0" bIns="0" rIns="0">
            <a:spAutoFit/>
          </a:bodyPr>
          <a:lstStyle/>
          <a:p>
            <a:pPr algn="just">
              <a:lnSpc>
                <a:spcPts val="2883"/>
              </a:lnSpc>
            </a:pPr>
            <a:r>
              <a:rPr lang="en-US" sz="2402" spc="-144">
                <a:solidFill>
                  <a:srgbClr val="F6F3F1"/>
                </a:solidFill>
                <a:latin typeface="Space Mono Bold"/>
              </a:rPr>
              <a:t>3. Gerenciamento de Requisitos</a:t>
            </a:r>
          </a:p>
          <a:p>
            <a:pPr algn="just">
              <a:lnSpc>
                <a:spcPts val="2883"/>
              </a:lnSpc>
            </a:pPr>
            <a:r>
              <a:rPr lang="en-US" sz="2402" spc="-144">
                <a:solidFill>
                  <a:srgbClr val="F6F3F1"/>
                </a:solidFill>
                <a:latin typeface="Space Mono Bold"/>
              </a:rPr>
              <a:t>O gerenciamento de requisitos é um modelo sistemático para encontrar, documentar, organizar e rastrear os requisitos variáveis de um sistema. </a:t>
            </a:r>
          </a:p>
          <a:p>
            <a:pPr algn="just">
              <a:lnSpc>
                <a:spcPts val="2883"/>
              </a:lnSpc>
            </a:pPr>
            <a:r>
              <a:rPr lang="en-US" sz="2402" spc="-144">
                <a:solidFill>
                  <a:srgbClr val="F6F3F1"/>
                </a:solidFill>
                <a:latin typeface="Space Mono Bold"/>
              </a:rPr>
              <a:t>3.1. Definição</a:t>
            </a:r>
          </a:p>
          <a:p>
            <a:pPr algn="just">
              <a:lnSpc>
                <a:spcPts val="2883"/>
              </a:lnSpc>
            </a:pPr>
            <a:r>
              <a:rPr lang="en-US" sz="2402" spc="-144">
                <a:solidFill>
                  <a:srgbClr val="F6F3F1"/>
                </a:solidFill>
                <a:latin typeface="Space Mono Bold"/>
              </a:rPr>
              <a:t>Uma condição ou uma capacidade com a qual o sistema deve estar de acordo.</a:t>
            </a:r>
          </a:p>
          <a:p>
            <a:pPr algn="just">
              <a:lnSpc>
                <a:spcPts val="2883"/>
              </a:lnSpc>
            </a:pPr>
            <a:r>
              <a:rPr lang="en-US" sz="2402" spc="-144">
                <a:solidFill>
                  <a:srgbClr val="F6F3F1"/>
                </a:solidFill>
                <a:latin typeface="Space Mono Bold"/>
              </a:rPr>
              <a:t>3.2. Gestão de mudanças: </a:t>
            </a:r>
          </a:p>
          <a:p>
            <a:pPr algn="just">
              <a:lnSpc>
                <a:spcPts val="2883"/>
              </a:lnSpc>
            </a:pPr>
            <a:r>
              <a:rPr lang="en-US" sz="2402" spc="-144">
                <a:solidFill>
                  <a:srgbClr val="F6F3F1"/>
                </a:solidFill>
                <a:latin typeface="Space Mono Bold"/>
              </a:rPr>
              <a:t>O processo de Gerenciamento de Mudanças de Requisitos visa definir um conjunto estruturado de tarefas a serem executadas para que se consiga definir, validar e manter um documento dos requisitos do sistema, conforme será descrito no item de Processo de Gerência de Mudanças de Requisitos.</a:t>
            </a:r>
          </a:p>
          <a:p>
            <a:pPr algn="just">
              <a:lnSpc>
                <a:spcPts val="2883"/>
              </a:lnSpc>
            </a:pPr>
            <a:r>
              <a:rPr lang="en-US" sz="2402" spc="-144">
                <a:solidFill>
                  <a:srgbClr val="F6F3F1"/>
                </a:solidFill>
                <a:latin typeface="Space Mono Bold"/>
              </a:rPr>
              <a:t>3.3. Validação de requisitos</a:t>
            </a:r>
          </a:p>
          <a:p>
            <a:pPr algn="just" marL="0" indent="0" lvl="0">
              <a:lnSpc>
                <a:spcPts val="2883"/>
              </a:lnSpc>
              <a:spcBef>
                <a:spcPct val="0"/>
              </a:spcBef>
            </a:pPr>
            <a:r>
              <a:rPr lang="en-US" sz="2402" spc="-144">
                <a:solidFill>
                  <a:srgbClr val="F6F3F1"/>
                </a:solidFill>
                <a:latin typeface="Space Mono Bold"/>
              </a:rPr>
              <a:t>Deve ser realizada uma avaliação quanto à completude e consistência do requisito. Nesta atividade, deve-se verificar e identificar possíveis problemas antes que o documento seja utilizado para o desenvolvimento do sistema.</a:t>
            </a:r>
          </a:p>
        </p:txBody>
      </p:sp>
      <p:grpSp>
        <p:nvGrpSpPr>
          <p:cNvPr name="Group 11" id="11"/>
          <p:cNvGrpSpPr/>
          <p:nvPr/>
        </p:nvGrpSpPr>
        <p:grpSpPr>
          <a:xfrm rot="0">
            <a:off x="448960" y="3796586"/>
            <a:ext cx="7061438" cy="5861859"/>
            <a:chOff x="0" y="0"/>
            <a:chExt cx="1859803" cy="1543864"/>
          </a:xfrm>
        </p:grpSpPr>
        <p:sp>
          <p:nvSpPr>
            <p:cNvPr name="Freeform 12" id="12"/>
            <p:cNvSpPr/>
            <p:nvPr/>
          </p:nvSpPr>
          <p:spPr>
            <a:xfrm flipH="false" flipV="false" rot="0">
              <a:off x="0" y="0"/>
              <a:ext cx="1859803" cy="1543864"/>
            </a:xfrm>
            <a:custGeom>
              <a:avLst/>
              <a:gdLst/>
              <a:ahLst/>
              <a:cxnLst/>
              <a:rect r="r" b="b" t="t" l="l"/>
              <a:pathLst>
                <a:path h="1543864" w="1859803">
                  <a:moveTo>
                    <a:pt x="28506" y="0"/>
                  </a:moveTo>
                  <a:lnTo>
                    <a:pt x="1831297" y="0"/>
                  </a:lnTo>
                  <a:cubicBezTo>
                    <a:pt x="1847040" y="0"/>
                    <a:pt x="1859803" y="12762"/>
                    <a:pt x="1859803" y="28506"/>
                  </a:cubicBezTo>
                  <a:lnTo>
                    <a:pt x="1859803" y="1515358"/>
                  </a:lnTo>
                  <a:cubicBezTo>
                    <a:pt x="1859803" y="1531102"/>
                    <a:pt x="1847040" y="1543864"/>
                    <a:pt x="1831297" y="1543864"/>
                  </a:cubicBezTo>
                  <a:lnTo>
                    <a:pt x="28506" y="1543864"/>
                  </a:lnTo>
                  <a:cubicBezTo>
                    <a:pt x="12762" y="1543864"/>
                    <a:pt x="0" y="1531102"/>
                    <a:pt x="0" y="1515358"/>
                  </a:cubicBezTo>
                  <a:lnTo>
                    <a:pt x="0" y="28506"/>
                  </a:lnTo>
                  <a:cubicBezTo>
                    <a:pt x="0" y="12762"/>
                    <a:pt x="12762" y="0"/>
                    <a:pt x="28506" y="0"/>
                  </a:cubicBezTo>
                  <a:close/>
                </a:path>
              </a:pathLst>
            </a:custGeom>
            <a:solidFill>
              <a:srgbClr val="F2EFEB"/>
            </a:solidFill>
            <a:ln w="57150" cap="rnd">
              <a:solidFill>
                <a:srgbClr val="000000"/>
              </a:solidFill>
              <a:prstDash val="solid"/>
              <a:round/>
            </a:ln>
          </p:spPr>
        </p:sp>
        <p:sp>
          <p:nvSpPr>
            <p:cNvPr name="TextBox 13" id="13"/>
            <p:cNvSpPr txBox="true"/>
            <p:nvPr/>
          </p:nvSpPr>
          <p:spPr>
            <a:xfrm>
              <a:off x="0" y="-38100"/>
              <a:ext cx="1859803" cy="158196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751640" y="3796586"/>
            <a:ext cx="6456077" cy="5861859"/>
          </a:xfrm>
          <a:prstGeom prst="rect">
            <a:avLst/>
          </a:prstGeom>
        </p:spPr>
        <p:txBody>
          <a:bodyPr anchor="t" rtlCol="false" tIns="0" lIns="0" bIns="0" rIns="0">
            <a:spAutoFit/>
          </a:bodyPr>
          <a:lstStyle/>
          <a:p>
            <a:pPr algn="just">
              <a:lnSpc>
                <a:spcPts val="2746"/>
              </a:lnSpc>
            </a:pPr>
            <a:r>
              <a:rPr lang="en-US" sz="2289" spc="-137">
                <a:solidFill>
                  <a:srgbClr val="000000"/>
                </a:solidFill>
                <a:latin typeface="Space Mono Bold"/>
              </a:rPr>
              <a:t>4. Documentação de Requisitos</a:t>
            </a:r>
          </a:p>
          <a:p>
            <a:pPr algn="just">
              <a:lnSpc>
                <a:spcPts val="2746"/>
              </a:lnSpc>
            </a:pPr>
            <a:r>
              <a:rPr lang="en-US" sz="2289" spc="-137">
                <a:solidFill>
                  <a:srgbClr val="000000"/>
                </a:solidFill>
                <a:latin typeface="Space Mono Bold"/>
              </a:rPr>
              <a:t>um documento de requisitos do produto (PRD) define os requisitos de um produto específico, incluindo o propósito, as funções, a funcionalidade e o comportamento do produto. O documento funciona como um guia para equipes técnicas e de negócios ajudarem a criar, lançar ou comercializar o produto. são as exigências, recursos, objetivos e utilidades que um sistema precisa cumprir, de acordo com as necessidades da empresa e dos usuários. Ao satisfazer tais expectativas, você garante que o sistema seja funcional e confiável, bem como apresente um bom desempenho. </a:t>
            </a:r>
          </a:p>
          <a:p>
            <a:pPr algn="just" marL="0" indent="0" lvl="0">
              <a:lnSpc>
                <a:spcPts val="2746"/>
              </a:lnSpc>
              <a:spcBef>
                <a:spcPct val="0"/>
              </a:spcBef>
            </a:pPr>
          </a:p>
        </p:txBody>
      </p:sp>
      <p:sp>
        <p:nvSpPr>
          <p:cNvPr name="Freeform 15" id="15"/>
          <p:cNvSpPr/>
          <p:nvPr/>
        </p:nvSpPr>
        <p:spPr>
          <a:xfrm flipH="false" flipV="false" rot="0">
            <a:off x="-1834071" y="-1286229"/>
            <a:ext cx="4238090" cy="4114800"/>
          </a:xfrm>
          <a:custGeom>
            <a:avLst/>
            <a:gdLst/>
            <a:ahLst/>
            <a:cxnLst/>
            <a:rect r="r" b="b" t="t" l="l"/>
            <a:pathLst>
              <a:path h="4114800" w="4238090">
                <a:moveTo>
                  <a:pt x="0" y="0"/>
                </a:moveTo>
                <a:lnTo>
                  <a:pt x="4238090" y="0"/>
                </a:lnTo>
                <a:lnTo>
                  <a:pt x="423809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039699" y="580671"/>
            <a:ext cx="6473157" cy="1917780"/>
          </a:xfrm>
          <a:prstGeom prst="rect">
            <a:avLst/>
          </a:prstGeom>
        </p:spPr>
        <p:txBody>
          <a:bodyPr anchor="t" rtlCol="false" tIns="0" lIns="0" bIns="0" rIns="0">
            <a:spAutoFit/>
          </a:bodyPr>
          <a:lstStyle/>
          <a:p>
            <a:pPr algn="ctr">
              <a:lnSpc>
                <a:spcPts val="7278"/>
              </a:lnSpc>
            </a:pPr>
            <a:r>
              <a:rPr lang="en-US" sz="5274" spc="-543">
                <a:solidFill>
                  <a:srgbClr val="F2EFEB"/>
                </a:solidFill>
                <a:latin typeface="Bugaki Italics"/>
              </a:rPr>
              <a:t>GERENCIAMENTO DE REQUISITOS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F1"/>
        </a:solidFill>
      </p:bgPr>
    </p:bg>
    <p:spTree>
      <p:nvGrpSpPr>
        <p:cNvPr id="1" name=""/>
        <p:cNvGrpSpPr/>
        <p:nvPr/>
      </p:nvGrpSpPr>
      <p:grpSpPr>
        <a:xfrm>
          <a:off x="0" y="0"/>
          <a:ext cx="0" cy="0"/>
          <a:chOff x="0" y="0"/>
          <a:chExt cx="0" cy="0"/>
        </a:xfrm>
      </p:grpSpPr>
      <p:grpSp>
        <p:nvGrpSpPr>
          <p:cNvPr name="Group 2" id="2"/>
          <p:cNvGrpSpPr/>
          <p:nvPr/>
        </p:nvGrpSpPr>
        <p:grpSpPr>
          <a:xfrm rot="0">
            <a:off x="-304800" y="-514350"/>
            <a:ext cx="18802350" cy="3181350"/>
            <a:chOff x="0" y="0"/>
            <a:chExt cx="4952059" cy="837886"/>
          </a:xfrm>
        </p:grpSpPr>
        <p:sp>
          <p:nvSpPr>
            <p:cNvPr name="Freeform 3" id="3"/>
            <p:cNvSpPr/>
            <p:nvPr/>
          </p:nvSpPr>
          <p:spPr>
            <a:xfrm flipH="false" flipV="false" rot="0">
              <a:off x="0" y="0"/>
              <a:ext cx="4952059" cy="837886"/>
            </a:xfrm>
            <a:custGeom>
              <a:avLst/>
              <a:gdLst/>
              <a:ahLst/>
              <a:cxnLst/>
              <a:rect r="r" b="b" t="t" l="l"/>
              <a:pathLst>
                <a:path h="837886" w="4952059">
                  <a:moveTo>
                    <a:pt x="0" y="0"/>
                  </a:moveTo>
                  <a:lnTo>
                    <a:pt x="4952059" y="0"/>
                  </a:lnTo>
                  <a:lnTo>
                    <a:pt x="4952059" y="837886"/>
                  </a:lnTo>
                  <a:lnTo>
                    <a:pt x="0" y="837886"/>
                  </a:lnTo>
                  <a:close/>
                </a:path>
              </a:pathLst>
            </a:custGeom>
            <a:solidFill>
              <a:srgbClr val="E00E7C"/>
            </a:solidFill>
          </p:spPr>
        </p:sp>
        <p:sp>
          <p:nvSpPr>
            <p:cNvPr name="TextBox 4" id="4"/>
            <p:cNvSpPr txBox="true"/>
            <p:nvPr/>
          </p:nvSpPr>
          <p:spPr>
            <a:xfrm>
              <a:off x="0" y="-38100"/>
              <a:ext cx="4952059" cy="87598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789840" y="390525"/>
            <a:ext cx="6515931" cy="1969761"/>
          </a:xfrm>
          <a:prstGeom prst="rect">
            <a:avLst/>
          </a:prstGeom>
        </p:spPr>
        <p:txBody>
          <a:bodyPr anchor="t" rtlCol="false" tIns="0" lIns="0" bIns="0" rIns="0">
            <a:spAutoFit/>
          </a:bodyPr>
          <a:lstStyle/>
          <a:p>
            <a:pPr algn="ctr">
              <a:lnSpc>
                <a:spcPts val="7465"/>
              </a:lnSpc>
            </a:pPr>
            <a:r>
              <a:rPr lang="en-US" sz="5409" spc="-557">
                <a:solidFill>
                  <a:srgbClr val="F2EFEB"/>
                </a:solidFill>
                <a:latin typeface="Bugaki Italics"/>
              </a:rPr>
              <a:t>DOCUMENTAÇÃO DE REQUISITOS</a:t>
            </a:r>
          </a:p>
        </p:txBody>
      </p:sp>
      <p:sp>
        <p:nvSpPr>
          <p:cNvPr name="Freeform 6" id="6"/>
          <p:cNvSpPr/>
          <p:nvPr/>
        </p:nvSpPr>
        <p:spPr>
          <a:xfrm flipH="true" flipV="false" rot="0">
            <a:off x="4286400" y="590550"/>
            <a:ext cx="1600578" cy="1624202"/>
          </a:xfrm>
          <a:custGeom>
            <a:avLst/>
            <a:gdLst/>
            <a:ahLst/>
            <a:cxnLst/>
            <a:rect r="r" b="b" t="t" l="l"/>
            <a:pathLst>
              <a:path h="1624202" w="1600578">
                <a:moveTo>
                  <a:pt x="1600578" y="0"/>
                </a:moveTo>
                <a:lnTo>
                  <a:pt x="0" y="0"/>
                </a:lnTo>
                <a:lnTo>
                  <a:pt x="0" y="1624202"/>
                </a:lnTo>
                <a:lnTo>
                  <a:pt x="1600578" y="1624202"/>
                </a:lnTo>
                <a:lnTo>
                  <a:pt x="1600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2305772" y="590550"/>
            <a:ext cx="1600578" cy="1624202"/>
          </a:xfrm>
          <a:custGeom>
            <a:avLst/>
            <a:gdLst/>
            <a:ahLst/>
            <a:cxnLst/>
            <a:rect r="r" b="b" t="t" l="l"/>
            <a:pathLst>
              <a:path h="1624202" w="1600578">
                <a:moveTo>
                  <a:pt x="1600578" y="0"/>
                </a:moveTo>
                <a:lnTo>
                  <a:pt x="0" y="0"/>
                </a:lnTo>
                <a:lnTo>
                  <a:pt x="0" y="1624202"/>
                </a:lnTo>
                <a:lnTo>
                  <a:pt x="1600578" y="1624202"/>
                </a:lnTo>
                <a:lnTo>
                  <a:pt x="16005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386775" y="2360286"/>
            <a:ext cx="3740999" cy="1010904"/>
            <a:chOff x="0" y="0"/>
            <a:chExt cx="1675773" cy="452832"/>
          </a:xfrm>
        </p:grpSpPr>
        <p:sp>
          <p:nvSpPr>
            <p:cNvPr name="Freeform 9" id="9"/>
            <p:cNvSpPr/>
            <p:nvPr/>
          </p:nvSpPr>
          <p:spPr>
            <a:xfrm flipH="false" flipV="false" rot="0">
              <a:off x="0" y="0"/>
              <a:ext cx="1675773" cy="452832"/>
            </a:xfrm>
            <a:custGeom>
              <a:avLst/>
              <a:gdLst/>
              <a:ahLst/>
              <a:cxnLst/>
              <a:rect r="r" b="b" t="t" l="l"/>
              <a:pathLst>
                <a:path h="452832" w="1675773">
                  <a:moveTo>
                    <a:pt x="206948" y="0"/>
                  </a:moveTo>
                  <a:lnTo>
                    <a:pt x="1468825" y="0"/>
                  </a:lnTo>
                  <a:cubicBezTo>
                    <a:pt x="1523711" y="0"/>
                    <a:pt x="1576349" y="21803"/>
                    <a:pt x="1615159" y="60614"/>
                  </a:cubicBezTo>
                  <a:cubicBezTo>
                    <a:pt x="1653970" y="99424"/>
                    <a:pt x="1675773" y="152062"/>
                    <a:pt x="1675773" y="206948"/>
                  </a:cubicBezTo>
                  <a:lnTo>
                    <a:pt x="1675773" y="245885"/>
                  </a:lnTo>
                  <a:cubicBezTo>
                    <a:pt x="1675773" y="360179"/>
                    <a:pt x="1583119" y="452832"/>
                    <a:pt x="1468825" y="452832"/>
                  </a:cubicBezTo>
                  <a:lnTo>
                    <a:pt x="206948" y="452832"/>
                  </a:lnTo>
                  <a:cubicBezTo>
                    <a:pt x="152062" y="452832"/>
                    <a:pt x="99424" y="431029"/>
                    <a:pt x="60614" y="392219"/>
                  </a:cubicBezTo>
                  <a:cubicBezTo>
                    <a:pt x="21803" y="353409"/>
                    <a:pt x="0" y="300771"/>
                    <a:pt x="0" y="245885"/>
                  </a:cubicBezTo>
                  <a:lnTo>
                    <a:pt x="0" y="206948"/>
                  </a:lnTo>
                  <a:cubicBezTo>
                    <a:pt x="0" y="152062"/>
                    <a:pt x="21803" y="99424"/>
                    <a:pt x="60614" y="60614"/>
                  </a:cubicBezTo>
                  <a:cubicBezTo>
                    <a:pt x="99424" y="21803"/>
                    <a:pt x="152062" y="0"/>
                    <a:pt x="206948" y="0"/>
                  </a:cubicBezTo>
                  <a:close/>
                </a:path>
              </a:pathLst>
            </a:custGeom>
            <a:solidFill>
              <a:srgbClr val="54BEF9"/>
            </a:solidFill>
            <a:ln w="47625" cap="rnd">
              <a:solidFill>
                <a:srgbClr val="000000"/>
              </a:solidFill>
              <a:prstDash val="solid"/>
              <a:round/>
            </a:ln>
          </p:spPr>
        </p:sp>
        <p:sp>
          <p:nvSpPr>
            <p:cNvPr name="TextBox 10" id="10"/>
            <p:cNvSpPr txBox="true"/>
            <p:nvPr/>
          </p:nvSpPr>
          <p:spPr>
            <a:xfrm>
              <a:off x="0" y="-38100"/>
              <a:ext cx="1675773" cy="490932"/>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602810" y="2491967"/>
            <a:ext cx="983513" cy="695325"/>
          </a:xfrm>
          <a:prstGeom prst="rect">
            <a:avLst/>
          </a:prstGeom>
        </p:spPr>
        <p:txBody>
          <a:bodyPr anchor="t" rtlCol="false" tIns="0" lIns="0" bIns="0" rIns="0">
            <a:spAutoFit/>
          </a:bodyPr>
          <a:lstStyle/>
          <a:p>
            <a:pPr algn="ctr">
              <a:lnSpc>
                <a:spcPts val="5519"/>
              </a:lnSpc>
            </a:pPr>
            <a:r>
              <a:rPr lang="en-US" sz="4599" spc="-275">
                <a:solidFill>
                  <a:srgbClr val="F2EFEB"/>
                </a:solidFill>
                <a:latin typeface="Space Mono Bold"/>
              </a:rPr>
              <a:t>4.1</a:t>
            </a:r>
          </a:p>
        </p:txBody>
      </p:sp>
      <p:grpSp>
        <p:nvGrpSpPr>
          <p:cNvPr name="Group 12" id="12"/>
          <p:cNvGrpSpPr/>
          <p:nvPr/>
        </p:nvGrpSpPr>
        <p:grpSpPr>
          <a:xfrm rot="0">
            <a:off x="7177306" y="2360286"/>
            <a:ext cx="3740999" cy="1010904"/>
            <a:chOff x="0" y="0"/>
            <a:chExt cx="1675773" cy="452832"/>
          </a:xfrm>
        </p:grpSpPr>
        <p:sp>
          <p:nvSpPr>
            <p:cNvPr name="Freeform 13" id="13"/>
            <p:cNvSpPr/>
            <p:nvPr/>
          </p:nvSpPr>
          <p:spPr>
            <a:xfrm flipH="false" flipV="false" rot="0">
              <a:off x="0" y="0"/>
              <a:ext cx="1675773" cy="452832"/>
            </a:xfrm>
            <a:custGeom>
              <a:avLst/>
              <a:gdLst/>
              <a:ahLst/>
              <a:cxnLst/>
              <a:rect r="r" b="b" t="t" l="l"/>
              <a:pathLst>
                <a:path h="452832" w="1675773">
                  <a:moveTo>
                    <a:pt x="206948" y="0"/>
                  </a:moveTo>
                  <a:lnTo>
                    <a:pt x="1468825" y="0"/>
                  </a:lnTo>
                  <a:cubicBezTo>
                    <a:pt x="1523711" y="0"/>
                    <a:pt x="1576349" y="21803"/>
                    <a:pt x="1615159" y="60614"/>
                  </a:cubicBezTo>
                  <a:cubicBezTo>
                    <a:pt x="1653970" y="99424"/>
                    <a:pt x="1675773" y="152062"/>
                    <a:pt x="1675773" y="206948"/>
                  </a:cubicBezTo>
                  <a:lnTo>
                    <a:pt x="1675773" y="245885"/>
                  </a:lnTo>
                  <a:cubicBezTo>
                    <a:pt x="1675773" y="360179"/>
                    <a:pt x="1583119" y="452832"/>
                    <a:pt x="1468825" y="452832"/>
                  </a:cubicBezTo>
                  <a:lnTo>
                    <a:pt x="206948" y="452832"/>
                  </a:lnTo>
                  <a:cubicBezTo>
                    <a:pt x="152062" y="452832"/>
                    <a:pt x="99424" y="431029"/>
                    <a:pt x="60614" y="392219"/>
                  </a:cubicBezTo>
                  <a:cubicBezTo>
                    <a:pt x="21803" y="353409"/>
                    <a:pt x="0" y="300771"/>
                    <a:pt x="0" y="245885"/>
                  </a:cubicBezTo>
                  <a:lnTo>
                    <a:pt x="0" y="206948"/>
                  </a:lnTo>
                  <a:cubicBezTo>
                    <a:pt x="0" y="152062"/>
                    <a:pt x="21803" y="99424"/>
                    <a:pt x="60614" y="60614"/>
                  </a:cubicBezTo>
                  <a:cubicBezTo>
                    <a:pt x="99424" y="21803"/>
                    <a:pt x="152062" y="0"/>
                    <a:pt x="206948" y="0"/>
                  </a:cubicBezTo>
                  <a:close/>
                </a:path>
              </a:pathLst>
            </a:custGeom>
            <a:solidFill>
              <a:srgbClr val="54BEF9"/>
            </a:solidFill>
            <a:ln w="47625" cap="rnd">
              <a:solidFill>
                <a:srgbClr val="000000"/>
              </a:solidFill>
              <a:prstDash val="solid"/>
              <a:round/>
            </a:ln>
          </p:spPr>
        </p:sp>
        <p:sp>
          <p:nvSpPr>
            <p:cNvPr name="TextBox 14" id="14"/>
            <p:cNvSpPr txBox="true"/>
            <p:nvPr/>
          </p:nvSpPr>
          <p:spPr>
            <a:xfrm>
              <a:off x="0" y="-38100"/>
              <a:ext cx="1675773" cy="490932"/>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8197886" y="2491967"/>
            <a:ext cx="1415789" cy="695325"/>
          </a:xfrm>
          <a:prstGeom prst="rect">
            <a:avLst/>
          </a:prstGeom>
        </p:spPr>
        <p:txBody>
          <a:bodyPr anchor="t" rtlCol="false" tIns="0" lIns="0" bIns="0" rIns="0">
            <a:spAutoFit/>
          </a:bodyPr>
          <a:lstStyle/>
          <a:p>
            <a:pPr algn="ctr">
              <a:lnSpc>
                <a:spcPts val="5519"/>
              </a:lnSpc>
            </a:pPr>
            <a:r>
              <a:rPr lang="en-US" sz="4599" spc="-275">
                <a:solidFill>
                  <a:srgbClr val="F2EFEB"/>
                </a:solidFill>
                <a:latin typeface="Space Mono Bold"/>
              </a:rPr>
              <a:t>4.2</a:t>
            </a:r>
          </a:p>
        </p:txBody>
      </p:sp>
      <p:grpSp>
        <p:nvGrpSpPr>
          <p:cNvPr name="Group 16" id="16"/>
          <p:cNvGrpSpPr/>
          <p:nvPr/>
        </p:nvGrpSpPr>
        <p:grpSpPr>
          <a:xfrm rot="0">
            <a:off x="13229697" y="2360286"/>
            <a:ext cx="3740999" cy="1010904"/>
            <a:chOff x="0" y="0"/>
            <a:chExt cx="1675773" cy="452832"/>
          </a:xfrm>
        </p:grpSpPr>
        <p:sp>
          <p:nvSpPr>
            <p:cNvPr name="Freeform 17" id="17"/>
            <p:cNvSpPr/>
            <p:nvPr/>
          </p:nvSpPr>
          <p:spPr>
            <a:xfrm flipH="false" flipV="false" rot="0">
              <a:off x="0" y="0"/>
              <a:ext cx="1675773" cy="452832"/>
            </a:xfrm>
            <a:custGeom>
              <a:avLst/>
              <a:gdLst/>
              <a:ahLst/>
              <a:cxnLst/>
              <a:rect r="r" b="b" t="t" l="l"/>
              <a:pathLst>
                <a:path h="452832" w="1675773">
                  <a:moveTo>
                    <a:pt x="206948" y="0"/>
                  </a:moveTo>
                  <a:lnTo>
                    <a:pt x="1468825" y="0"/>
                  </a:lnTo>
                  <a:cubicBezTo>
                    <a:pt x="1523711" y="0"/>
                    <a:pt x="1576349" y="21803"/>
                    <a:pt x="1615159" y="60614"/>
                  </a:cubicBezTo>
                  <a:cubicBezTo>
                    <a:pt x="1653970" y="99424"/>
                    <a:pt x="1675773" y="152062"/>
                    <a:pt x="1675773" y="206948"/>
                  </a:cubicBezTo>
                  <a:lnTo>
                    <a:pt x="1675773" y="245885"/>
                  </a:lnTo>
                  <a:cubicBezTo>
                    <a:pt x="1675773" y="360179"/>
                    <a:pt x="1583119" y="452832"/>
                    <a:pt x="1468825" y="452832"/>
                  </a:cubicBezTo>
                  <a:lnTo>
                    <a:pt x="206948" y="452832"/>
                  </a:lnTo>
                  <a:cubicBezTo>
                    <a:pt x="152062" y="452832"/>
                    <a:pt x="99424" y="431029"/>
                    <a:pt x="60614" y="392219"/>
                  </a:cubicBezTo>
                  <a:cubicBezTo>
                    <a:pt x="21803" y="353409"/>
                    <a:pt x="0" y="300771"/>
                    <a:pt x="0" y="245885"/>
                  </a:cubicBezTo>
                  <a:lnTo>
                    <a:pt x="0" y="206948"/>
                  </a:lnTo>
                  <a:cubicBezTo>
                    <a:pt x="0" y="152062"/>
                    <a:pt x="21803" y="99424"/>
                    <a:pt x="60614" y="60614"/>
                  </a:cubicBezTo>
                  <a:cubicBezTo>
                    <a:pt x="99424" y="21803"/>
                    <a:pt x="152062" y="0"/>
                    <a:pt x="206948" y="0"/>
                  </a:cubicBezTo>
                  <a:close/>
                </a:path>
              </a:pathLst>
            </a:custGeom>
            <a:solidFill>
              <a:srgbClr val="54BEF9"/>
            </a:solidFill>
            <a:ln w="47625" cap="rnd">
              <a:solidFill>
                <a:srgbClr val="000000"/>
              </a:solidFill>
              <a:prstDash val="solid"/>
              <a:round/>
            </a:ln>
          </p:spPr>
        </p:sp>
        <p:sp>
          <p:nvSpPr>
            <p:cNvPr name="TextBox 18" id="18"/>
            <p:cNvSpPr txBox="true"/>
            <p:nvPr/>
          </p:nvSpPr>
          <p:spPr>
            <a:xfrm>
              <a:off x="0" y="-38100"/>
              <a:ext cx="1675773" cy="49093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098286" y="2491967"/>
            <a:ext cx="6003822" cy="695325"/>
          </a:xfrm>
          <a:prstGeom prst="rect">
            <a:avLst/>
          </a:prstGeom>
        </p:spPr>
        <p:txBody>
          <a:bodyPr anchor="t" rtlCol="false" tIns="0" lIns="0" bIns="0" rIns="0">
            <a:spAutoFit/>
          </a:bodyPr>
          <a:lstStyle/>
          <a:p>
            <a:pPr algn="ctr">
              <a:lnSpc>
                <a:spcPts val="5519"/>
              </a:lnSpc>
            </a:pPr>
            <a:r>
              <a:rPr lang="en-US" sz="4599" spc="-275">
                <a:solidFill>
                  <a:srgbClr val="F2EFEB"/>
                </a:solidFill>
                <a:latin typeface="Space Mono Bold"/>
              </a:rPr>
              <a:t>4.3</a:t>
            </a:r>
          </a:p>
        </p:txBody>
      </p:sp>
      <p:sp>
        <p:nvSpPr>
          <p:cNvPr name="TextBox 20" id="20"/>
          <p:cNvSpPr txBox="true"/>
          <p:nvPr/>
        </p:nvSpPr>
        <p:spPr>
          <a:xfrm rot="0">
            <a:off x="703284" y="3647415"/>
            <a:ext cx="4782565" cy="5638800"/>
          </a:xfrm>
          <a:prstGeom prst="rect">
            <a:avLst/>
          </a:prstGeom>
        </p:spPr>
        <p:txBody>
          <a:bodyPr anchor="t" rtlCol="false" tIns="0" lIns="0" bIns="0" rIns="0">
            <a:spAutoFit/>
          </a:bodyPr>
          <a:lstStyle/>
          <a:p>
            <a:pPr algn="just">
              <a:lnSpc>
                <a:spcPts val="2779"/>
              </a:lnSpc>
            </a:pPr>
            <a:r>
              <a:rPr lang="en-US" sz="2316" spc="-138">
                <a:solidFill>
                  <a:srgbClr val="160E0C"/>
                </a:solidFill>
                <a:latin typeface="Space Mono Bold"/>
              </a:rPr>
              <a:t>A especificação de requisitos de software geralmente acontece com a elaboração de um documento pelo analista de sistemas. O profissional verifica junto ao cliente e demais interessados quais são as funções necessárias no software. Esta etapa é chamada de levantamento de requisitos pode ser feita através de:</a:t>
            </a:r>
          </a:p>
          <a:p>
            <a:pPr algn="just" marL="0" indent="0" lvl="0">
              <a:lnSpc>
                <a:spcPts val="2779"/>
              </a:lnSpc>
              <a:spcBef>
                <a:spcPct val="0"/>
              </a:spcBef>
            </a:pPr>
            <a:r>
              <a:rPr lang="en-US" sz="2316" spc="-138">
                <a:solidFill>
                  <a:srgbClr val="160E0C"/>
                </a:solidFill>
                <a:latin typeface="Space Mono Bold"/>
              </a:rPr>
              <a:t>Reuniões; Entrevistas; Workshops; Relatórios; Prototipagem; Questionários; Brainstorming.</a:t>
            </a:r>
          </a:p>
        </p:txBody>
      </p:sp>
      <p:sp>
        <p:nvSpPr>
          <p:cNvPr name="TextBox 21" id="21"/>
          <p:cNvSpPr txBox="true"/>
          <p:nvPr/>
        </p:nvSpPr>
        <p:spPr>
          <a:xfrm rot="0">
            <a:off x="5999855" y="3584410"/>
            <a:ext cx="5811851" cy="5943600"/>
          </a:xfrm>
          <a:prstGeom prst="rect">
            <a:avLst/>
          </a:prstGeom>
        </p:spPr>
        <p:txBody>
          <a:bodyPr anchor="t" rtlCol="false" tIns="0" lIns="0" bIns="0" rIns="0">
            <a:spAutoFit/>
          </a:bodyPr>
          <a:lstStyle/>
          <a:p>
            <a:pPr algn="l">
              <a:lnSpc>
                <a:spcPts val="1969"/>
              </a:lnSpc>
            </a:pPr>
            <a:r>
              <a:rPr lang="en-US" sz="1641" spc="-98">
                <a:solidFill>
                  <a:srgbClr val="000000"/>
                </a:solidFill>
                <a:latin typeface="Space Mono Bold"/>
              </a:rPr>
              <a:t> Seção 1¬ Descrição geral do sistema: apresenta uma visão geral do sistema, caracterizando qual é o seu escopo e descrevendo seus usuários</a:t>
            </a:r>
          </a:p>
          <a:p>
            <a:pPr algn="l">
              <a:lnSpc>
                <a:spcPts val="1969"/>
              </a:lnSpc>
            </a:pPr>
            <a:r>
              <a:rPr lang="en-US" sz="1641" spc="-98">
                <a:solidFill>
                  <a:srgbClr val="000000"/>
                </a:solidFill>
                <a:latin typeface="Space Mono Bold"/>
              </a:rPr>
              <a:t> </a:t>
            </a:r>
            <a:r>
              <a:rPr lang="en-US" sz="1641" spc="-98">
                <a:solidFill>
                  <a:srgbClr val="000000"/>
                </a:solidFill>
                <a:latin typeface="Space Mono Bold"/>
              </a:rPr>
              <a:t>Seção 2 ¬ Requisitos funcionais (casos de uso)</a:t>
            </a:r>
          </a:p>
          <a:p>
            <a:pPr algn="l">
              <a:lnSpc>
                <a:spcPts val="1969"/>
              </a:lnSpc>
            </a:pPr>
            <a:r>
              <a:rPr lang="en-US" sz="1641" spc="-98">
                <a:solidFill>
                  <a:srgbClr val="000000"/>
                </a:solidFill>
                <a:latin typeface="Space Mono Bold"/>
              </a:rPr>
              <a:t> Seção 3 ¬ Requisitos não funcionais: cita e explica os requisitos não funcionais do sistema. </a:t>
            </a:r>
          </a:p>
          <a:p>
            <a:pPr algn="l">
              <a:lnSpc>
                <a:spcPts val="1969"/>
              </a:lnSpc>
            </a:pPr>
            <a:r>
              <a:rPr lang="en-US" sz="1641" spc="-98">
                <a:solidFill>
                  <a:srgbClr val="000000"/>
                </a:solidFill>
                <a:latin typeface="Space Mono Bold"/>
              </a:rPr>
              <a:t> Seção 4 ¬ Arquitetura do sistema: apresenta uma visão geral de alto nível da arquitetura prevista no sistema, mostrando a distribuição das funções nos módulos do sistema.</a:t>
            </a:r>
          </a:p>
          <a:p>
            <a:pPr algn="l">
              <a:lnSpc>
                <a:spcPts val="1969"/>
              </a:lnSpc>
            </a:pPr>
            <a:r>
              <a:rPr lang="en-US" sz="1641" spc="-98">
                <a:solidFill>
                  <a:srgbClr val="000000"/>
                </a:solidFill>
                <a:latin typeface="Space Mono Bold"/>
              </a:rPr>
              <a:t>  Seção 5 ¬ Especificação de requisitos do sistema: descreve requisitos funcionais e não funcionais mais detalhadamente. No caso de requisitos funcionais, descreve os fluxos de eventos, prioridades, atores, entradas e saídas de cada caso de uso a ser implementado. </a:t>
            </a:r>
          </a:p>
          <a:p>
            <a:pPr algn="l">
              <a:lnSpc>
                <a:spcPts val="1969"/>
              </a:lnSpc>
            </a:pPr>
            <a:r>
              <a:rPr lang="en-US" sz="1641" spc="-98">
                <a:solidFill>
                  <a:srgbClr val="000000"/>
                </a:solidFill>
                <a:latin typeface="Space Mono Bold"/>
              </a:rPr>
              <a:t> Seção 6 ¬ Modelos do sistema: estabelece modelos, mostrando os relacionamentos entre os componentes e o sistema e seu ambiente. </a:t>
            </a:r>
          </a:p>
          <a:p>
            <a:pPr algn="l">
              <a:lnSpc>
                <a:spcPts val="1969"/>
              </a:lnSpc>
            </a:pPr>
            <a:r>
              <a:rPr lang="en-US" sz="1641" spc="-98">
                <a:solidFill>
                  <a:srgbClr val="000000"/>
                </a:solidFill>
                <a:latin typeface="Space Mono Bold"/>
              </a:rPr>
              <a:t> Seção 7 ¬ Evolução do sistema: apresenta mudanças e melhorias de sistema previstas.</a:t>
            </a:r>
          </a:p>
          <a:p>
            <a:pPr algn="l">
              <a:lnSpc>
                <a:spcPts val="1969"/>
              </a:lnSpc>
            </a:pPr>
            <a:r>
              <a:rPr lang="en-US" sz="1641" spc="-98">
                <a:solidFill>
                  <a:srgbClr val="000000"/>
                </a:solidFill>
                <a:latin typeface="Space Mono Bold"/>
              </a:rPr>
              <a:t>  Seção 8 ¬ Glossário: Apresenta definições de termos técnicos e relevantes.</a:t>
            </a:r>
          </a:p>
          <a:p>
            <a:pPr algn="just" marL="0" indent="0" lvl="0">
              <a:lnSpc>
                <a:spcPts val="1969"/>
              </a:lnSpc>
              <a:spcBef>
                <a:spcPct val="0"/>
              </a:spcBef>
            </a:pPr>
          </a:p>
        </p:txBody>
      </p:sp>
      <p:sp>
        <p:nvSpPr>
          <p:cNvPr name="TextBox 22" id="22"/>
          <p:cNvSpPr txBox="true"/>
          <p:nvPr/>
        </p:nvSpPr>
        <p:spPr>
          <a:xfrm rot="0">
            <a:off x="12325712" y="3584410"/>
            <a:ext cx="5548969" cy="5600700"/>
          </a:xfrm>
          <a:prstGeom prst="rect">
            <a:avLst/>
          </a:prstGeom>
        </p:spPr>
        <p:txBody>
          <a:bodyPr anchor="t" rtlCol="false" tIns="0" lIns="0" bIns="0" rIns="0">
            <a:spAutoFit/>
          </a:bodyPr>
          <a:lstStyle/>
          <a:p>
            <a:pPr algn="just">
              <a:lnSpc>
                <a:spcPts val="2135"/>
              </a:lnSpc>
            </a:pPr>
            <a:r>
              <a:rPr lang="en-US" sz="1779" spc="-106">
                <a:solidFill>
                  <a:srgbClr val="160E0C"/>
                </a:solidFill>
                <a:latin typeface="Space Mono Bold"/>
              </a:rPr>
              <a:t>O controle de versão de requisitos, pois permite que as empresas rastreiem as alterações feitas em um documento ao longo do tempo. Isso pode ser feito usando uma variedade de aplicativos de software ou, se esses aplicativos não estiverem disponíveis ou em seu orçamento, por meio de um sistema de arquivamento simples.</a:t>
            </a:r>
          </a:p>
          <a:p>
            <a:pPr algn="just">
              <a:lnSpc>
                <a:spcPts val="2135"/>
              </a:lnSpc>
            </a:pPr>
            <a:r>
              <a:rPr lang="en-US" sz="1779" spc="-106">
                <a:solidFill>
                  <a:srgbClr val="160E0C"/>
                </a:solidFill>
                <a:latin typeface="Space Mono Bold"/>
              </a:rPr>
              <a:t>Controle Sequencial – Essa versão acompanha as alterações feitas em um documento em ordem sequencial. Isso pode ser útil para empresas que desejam ver o histórico de um documento e como ele mudou ao longo do tempo.</a:t>
            </a:r>
          </a:p>
          <a:p>
            <a:pPr algn="just" marL="0" indent="0" lvl="0">
              <a:lnSpc>
                <a:spcPts val="2135"/>
              </a:lnSpc>
              <a:spcBef>
                <a:spcPct val="0"/>
              </a:spcBef>
            </a:pPr>
            <a:r>
              <a:rPr lang="en-US" sz="1779" spc="-106">
                <a:solidFill>
                  <a:srgbClr val="160E0C"/>
                </a:solidFill>
                <a:latin typeface="Space Mono Bold"/>
              </a:rPr>
              <a:t>Controle de Versão Paralela – Esse tipo de controle de versão permite que as empresas rastreiem as alterações feitas em diferentes versões de um documento ao mesmo tempo. Isso pode ser útil para empresas que precisam fazer alterações em várias versões de um documento simultaneamente.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4BEF9"/>
        </a:solidFill>
      </p:bgPr>
    </p:bg>
    <p:spTree>
      <p:nvGrpSpPr>
        <p:cNvPr id="1" name=""/>
        <p:cNvGrpSpPr/>
        <p:nvPr/>
      </p:nvGrpSpPr>
      <p:grpSpPr>
        <a:xfrm>
          <a:off x="0" y="0"/>
          <a:ext cx="0" cy="0"/>
          <a:chOff x="0" y="0"/>
          <a:chExt cx="0" cy="0"/>
        </a:xfrm>
      </p:grpSpPr>
      <p:grpSp>
        <p:nvGrpSpPr>
          <p:cNvPr name="Group 2" id="2"/>
          <p:cNvGrpSpPr/>
          <p:nvPr/>
        </p:nvGrpSpPr>
        <p:grpSpPr>
          <a:xfrm rot="0">
            <a:off x="4307457" y="763808"/>
            <a:ext cx="9673087" cy="2466206"/>
            <a:chOff x="0" y="0"/>
            <a:chExt cx="1151308" cy="293532"/>
          </a:xfrm>
        </p:grpSpPr>
        <p:sp>
          <p:nvSpPr>
            <p:cNvPr name="Freeform 3" id="3"/>
            <p:cNvSpPr/>
            <p:nvPr/>
          </p:nvSpPr>
          <p:spPr>
            <a:xfrm flipH="false" flipV="false" rot="0">
              <a:off x="0" y="0"/>
              <a:ext cx="1151308" cy="293532"/>
            </a:xfrm>
            <a:custGeom>
              <a:avLst/>
              <a:gdLst/>
              <a:ahLst/>
              <a:cxnLst/>
              <a:rect r="r" b="b" t="t" l="l"/>
              <a:pathLst>
                <a:path h="293532" w="1151308">
                  <a:moveTo>
                    <a:pt x="575654" y="0"/>
                  </a:moveTo>
                  <a:cubicBezTo>
                    <a:pt x="257729" y="0"/>
                    <a:pt x="0" y="65709"/>
                    <a:pt x="0" y="146766"/>
                  </a:cubicBezTo>
                  <a:cubicBezTo>
                    <a:pt x="0" y="227823"/>
                    <a:pt x="257729" y="293532"/>
                    <a:pt x="575654" y="293532"/>
                  </a:cubicBezTo>
                  <a:cubicBezTo>
                    <a:pt x="893579" y="293532"/>
                    <a:pt x="1151308" y="227823"/>
                    <a:pt x="1151308" y="146766"/>
                  </a:cubicBezTo>
                  <a:cubicBezTo>
                    <a:pt x="1151308" y="65709"/>
                    <a:pt x="893579" y="0"/>
                    <a:pt x="575654" y="0"/>
                  </a:cubicBezTo>
                  <a:close/>
                </a:path>
              </a:pathLst>
            </a:custGeom>
            <a:solidFill>
              <a:srgbClr val="E00E7C"/>
            </a:solidFill>
            <a:ln w="57150" cap="sq">
              <a:solidFill>
                <a:srgbClr val="7B164B"/>
              </a:solidFill>
              <a:prstDash val="solid"/>
              <a:miter/>
            </a:ln>
          </p:spPr>
        </p:sp>
        <p:sp>
          <p:nvSpPr>
            <p:cNvPr name="TextBox 4" id="4"/>
            <p:cNvSpPr txBox="true"/>
            <p:nvPr/>
          </p:nvSpPr>
          <p:spPr>
            <a:xfrm>
              <a:off x="107935" y="-10581"/>
              <a:ext cx="935438" cy="27659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34836" y="-1293592"/>
            <a:ext cx="4238090" cy="4114800"/>
          </a:xfrm>
          <a:custGeom>
            <a:avLst/>
            <a:gdLst/>
            <a:ahLst/>
            <a:cxnLst/>
            <a:rect r="r" b="b" t="t" l="l"/>
            <a:pathLst>
              <a:path h="4114800" w="4238090">
                <a:moveTo>
                  <a:pt x="0" y="0"/>
                </a:moveTo>
                <a:lnTo>
                  <a:pt x="4238090" y="0"/>
                </a:lnTo>
                <a:lnTo>
                  <a:pt x="423809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466560" y="6990900"/>
            <a:ext cx="4238090" cy="4114800"/>
          </a:xfrm>
          <a:custGeom>
            <a:avLst/>
            <a:gdLst/>
            <a:ahLst/>
            <a:cxnLst/>
            <a:rect r="r" b="b" t="t" l="l"/>
            <a:pathLst>
              <a:path h="4114800" w="4238090">
                <a:moveTo>
                  <a:pt x="0" y="0"/>
                </a:moveTo>
                <a:lnTo>
                  <a:pt x="4238090" y="0"/>
                </a:lnTo>
                <a:lnTo>
                  <a:pt x="423809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037151" y="815192"/>
            <a:ext cx="8213698" cy="2258662"/>
          </a:xfrm>
          <a:prstGeom prst="rect">
            <a:avLst/>
          </a:prstGeom>
        </p:spPr>
        <p:txBody>
          <a:bodyPr anchor="t" rtlCol="false" tIns="0" lIns="0" bIns="0" rIns="0">
            <a:spAutoFit/>
          </a:bodyPr>
          <a:lstStyle/>
          <a:p>
            <a:pPr algn="ctr">
              <a:lnSpc>
                <a:spcPts val="8315"/>
              </a:lnSpc>
            </a:pPr>
            <a:r>
              <a:rPr lang="en-US" sz="7230" spc="-744">
                <a:solidFill>
                  <a:srgbClr val="F2EFEB"/>
                </a:solidFill>
                <a:latin typeface="Bugaki Italics"/>
              </a:rPr>
              <a:t>METODOLOGIA SCRUM</a:t>
            </a:r>
          </a:p>
        </p:txBody>
      </p:sp>
      <p:sp>
        <p:nvSpPr>
          <p:cNvPr name="Freeform 8" id="8"/>
          <p:cNvSpPr/>
          <p:nvPr/>
        </p:nvSpPr>
        <p:spPr>
          <a:xfrm flipH="false" flipV="false" rot="-870232">
            <a:off x="-499693" y="8763039"/>
            <a:ext cx="2167805" cy="2104741"/>
          </a:xfrm>
          <a:custGeom>
            <a:avLst/>
            <a:gdLst/>
            <a:ahLst/>
            <a:cxnLst/>
            <a:rect r="r" b="b" t="t" l="l"/>
            <a:pathLst>
              <a:path h="2104741" w="2167805">
                <a:moveTo>
                  <a:pt x="0" y="0"/>
                </a:moveTo>
                <a:lnTo>
                  <a:pt x="2167805" y="0"/>
                </a:lnTo>
                <a:lnTo>
                  <a:pt x="2167805" y="2104741"/>
                </a:lnTo>
                <a:lnTo>
                  <a:pt x="0" y="21047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870232">
            <a:off x="16739670" y="-833400"/>
            <a:ext cx="2167805" cy="2104741"/>
          </a:xfrm>
          <a:custGeom>
            <a:avLst/>
            <a:gdLst/>
            <a:ahLst/>
            <a:cxnLst/>
            <a:rect r="r" b="b" t="t" l="l"/>
            <a:pathLst>
              <a:path h="2104741" w="2167805">
                <a:moveTo>
                  <a:pt x="0" y="0"/>
                </a:moveTo>
                <a:lnTo>
                  <a:pt x="2167805" y="0"/>
                </a:lnTo>
                <a:lnTo>
                  <a:pt x="2167805" y="2104741"/>
                </a:lnTo>
                <a:lnTo>
                  <a:pt x="0" y="21047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2703254" y="3230013"/>
            <a:ext cx="12681722" cy="6519602"/>
            <a:chOff x="0" y="0"/>
            <a:chExt cx="3340042" cy="1717097"/>
          </a:xfrm>
        </p:grpSpPr>
        <p:sp>
          <p:nvSpPr>
            <p:cNvPr name="Freeform 11" id="11"/>
            <p:cNvSpPr/>
            <p:nvPr/>
          </p:nvSpPr>
          <p:spPr>
            <a:xfrm flipH="false" flipV="false" rot="0">
              <a:off x="0" y="0"/>
              <a:ext cx="3340042" cy="1717097"/>
            </a:xfrm>
            <a:custGeom>
              <a:avLst/>
              <a:gdLst/>
              <a:ahLst/>
              <a:cxnLst/>
              <a:rect r="r" b="b" t="t" l="l"/>
              <a:pathLst>
                <a:path h="1717097" w="3340042">
                  <a:moveTo>
                    <a:pt x="15872" y="0"/>
                  </a:moveTo>
                  <a:lnTo>
                    <a:pt x="3324170" y="0"/>
                  </a:lnTo>
                  <a:cubicBezTo>
                    <a:pt x="3332936" y="0"/>
                    <a:pt x="3340042" y="7106"/>
                    <a:pt x="3340042" y="15872"/>
                  </a:cubicBezTo>
                  <a:lnTo>
                    <a:pt x="3340042" y="1701224"/>
                  </a:lnTo>
                  <a:cubicBezTo>
                    <a:pt x="3340042" y="1709990"/>
                    <a:pt x="3332936" y="1717097"/>
                    <a:pt x="3324170" y="1717097"/>
                  </a:cubicBezTo>
                  <a:lnTo>
                    <a:pt x="15872" y="1717097"/>
                  </a:lnTo>
                  <a:cubicBezTo>
                    <a:pt x="7106" y="1717097"/>
                    <a:pt x="0" y="1709990"/>
                    <a:pt x="0" y="1701224"/>
                  </a:cubicBezTo>
                  <a:lnTo>
                    <a:pt x="0" y="15872"/>
                  </a:lnTo>
                  <a:cubicBezTo>
                    <a:pt x="0" y="7106"/>
                    <a:pt x="7106" y="0"/>
                    <a:pt x="15872" y="0"/>
                  </a:cubicBezTo>
                  <a:close/>
                </a:path>
              </a:pathLst>
            </a:custGeom>
            <a:solidFill>
              <a:srgbClr val="F2EFEB"/>
            </a:solidFill>
            <a:ln w="57150" cap="rnd">
              <a:solidFill>
                <a:srgbClr val="DF2687"/>
              </a:solidFill>
              <a:prstDash val="solid"/>
              <a:round/>
            </a:ln>
          </p:spPr>
        </p:sp>
        <p:sp>
          <p:nvSpPr>
            <p:cNvPr name="TextBox 12" id="12"/>
            <p:cNvSpPr txBox="true"/>
            <p:nvPr/>
          </p:nvSpPr>
          <p:spPr>
            <a:xfrm>
              <a:off x="0" y="-38100"/>
              <a:ext cx="3340042" cy="175519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3077276" y="3671589"/>
            <a:ext cx="11933678" cy="5645975"/>
          </a:xfrm>
          <a:prstGeom prst="rect">
            <a:avLst/>
          </a:prstGeom>
        </p:spPr>
        <p:txBody>
          <a:bodyPr anchor="t" rtlCol="false" tIns="0" lIns="0" bIns="0" rIns="0">
            <a:spAutoFit/>
          </a:bodyPr>
          <a:lstStyle/>
          <a:p>
            <a:pPr algn="just">
              <a:lnSpc>
                <a:spcPts val="2478"/>
              </a:lnSpc>
            </a:pPr>
            <a:r>
              <a:rPr lang="en-US" sz="2065" spc="-123">
                <a:solidFill>
                  <a:srgbClr val="160E0C"/>
                </a:solidFill>
                <a:latin typeface="Space Mono Bold"/>
              </a:rPr>
              <a:t>Papel é “uma função que algo ou alguém tem” e responsabilidade se define como "obrigação de responder pelas ações próprias, pelas dos outros ou pelas coisas confiadas"</a:t>
            </a:r>
          </a:p>
          <a:p>
            <a:pPr algn="just">
              <a:lnSpc>
                <a:spcPts val="2478"/>
              </a:lnSpc>
            </a:pPr>
            <a:r>
              <a:rPr lang="en-US" sz="2065" spc="-123">
                <a:solidFill>
                  <a:srgbClr val="160E0C"/>
                </a:solidFill>
                <a:latin typeface="Space Mono Bold"/>
              </a:rPr>
              <a:t>Método Scrum: pessoas e tarefasO ponto de partida para aplicar o método Scrum no dia a dia da empresa é entender o papel de cada membro do time e quais são as atividades necessárias para colocar em prática a metodologia. Product Owner: essa pessoa é a dona do produto ou projeto. Ela é quem define as funcionalidades e expectativas. Geralmente, é quem tem o contato com o mercado e outras interfaces – clientes, fornecedores e parceiros proprietário do produto, mestre de Scrum e membros da equipe de desenvolvimento. Embora esses papéis sejam bastante claros, o que fazer com os cargos já existentes pode ser o pouco confuso. Muitas equipes perguntam se precisam mudar os cargos quando adotam o Scrum.</a:t>
            </a:r>
          </a:p>
          <a:p>
            <a:pPr algn="just" marL="0" indent="0" lvl="0">
              <a:lnSpc>
                <a:spcPts val="2478"/>
              </a:lnSpc>
              <a:spcBef>
                <a:spcPct val="0"/>
              </a:spcBef>
            </a:pPr>
            <a:r>
              <a:rPr lang="en-US" sz="2065" spc="-123">
                <a:solidFill>
                  <a:srgbClr val="160E0C"/>
                </a:solidFill>
                <a:latin typeface="Space Mono Bold"/>
              </a:rPr>
              <a:t>5.3 O Scrum pode ser aplicável em empresas, projetos ou equipes que queiram adotar práticas mais estratégicas e eficientes. Ainda que seja mais comum encontrar um scrum team da área de TI ou demais setores da tecnologia, também é possível montar times scrum em outras áreas diversas.  é um conjunto de boas práticas empregado no gerenciamento de projetos complexos, em que não se conhece todas as etapas ou necessidades.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BDD9"/>
        </a:solidFill>
      </p:bgPr>
    </p:bg>
    <p:spTree>
      <p:nvGrpSpPr>
        <p:cNvPr id="1" name=""/>
        <p:cNvGrpSpPr/>
        <p:nvPr/>
      </p:nvGrpSpPr>
      <p:grpSpPr>
        <a:xfrm>
          <a:off x="0" y="0"/>
          <a:ext cx="0" cy="0"/>
          <a:chOff x="0" y="0"/>
          <a:chExt cx="0" cy="0"/>
        </a:xfrm>
      </p:grpSpPr>
      <p:grpSp>
        <p:nvGrpSpPr>
          <p:cNvPr name="Group 2" id="2"/>
          <p:cNvGrpSpPr/>
          <p:nvPr/>
        </p:nvGrpSpPr>
        <p:grpSpPr>
          <a:xfrm rot="0">
            <a:off x="3258101" y="206916"/>
            <a:ext cx="12395655" cy="1941857"/>
            <a:chOff x="0" y="0"/>
            <a:chExt cx="1541123" cy="241427"/>
          </a:xfrm>
        </p:grpSpPr>
        <p:sp>
          <p:nvSpPr>
            <p:cNvPr name="Freeform 3" id="3"/>
            <p:cNvSpPr/>
            <p:nvPr/>
          </p:nvSpPr>
          <p:spPr>
            <a:xfrm flipH="false" flipV="false" rot="0">
              <a:off x="0" y="0"/>
              <a:ext cx="1541123" cy="241427"/>
            </a:xfrm>
            <a:custGeom>
              <a:avLst/>
              <a:gdLst/>
              <a:ahLst/>
              <a:cxnLst/>
              <a:rect r="r" b="b" t="t" l="l"/>
              <a:pathLst>
                <a:path h="241427" w="1541123">
                  <a:moveTo>
                    <a:pt x="770561" y="0"/>
                  </a:moveTo>
                  <a:cubicBezTo>
                    <a:pt x="344992" y="0"/>
                    <a:pt x="0" y="54045"/>
                    <a:pt x="0" y="120713"/>
                  </a:cubicBezTo>
                  <a:cubicBezTo>
                    <a:pt x="0" y="187381"/>
                    <a:pt x="344992" y="241427"/>
                    <a:pt x="770561" y="241427"/>
                  </a:cubicBezTo>
                  <a:cubicBezTo>
                    <a:pt x="1196130" y="241427"/>
                    <a:pt x="1541123" y="187381"/>
                    <a:pt x="1541123" y="120713"/>
                  </a:cubicBezTo>
                  <a:cubicBezTo>
                    <a:pt x="1541123" y="54045"/>
                    <a:pt x="1196130" y="0"/>
                    <a:pt x="770561" y="0"/>
                  </a:cubicBezTo>
                  <a:close/>
                </a:path>
              </a:pathLst>
            </a:custGeom>
            <a:solidFill>
              <a:srgbClr val="54BEF9"/>
            </a:solidFill>
            <a:ln w="57150" cap="sq">
              <a:solidFill>
                <a:srgbClr val="000000"/>
              </a:solidFill>
              <a:prstDash val="solid"/>
              <a:miter/>
            </a:ln>
          </p:spPr>
        </p:sp>
        <p:sp>
          <p:nvSpPr>
            <p:cNvPr name="TextBox 4" id="4"/>
            <p:cNvSpPr txBox="true"/>
            <p:nvPr/>
          </p:nvSpPr>
          <p:spPr>
            <a:xfrm>
              <a:off x="144480" y="-15466"/>
              <a:ext cx="1252162" cy="23425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258101" y="2098222"/>
            <a:ext cx="1112099" cy="111209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BEF9"/>
            </a:solidFill>
            <a:ln w="476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06378" y="3356630"/>
            <a:ext cx="4673436" cy="6519602"/>
            <a:chOff x="0" y="0"/>
            <a:chExt cx="1230864" cy="1717097"/>
          </a:xfrm>
        </p:grpSpPr>
        <p:sp>
          <p:nvSpPr>
            <p:cNvPr name="Freeform 9" id="9"/>
            <p:cNvSpPr/>
            <p:nvPr/>
          </p:nvSpPr>
          <p:spPr>
            <a:xfrm flipH="false" flipV="false" rot="0">
              <a:off x="0" y="0"/>
              <a:ext cx="1230864" cy="1717097"/>
            </a:xfrm>
            <a:custGeom>
              <a:avLst/>
              <a:gdLst/>
              <a:ahLst/>
              <a:cxnLst/>
              <a:rect r="r" b="b" t="t" l="l"/>
              <a:pathLst>
                <a:path h="1717097" w="1230864">
                  <a:moveTo>
                    <a:pt x="43071" y="0"/>
                  </a:moveTo>
                  <a:lnTo>
                    <a:pt x="1187793" y="0"/>
                  </a:lnTo>
                  <a:cubicBezTo>
                    <a:pt x="1199216" y="0"/>
                    <a:pt x="1210171" y="4538"/>
                    <a:pt x="1218249" y="12615"/>
                  </a:cubicBezTo>
                  <a:cubicBezTo>
                    <a:pt x="1226326" y="20693"/>
                    <a:pt x="1230864" y="31648"/>
                    <a:pt x="1230864" y="43071"/>
                  </a:cubicBezTo>
                  <a:lnTo>
                    <a:pt x="1230864" y="1674026"/>
                  </a:lnTo>
                  <a:cubicBezTo>
                    <a:pt x="1230864" y="1685449"/>
                    <a:pt x="1226326" y="1696404"/>
                    <a:pt x="1218249" y="1704481"/>
                  </a:cubicBezTo>
                  <a:cubicBezTo>
                    <a:pt x="1210171" y="1712559"/>
                    <a:pt x="1199216" y="1717097"/>
                    <a:pt x="1187793" y="1717097"/>
                  </a:cubicBezTo>
                  <a:lnTo>
                    <a:pt x="43071" y="1717097"/>
                  </a:lnTo>
                  <a:cubicBezTo>
                    <a:pt x="31648" y="1717097"/>
                    <a:pt x="20693" y="1712559"/>
                    <a:pt x="12615" y="1704481"/>
                  </a:cubicBezTo>
                  <a:cubicBezTo>
                    <a:pt x="4538" y="1696404"/>
                    <a:pt x="0" y="1685449"/>
                    <a:pt x="0" y="1674026"/>
                  </a:cubicBezTo>
                  <a:lnTo>
                    <a:pt x="0" y="43071"/>
                  </a:lnTo>
                  <a:cubicBezTo>
                    <a:pt x="0" y="31648"/>
                    <a:pt x="4538" y="20693"/>
                    <a:pt x="12615" y="12615"/>
                  </a:cubicBezTo>
                  <a:cubicBezTo>
                    <a:pt x="20693" y="4538"/>
                    <a:pt x="31648" y="0"/>
                    <a:pt x="43071" y="0"/>
                  </a:cubicBezTo>
                  <a:close/>
                </a:path>
              </a:pathLst>
            </a:custGeom>
            <a:solidFill>
              <a:srgbClr val="F2EFEB"/>
            </a:solidFill>
            <a:ln w="57150" cap="rnd">
              <a:solidFill>
                <a:srgbClr val="DF2687"/>
              </a:solidFill>
              <a:prstDash val="solid"/>
              <a:round/>
            </a:ln>
          </p:spPr>
        </p:sp>
        <p:sp>
          <p:nvSpPr>
            <p:cNvPr name="TextBox 10" id="10"/>
            <p:cNvSpPr txBox="true"/>
            <p:nvPr/>
          </p:nvSpPr>
          <p:spPr>
            <a:xfrm>
              <a:off x="0" y="-38100"/>
              <a:ext cx="1230864" cy="175519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807282" y="3356630"/>
            <a:ext cx="4673436" cy="6519602"/>
            <a:chOff x="0" y="0"/>
            <a:chExt cx="1230864" cy="1717097"/>
          </a:xfrm>
        </p:grpSpPr>
        <p:sp>
          <p:nvSpPr>
            <p:cNvPr name="Freeform 12" id="12"/>
            <p:cNvSpPr/>
            <p:nvPr/>
          </p:nvSpPr>
          <p:spPr>
            <a:xfrm flipH="false" flipV="false" rot="0">
              <a:off x="0" y="0"/>
              <a:ext cx="1230864" cy="1717097"/>
            </a:xfrm>
            <a:custGeom>
              <a:avLst/>
              <a:gdLst/>
              <a:ahLst/>
              <a:cxnLst/>
              <a:rect r="r" b="b" t="t" l="l"/>
              <a:pathLst>
                <a:path h="1717097" w="1230864">
                  <a:moveTo>
                    <a:pt x="43071" y="0"/>
                  </a:moveTo>
                  <a:lnTo>
                    <a:pt x="1187793" y="0"/>
                  </a:lnTo>
                  <a:cubicBezTo>
                    <a:pt x="1199216" y="0"/>
                    <a:pt x="1210171" y="4538"/>
                    <a:pt x="1218249" y="12615"/>
                  </a:cubicBezTo>
                  <a:cubicBezTo>
                    <a:pt x="1226326" y="20693"/>
                    <a:pt x="1230864" y="31648"/>
                    <a:pt x="1230864" y="43071"/>
                  </a:cubicBezTo>
                  <a:lnTo>
                    <a:pt x="1230864" y="1674026"/>
                  </a:lnTo>
                  <a:cubicBezTo>
                    <a:pt x="1230864" y="1685449"/>
                    <a:pt x="1226326" y="1696404"/>
                    <a:pt x="1218249" y="1704481"/>
                  </a:cubicBezTo>
                  <a:cubicBezTo>
                    <a:pt x="1210171" y="1712559"/>
                    <a:pt x="1199216" y="1717097"/>
                    <a:pt x="1187793" y="1717097"/>
                  </a:cubicBezTo>
                  <a:lnTo>
                    <a:pt x="43071" y="1717097"/>
                  </a:lnTo>
                  <a:cubicBezTo>
                    <a:pt x="31648" y="1717097"/>
                    <a:pt x="20693" y="1712559"/>
                    <a:pt x="12615" y="1704481"/>
                  </a:cubicBezTo>
                  <a:cubicBezTo>
                    <a:pt x="4538" y="1696404"/>
                    <a:pt x="0" y="1685449"/>
                    <a:pt x="0" y="1674026"/>
                  </a:cubicBezTo>
                  <a:lnTo>
                    <a:pt x="0" y="43071"/>
                  </a:lnTo>
                  <a:cubicBezTo>
                    <a:pt x="0" y="31648"/>
                    <a:pt x="4538" y="20693"/>
                    <a:pt x="12615" y="12615"/>
                  </a:cubicBezTo>
                  <a:cubicBezTo>
                    <a:pt x="20693" y="4538"/>
                    <a:pt x="31648" y="0"/>
                    <a:pt x="43071" y="0"/>
                  </a:cubicBezTo>
                  <a:close/>
                </a:path>
              </a:pathLst>
            </a:custGeom>
            <a:solidFill>
              <a:srgbClr val="F2EFEB"/>
            </a:solidFill>
            <a:ln w="57150" cap="rnd">
              <a:solidFill>
                <a:srgbClr val="DF2687"/>
              </a:solidFill>
              <a:prstDash val="solid"/>
              <a:round/>
            </a:ln>
          </p:spPr>
        </p:sp>
        <p:sp>
          <p:nvSpPr>
            <p:cNvPr name="TextBox 13" id="13"/>
            <p:cNvSpPr txBox="true"/>
            <p:nvPr/>
          </p:nvSpPr>
          <p:spPr>
            <a:xfrm>
              <a:off x="0" y="-38100"/>
              <a:ext cx="1230864" cy="175519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7111418" y="3536173"/>
            <a:ext cx="4132973" cy="6170040"/>
          </a:xfrm>
          <a:prstGeom prst="rect">
            <a:avLst/>
          </a:prstGeom>
        </p:spPr>
        <p:txBody>
          <a:bodyPr anchor="t" rtlCol="false" tIns="0" lIns="0" bIns="0" rIns="0">
            <a:spAutoFit/>
          </a:bodyPr>
          <a:lstStyle/>
          <a:p>
            <a:pPr algn="just">
              <a:lnSpc>
                <a:spcPts val="2474"/>
              </a:lnSpc>
            </a:pPr>
            <a:r>
              <a:rPr lang="en-US" sz="2062" spc="-123">
                <a:solidFill>
                  <a:srgbClr val="160E0C"/>
                </a:solidFill>
                <a:latin typeface="Space Mono Bold"/>
              </a:rPr>
              <a:t>O kanban é um método de gestão de projetos que foi criado no Japão, na década de 1940. Seu objetivo é aumentar a eficiência dos processos produtivos, reduzindo o desperdício de tempo e materiais através da organização do fluxo de trabalho.</a:t>
            </a:r>
          </a:p>
          <a:p>
            <a:pPr algn="just">
              <a:lnSpc>
                <a:spcPts val="2474"/>
              </a:lnSpc>
            </a:pPr>
            <a:r>
              <a:rPr lang="en-US" sz="2062" spc="-123">
                <a:solidFill>
                  <a:srgbClr val="160E0C"/>
                </a:solidFill>
                <a:latin typeface="Space Mono Bold"/>
              </a:rPr>
              <a:t> </a:t>
            </a:r>
          </a:p>
          <a:p>
            <a:pPr algn="just" marL="0" indent="0" lvl="0">
              <a:lnSpc>
                <a:spcPts val="2474"/>
              </a:lnSpc>
              <a:spcBef>
                <a:spcPct val="0"/>
              </a:spcBef>
            </a:pPr>
            <a:r>
              <a:rPr lang="en-US" sz="2062" spc="-123">
                <a:solidFill>
                  <a:srgbClr val="160E0C"/>
                </a:solidFill>
                <a:latin typeface="Space Mono Bold"/>
              </a:rPr>
              <a:t>Ele é baseado em quatro princípios: visualização do fluxo, limitação do trabalho em progresso, estabelecimento de ordens de prioridade e melhoria contínua. Ele tem se tornado cada vez mais popular no mundo todo.</a:t>
            </a:r>
          </a:p>
        </p:txBody>
      </p:sp>
      <p:grpSp>
        <p:nvGrpSpPr>
          <p:cNvPr name="Group 15" id="15"/>
          <p:cNvGrpSpPr/>
          <p:nvPr/>
        </p:nvGrpSpPr>
        <p:grpSpPr>
          <a:xfrm rot="0">
            <a:off x="12027373" y="3356630"/>
            <a:ext cx="4673436" cy="6519602"/>
            <a:chOff x="0" y="0"/>
            <a:chExt cx="1230864" cy="1717097"/>
          </a:xfrm>
        </p:grpSpPr>
        <p:sp>
          <p:nvSpPr>
            <p:cNvPr name="Freeform 16" id="16"/>
            <p:cNvSpPr/>
            <p:nvPr/>
          </p:nvSpPr>
          <p:spPr>
            <a:xfrm flipH="false" flipV="false" rot="0">
              <a:off x="0" y="0"/>
              <a:ext cx="1230864" cy="1717097"/>
            </a:xfrm>
            <a:custGeom>
              <a:avLst/>
              <a:gdLst/>
              <a:ahLst/>
              <a:cxnLst/>
              <a:rect r="r" b="b" t="t" l="l"/>
              <a:pathLst>
                <a:path h="1717097" w="1230864">
                  <a:moveTo>
                    <a:pt x="43071" y="0"/>
                  </a:moveTo>
                  <a:lnTo>
                    <a:pt x="1187793" y="0"/>
                  </a:lnTo>
                  <a:cubicBezTo>
                    <a:pt x="1199216" y="0"/>
                    <a:pt x="1210171" y="4538"/>
                    <a:pt x="1218249" y="12615"/>
                  </a:cubicBezTo>
                  <a:cubicBezTo>
                    <a:pt x="1226326" y="20693"/>
                    <a:pt x="1230864" y="31648"/>
                    <a:pt x="1230864" y="43071"/>
                  </a:cubicBezTo>
                  <a:lnTo>
                    <a:pt x="1230864" y="1674026"/>
                  </a:lnTo>
                  <a:cubicBezTo>
                    <a:pt x="1230864" y="1685449"/>
                    <a:pt x="1226326" y="1696404"/>
                    <a:pt x="1218249" y="1704481"/>
                  </a:cubicBezTo>
                  <a:cubicBezTo>
                    <a:pt x="1210171" y="1712559"/>
                    <a:pt x="1199216" y="1717097"/>
                    <a:pt x="1187793" y="1717097"/>
                  </a:cubicBezTo>
                  <a:lnTo>
                    <a:pt x="43071" y="1717097"/>
                  </a:lnTo>
                  <a:cubicBezTo>
                    <a:pt x="31648" y="1717097"/>
                    <a:pt x="20693" y="1712559"/>
                    <a:pt x="12615" y="1704481"/>
                  </a:cubicBezTo>
                  <a:cubicBezTo>
                    <a:pt x="4538" y="1696404"/>
                    <a:pt x="0" y="1685449"/>
                    <a:pt x="0" y="1674026"/>
                  </a:cubicBezTo>
                  <a:lnTo>
                    <a:pt x="0" y="43071"/>
                  </a:lnTo>
                  <a:cubicBezTo>
                    <a:pt x="0" y="31648"/>
                    <a:pt x="4538" y="20693"/>
                    <a:pt x="12615" y="12615"/>
                  </a:cubicBezTo>
                  <a:cubicBezTo>
                    <a:pt x="20693" y="4538"/>
                    <a:pt x="31648" y="0"/>
                    <a:pt x="43071" y="0"/>
                  </a:cubicBezTo>
                  <a:close/>
                </a:path>
              </a:pathLst>
            </a:custGeom>
            <a:solidFill>
              <a:srgbClr val="F2EFEB"/>
            </a:solidFill>
            <a:ln w="57150" cap="rnd">
              <a:solidFill>
                <a:srgbClr val="DF2687"/>
              </a:solidFill>
              <a:prstDash val="solid"/>
              <a:round/>
            </a:ln>
          </p:spPr>
        </p:sp>
        <p:sp>
          <p:nvSpPr>
            <p:cNvPr name="TextBox 17" id="17"/>
            <p:cNvSpPr txBox="true"/>
            <p:nvPr/>
          </p:nvSpPr>
          <p:spPr>
            <a:xfrm>
              <a:off x="0" y="-38100"/>
              <a:ext cx="1230864" cy="175519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8621854" y="2116074"/>
            <a:ext cx="1112099" cy="111209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BEF9"/>
            </a:solidFill>
            <a:ln w="47625" cap="sq">
              <a:solidFill>
                <a:srgbClr val="000000"/>
              </a:solid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3808041" y="2148773"/>
            <a:ext cx="1112099" cy="111209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BEF9"/>
            </a:solidFill>
            <a:ln w="47625" cap="sq">
              <a:solidFill>
                <a:srgbClr val="000000"/>
              </a:solidFill>
              <a:prstDash val="solid"/>
              <a:miter/>
            </a:ln>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1713605" y="-1409977"/>
            <a:ext cx="4238090" cy="4114800"/>
          </a:xfrm>
          <a:custGeom>
            <a:avLst/>
            <a:gdLst/>
            <a:ahLst/>
            <a:cxnLst/>
            <a:rect r="r" b="b" t="t" l="l"/>
            <a:pathLst>
              <a:path h="4114800" w="4238090">
                <a:moveTo>
                  <a:pt x="0" y="0"/>
                </a:moveTo>
                <a:lnTo>
                  <a:pt x="4238090" y="0"/>
                </a:lnTo>
                <a:lnTo>
                  <a:pt x="423809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195214" y="7450746"/>
            <a:ext cx="3483650" cy="3615109"/>
          </a:xfrm>
          <a:custGeom>
            <a:avLst/>
            <a:gdLst/>
            <a:ahLst/>
            <a:cxnLst/>
            <a:rect r="r" b="b" t="t" l="l"/>
            <a:pathLst>
              <a:path h="3615109" w="3483650">
                <a:moveTo>
                  <a:pt x="0" y="0"/>
                </a:moveTo>
                <a:lnTo>
                  <a:pt x="3483651" y="0"/>
                </a:lnTo>
                <a:lnTo>
                  <a:pt x="3483651" y="3615108"/>
                </a:lnTo>
                <a:lnTo>
                  <a:pt x="0" y="36151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6" id="26"/>
          <p:cNvSpPr txBox="true"/>
          <p:nvPr/>
        </p:nvSpPr>
        <p:spPr>
          <a:xfrm rot="0">
            <a:off x="3542810" y="382962"/>
            <a:ext cx="11652404" cy="1315210"/>
          </a:xfrm>
          <a:prstGeom prst="rect">
            <a:avLst/>
          </a:prstGeom>
        </p:spPr>
        <p:txBody>
          <a:bodyPr anchor="t" rtlCol="false" tIns="0" lIns="0" bIns="0" rIns="0">
            <a:spAutoFit/>
          </a:bodyPr>
          <a:lstStyle/>
          <a:p>
            <a:pPr algn="ctr">
              <a:lnSpc>
                <a:spcPts val="9683"/>
              </a:lnSpc>
            </a:pPr>
            <a:r>
              <a:rPr lang="en-US" sz="7017" spc="-722">
                <a:solidFill>
                  <a:srgbClr val="F2EFEB"/>
                </a:solidFill>
                <a:latin typeface="Bugaki Italics"/>
              </a:rPr>
              <a:t>METODOLOGIA KANBAN</a:t>
            </a:r>
          </a:p>
        </p:txBody>
      </p:sp>
      <p:sp>
        <p:nvSpPr>
          <p:cNvPr name="TextBox 27" id="27"/>
          <p:cNvSpPr txBox="true"/>
          <p:nvPr/>
        </p:nvSpPr>
        <p:spPr>
          <a:xfrm rot="0">
            <a:off x="2524485" y="2310698"/>
            <a:ext cx="2579331" cy="687148"/>
          </a:xfrm>
          <a:prstGeom prst="rect">
            <a:avLst/>
          </a:prstGeom>
        </p:spPr>
        <p:txBody>
          <a:bodyPr anchor="t" rtlCol="false" tIns="0" lIns="0" bIns="0" rIns="0">
            <a:spAutoFit/>
          </a:bodyPr>
          <a:lstStyle/>
          <a:p>
            <a:pPr algn="ctr">
              <a:lnSpc>
                <a:spcPts val="5465"/>
              </a:lnSpc>
            </a:pPr>
            <a:r>
              <a:rPr lang="en-US" sz="4554" spc="-273">
                <a:solidFill>
                  <a:srgbClr val="F2EFEB"/>
                </a:solidFill>
                <a:latin typeface="Space Mono Bold"/>
              </a:rPr>
              <a:t>01</a:t>
            </a:r>
          </a:p>
        </p:txBody>
      </p:sp>
      <p:sp>
        <p:nvSpPr>
          <p:cNvPr name="TextBox 28" id="28"/>
          <p:cNvSpPr txBox="true"/>
          <p:nvPr/>
        </p:nvSpPr>
        <p:spPr>
          <a:xfrm rot="0">
            <a:off x="1747664" y="3362722"/>
            <a:ext cx="4132973" cy="6513510"/>
          </a:xfrm>
          <a:prstGeom prst="rect">
            <a:avLst/>
          </a:prstGeom>
        </p:spPr>
        <p:txBody>
          <a:bodyPr anchor="t" rtlCol="false" tIns="0" lIns="0" bIns="0" rIns="0">
            <a:spAutoFit/>
          </a:bodyPr>
          <a:lstStyle/>
          <a:p>
            <a:pPr algn="just">
              <a:lnSpc>
                <a:spcPts val="2604"/>
              </a:lnSpc>
            </a:pPr>
            <a:r>
              <a:rPr lang="en-US" sz="2170" spc="-130">
                <a:solidFill>
                  <a:srgbClr val="160E0C"/>
                </a:solidFill>
                <a:latin typeface="Space Mono Bold"/>
              </a:rPr>
              <a:t>O kanban é um método de gestão de projetos que foi criado no Japão, na década de 1940. Seu objetivo é aumentar a eficiência dos processos produtivos, reduzindo o desperdício de tempo e materiais através da organização do fluxo de trabalho.</a:t>
            </a:r>
          </a:p>
          <a:p>
            <a:pPr algn="just">
              <a:lnSpc>
                <a:spcPts val="2604"/>
              </a:lnSpc>
            </a:pPr>
            <a:r>
              <a:rPr lang="en-US" sz="2170" spc="-130">
                <a:solidFill>
                  <a:srgbClr val="160E0C"/>
                </a:solidFill>
                <a:latin typeface="Space Mono Bold"/>
              </a:rPr>
              <a:t> </a:t>
            </a:r>
          </a:p>
          <a:p>
            <a:pPr algn="just" marL="0" indent="0" lvl="0">
              <a:lnSpc>
                <a:spcPts val="2604"/>
              </a:lnSpc>
              <a:spcBef>
                <a:spcPct val="0"/>
              </a:spcBef>
            </a:pPr>
            <a:r>
              <a:rPr lang="en-US" sz="2170" spc="-130">
                <a:solidFill>
                  <a:srgbClr val="160E0C"/>
                </a:solidFill>
                <a:latin typeface="Space Mono Bold"/>
              </a:rPr>
              <a:t>Ele é baseado em quatro princípios: visualização do fluxo, limitação do trabalho em progresso, estabelecimento de ordens de prioridade e melhoria contínua. Ele tem se tornado cada vez mais popular no mundo todo.</a:t>
            </a:r>
          </a:p>
        </p:txBody>
      </p:sp>
      <p:sp>
        <p:nvSpPr>
          <p:cNvPr name="TextBox 29" id="29"/>
          <p:cNvSpPr txBox="true"/>
          <p:nvPr/>
        </p:nvSpPr>
        <p:spPr>
          <a:xfrm rot="0">
            <a:off x="12297605" y="3400864"/>
            <a:ext cx="4132973" cy="4299727"/>
          </a:xfrm>
          <a:prstGeom prst="rect">
            <a:avLst/>
          </a:prstGeom>
        </p:spPr>
        <p:txBody>
          <a:bodyPr anchor="t" rtlCol="false" tIns="0" lIns="0" bIns="0" rIns="0">
            <a:spAutoFit/>
          </a:bodyPr>
          <a:lstStyle/>
          <a:p>
            <a:pPr algn="just" marL="0" indent="0" lvl="0">
              <a:lnSpc>
                <a:spcPts val="2870"/>
              </a:lnSpc>
              <a:spcBef>
                <a:spcPct val="0"/>
              </a:spcBef>
            </a:pPr>
            <a:r>
              <a:rPr lang="en-US" sz="2391" spc="-143">
                <a:solidFill>
                  <a:srgbClr val="160E0C"/>
                </a:solidFill>
                <a:latin typeface="Space Mono Bold"/>
              </a:rPr>
              <a:t>O uso do método Kanban para o gerenciamento do fluxo de trabalho pode ajudá-lo significativamente com a priorização de tarefas. Ele o guiará para organizar as tarefas com base em sua importância e resolverá problemas urgentes o mais rápido possível.</a:t>
            </a:r>
          </a:p>
        </p:txBody>
      </p:sp>
      <p:sp>
        <p:nvSpPr>
          <p:cNvPr name="TextBox 30" id="30"/>
          <p:cNvSpPr txBox="true"/>
          <p:nvPr/>
        </p:nvSpPr>
        <p:spPr>
          <a:xfrm rot="0">
            <a:off x="7854335" y="2310698"/>
            <a:ext cx="2579331" cy="687148"/>
          </a:xfrm>
          <a:prstGeom prst="rect">
            <a:avLst/>
          </a:prstGeom>
        </p:spPr>
        <p:txBody>
          <a:bodyPr anchor="t" rtlCol="false" tIns="0" lIns="0" bIns="0" rIns="0">
            <a:spAutoFit/>
          </a:bodyPr>
          <a:lstStyle/>
          <a:p>
            <a:pPr algn="ctr">
              <a:lnSpc>
                <a:spcPts val="5465"/>
              </a:lnSpc>
            </a:pPr>
            <a:r>
              <a:rPr lang="en-US" sz="4554" spc="-273">
                <a:solidFill>
                  <a:srgbClr val="F2EFEB"/>
                </a:solidFill>
                <a:latin typeface="Space Mono Bold"/>
              </a:rPr>
              <a:t>02</a:t>
            </a:r>
          </a:p>
        </p:txBody>
      </p:sp>
      <p:sp>
        <p:nvSpPr>
          <p:cNvPr name="TextBox 31" id="31"/>
          <p:cNvSpPr txBox="true"/>
          <p:nvPr/>
        </p:nvSpPr>
        <p:spPr>
          <a:xfrm rot="0">
            <a:off x="13074425" y="2361249"/>
            <a:ext cx="2579331" cy="687148"/>
          </a:xfrm>
          <a:prstGeom prst="rect">
            <a:avLst/>
          </a:prstGeom>
        </p:spPr>
        <p:txBody>
          <a:bodyPr anchor="t" rtlCol="false" tIns="0" lIns="0" bIns="0" rIns="0">
            <a:spAutoFit/>
          </a:bodyPr>
          <a:lstStyle/>
          <a:p>
            <a:pPr algn="ctr">
              <a:lnSpc>
                <a:spcPts val="5465"/>
              </a:lnSpc>
            </a:pPr>
            <a:r>
              <a:rPr lang="en-US" sz="4554" spc="-273">
                <a:solidFill>
                  <a:srgbClr val="F2EFEB"/>
                </a:solidFill>
                <a:latin typeface="Space Mono Bold"/>
              </a:rPr>
              <a:t>03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BDD9"/>
        </a:solidFill>
      </p:bgPr>
    </p:bg>
    <p:spTree>
      <p:nvGrpSpPr>
        <p:cNvPr id="1" name=""/>
        <p:cNvGrpSpPr/>
        <p:nvPr/>
      </p:nvGrpSpPr>
      <p:grpSpPr>
        <a:xfrm>
          <a:off x="0" y="0"/>
          <a:ext cx="0" cy="0"/>
          <a:chOff x="0" y="0"/>
          <a:chExt cx="0" cy="0"/>
        </a:xfrm>
      </p:grpSpPr>
      <p:grpSp>
        <p:nvGrpSpPr>
          <p:cNvPr name="Group 2" id="2"/>
          <p:cNvGrpSpPr/>
          <p:nvPr/>
        </p:nvGrpSpPr>
        <p:grpSpPr>
          <a:xfrm rot="0">
            <a:off x="3258101" y="206916"/>
            <a:ext cx="12395655" cy="1941857"/>
            <a:chOff x="0" y="0"/>
            <a:chExt cx="1541123" cy="241427"/>
          </a:xfrm>
        </p:grpSpPr>
        <p:sp>
          <p:nvSpPr>
            <p:cNvPr name="Freeform 3" id="3"/>
            <p:cNvSpPr/>
            <p:nvPr/>
          </p:nvSpPr>
          <p:spPr>
            <a:xfrm flipH="false" flipV="false" rot="0">
              <a:off x="0" y="0"/>
              <a:ext cx="1541123" cy="241427"/>
            </a:xfrm>
            <a:custGeom>
              <a:avLst/>
              <a:gdLst/>
              <a:ahLst/>
              <a:cxnLst/>
              <a:rect r="r" b="b" t="t" l="l"/>
              <a:pathLst>
                <a:path h="241427" w="1541123">
                  <a:moveTo>
                    <a:pt x="770561" y="0"/>
                  </a:moveTo>
                  <a:cubicBezTo>
                    <a:pt x="344992" y="0"/>
                    <a:pt x="0" y="54045"/>
                    <a:pt x="0" y="120713"/>
                  </a:cubicBezTo>
                  <a:cubicBezTo>
                    <a:pt x="0" y="187381"/>
                    <a:pt x="344992" y="241427"/>
                    <a:pt x="770561" y="241427"/>
                  </a:cubicBezTo>
                  <a:cubicBezTo>
                    <a:pt x="1196130" y="241427"/>
                    <a:pt x="1541123" y="187381"/>
                    <a:pt x="1541123" y="120713"/>
                  </a:cubicBezTo>
                  <a:cubicBezTo>
                    <a:pt x="1541123" y="54045"/>
                    <a:pt x="1196130" y="0"/>
                    <a:pt x="770561" y="0"/>
                  </a:cubicBezTo>
                  <a:close/>
                </a:path>
              </a:pathLst>
            </a:custGeom>
            <a:solidFill>
              <a:srgbClr val="54BEF9"/>
            </a:solidFill>
            <a:ln w="57150" cap="sq">
              <a:solidFill>
                <a:srgbClr val="000000"/>
              </a:solidFill>
              <a:prstDash val="solid"/>
              <a:miter/>
            </a:ln>
          </p:spPr>
        </p:sp>
        <p:sp>
          <p:nvSpPr>
            <p:cNvPr name="TextBox 4" id="4"/>
            <p:cNvSpPr txBox="true"/>
            <p:nvPr/>
          </p:nvSpPr>
          <p:spPr>
            <a:xfrm>
              <a:off x="144480" y="-15466"/>
              <a:ext cx="1252162" cy="23425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258101" y="2098222"/>
            <a:ext cx="1112099" cy="111209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BEF9"/>
            </a:solidFill>
            <a:ln w="47625"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06378" y="3356630"/>
            <a:ext cx="9552307" cy="6519602"/>
            <a:chOff x="0" y="0"/>
            <a:chExt cx="2515834" cy="1717097"/>
          </a:xfrm>
        </p:grpSpPr>
        <p:sp>
          <p:nvSpPr>
            <p:cNvPr name="Freeform 9" id="9"/>
            <p:cNvSpPr/>
            <p:nvPr/>
          </p:nvSpPr>
          <p:spPr>
            <a:xfrm flipH="false" flipV="false" rot="0">
              <a:off x="0" y="0"/>
              <a:ext cx="2515834" cy="1717097"/>
            </a:xfrm>
            <a:custGeom>
              <a:avLst/>
              <a:gdLst/>
              <a:ahLst/>
              <a:cxnLst/>
              <a:rect r="r" b="b" t="t" l="l"/>
              <a:pathLst>
                <a:path h="1717097" w="2515834">
                  <a:moveTo>
                    <a:pt x="21072" y="0"/>
                  </a:moveTo>
                  <a:lnTo>
                    <a:pt x="2494761" y="0"/>
                  </a:lnTo>
                  <a:cubicBezTo>
                    <a:pt x="2506399" y="0"/>
                    <a:pt x="2515834" y="9434"/>
                    <a:pt x="2515834" y="21072"/>
                  </a:cubicBezTo>
                  <a:lnTo>
                    <a:pt x="2515834" y="1696024"/>
                  </a:lnTo>
                  <a:cubicBezTo>
                    <a:pt x="2515834" y="1707662"/>
                    <a:pt x="2506399" y="1717097"/>
                    <a:pt x="2494761" y="1717097"/>
                  </a:cubicBezTo>
                  <a:lnTo>
                    <a:pt x="21072" y="1717097"/>
                  </a:lnTo>
                  <a:cubicBezTo>
                    <a:pt x="9434" y="1717097"/>
                    <a:pt x="0" y="1707662"/>
                    <a:pt x="0" y="1696024"/>
                  </a:cubicBezTo>
                  <a:lnTo>
                    <a:pt x="0" y="21072"/>
                  </a:lnTo>
                  <a:cubicBezTo>
                    <a:pt x="0" y="9434"/>
                    <a:pt x="9434" y="0"/>
                    <a:pt x="21072" y="0"/>
                  </a:cubicBezTo>
                  <a:close/>
                </a:path>
              </a:pathLst>
            </a:custGeom>
            <a:solidFill>
              <a:srgbClr val="F2EFEB"/>
            </a:solidFill>
            <a:ln w="57150" cap="rnd">
              <a:solidFill>
                <a:srgbClr val="DF2687"/>
              </a:solidFill>
              <a:prstDash val="solid"/>
              <a:round/>
            </a:ln>
          </p:spPr>
        </p:sp>
        <p:sp>
          <p:nvSpPr>
            <p:cNvPr name="TextBox 10" id="10"/>
            <p:cNvSpPr txBox="true"/>
            <p:nvPr/>
          </p:nvSpPr>
          <p:spPr>
            <a:xfrm>
              <a:off x="0" y="-38100"/>
              <a:ext cx="2515834" cy="175519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027373" y="3356630"/>
            <a:ext cx="4673436" cy="6519602"/>
            <a:chOff x="0" y="0"/>
            <a:chExt cx="1230864" cy="1717097"/>
          </a:xfrm>
        </p:grpSpPr>
        <p:sp>
          <p:nvSpPr>
            <p:cNvPr name="Freeform 12" id="12"/>
            <p:cNvSpPr/>
            <p:nvPr/>
          </p:nvSpPr>
          <p:spPr>
            <a:xfrm flipH="false" flipV="false" rot="0">
              <a:off x="0" y="0"/>
              <a:ext cx="1230864" cy="1717097"/>
            </a:xfrm>
            <a:custGeom>
              <a:avLst/>
              <a:gdLst/>
              <a:ahLst/>
              <a:cxnLst/>
              <a:rect r="r" b="b" t="t" l="l"/>
              <a:pathLst>
                <a:path h="1717097" w="1230864">
                  <a:moveTo>
                    <a:pt x="43071" y="0"/>
                  </a:moveTo>
                  <a:lnTo>
                    <a:pt x="1187793" y="0"/>
                  </a:lnTo>
                  <a:cubicBezTo>
                    <a:pt x="1199216" y="0"/>
                    <a:pt x="1210171" y="4538"/>
                    <a:pt x="1218249" y="12615"/>
                  </a:cubicBezTo>
                  <a:cubicBezTo>
                    <a:pt x="1226326" y="20693"/>
                    <a:pt x="1230864" y="31648"/>
                    <a:pt x="1230864" y="43071"/>
                  </a:cubicBezTo>
                  <a:lnTo>
                    <a:pt x="1230864" y="1674026"/>
                  </a:lnTo>
                  <a:cubicBezTo>
                    <a:pt x="1230864" y="1685449"/>
                    <a:pt x="1226326" y="1696404"/>
                    <a:pt x="1218249" y="1704481"/>
                  </a:cubicBezTo>
                  <a:cubicBezTo>
                    <a:pt x="1210171" y="1712559"/>
                    <a:pt x="1199216" y="1717097"/>
                    <a:pt x="1187793" y="1717097"/>
                  </a:cubicBezTo>
                  <a:lnTo>
                    <a:pt x="43071" y="1717097"/>
                  </a:lnTo>
                  <a:cubicBezTo>
                    <a:pt x="31648" y="1717097"/>
                    <a:pt x="20693" y="1712559"/>
                    <a:pt x="12615" y="1704481"/>
                  </a:cubicBezTo>
                  <a:cubicBezTo>
                    <a:pt x="4538" y="1696404"/>
                    <a:pt x="0" y="1685449"/>
                    <a:pt x="0" y="1674026"/>
                  </a:cubicBezTo>
                  <a:lnTo>
                    <a:pt x="0" y="43071"/>
                  </a:lnTo>
                  <a:cubicBezTo>
                    <a:pt x="0" y="31648"/>
                    <a:pt x="4538" y="20693"/>
                    <a:pt x="12615" y="12615"/>
                  </a:cubicBezTo>
                  <a:cubicBezTo>
                    <a:pt x="20693" y="4538"/>
                    <a:pt x="31648" y="0"/>
                    <a:pt x="43071" y="0"/>
                  </a:cubicBezTo>
                  <a:close/>
                </a:path>
              </a:pathLst>
            </a:custGeom>
            <a:solidFill>
              <a:srgbClr val="F2EFEB"/>
            </a:solidFill>
            <a:ln w="57150" cap="rnd">
              <a:solidFill>
                <a:srgbClr val="DF2687"/>
              </a:solidFill>
              <a:prstDash val="solid"/>
              <a:round/>
            </a:ln>
          </p:spPr>
        </p:sp>
        <p:sp>
          <p:nvSpPr>
            <p:cNvPr name="TextBox 13" id="13"/>
            <p:cNvSpPr txBox="true"/>
            <p:nvPr/>
          </p:nvSpPr>
          <p:spPr>
            <a:xfrm>
              <a:off x="0" y="-38100"/>
              <a:ext cx="1230864" cy="175519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3808041" y="2148773"/>
            <a:ext cx="1112099" cy="111209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BEF9"/>
            </a:solidFill>
            <a:ln w="47625" cap="sq">
              <a:solidFill>
                <a:srgbClr val="000000"/>
              </a:soli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713605" y="-1409977"/>
            <a:ext cx="4238090" cy="4114800"/>
          </a:xfrm>
          <a:custGeom>
            <a:avLst/>
            <a:gdLst/>
            <a:ahLst/>
            <a:cxnLst/>
            <a:rect r="r" b="b" t="t" l="l"/>
            <a:pathLst>
              <a:path h="4114800" w="4238090">
                <a:moveTo>
                  <a:pt x="0" y="0"/>
                </a:moveTo>
                <a:lnTo>
                  <a:pt x="4238090" y="0"/>
                </a:lnTo>
                <a:lnTo>
                  <a:pt x="423809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15333296" y="8068677"/>
            <a:ext cx="3483650" cy="3615109"/>
          </a:xfrm>
          <a:custGeom>
            <a:avLst/>
            <a:gdLst/>
            <a:ahLst/>
            <a:cxnLst/>
            <a:rect r="r" b="b" t="t" l="l"/>
            <a:pathLst>
              <a:path h="3615109" w="3483650">
                <a:moveTo>
                  <a:pt x="0" y="0"/>
                </a:moveTo>
                <a:lnTo>
                  <a:pt x="3483650" y="0"/>
                </a:lnTo>
                <a:lnTo>
                  <a:pt x="3483650" y="3615109"/>
                </a:lnTo>
                <a:lnTo>
                  <a:pt x="0" y="3615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3542810" y="382962"/>
            <a:ext cx="11652404" cy="1315210"/>
          </a:xfrm>
          <a:prstGeom prst="rect">
            <a:avLst/>
          </a:prstGeom>
        </p:spPr>
        <p:txBody>
          <a:bodyPr anchor="t" rtlCol="false" tIns="0" lIns="0" bIns="0" rIns="0">
            <a:spAutoFit/>
          </a:bodyPr>
          <a:lstStyle/>
          <a:p>
            <a:pPr algn="ctr">
              <a:lnSpc>
                <a:spcPts val="9683"/>
              </a:lnSpc>
            </a:pPr>
            <a:r>
              <a:rPr lang="en-US" sz="7017" spc="-722">
                <a:solidFill>
                  <a:srgbClr val="F2EFEB"/>
                </a:solidFill>
                <a:latin typeface="Bugaki Italics"/>
              </a:rPr>
              <a:t>METODOLOGIA KANBAN</a:t>
            </a:r>
          </a:p>
        </p:txBody>
      </p:sp>
      <p:sp>
        <p:nvSpPr>
          <p:cNvPr name="TextBox 20" id="20"/>
          <p:cNvSpPr txBox="true"/>
          <p:nvPr/>
        </p:nvSpPr>
        <p:spPr>
          <a:xfrm rot="0">
            <a:off x="2524485" y="2310698"/>
            <a:ext cx="2579331" cy="687148"/>
          </a:xfrm>
          <a:prstGeom prst="rect">
            <a:avLst/>
          </a:prstGeom>
        </p:spPr>
        <p:txBody>
          <a:bodyPr anchor="t" rtlCol="false" tIns="0" lIns="0" bIns="0" rIns="0">
            <a:spAutoFit/>
          </a:bodyPr>
          <a:lstStyle/>
          <a:p>
            <a:pPr algn="ctr">
              <a:lnSpc>
                <a:spcPts val="5465"/>
              </a:lnSpc>
            </a:pPr>
            <a:r>
              <a:rPr lang="en-US" sz="4554" spc="-273">
                <a:solidFill>
                  <a:srgbClr val="F2EFEB"/>
                </a:solidFill>
                <a:latin typeface="Space Mono Bold"/>
              </a:rPr>
              <a:t>01</a:t>
            </a:r>
          </a:p>
        </p:txBody>
      </p:sp>
      <p:sp>
        <p:nvSpPr>
          <p:cNvPr name="TextBox 21" id="21"/>
          <p:cNvSpPr txBox="true"/>
          <p:nvPr/>
        </p:nvSpPr>
        <p:spPr>
          <a:xfrm rot="0">
            <a:off x="1710244" y="3565945"/>
            <a:ext cx="9144574" cy="6091446"/>
          </a:xfrm>
          <a:prstGeom prst="rect">
            <a:avLst/>
          </a:prstGeom>
        </p:spPr>
        <p:txBody>
          <a:bodyPr anchor="t" rtlCol="false" tIns="0" lIns="0" bIns="0" rIns="0">
            <a:spAutoFit/>
          </a:bodyPr>
          <a:lstStyle/>
          <a:p>
            <a:pPr algn="just">
              <a:lnSpc>
                <a:spcPts val="2319"/>
              </a:lnSpc>
            </a:pPr>
            <a:r>
              <a:rPr lang="en-US" sz="1933" spc="-115">
                <a:solidFill>
                  <a:srgbClr val="160E0C"/>
                </a:solidFill>
                <a:latin typeface="Space Mono Bold"/>
              </a:rPr>
              <a:t>O primeiro passo para a aplicação do quadro Kanban é o mapeamento do fluxo de trabalho de sua equipe. A partir dele, podem ser realizadas melhorias pontuais no processo.</a:t>
            </a:r>
          </a:p>
          <a:p>
            <a:pPr algn="just">
              <a:lnSpc>
                <a:spcPts val="2319"/>
              </a:lnSpc>
            </a:pPr>
            <a:r>
              <a:rPr lang="en-US" sz="1933" spc="-115">
                <a:solidFill>
                  <a:srgbClr val="160E0C"/>
                </a:solidFill>
                <a:latin typeface="Space Mono Bold"/>
              </a:rPr>
              <a:t>Os cartões podem ser organizados por cores, urgência, integrante da equipe ou atividade, enquanto os quadros são classificados nas colunas “A fazer”, “fazendo” e “feito” ou outra classificação que permita as atividades iniciais estarem à esquerda e as finais à direita.</a:t>
            </a:r>
          </a:p>
          <a:p>
            <a:pPr algn="just">
              <a:lnSpc>
                <a:spcPts val="2319"/>
              </a:lnSpc>
            </a:pPr>
            <a:r>
              <a:rPr lang="en-US" sz="1933" spc="-115">
                <a:solidFill>
                  <a:srgbClr val="160E0C"/>
                </a:solidFill>
                <a:latin typeface="Space Mono Bold"/>
              </a:rPr>
              <a:t>Em seguida, faça essas modificações na criação do quadro, na sua utilização do zero ou em modelos prontos. Foque nas principais dores da sua equipe. Alguns dos detalhes a serem descritos nas atividades são a pessoa responsável, o cliente (caso tenha) e a deadline.</a:t>
            </a:r>
          </a:p>
          <a:p>
            <a:pPr algn="just">
              <a:lnSpc>
                <a:spcPts val="2319"/>
              </a:lnSpc>
            </a:pPr>
            <a:r>
              <a:rPr lang="en-US" sz="1933" spc="-115">
                <a:solidFill>
                  <a:srgbClr val="160E0C"/>
                </a:solidFill>
                <a:latin typeface="Space Mono Bold"/>
              </a:rPr>
              <a:t>Vale lembrar que é necessário investir no treinamento do seu time em relação à metodologia que será utilizada. Dessa forma, os integrantes da sua equipe saberão que atitudes tomar em casos de imprevistos e como priorizar as atividades mais importantes.</a:t>
            </a:r>
          </a:p>
          <a:p>
            <a:pPr algn="just" marL="0" indent="0" lvl="0">
              <a:lnSpc>
                <a:spcPts val="2319"/>
              </a:lnSpc>
              <a:spcBef>
                <a:spcPct val="0"/>
              </a:spcBef>
            </a:pPr>
            <a:r>
              <a:rPr lang="en-US" sz="1933" spc="-115">
                <a:solidFill>
                  <a:srgbClr val="160E0C"/>
                </a:solidFill>
                <a:latin typeface="Space Mono Bold"/>
              </a:rPr>
              <a:t>Por fim, mude constantemente a estrutura do seu Kanban, mensurando os resultados e buscando melhorias efetivas. O Kanban é bastante versátil e, por isso, possibilita adaptações diferentes a necessidades distintas.</a:t>
            </a:r>
          </a:p>
        </p:txBody>
      </p:sp>
      <p:sp>
        <p:nvSpPr>
          <p:cNvPr name="TextBox 22" id="22"/>
          <p:cNvSpPr txBox="true"/>
          <p:nvPr/>
        </p:nvSpPr>
        <p:spPr>
          <a:xfrm rot="0">
            <a:off x="12297605" y="3400864"/>
            <a:ext cx="4132973" cy="5374659"/>
          </a:xfrm>
          <a:prstGeom prst="rect">
            <a:avLst/>
          </a:prstGeom>
        </p:spPr>
        <p:txBody>
          <a:bodyPr anchor="t" rtlCol="false" tIns="0" lIns="0" bIns="0" rIns="0">
            <a:spAutoFit/>
          </a:bodyPr>
          <a:lstStyle/>
          <a:p>
            <a:pPr algn="just" marL="0" indent="0" lvl="0">
              <a:lnSpc>
                <a:spcPts val="2870"/>
              </a:lnSpc>
              <a:spcBef>
                <a:spcPct val="0"/>
              </a:spcBef>
            </a:pPr>
            <a:r>
              <a:rPr lang="en-US" sz="2391" spc="-143">
                <a:solidFill>
                  <a:srgbClr val="160E0C"/>
                </a:solidFill>
                <a:latin typeface="Space Mono Bold"/>
              </a:rPr>
              <a:t>No Kanban, o controle do trabalho é baseado nos limites de trabalho em progresso (WIP) estabelecidos para cada coluna do quadro. A equipe se concentra em concluir as tarefas antes de iniciar novas, evitando sobrecargas e mantendo um fluxo constante. O foco está em otimizar o fluxo de trabalho e evitar gargalos.</a:t>
            </a:r>
          </a:p>
        </p:txBody>
      </p:sp>
      <p:sp>
        <p:nvSpPr>
          <p:cNvPr name="TextBox 23" id="23"/>
          <p:cNvSpPr txBox="true"/>
          <p:nvPr/>
        </p:nvSpPr>
        <p:spPr>
          <a:xfrm rot="0">
            <a:off x="13074425" y="2361249"/>
            <a:ext cx="2579331" cy="687148"/>
          </a:xfrm>
          <a:prstGeom prst="rect">
            <a:avLst/>
          </a:prstGeom>
        </p:spPr>
        <p:txBody>
          <a:bodyPr anchor="t" rtlCol="false" tIns="0" lIns="0" bIns="0" rIns="0">
            <a:spAutoFit/>
          </a:bodyPr>
          <a:lstStyle/>
          <a:p>
            <a:pPr algn="ctr">
              <a:lnSpc>
                <a:spcPts val="5465"/>
              </a:lnSpc>
            </a:pPr>
            <a:r>
              <a:rPr lang="en-US" sz="4554" spc="-273">
                <a:solidFill>
                  <a:srgbClr val="F2EFEB"/>
                </a:solidFill>
                <a:latin typeface="Space Mono Bold"/>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4BEF9"/>
        </a:solidFill>
      </p:bgPr>
    </p:bg>
    <p:spTree>
      <p:nvGrpSpPr>
        <p:cNvPr id="1" name=""/>
        <p:cNvGrpSpPr/>
        <p:nvPr/>
      </p:nvGrpSpPr>
      <p:grpSpPr>
        <a:xfrm>
          <a:off x="0" y="0"/>
          <a:ext cx="0" cy="0"/>
          <a:chOff x="0" y="0"/>
          <a:chExt cx="0" cy="0"/>
        </a:xfrm>
      </p:grpSpPr>
      <p:grpSp>
        <p:nvGrpSpPr>
          <p:cNvPr name="Group 2" id="2"/>
          <p:cNvGrpSpPr/>
          <p:nvPr/>
        </p:nvGrpSpPr>
        <p:grpSpPr>
          <a:xfrm rot="0">
            <a:off x="-257175" y="-727757"/>
            <a:ext cx="18802350" cy="3181350"/>
            <a:chOff x="0" y="0"/>
            <a:chExt cx="4952059" cy="837886"/>
          </a:xfrm>
        </p:grpSpPr>
        <p:sp>
          <p:nvSpPr>
            <p:cNvPr name="Freeform 3" id="3"/>
            <p:cNvSpPr/>
            <p:nvPr/>
          </p:nvSpPr>
          <p:spPr>
            <a:xfrm flipH="false" flipV="false" rot="0">
              <a:off x="0" y="0"/>
              <a:ext cx="4952059" cy="837886"/>
            </a:xfrm>
            <a:custGeom>
              <a:avLst/>
              <a:gdLst/>
              <a:ahLst/>
              <a:cxnLst/>
              <a:rect r="r" b="b" t="t" l="l"/>
              <a:pathLst>
                <a:path h="837886" w="4952059">
                  <a:moveTo>
                    <a:pt x="0" y="0"/>
                  </a:moveTo>
                  <a:lnTo>
                    <a:pt x="4952059" y="0"/>
                  </a:lnTo>
                  <a:lnTo>
                    <a:pt x="4952059" y="837886"/>
                  </a:lnTo>
                  <a:lnTo>
                    <a:pt x="0" y="837886"/>
                  </a:lnTo>
                  <a:close/>
                </a:path>
              </a:pathLst>
            </a:custGeom>
            <a:solidFill>
              <a:srgbClr val="FFBDD9"/>
            </a:solidFill>
          </p:spPr>
        </p:sp>
        <p:sp>
          <p:nvSpPr>
            <p:cNvPr name="TextBox 4" id="4"/>
            <p:cNvSpPr txBox="true"/>
            <p:nvPr/>
          </p:nvSpPr>
          <p:spPr>
            <a:xfrm>
              <a:off x="0" y="-38100"/>
              <a:ext cx="4952059" cy="87598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981939" y="454764"/>
            <a:ext cx="12395655" cy="3711266"/>
            <a:chOff x="0" y="0"/>
            <a:chExt cx="1541123" cy="461413"/>
          </a:xfrm>
        </p:grpSpPr>
        <p:sp>
          <p:nvSpPr>
            <p:cNvPr name="Freeform 6" id="6"/>
            <p:cNvSpPr/>
            <p:nvPr/>
          </p:nvSpPr>
          <p:spPr>
            <a:xfrm flipH="false" flipV="false" rot="0">
              <a:off x="0" y="0"/>
              <a:ext cx="1541123" cy="461413"/>
            </a:xfrm>
            <a:custGeom>
              <a:avLst/>
              <a:gdLst/>
              <a:ahLst/>
              <a:cxnLst/>
              <a:rect r="r" b="b" t="t" l="l"/>
              <a:pathLst>
                <a:path h="461413" w="1541123">
                  <a:moveTo>
                    <a:pt x="770561" y="0"/>
                  </a:moveTo>
                  <a:cubicBezTo>
                    <a:pt x="344992" y="0"/>
                    <a:pt x="0" y="103291"/>
                    <a:pt x="0" y="230706"/>
                  </a:cubicBezTo>
                  <a:cubicBezTo>
                    <a:pt x="0" y="358122"/>
                    <a:pt x="344992" y="461413"/>
                    <a:pt x="770561" y="461413"/>
                  </a:cubicBezTo>
                  <a:cubicBezTo>
                    <a:pt x="1196130" y="461413"/>
                    <a:pt x="1541123" y="358122"/>
                    <a:pt x="1541123" y="230706"/>
                  </a:cubicBezTo>
                  <a:cubicBezTo>
                    <a:pt x="1541123" y="103291"/>
                    <a:pt x="1196130" y="0"/>
                    <a:pt x="770561" y="0"/>
                  </a:cubicBezTo>
                  <a:close/>
                </a:path>
              </a:pathLst>
            </a:custGeom>
            <a:solidFill>
              <a:srgbClr val="54BEF9"/>
            </a:solidFill>
            <a:ln w="57150" cap="sq">
              <a:solidFill>
                <a:srgbClr val="54BEF9"/>
              </a:solidFill>
              <a:prstDash val="solid"/>
              <a:miter/>
            </a:ln>
          </p:spPr>
        </p:sp>
        <p:sp>
          <p:nvSpPr>
            <p:cNvPr name="TextBox 7" id="7"/>
            <p:cNvSpPr txBox="true"/>
            <p:nvPr/>
          </p:nvSpPr>
          <p:spPr>
            <a:xfrm>
              <a:off x="144480" y="5157"/>
              <a:ext cx="1252162" cy="41299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230154" y="2705975"/>
            <a:ext cx="6514534" cy="3237881"/>
            <a:chOff x="0" y="0"/>
            <a:chExt cx="1715762" cy="852775"/>
          </a:xfrm>
        </p:grpSpPr>
        <p:sp>
          <p:nvSpPr>
            <p:cNvPr name="Freeform 9" id="9"/>
            <p:cNvSpPr/>
            <p:nvPr/>
          </p:nvSpPr>
          <p:spPr>
            <a:xfrm flipH="false" flipV="false" rot="0">
              <a:off x="0" y="0"/>
              <a:ext cx="1715762" cy="852775"/>
            </a:xfrm>
            <a:custGeom>
              <a:avLst/>
              <a:gdLst/>
              <a:ahLst/>
              <a:cxnLst/>
              <a:rect r="r" b="b" t="t" l="l"/>
              <a:pathLst>
                <a:path h="852775" w="1715762">
                  <a:moveTo>
                    <a:pt x="30899" y="0"/>
                  </a:moveTo>
                  <a:lnTo>
                    <a:pt x="1684863" y="0"/>
                  </a:lnTo>
                  <a:cubicBezTo>
                    <a:pt x="1701928" y="0"/>
                    <a:pt x="1715762" y="13834"/>
                    <a:pt x="1715762" y="30899"/>
                  </a:cubicBezTo>
                  <a:lnTo>
                    <a:pt x="1715762" y="821877"/>
                  </a:lnTo>
                  <a:cubicBezTo>
                    <a:pt x="1715762" y="838942"/>
                    <a:pt x="1701928" y="852775"/>
                    <a:pt x="1684863" y="852775"/>
                  </a:cubicBezTo>
                  <a:lnTo>
                    <a:pt x="30899" y="852775"/>
                  </a:lnTo>
                  <a:cubicBezTo>
                    <a:pt x="13834" y="852775"/>
                    <a:pt x="0" y="838942"/>
                    <a:pt x="0" y="821877"/>
                  </a:cubicBezTo>
                  <a:lnTo>
                    <a:pt x="0" y="30899"/>
                  </a:lnTo>
                  <a:cubicBezTo>
                    <a:pt x="0" y="13834"/>
                    <a:pt x="13834" y="0"/>
                    <a:pt x="30899" y="0"/>
                  </a:cubicBezTo>
                  <a:close/>
                </a:path>
              </a:pathLst>
            </a:custGeom>
            <a:solidFill>
              <a:srgbClr val="F2EFEB"/>
            </a:solidFill>
            <a:ln w="38100" cap="rnd">
              <a:solidFill>
                <a:srgbClr val="000000"/>
              </a:solidFill>
              <a:prstDash val="solid"/>
              <a:round/>
            </a:ln>
          </p:spPr>
        </p:sp>
        <p:sp>
          <p:nvSpPr>
            <p:cNvPr name="TextBox 10" id="10"/>
            <p:cNvSpPr txBox="true"/>
            <p:nvPr/>
          </p:nvSpPr>
          <p:spPr>
            <a:xfrm>
              <a:off x="0" y="-38100"/>
              <a:ext cx="1715762" cy="8908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981939" y="2800238"/>
            <a:ext cx="5010966" cy="3048000"/>
          </a:xfrm>
          <a:prstGeom prst="rect">
            <a:avLst/>
          </a:prstGeom>
        </p:spPr>
        <p:txBody>
          <a:bodyPr anchor="t" rtlCol="false" tIns="0" lIns="0" bIns="0" rIns="0">
            <a:spAutoFit/>
          </a:bodyPr>
          <a:lstStyle/>
          <a:p>
            <a:pPr algn="just" marL="0" indent="0" lvl="0">
              <a:lnSpc>
                <a:spcPts val="2401"/>
              </a:lnSpc>
              <a:spcBef>
                <a:spcPct val="0"/>
              </a:spcBef>
            </a:pPr>
            <a:r>
              <a:rPr lang="en-US" sz="2000" spc="-120">
                <a:solidFill>
                  <a:srgbClr val="160E0C"/>
                </a:solidFill>
                <a:latin typeface="Space Mono Bold"/>
              </a:rPr>
              <a:t>7.1 O design thinking é centrado no ser humano, altamente colaborativo, experimental, otimista e visual. Assim, é preciso acreditar que se pode fazer a diferença, desenvolvendo um processo intencional para chegar ao novo, impactar positivamente as pessoas e criar soluções de negócio inovadoras.</a:t>
            </a:r>
          </a:p>
        </p:txBody>
      </p:sp>
      <p:sp>
        <p:nvSpPr>
          <p:cNvPr name="Freeform 12" id="12"/>
          <p:cNvSpPr/>
          <p:nvPr/>
        </p:nvSpPr>
        <p:spPr>
          <a:xfrm flipH="true" flipV="false" rot="0">
            <a:off x="1381361" y="3607077"/>
            <a:ext cx="1600578" cy="1624202"/>
          </a:xfrm>
          <a:custGeom>
            <a:avLst/>
            <a:gdLst/>
            <a:ahLst/>
            <a:cxnLst/>
            <a:rect r="r" b="b" t="t" l="l"/>
            <a:pathLst>
              <a:path h="1624202" w="1600578">
                <a:moveTo>
                  <a:pt x="1600578" y="0"/>
                </a:moveTo>
                <a:lnTo>
                  <a:pt x="0" y="0"/>
                </a:lnTo>
                <a:lnTo>
                  <a:pt x="0" y="1624203"/>
                </a:lnTo>
                <a:lnTo>
                  <a:pt x="1600578" y="1624203"/>
                </a:lnTo>
                <a:lnTo>
                  <a:pt x="1600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93004" y="6440597"/>
            <a:ext cx="6514534" cy="2963362"/>
            <a:chOff x="0" y="0"/>
            <a:chExt cx="1715762" cy="780474"/>
          </a:xfrm>
        </p:grpSpPr>
        <p:sp>
          <p:nvSpPr>
            <p:cNvPr name="Freeform 14" id="14"/>
            <p:cNvSpPr/>
            <p:nvPr/>
          </p:nvSpPr>
          <p:spPr>
            <a:xfrm flipH="false" flipV="false" rot="0">
              <a:off x="0" y="0"/>
              <a:ext cx="1715762" cy="780474"/>
            </a:xfrm>
            <a:custGeom>
              <a:avLst/>
              <a:gdLst/>
              <a:ahLst/>
              <a:cxnLst/>
              <a:rect r="r" b="b" t="t" l="l"/>
              <a:pathLst>
                <a:path h="780474" w="1715762">
                  <a:moveTo>
                    <a:pt x="30899" y="0"/>
                  </a:moveTo>
                  <a:lnTo>
                    <a:pt x="1684863" y="0"/>
                  </a:lnTo>
                  <a:cubicBezTo>
                    <a:pt x="1701928" y="0"/>
                    <a:pt x="1715762" y="13834"/>
                    <a:pt x="1715762" y="30899"/>
                  </a:cubicBezTo>
                  <a:lnTo>
                    <a:pt x="1715762" y="749575"/>
                  </a:lnTo>
                  <a:cubicBezTo>
                    <a:pt x="1715762" y="766640"/>
                    <a:pt x="1701928" y="780474"/>
                    <a:pt x="1684863" y="780474"/>
                  </a:cubicBezTo>
                  <a:lnTo>
                    <a:pt x="30899" y="780474"/>
                  </a:lnTo>
                  <a:cubicBezTo>
                    <a:pt x="13834" y="780474"/>
                    <a:pt x="0" y="766640"/>
                    <a:pt x="0" y="749575"/>
                  </a:cubicBezTo>
                  <a:lnTo>
                    <a:pt x="0" y="30899"/>
                  </a:lnTo>
                  <a:cubicBezTo>
                    <a:pt x="0" y="13834"/>
                    <a:pt x="13834" y="0"/>
                    <a:pt x="30899" y="0"/>
                  </a:cubicBezTo>
                  <a:close/>
                </a:path>
              </a:pathLst>
            </a:custGeom>
            <a:solidFill>
              <a:srgbClr val="F2EFEB"/>
            </a:solidFill>
            <a:ln w="38100" cap="rnd">
              <a:solidFill>
                <a:srgbClr val="000000"/>
              </a:solidFill>
              <a:prstDash val="solid"/>
              <a:round/>
            </a:ln>
          </p:spPr>
        </p:sp>
        <p:sp>
          <p:nvSpPr>
            <p:cNvPr name="TextBox 15" id="15"/>
            <p:cNvSpPr txBox="true"/>
            <p:nvPr/>
          </p:nvSpPr>
          <p:spPr>
            <a:xfrm>
              <a:off x="0" y="-38100"/>
              <a:ext cx="1715762" cy="818574"/>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true" flipV="false" rot="0">
            <a:off x="1492715" y="6880042"/>
            <a:ext cx="1600578" cy="1624202"/>
          </a:xfrm>
          <a:custGeom>
            <a:avLst/>
            <a:gdLst/>
            <a:ahLst/>
            <a:cxnLst/>
            <a:rect r="r" b="b" t="t" l="l"/>
            <a:pathLst>
              <a:path h="1624202" w="1600578">
                <a:moveTo>
                  <a:pt x="1600577" y="0"/>
                </a:moveTo>
                <a:lnTo>
                  <a:pt x="0" y="0"/>
                </a:lnTo>
                <a:lnTo>
                  <a:pt x="0" y="1624202"/>
                </a:lnTo>
                <a:lnTo>
                  <a:pt x="1600577" y="1624202"/>
                </a:lnTo>
                <a:lnTo>
                  <a:pt x="160057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3093292" y="6550069"/>
            <a:ext cx="5010966" cy="2744420"/>
          </a:xfrm>
          <a:prstGeom prst="rect">
            <a:avLst/>
          </a:prstGeom>
        </p:spPr>
        <p:txBody>
          <a:bodyPr anchor="t" rtlCol="false" tIns="0" lIns="0" bIns="0" rIns="0">
            <a:spAutoFit/>
          </a:bodyPr>
          <a:lstStyle/>
          <a:p>
            <a:pPr algn="just" marL="0" indent="0" lvl="0">
              <a:lnSpc>
                <a:spcPts val="2401"/>
              </a:lnSpc>
              <a:spcBef>
                <a:spcPct val="0"/>
              </a:spcBef>
            </a:pPr>
            <a:r>
              <a:rPr lang="en-US" sz="2000" spc="-120">
                <a:solidFill>
                  <a:srgbClr val="160E0C"/>
                </a:solidFill>
                <a:latin typeface="Space Mono Bold"/>
              </a:rPr>
              <a:t>7.2.1 significa entrar na cabeça dos seus usuários finais para realmente entender suas experiências e problemas, viabilizando criar soluções melhores. (E continuar experimentando, testando e refinando essas ideias até chegar a um produto final consistente.)</a:t>
            </a:r>
          </a:p>
        </p:txBody>
      </p:sp>
      <p:grpSp>
        <p:nvGrpSpPr>
          <p:cNvPr name="Group 18" id="18"/>
          <p:cNvGrpSpPr/>
          <p:nvPr/>
        </p:nvGrpSpPr>
        <p:grpSpPr>
          <a:xfrm rot="0">
            <a:off x="10280751" y="2800238"/>
            <a:ext cx="6514534" cy="3237881"/>
            <a:chOff x="0" y="0"/>
            <a:chExt cx="1715762" cy="852775"/>
          </a:xfrm>
        </p:grpSpPr>
        <p:sp>
          <p:nvSpPr>
            <p:cNvPr name="Freeform 19" id="19"/>
            <p:cNvSpPr/>
            <p:nvPr/>
          </p:nvSpPr>
          <p:spPr>
            <a:xfrm flipH="false" flipV="false" rot="0">
              <a:off x="0" y="0"/>
              <a:ext cx="1715762" cy="852775"/>
            </a:xfrm>
            <a:custGeom>
              <a:avLst/>
              <a:gdLst/>
              <a:ahLst/>
              <a:cxnLst/>
              <a:rect r="r" b="b" t="t" l="l"/>
              <a:pathLst>
                <a:path h="852775" w="1715762">
                  <a:moveTo>
                    <a:pt x="30899" y="0"/>
                  </a:moveTo>
                  <a:lnTo>
                    <a:pt x="1684863" y="0"/>
                  </a:lnTo>
                  <a:cubicBezTo>
                    <a:pt x="1701928" y="0"/>
                    <a:pt x="1715762" y="13834"/>
                    <a:pt x="1715762" y="30899"/>
                  </a:cubicBezTo>
                  <a:lnTo>
                    <a:pt x="1715762" y="821877"/>
                  </a:lnTo>
                  <a:cubicBezTo>
                    <a:pt x="1715762" y="838942"/>
                    <a:pt x="1701928" y="852775"/>
                    <a:pt x="1684863" y="852775"/>
                  </a:cubicBezTo>
                  <a:lnTo>
                    <a:pt x="30899" y="852775"/>
                  </a:lnTo>
                  <a:cubicBezTo>
                    <a:pt x="13834" y="852775"/>
                    <a:pt x="0" y="838942"/>
                    <a:pt x="0" y="821877"/>
                  </a:cubicBezTo>
                  <a:lnTo>
                    <a:pt x="0" y="30899"/>
                  </a:lnTo>
                  <a:cubicBezTo>
                    <a:pt x="0" y="13834"/>
                    <a:pt x="13834" y="0"/>
                    <a:pt x="30899" y="0"/>
                  </a:cubicBezTo>
                  <a:close/>
                </a:path>
              </a:pathLst>
            </a:custGeom>
            <a:solidFill>
              <a:srgbClr val="F2EFEB"/>
            </a:solidFill>
            <a:ln w="38100" cap="rnd">
              <a:solidFill>
                <a:srgbClr val="000000"/>
              </a:solidFill>
              <a:prstDash val="solid"/>
              <a:round/>
            </a:ln>
          </p:spPr>
        </p:sp>
        <p:sp>
          <p:nvSpPr>
            <p:cNvPr name="TextBox 20" id="20"/>
            <p:cNvSpPr txBox="true"/>
            <p:nvPr/>
          </p:nvSpPr>
          <p:spPr>
            <a:xfrm>
              <a:off x="0" y="-38100"/>
              <a:ext cx="1715762" cy="890875"/>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true" flipV="false" rot="0">
            <a:off x="9480463" y="3767350"/>
            <a:ext cx="1600578" cy="1624202"/>
          </a:xfrm>
          <a:custGeom>
            <a:avLst/>
            <a:gdLst/>
            <a:ahLst/>
            <a:cxnLst/>
            <a:rect r="r" b="b" t="t" l="l"/>
            <a:pathLst>
              <a:path h="1624202" w="1600578">
                <a:moveTo>
                  <a:pt x="1600577" y="0"/>
                </a:moveTo>
                <a:lnTo>
                  <a:pt x="0" y="0"/>
                </a:lnTo>
                <a:lnTo>
                  <a:pt x="0" y="1624203"/>
                </a:lnTo>
                <a:lnTo>
                  <a:pt x="1600577" y="1624203"/>
                </a:lnTo>
                <a:lnTo>
                  <a:pt x="160057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11336722" y="3046969"/>
            <a:ext cx="5010966" cy="2744420"/>
          </a:xfrm>
          <a:prstGeom prst="rect">
            <a:avLst/>
          </a:prstGeom>
        </p:spPr>
        <p:txBody>
          <a:bodyPr anchor="t" rtlCol="false" tIns="0" lIns="0" bIns="0" rIns="0">
            <a:spAutoFit/>
          </a:bodyPr>
          <a:lstStyle/>
          <a:p>
            <a:pPr algn="just" marL="0" indent="0" lvl="0">
              <a:lnSpc>
                <a:spcPts val="2401"/>
              </a:lnSpc>
              <a:spcBef>
                <a:spcPct val="0"/>
              </a:spcBef>
            </a:pPr>
            <a:r>
              <a:rPr lang="en-US" sz="2000" spc="-120">
                <a:solidFill>
                  <a:srgbClr val="160E0C"/>
                </a:solidFill>
                <a:latin typeface="Space Mono Bold"/>
              </a:rPr>
              <a:t>7.2  O Design Thinking é dividido em 4 etapas: imersão, ideação, prototipação e desenvolvimento. Mas, antes de falarmos sobre cada uma delas, vale destacar que qualquer abordagem que visa encontrar uma solução deve começar com uma etapa prévia de entendimento e observação.</a:t>
            </a:r>
          </a:p>
        </p:txBody>
      </p:sp>
      <p:grpSp>
        <p:nvGrpSpPr>
          <p:cNvPr name="Group 23" id="23"/>
          <p:cNvGrpSpPr/>
          <p:nvPr/>
        </p:nvGrpSpPr>
        <p:grpSpPr>
          <a:xfrm rot="0">
            <a:off x="10280751" y="6440597"/>
            <a:ext cx="6514534" cy="2963362"/>
            <a:chOff x="0" y="0"/>
            <a:chExt cx="1715762" cy="780474"/>
          </a:xfrm>
        </p:grpSpPr>
        <p:sp>
          <p:nvSpPr>
            <p:cNvPr name="Freeform 24" id="24"/>
            <p:cNvSpPr/>
            <p:nvPr/>
          </p:nvSpPr>
          <p:spPr>
            <a:xfrm flipH="false" flipV="false" rot="0">
              <a:off x="0" y="0"/>
              <a:ext cx="1715762" cy="780474"/>
            </a:xfrm>
            <a:custGeom>
              <a:avLst/>
              <a:gdLst/>
              <a:ahLst/>
              <a:cxnLst/>
              <a:rect r="r" b="b" t="t" l="l"/>
              <a:pathLst>
                <a:path h="780474" w="1715762">
                  <a:moveTo>
                    <a:pt x="30899" y="0"/>
                  </a:moveTo>
                  <a:lnTo>
                    <a:pt x="1684863" y="0"/>
                  </a:lnTo>
                  <a:cubicBezTo>
                    <a:pt x="1701928" y="0"/>
                    <a:pt x="1715762" y="13834"/>
                    <a:pt x="1715762" y="30899"/>
                  </a:cubicBezTo>
                  <a:lnTo>
                    <a:pt x="1715762" y="749575"/>
                  </a:lnTo>
                  <a:cubicBezTo>
                    <a:pt x="1715762" y="766640"/>
                    <a:pt x="1701928" y="780474"/>
                    <a:pt x="1684863" y="780474"/>
                  </a:cubicBezTo>
                  <a:lnTo>
                    <a:pt x="30899" y="780474"/>
                  </a:lnTo>
                  <a:cubicBezTo>
                    <a:pt x="13834" y="780474"/>
                    <a:pt x="0" y="766640"/>
                    <a:pt x="0" y="749575"/>
                  </a:cubicBezTo>
                  <a:lnTo>
                    <a:pt x="0" y="30899"/>
                  </a:lnTo>
                  <a:cubicBezTo>
                    <a:pt x="0" y="13834"/>
                    <a:pt x="13834" y="0"/>
                    <a:pt x="30899" y="0"/>
                  </a:cubicBezTo>
                  <a:close/>
                </a:path>
              </a:pathLst>
            </a:custGeom>
            <a:solidFill>
              <a:srgbClr val="F2EFEB"/>
            </a:solidFill>
            <a:ln w="38100" cap="rnd">
              <a:solidFill>
                <a:srgbClr val="000000"/>
              </a:solidFill>
              <a:prstDash val="solid"/>
              <a:round/>
            </a:ln>
          </p:spPr>
        </p:sp>
        <p:sp>
          <p:nvSpPr>
            <p:cNvPr name="TextBox 25" id="25"/>
            <p:cNvSpPr txBox="true"/>
            <p:nvPr/>
          </p:nvSpPr>
          <p:spPr>
            <a:xfrm>
              <a:off x="0" y="-38100"/>
              <a:ext cx="1715762" cy="818574"/>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true" flipV="false" rot="0">
            <a:off x="9480463" y="6880042"/>
            <a:ext cx="1600578" cy="1624202"/>
          </a:xfrm>
          <a:custGeom>
            <a:avLst/>
            <a:gdLst/>
            <a:ahLst/>
            <a:cxnLst/>
            <a:rect r="r" b="b" t="t" l="l"/>
            <a:pathLst>
              <a:path h="1624202" w="1600578">
                <a:moveTo>
                  <a:pt x="1600577" y="0"/>
                </a:moveTo>
                <a:lnTo>
                  <a:pt x="0" y="0"/>
                </a:lnTo>
                <a:lnTo>
                  <a:pt x="0" y="1624202"/>
                </a:lnTo>
                <a:lnTo>
                  <a:pt x="1600577" y="1624202"/>
                </a:lnTo>
                <a:lnTo>
                  <a:pt x="1600577"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11336722" y="6702536"/>
            <a:ext cx="5010966" cy="2439484"/>
          </a:xfrm>
          <a:prstGeom prst="rect">
            <a:avLst/>
          </a:prstGeom>
        </p:spPr>
        <p:txBody>
          <a:bodyPr anchor="t" rtlCol="false" tIns="0" lIns="0" bIns="0" rIns="0">
            <a:spAutoFit/>
          </a:bodyPr>
          <a:lstStyle/>
          <a:p>
            <a:pPr algn="just" marL="0" indent="0" lvl="0">
              <a:lnSpc>
                <a:spcPts val="2401"/>
              </a:lnSpc>
              <a:spcBef>
                <a:spcPct val="0"/>
              </a:spcBef>
            </a:pPr>
            <a:r>
              <a:rPr lang="en-US" sz="2000" spc="-120">
                <a:solidFill>
                  <a:srgbClr val="160E0C"/>
                </a:solidFill>
                <a:latin typeface="Space Mono Bold"/>
              </a:rPr>
              <a:t>7.2.2 Dentro da abordagem do Design Thinking, a ideação é a etapa dedicada à formação de novas ideias. Ou seja: após mergulhar em um problema específico (etapa de imersão), o desafio é efetivamente começar a “pensar fora da caixa” e propor formas de solucioná-lo</a:t>
            </a:r>
          </a:p>
        </p:txBody>
      </p:sp>
      <p:sp>
        <p:nvSpPr>
          <p:cNvPr name="TextBox 28" id="28"/>
          <p:cNvSpPr txBox="true"/>
          <p:nvPr/>
        </p:nvSpPr>
        <p:spPr>
          <a:xfrm rot="0">
            <a:off x="1473794" y="853791"/>
            <a:ext cx="15411945" cy="1809352"/>
          </a:xfrm>
          <a:prstGeom prst="rect">
            <a:avLst/>
          </a:prstGeom>
        </p:spPr>
        <p:txBody>
          <a:bodyPr anchor="t" rtlCol="false" tIns="0" lIns="0" bIns="0" rIns="0">
            <a:spAutoFit/>
          </a:bodyPr>
          <a:lstStyle/>
          <a:p>
            <a:pPr algn="ctr">
              <a:lnSpc>
                <a:spcPts val="13249"/>
              </a:lnSpc>
            </a:pPr>
            <a:r>
              <a:rPr lang="en-US" sz="9600" spc="-988">
                <a:solidFill>
                  <a:srgbClr val="DF2687"/>
                </a:solidFill>
                <a:latin typeface="Bugaki Italics"/>
              </a:rPr>
              <a:t>DESIGN THINKING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DAGHYED-ANI</dc:identifier>
  <dcterms:modified xsi:type="dcterms:W3CDTF">2011-08-01T06:04:30Z</dcterms:modified>
  <cp:revision>1</cp:revision>
  <dc:title>Aula de ciências colorido retrô verde apresentação</dc:title>
</cp:coreProperties>
</file>