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7" r:id="rId9"/>
    <p:sldId id="268" r:id="rId10"/>
    <p:sldId id="260" r:id="rId11"/>
    <p:sldId id="265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50" d="100"/>
          <a:sy n="50" d="100"/>
        </p:scale>
        <p:origin x="185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1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0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DE18-A595-4DC6-B82C-C879607478E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7153-E9C6-4609-B45C-83C90DFD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DAT-NYC-43: Unit 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Hanlon</a:t>
            </a:r>
            <a:endParaRPr lang="en-US" dirty="0"/>
          </a:p>
        </p:txBody>
      </p:sp>
      <p:pic>
        <p:nvPicPr>
          <p:cNvPr id="1026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5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" y="4269384"/>
            <a:ext cx="11841480" cy="65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/>
          <a:lstStyle/>
          <a:p>
            <a:r>
              <a:rPr lang="en-US" dirty="0" smtClean="0"/>
              <a:t>Aim and Goals</a:t>
            </a:r>
          </a:p>
          <a:p>
            <a:endParaRPr lang="en-US" dirty="0" smtClean="0"/>
          </a:p>
          <a:p>
            <a:r>
              <a:rPr lang="en-US" dirty="0" smtClean="0"/>
              <a:t>Datasets</a:t>
            </a:r>
          </a:p>
          <a:p>
            <a:endParaRPr lang="en-US" dirty="0" smtClean="0"/>
          </a:p>
          <a:p>
            <a:r>
              <a:rPr lang="en-US" dirty="0" smtClean="0"/>
              <a:t>Methods, Models, and Analysis</a:t>
            </a:r>
          </a:p>
          <a:p>
            <a:endParaRPr lang="en-US" dirty="0" smtClean="0"/>
          </a:p>
          <a:p>
            <a:r>
              <a:rPr lang="en-US" dirty="0" smtClean="0"/>
              <a:t>Risks and Assumptions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Executive Summary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Minimal background of data provided</a:t>
            </a:r>
          </a:p>
          <a:p>
            <a:pPr lvl="1"/>
            <a:r>
              <a:rPr lang="en-US" dirty="0" smtClean="0"/>
              <a:t>We do not know how this data was obtained or selected</a:t>
            </a:r>
          </a:p>
          <a:p>
            <a:pPr lvl="1"/>
            <a:r>
              <a:rPr lang="en-US" dirty="0" smtClean="0"/>
              <a:t>Without context we cannot confidently interpret the results with any relevant significance</a:t>
            </a:r>
          </a:p>
          <a:p>
            <a:pPr lvl="1"/>
            <a:r>
              <a:rPr lang="en-US" dirty="0" smtClean="0"/>
              <a:t>For example, any inferences resulting from the analysis of a 1950s dataset would most likely not be representative of a current dataset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 was not normally distributed</a:t>
            </a:r>
          </a:p>
          <a:p>
            <a:pPr lvl="1"/>
            <a:r>
              <a:rPr lang="en-US" dirty="0" smtClean="0"/>
              <a:t>The analysis of the dataset via panda’s skew and </a:t>
            </a:r>
            <a:r>
              <a:rPr lang="en-US" dirty="0" err="1" smtClean="0"/>
              <a:t>kurt</a:t>
            </a:r>
            <a:r>
              <a:rPr lang="en-US" dirty="0" smtClean="0"/>
              <a:t> modules showed that the dataset was not normally distributed – we did not run a linear regression, however it should be noted</a:t>
            </a:r>
          </a:p>
          <a:p>
            <a:pPr lvl="2"/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].skew() != 0</a:t>
            </a:r>
          </a:p>
          <a:p>
            <a:pPr lvl="2"/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kurt</a:t>
            </a:r>
            <a:r>
              <a:rPr lang="en-US" dirty="0" smtClean="0"/>
              <a:t>() != 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Risks and Assumptions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0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" y="5266914"/>
            <a:ext cx="11841480" cy="65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/>
          <a:lstStyle/>
          <a:p>
            <a:r>
              <a:rPr lang="en-US" dirty="0" smtClean="0"/>
              <a:t>Aim and Goals</a:t>
            </a:r>
          </a:p>
          <a:p>
            <a:endParaRPr lang="en-US" dirty="0" smtClean="0"/>
          </a:p>
          <a:p>
            <a:r>
              <a:rPr lang="en-US" dirty="0" smtClean="0"/>
              <a:t>Datasets</a:t>
            </a:r>
          </a:p>
          <a:p>
            <a:endParaRPr lang="en-US" dirty="0" smtClean="0"/>
          </a:p>
          <a:p>
            <a:r>
              <a:rPr lang="en-US" dirty="0" smtClean="0"/>
              <a:t>Methods, Models, and Analysis</a:t>
            </a:r>
          </a:p>
          <a:p>
            <a:endParaRPr lang="en-US" dirty="0" smtClean="0"/>
          </a:p>
          <a:p>
            <a:r>
              <a:rPr lang="en-US" dirty="0" smtClean="0"/>
              <a:t>Risks and Assumptions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Executive Summary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/>
          <a:lstStyle/>
          <a:p>
            <a:r>
              <a:rPr lang="en-US" dirty="0" smtClean="0"/>
              <a:t>We were able to reject our null-hypothesis and say that that the ‘</a:t>
            </a:r>
            <a:r>
              <a:rPr lang="en-US" dirty="0" err="1" smtClean="0"/>
              <a:t>gre</a:t>
            </a:r>
            <a:r>
              <a:rPr lang="en-US" dirty="0" smtClean="0"/>
              <a:t>’, ‘</a:t>
            </a:r>
            <a:r>
              <a:rPr lang="en-US" dirty="0" err="1" smtClean="0"/>
              <a:t>gpa</a:t>
            </a:r>
            <a:r>
              <a:rPr lang="en-US" dirty="0" smtClean="0"/>
              <a:t>’, and ‘rank’ (later broken down into ‘prestige_#’ dummy variables) have an effect on the ‘admit’ variable</a:t>
            </a:r>
          </a:p>
          <a:p>
            <a:r>
              <a:rPr lang="en-US" dirty="0" smtClean="0"/>
              <a:t>Additionally, an analysis of the odds ratios and confidence intervals confirm there is a relationship between the above variables and an applicant’s admission</a:t>
            </a:r>
          </a:p>
          <a:p>
            <a:r>
              <a:rPr lang="en-US" dirty="0" smtClean="0"/>
              <a:t>Furthermore, charting the logistic regression shows how applicants with higher GPAs are more like to gain admission to graduate school</a:t>
            </a:r>
          </a:p>
          <a:p>
            <a:r>
              <a:rPr lang="en-US" dirty="0" smtClean="0"/>
              <a:t>When keeping GPA constant, we see that the prestige of the applicant’s undergraduate school is highly predictive as well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" y="1193679"/>
            <a:ext cx="11841480" cy="65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/>
          <a:lstStyle/>
          <a:p>
            <a:r>
              <a:rPr lang="en-US" dirty="0" smtClean="0"/>
              <a:t>Aim and Goals</a:t>
            </a:r>
          </a:p>
          <a:p>
            <a:endParaRPr lang="en-US" dirty="0" smtClean="0"/>
          </a:p>
          <a:p>
            <a:r>
              <a:rPr lang="en-US" dirty="0" smtClean="0"/>
              <a:t>Datasets</a:t>
            </a:r>
          </a:p>
          <a:p>
            <a:endParaRPr lang="en-US" dirty="0" smtClean="0"/>
          </a:p>
          <a:p>
            <a:r>
              <a:rPr lang="en-US" dirty="0" smtClean="0"/>
              <a:t>Methods, Models, and Analysis</a:t>
            </a:r>
          </a:p>
          <a:p>
            <a:endParaRPr lang="en-US" dirty="0" smtClean="0"/>
          </a:p>
          <a:p>
            <a:r>
              <a:rPr lang="en-US" dirty="0" smtClean="0"/>
              <a:t>Risks and Assumptions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Executive Summary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/>
          <a:lstStyle/>
          <a:p>
            <a:r>
              <a:rPr lang="en-US" dirty="0" smtClean="0"/>
              <a:t>The goal of this exercise was to analyze a dataset of admitted and rejected applicants to a graduate institution</a:t>
            </a:r>
          </a:p>
          <a:p>
            <a:r>
              <a:rPr lang="en-US" dirty="0" smtClean="0"/>
              <a:t>We first perform exploratory data analysis (EDA) to understand the dynamics and descriptive statistics of the dataset</a:t>
            </a:r>
          </a:p>
          <a:p>
            <a:r>
              <a:rPr lang="en-US" dirty="0" smtClean="0"/>
              <a:t>We then hypothesize that the both undergraduate prestige and </a:t>
            </a:r>
            <a:r>
              <a:rPr lang="en-US" dirty="0" err="1" smtClean="0"/>
              <a:t>gpa</a:t>
            </a:r>
            <a:r>
              <a:rPr lang="en-US" dirty="0" smtClean="0"/>
              <a:t> will correlate positively with admission into the graduate program</a:t>
            </a:r>
          </a:p>
          <a:p>
            <a:r>
              <a:rPr lang="en-US" dirty="0" smtClean="0"/>
              <a:t>Additionally, we hypothesize that prestige and </a:t>
            </a:r>
            <a:r>
              <a:rPr lang="en-US" dirty="0" err="1" smtClean="0"/>
              <a:t>gpa</a:t>
            </a:r>
            <a:r>
              <a:rPr lang="en-US" dirty="0" smtClean="0"/>
              <a:t> will have a stronger effect size for the students who graduated from a higher prestige school than a lower prestige school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Aim and Goals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" y="2224453"/>
            <a:ext cx="11841480" cy="65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/>
          <a:lstStyle/>
          <a:p>
            <a:r>
              <a:rPr lang="en-US" dirty="0" smtClean="0"/>
              <a:t>Aim and Goals</a:t>
            </a:r>
          </a:p>
          <a:p>
            <a:endParaRPr lang="en-US" dirty="0" smtClean="0"/>
          </a:p>
          <a:p>
            <a:r>
              <a:rPr lang="en-US" dirty="0" smtClean="0"/>
              <a:t>Datasets</a:t>
            </a:r>
          </a:p>
          <a:p>
            <a:endParaRPr lang="en-US" dirty="0" smtClean="0"/>
          </a:p>
          <a:p>
            <a:r>
              <a:rPr lang="en-US" dirty="0" smtClean="0"/>
              <a:t>Methods, Models, and Analysis</a:t>
            </a:r>
          </a:p>
          <a:p>
            <a:endParaRPr lang="en-US" dirty="0" smtClean="0"/>
          </a:p>
          <a:p>
            <a:r>
              <a:rPr lang="en-US" dirty="0" smtClean="0"/>
              <a:t>Risks and Assumptions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Executive Summary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55479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dataset provided was a list of 400 students applying to the graduate program of an educational institution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dataset had four variables:</a:t>
            </a:r>
          </a:p>
          <a:p>
            <a:pPr lvl="1"/>
            <a:r>
              <a:rPr lang="en-US" dirty="0" smtClean="0"/>
              <a:t>admit: Answers if the student admitted to the program (1=Yes, 0=No)</a:t>
            </a:r>
          </a:p>
          <a:p>
            <a:pPr lvl="1"/>
            <a:r>
              <a:rPr lang="en-US" dirty="0" err="1" smtClean="0"/>
              <a:t>gre</a:t>
            </a:r>
            <a:r>
              <a:rPr lang="en-US" dirty="0" smtClean="0"/>
              <a:t>: The GRE score of the applicants (ranging from 220.00 to 800.00)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pa</a:t>
            </a:r>
            <a:r>
              <a:rPr lang="en-US" dirty="0" smtClean="0"/>
              <a:t>: The GPA score of the applicants (ranging from 2.26 to 4.00)</a:t>
            </a:r>
          </a:p>
          <a:p>
            <a:pPr lvl="1"/>
            <a:r>
              <a:rPr lang="en-US" dirty="0" smtClean="0"/>
              <a:t>rank: The prestige of the student’s previous education (ranging from 1 to 4, with 1 coded as the most prestigious)</a:t>
            </a:r>
          </a:p>
          <a:p>
            <a:pPr lvl="2"/>
            <a:r>
              <a:rPr lang="en-US" dirty="0" smtClean="0"/>
              <a:t>This was later adjusted to read ‘prestige’ to account for Python’s prepackaged ‘Rank’ function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Datasets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12" y="2211022"/>
            <a:ext cx="1981372" cy="1646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35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" y="3238601"/>
            <a:ext cx="11841480" cy="65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11825654" cy="4866909"/>
          </a:xfrm>
        </p:spPr>
        <p:txBody>
          <a:bodyPr/>
          <a:lstStyle/>
          <a:p>
            <a:r>
              <a:rPr lang="en-US" dirty="0" smtClean="0"/>
              <a:t>Aim and Goals</a:t>
            </a:r>
          </a:p>
          <a:p>
            <a:endParaRPr lang="en-US" dirty="0" smtClean="0"/>
          </a:p>
          <a:p>
            <a:r>
              <a:rPr lang="en-US" dirty="0" smtClean="0"/>
              <a:t>Datasets</a:t>
            </a:r>
          </a:p>
          <a:p>
            <a:endParaRPr lang="en-US" dirty="0" smtClean="0"/>
          </a:p>
          <a:p>
            <a:r>
              <a:rPr lang="en-US" dirty="0" smtClean="0"/>
              <a:t>Methods, Models, and Analysis</a:t>
            </a:r>
          </a:p>
          <a:p>
            <a:endParaRPr lang="en-US" dirty="0" smtClean="0"/>
          </a:p>
          <a:p>
            <a:r>
              <a:rPr lang="en-US" dirty="0" smtClean="0"/>
              <a:t>Risks and Assumptions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Executive Summary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8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5818616" cy="48669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analysis of the each variable plotted as a histogram shows that the school maintains a 31% acceptance rate</a:t>
            </a:r>
          </a:p>
          <a:p>
            <a:r>
              <a:rPr lang="en-US" dirty="0" smtClean="0"/>
              <a:t>The visual representation helps to formulate our hypothesis that the </a:t>
            </a:r>
            <a:r>
              <a:rPr lang="en-US" dirty="0" err="1" smtClean="0"/>
              <a:t>gpa</a:t>
            </a:r>
            <a:r>
              <a:rPr lang="en-US" dirty="0" smtClean="0"/>
              <a:t> and prestige are positively correlated with ‘admit’</a:t>
            </a:r>
          </a:p>
          <a:p>
            <a:r>
              <a:rPr lang="en-US" dirty="0" smtClean="0"/>
              <a:t>Additionally, those who attended a more prestigious university will have a higher probability of gaining acceptance than their peers at a school coded with less prestigious, even if they earned the same GPA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Methods, Models, and Analysis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24" y="1310054"/>
            <a:ext cx="5810703" cy="3904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634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5818616" cy="4866909"/>
          </a:xfrm>
        </p:spPr>
        <p:txBody>
          <a:bodyPr>
            <a:normAutofit/>
          </a:bodyPr>
          <a:lstStyle/>
          <a:p>
            <a:r>
              <a:rPr lang="en-US" dirty="0" smtClean="0"/>
              <a:t>The p-values resulting from our logistic regression show that we can reject the null-hypothesis</a:t>
            </a:r>
          </a:p>
          <a:p>
            <a:r>
              <a:rPr lang="en-US" dirty="0" smtClean="0"/>
              <a:t>The additional table, </a:t>
            </a:r>
            <a:r>
              <a:rPr lang="en-US" i="1" dirty="0" smtClean="0"/>
              <a:t>‘Odds Ratio (OR) and 95% Confidence Interval’</a:t>
            </a:r>
            <a:r>
              <a:rPr lang="en-US" dirty="0" smtClean="0"/>
              <a:t>, shows that admission is more likely when: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.) An applicant has a higher GPA (2.23x)</a:t>
            </a:r>
          </a:p>
          <a:p>
            <a:pPr lvl="1"/>
            <a:r>
              <a:rPr lang="en-US" dirty="0" smtClean="0"/>
              <a:t>ii.) An applicant attended a more prestigious school (Prestige 2 0.51x likely vs. Prestige 1)</a:t>
            </a:r>
            <a:r>
              <a:rPr lang="en-US" i="1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Methods, Models, and Analysis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24" y="1310054"/>
            <a:ext cx="5815584" cy="3077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24" y="4806437"/>
            <a:ext cx="3858242" cy="1470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725891" y="2909455"/>
            <a:ext cx="598516" cy="1330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14575" y="4505501"/>
            <a:ext cx="32253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Odds Ratio (OR) and 95% Confidence Interval</a:t>
            </a:r>
            <a:endParaRPr lang="en-US" sz="1300" dirty="0"/>
          </a:p>
        </p:txBody>
      </p:sp>
      <p:sp>
        <p:nvSpPr>
          <p:cNvPr id="11" name="Rectangle 10"/>
          <p:cNvSpPr/>
          <p:nvPr/>
        </p:nvSpPr>
        <p:spPr>
          <a:xfrm>
            <a:off x="6198124" y="5216343"/>
            <a:ext cx="3858242" cy="408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3" y="1310054"/>
            <a:ext cx="5818616" cy="48669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Finally, we compare the effect size of an applicant’s GPA and undergraduate school’s prestige on graduate school admission</a:t>
            </a:r>
          </a:p>
          <a:p>
            <a:r>
              <a:rPr lang="en-US" dirty="0" smtClean="0"/>
              <a:t>The associated visual shows that applicants with higher GPAs are more likely to gain admission</a:t>
            </a:r>
          </a:p>
          <a:p>
            <a:r>
              <a:rPr lang="en-US" dirty="0" smtClean="0"/>
              <a:t>Additionally, when holding GPAs constant, applicants attending more prestigious undergraduates are more likely to gain admission than their peers attending less prestigious schools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Methods, Models, and Analysis</a:t>
            </a:r>
            <a:endParaRPr lang="en-US" sz="4000" dirty="0"/>
          </a:p>
        </p:txBody>
      </p:sp>
      <p:pic>
        <p:nvPicPr>
          <p:cNvPr id="4" name="Picture 2" descr="http://static-assets.generalassemb.ly/logos/generalassembly-open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6" y="0"/>
            <a:ext cx="1523534" cy="7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175260" y="1134208"/>
            <a:ext cx="11841480" cy="26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4575" y="4505501"/>
            <a:ext cx="32253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Odds Ratio (OR) and 95% Confidence Interval</a:t>
            </a:r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24" y="1310054"/>
            <a:ext cx="5815584" cy="4066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740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DAT-NYC-43: Unit Project 4</vt:lpstr>
      <vt:lpstr>Executive Summary</vt:lpstr>
      <vt:lpstr>Aim and Goals</vt:lpstr>
      <vt:lpstr>Executive Summary</vt:lpstr>
      <vt:lpstr>Datasets</vt:lpstr>
      <vt:lpstr>Executive Summary</vt:lpstr>
      <vt:lpstr>Methods, Models, and Analysis</vt:lpstr>
      <vt:lpstr>Methods, Models, and Analysis</vt:lpstr>
      <vt:lpstr>Methods, Models, and Analysis</vt:lpstr>
      <vt:lpstr>Executive Summary</vt:lpstr>
      <vt:lpstr>Risks and Assumptions</vt:lpstr>
      <vt:lpstr>Executive Summary</vt:lpstr>
      <vt:lpstr>Conclusion</vt:lpstr>
    </vt:vector>
  </TitlesOfParts>
  <Company>Bank of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DAT-NYC-43: Unit Project 4</dc:title>
  <dc:creator>Hanlon, John</dc:creator>
  <cp:lastModifiedBy>Hanlon, John</cp:lastModifiedBy>
  <cp:revision>15</cp:revision>
  <dcterms:created xsi:type="dcterms:W3CDTF">2016-10-27T20:11:46Z</dcterms:created>
  <dcterms:modified xsi:type="dcterms:W3CDTF">2016-10-27T21:35:24Z</dcterms:modified>
</cp:coreProperties>
</file>