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3860" r:id="rId6"/>
    <p:sldId id="261" r:id="rId7"/>
    <p:sldId id="3851" r:id="rId8"/>
    <p:sldId id="265" r:id="rId9"/>
    <p:sldId id="3852" r:id="rId10"/>
    <p:sldId id="3854" r:id="rId11"/>
    <p:sldId id="3853" r:id="rId12"/>
    <p:sldId id="3855" r:id="rId13"/>
    <p:sldId id="3856" r:id="rId14"/>
    <p:sldId id="268" r:id="rId15"/>
    <p:sldId id="3857" r:id="rId16"/>
    <p:sldId id="3858" r:id="rId17"/>
    <p:sldId id="3859" r:id="rId18"/>
    <p:sldId id="384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94" autoAdjust="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12/14/2024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CE03-6C3A-EB4D-A9B1-7EFD38B58412}" type="datetimeFigureOut">
              <a:rPr lang="en-US" smtClean="0"/>
              <a:t>12/14/2024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D50D-BAA9-464B-B391-243138E078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29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75D36-001F-1598-BB21-3B798E703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9B8801-FBF7-F0C9-3C86-B9C96F1D14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A50811-9CB9-D717-4B58-35A509B09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BCFA6-D667-A12F-DF9B-FD61F80FA9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679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091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E3EE2-F7E3-1718-47F4-F17DAC4EA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7F0036-BFC8-0FEA-4BEA-D79F1BEC25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AED3A5-2A51-AA10-D488-799FF20422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8BF63-C668-C98F-D8F0-195D9675C4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060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30082-138E-21E3-10D5-437705B70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E9F64A-7472-8958-1FAD-C24A77B88C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03D1E6-C637-8CB5-2A67-7E292DCE2F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7A69C-3BE5-BC81-C9ED-074BE10FAD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444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096FD-4166-D669-A650-DD2DDA73A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04757B-D6AF-B6C6-50DF-769038A45B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C15A5F-D615-3111-AB89-0A29261D78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A72A9-0F15-DF15-DB0A-179AA2759E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476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29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1C1C8-83A4-1379-3FFC-5FAD684D2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CA2880-0AFB-EC1A-1175-73F2230C39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B780E8-ED05-17F4-98A3-570D714FE1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7958E-655D-6E8C-B327-A845F2BD8C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411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0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49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09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DB693-6F4B-313F-CC84-B9CD8340B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AFD4E2-5196-1929-E5CD-176E2F9210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06FC77-FF7C-7B34-A681-451ECBCF31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5BD11-3785-E17D-7571-10FB4FA44A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479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7D33C-C010-8798-9920-BDDB7D60F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B45948-C3EA-6AF7-C96B-DEB988CF9A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EC5364-9827-CCAE-DF49-124E20CE1D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26838-6CE7-517D-FFF1-9DD5DE0F1F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664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CCDB1-4F3A-5C2A-EF22-0058B7CAB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5C62AB-2BD2-369D-08CF-98A219C334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BDC2D-170E-C35B-9777-C642CD80A7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8C24E-DBAC-B96B-DC44-7F42730EA6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200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BF694-0EB5-7772-E64B-582C8D8D1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EC2011-D11C-CA19-98DB-462DA02B12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3E6AB0-A372-2D0C-CB47-2535E125F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5F68A-2436-62AD-2385-189C5E461A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06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sz="1800"/>
            </a:lvl2pPr>
            <a:lvl3pPr>
              <a:spcBef>
                <a:spcPts val="1000"/>
              </a:spcBef>
              <a:buClr>
                <a:schemeClr val="accent2"/>
              </a:buClr>
              <a:defRPr sz="1800"/>
            </a:lvl3pPr>
            <a:lvl4pPr>
              <a:spcBef>
                <a:spcPts val="1000"/>
              </a:spcBef>
              <a:buClr>
                <a:schemeClr val="accent2"/>
              </a:buClr>
              <a:defRPr sz="1800"/>
            </a:lvl4pPr>
            <a:lvl5pPr>
              <a:spcBef>
                <a:spcPts val="1000"/>
              </a:spcBef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latin typeface="Avenir Next LT Pro" panose="020B0504020202020204" pitchFamily="34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12/14/2024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4474" y="2949739"/>
            <a:ext cx="6261291" cy="2396686"/>
          </a:xfrm>
          <a:noFill/>
        </p:spPr>
        <p:txBody>
          <a:bodyPr anchor="b">
            <a:noAutofit/>
          </a:bodyPr>
          <a:lstStyle/>
          <a:p>
            <a:r>
              <a:rPr lang="en-US" sz="3200" dirty="0"/>
              <a:t>Unreal Engine Physics-based Game</a:t>
            </a:r>
            <a:br>
              <a:rPr lang="en-US" sz="3200" dirty="0"/>
            </a:br>
            <a:r>
              <a:rPr lang="en-US" sz="3200" dirty="0"/>
              <a:t>John McCoubrie</a:t>
            </a:r>
          </a:p>
        </p:txBody>
      </p:sp>
    </p:spTree>
    <p:extLst>
      <p:ext uri="{BB962C8B-B14F-4D97-AF65-F5344CB8AC3E}">
        <p14:creationId xmlns:p14="http://schemas.microsoft.com/office/powerpoint/2010/main" val="51742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9E446-C5D9-5B8C-4C28-5AFDA8A92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564B6-CCAB-5AB4-1E6E-0C6EDC50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UML Deployment Diagram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95237E53-6D09-D63E-7C90-938C83211D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982" y="1643646"/>
            <a:ext cx="7004035" cy="3884266"/>
          </a:xfrm>
        </p:spPr>
      </p:pic>
    </p:spTree>
    <p:extLst>
      <p:ext uri="{BB962C8B-B14F-4D97-AF65-F5344CB8AC3E}">
        <p14:creationId xmlns:p14="http://schemas.microsoft.com/office/powerpoint/2010/main" val="15704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>
            <a:noAutofit/>
          </a:bodyPr>
          <a:lstStyle/>
          <a:p>
            <a:r>
              <a:rPr lang="en-US" dirty="0"/>
              <a:t>Skeleton Classes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DC8A62-571A-8080-0576-4A31DE563C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84350" y="2041281"/>
            <a:ext cx="3599399" cy="2384439"/>
          </a:xfr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781D61-5D39-1D1A-3BCD-E04ECF824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301" y="2041281"/>
            <a:ext cx="3991349" cy="259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DEF95-F702-A6ED-7721-D550B337B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F164F-39D7-03B4-3DDA-44CBF6EAE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>
            <a:noAutofit/>
          </a:bodyPr>
          <a:lstStyle/>
          <a:p>
            <a:pPr algn="ctr"/>
            <a:r>
              <a:rPr lang="en-US" dirty="0"/>
              <a:t>Design Patterns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90FF3-92ED-96C4-6984-087C2221F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21150" y="2649537"/>
            <a:ext cx="4038600" cy="1960562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GRASP Patterns</a:t>
            </a:r>
          </a:p>
          <a:p>
            <a:pPr marL="342900" indent="-342900">
              <a:buAutoNum type="arabicPeriod"/>
            </a:pPr>
            <a:r>
              <a:rPr lang="en-US" dirty="0"/>
              <a:t>SOLID Principles</a:t>
            </a:r>
          </a:p>
          <a:p>
            <a:pPr marL="342900" indent="-342900">
              <a:buAutoNum type="arabicPeriod"/>
            </a:pPr>
            <a:r>
              <a:rPr lang="en-US" dirty="0"/>
              <a:t>GOF (Gang of Four) Patterns</a:t>
            </a:r>
          </a:p>
          <a:p>
            <a:pPr marL="342900" indent="-342900">
              <a:buAutoNum type="arabicPeriod"/>
            </a:pPr>
            <a:r>
              <a:rPr lang="en-US" dirty="0"/>
              <a:t>Microservices and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2113031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0435C-8C66-408E-3124-50947A8E8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1419E-191B-4264-5B05-E9C8CCA8F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>
            <a:noAutofit/>
          </a:bodyPr>
          <a:lstStyle/>
          <a:p>
            <a:pPr algn="ctr"/>
            <a:r>
              <a:rPr lang="en-US" dirty="0"/>
              <a:t>Scalability/Speed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0ED29-D166-0142-1166-B59F52553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21150" y="2649537"/>
            <a:ext cx="4038600" cy="1960562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/>
              <a:t>Peer-to-peer (P2P) Architecture</a:t>
            </a:r>
          </a:p>
          <a:p>
            <a:pPr marL="342900" indent="-342900">
              <a:buAutoNum type="arabicPeriod"/>
            </a:pPr>
            <a:r>
              <a:rPr lang="en-US" dirty="0"/>
              <a:t>Steam</a:t>
            </a:r>
          </a:p>
          <a:p>
            <a:pPr marL="342900" indent="-342900">
              <a:buAutoNum type="arabicPeriod"/>
            </a:pPr>
            <a:r>
              <a:rPr lang="en-US" dirty="0"/>
              <a:t>LOD, Network Optimization Tools</a:t>
            </a:r>
          </a:p>
          <a:p>
            <a:pPr marL="342900" indent="-342900">
              <a:buAutoNum type="arabicPeriod"/>
            </a:pPr>
            <a:r>
              <a:rPr lang="en-US" dirty="0"/>
              <a:t>Custom Blender Assets</a:t>
            </a:r>
          </a:p>
        </p:txBody>
      </p:sp>
    </p:spTree>
    <p:extLst>
      <p:ext uri="{BB962C8B-B14F-4D97-AF65-F5344CB8AC3E}">
        <p14:creationId xmlns:p14="http://schemas.microsoft.com/office/powerpoint/2010/main" val="2401279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A6DAC-6F8E-E55D-53F9-A2A287FD9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F18C-80F0-3D1E-E1A4-B140BFE3C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>
            <a:noAutofit/>
          </a:bodyPr>
          <a:lstStyle/>
          <a:p>
            <a:pPr algn="ctr"/>
            <a:r>
              <a:rPr lang="en-US" dirty="0"/>
              <a:t>Cost Optimization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E39C9-9124-99AB-A70A-2EB0EC431C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21150" y="2649537"/>
            <a:ext cx="4038600" cy="1960562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/>
              <a:t>Budget</a:t>
            </a:r>
          </a:p>
          <a:p>
            <a:pPr marL="342900" indent="-342900">
              <a:buAutoNum type="arabicPeriod"/>
            </a:pPr>
            <a:r>
              <a:rPr lang="en-US" dirty="0"/>
              <a:t>Steam</a:t>
            </a:r>
          </a:p>
          <a:p>
            <a:pPr marL="342900" indent="-342900">
              <a:buAutoNum type="arabicPeriod"/>
            </a:pPr>
            <a:r>
              <a:rPr lang="en-US" dirty="0"/>
              <a:t>Asset store (free assets)</a:t>
            </a:r>
          </a:p>
          <a:p>
            <a:pPr marL="342900" indent="-342900">
              <a:buAutoNum type="arabicPeriod"/>
            </a:pPr>
            <a:r>
              <a:rPr lang="en-US" dirty="0"/>
              <a:t>Blender-made assets</a:t>
            </a:r>
          </a:p>
        </p:txBody>
      </p:sp>
    </p:spTree>
    <p:extLst>
      <p:ext uri="{BB962C8B-B14F-4D97-AF65-F5344CB8AC3E}">
        <p14:creationId xmlns:p14="http://schemas.microsoft.com/office/powerpoint/2010/main" val="2480156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  <a:noFill/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455" y="755171"/>
            <a:ext cx="4619937" cy="5315035"/>
          </a:xfrm>
          <a:noFill/>
        </p:spPr>
        <p:txBody>
          <a:bodyPr>
            <a:normAutofit/>
          </a:bodyPr>
          <a:lstStyle/>
          <a:p>
            <a:r>
              <a:rPr lang="en-US" dirty="0"/>
              <a:t>John McCoubrie</a:t>
            </a:r>
          </a:p>
        </p:txBody>
      </p:sp>
    </p:spTree>
    <p:extLst>
      <p:ext uri="{BB962C8B-B14F-4D97-AF65-F5344CB8AC3E}">
        <p14:creationId xmlns:p14="http://schemas.microsoft.com/office/powerpoint/2010/main" val="156248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A099A-791B-66C7-8F4F-75E980499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AF56-D353-3B47-E532-735607BA5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>
            <a:noAutofit/>
          </a:bodyPr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6E8BC-37C2-7F0F-9F90-B03F6E82A7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35100" y="1887537"/>
            <a:ext cx="9683750" cy="2436814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Traditional cooperative multiplayer games often fail to offer a highly interactive and physics-based environment that forces </a:t>
            </a:r>
            <a:r>
              <a:rPr lang="en-US" sz="1800" b="1" u="sng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 collaboration between players</a:t>
            </a: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In “</a:t>
            </a:r>
            <a:r>
              <a:rPr lang="en-US" sz="1800" i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Buddies in a Ball”</a:t>
            </a: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core challenges lies in designing a system that synchronizes physics-based interactions for multiple players while maintaining a fun, responsive, and collaborative gameplay experience in a peer-to-peer (P2P) network. This includes addressing the technical challenges of multiplayer synchronization, implementing responsive controls for multiple users in a shared physics-based system, and </a:t>
            </a:r>
            <a:r>
              <a:rPr lang="en-US" sz="1800" b="1" u="sng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creating an engaging experience that scales to different skill levels.</a:t>
            </a:r>
          </a:p>
        </p:txBody>
      </p:sp>
    </p:spTree>
    <p:extLst>
      <p:ext uri="{BB962C8B-B14F-4D97-AF65-F5344CB8AC3E}">
        <p14:creationId xmlns:p14="http://schemas.microsoft.com/office/powerpoint/2010/main" val="659888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/>
              <a:t>UML Use Case Diagram</a:t>
            </a:r>
          </a:p>
        </p:txBody>
      </p:sp>
      <p:pic>
        <p:nvPicPr>
          <p:cNvPr id="5" name="Content Placeholder 4" descr="A diagram of two people&#10;&#10;Description automatically generated">
            <a:extLst>
              <a:ext uri="{FF2B5EF4-FFF2-40B4-BE49-F238E27FC236}">
                <a16:creationId xmlns:a16="http://schemas.microsoft.com/office/drawing/2014/main" id="{38142A32-B1C2-3BF5-2EA9-4B29D5CBA37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943" y="2297887"/>
            <a:ext cx="8012113" cy="2159038"/>
          </a:xfrm>
          <a:noFill/>
        </p:spPr>
      </p:pic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UML Domain Model</a:t>
            </a:r>
          </a:p>
        </p:txBody>
      </p:sp>
      <p:pic>
        <p:nvPicPr>
          <p:cNvPr id="8" name="Content Placeholder 7" descr="A diagram of a diagram&#10;&#10;Description automatically generated">
            <a:extLst>
              <a:ext uri="{FF2B5EF4-FFF2-40B4-BE49-F238E27FC236}">
                <a16:creationId xmlns:a16="http://schemas.microsoft.com/office/drawing/2014/main" id="{DC41DE1B-E626-595C-27CD-39B6C091FA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408" y="1690688"/>
            <a:ext cx="8783276" cy="3677163"/>
          </a:xfrm>
          <a:noFill/>
        </p:spPr>
      </p:pic>
    </p:spTree>
    <p:extLst>
      <p:ext uri="{BB962C8B-B14F-4D97-AF65-F5344CB8AC3E}">
        <p14:creationId xmlns:p14="http://schemas.microsoft.com/office/powerpoint/2010/main" val="1127649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UML Class Diagram</a:t>
            </a:r>
          </a:p>
        </p:txBody>
      </p:sp>
      <p:pic>
        <p:nvPicPr>
          <p:cNvPr id="8" name="Content Placeholder 7" descr="A diagram of a diagram&#10;&#10;Description automatically generated">
            <a:extLst>
              <a:ext uri="{FF2B5EF4-FFF2-40B4-BE49-F238E27FC236}">
                <a16:creationId xmlns:a16="http://schemas.microsoft.com/office/drawing/2014/main" id="{0CEF6772-B2B1-82E0-1684-EFB2BC7DF8BE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362" y="1690688"/>
            <a:ext cx="8783276" cy="4059185"/>
          </a:xfrm>
          <a:noFill/>
        </p:spPr>
      </p:pic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BF8D8-1073-5DDC-1E7C-9F5A35E49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B2AD0-D553-6F9E-2169-0545D762A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/>
              <a:t>UML Sequence Diagram</a:t>
            </a:r>
          </a:p>
        </p:txBody>
      </p:sp>
      <p:pic>
        <p:nvPicPr>
          <p:cNvPr id="7" name="Content Placeholder 6" descr="A diagram of a person&#10;&#10;Description automatically generated">
            <a:extLst>
              <a:ext uri="{FF2B5EF4-FFF2-40B4-BE49-F238E27FC236}">
                <a16:creationId xmlns:a16="http://schemas.microsoft.com/office/drawing/2014/main" id="{87C0EAB8-E71A-3D06-28F3-D16701243F6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954" y="1825625"/>
            <a:ext cx="7104092" cy="4228105"/>
          </a:xfrm>
        </p:spPr>
      </p:pic>
    </p:spTree>
    <p:extLst>
      <p:ext uri="{BB962C8B-B14F-4D97-AF65-F5344CB8AC3E}">
        <p14:creationId xmlns:p14="http://schemas.microsoft.com/office/powerpoint/2010/main" val="1149163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CF7BB-32A8-A294-1BA8-C452387A7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42C6-EAAA-106C-82B0-F62B4F007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UML State Diagram</a:t>
            </a:r>
          </a:p>
        </p:txBody>
      </p:sp>
      <p:pic>
        <p:nvPicPr>
          <p:cNvPr id="6" name="Content Placeholder 5" descr="A diagram of a software project&#10;&#10;Description automatically generated">
            <a:extLst>
              <a:ext uri="{FF2B5EF4-FFF2-40B4-BE49-F238E27FC236}">
                <a16:creationId xmlns:a16="http://schemas.microsoft.com/office/drawing/2014/main" id="{79654647-5F3D-9C67-BAB3-106196A5D6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622" y="1633538"/>
            <a:ext cx="8180755" cy="4297363"/>
          </a:xfrm>
        </p:spPr>
      </p:pic>
    </p:spTree>
    <p:extLst>
      <p:ext uri="{BB962C8B-B14F-4D97-AF65-F5344CB8AC3E}">
        <p14:creationId xmlns:p14="http://schemas.microsoft.com/office/powerpoint/2010/main" val="1186120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F91B5-92E6-E016-6EAF-E51B10C0B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C2C8-313D-6F30-0798-F06857ED3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UML Activity Diagram</a:t>
            </a:r>
          </a:p>
        </p:txBody>
      </p:sp>
      <p:pic>
        <p:nvPicPr>
          <p:cNvPr id="6" name="Content Placeholder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F833AA2-F912-34C4-C1A5-F09EE6404072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922" y="1690688"/>
            <a:ext cx="7588155" cy="4053169"/>
          </a:xfrm>
        </p:spPr>
      </p:pic>
    </p:spTree>
    <p:extLst>
      <p:ext uri="{BB962C8B-B14F-4D97-AF65-F5344CB8AC3E}">
        <p14:creationId xmlns:p14="http://schemas.microsoft.com/office/powerpoint/2010/main" val="161944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4BFE43-2178-FCC8-E4B1-BF07E6D9B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73771-5462-6DF7-C1F1-E1B79DFD4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/>
              <a:t>UML Component Diagram</a:t>
            </a:r>
          </a:p>
        </p:txBody>
      </p:sp>
      <p:pic>
        <p:nvPicPr>
          <p:cNvPr id="7" name="Content Placeholder 6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79DBAB96-28F2-632D-BAB6-EC42C352716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943" y="1777777"/>
            <a:ext cx="8012113" cy="4214271"/>
          </a:xfrm>
        </p:spPr>
      </p:pic>
    </p:spTree>
    <p:extLst>
      <p:ext uri="{BB962C8B-B14F-4D97-AF65-F5344CB8AC3E}">
        <p14:creationId xmlns:p14="http://schemas.microsoft.com/office/powerpoint/2010/main" val="15101375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78504181">
      <a:dk1>
        <a:srgbClr val="000000"/>
      </a:dk1>
      <a:lt1>
        <a:srgbClr val="FFFFFF"/>
      </a:lt1>
      <a:dk2>
        <a:srgbClr val="FFF8F4"/>
      </a:dk2>
      <a:lt2>
        <a:srgbClr val="E8E8E8"/>
      </a:lt2>
      <a:accent1>
        <a:srgbClr val="EE7660"/>
      </a:accent1>
      <a:accent2>
        <a:srgbClr val="4D90EF"/>
      </a:accent2>
      <a:accent3>
        <a:srgbClr val="5B5160"/>
      </a:accent3>
      <a:accent4>
        <a:srgbClr val="2BC2B4"/>
      </a:accent4>
      <a:accent5>
        <a:srgbClr val="C097F8"/>
      </a:accent5>
      <a:accent6>
        <a:srgbClr val="FF9413"/>
      </a:accent6>
      <a:hlink>
        <a:srgbClr val="467886"/>
      </a:hlink>
      <a:folHlink>
        <a:srgbClr val="96607D"/>
      </a:folHlink>
    </a:clrScheme>
    <a:fontScheme name="Custom 49">
      <a:majorFont>
        <a:latin typeface="Tw Cen M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04181_Win32_SL_V11" id="{D9600F65-346D-4C25-A611-673E5C44A142}" vid="{299F2556-E258-444F-A1E6-FA759CE22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30005B-6102-4F3C-A26F-485DF1BF971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E60708A-6461-4D7F-883F-7E25D731D3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C90B52-91C7-4BE9-8AE0-180FFFE11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{424D4B5D-E1A3-4AB8-B2AB-D4E196A0DB2B}tf78504181_win32</Template>
  <TotalTime>46</TotalTime>
  <Words>197</Words>
  <Application>Microsoft Office PowerPoint</Application>
  <PresentationFormat>Widescreen</PresentationFormat>
  <Paragraphs>44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Arial</vt:lpstr>
      <vt:lpstr>Avenir Next LT Pro</vt:lpstr>
      <vt:lpstr>Avenir Next LT Pro Light</vt:lpstr>
      <vt:lpstr>Calibri</vt:lpstr>
      <vt:lpstr>Tw Cen MT</vt:lpstr>
      <vt:lpstr>Custom</vt:lpstr>
      <vt:lpstr>Unreal Engine Physics-based Game John McCoubrie</vt:lpstr>
      <vt:lpstr>Problem Statement</vt:lpstr>
      <vt:lpstr>UML Use Case Diagram</vt:lpstr>
      <vt:lpstr>UML Domain Model</vt:lpstr>
      <vt:lpstr>UML Class Diagram</vt:lpstr>
      <vt:lpstr>UML Sequence Diagram</vt:lpstr>
      <vt:lpstr>UML State Diagram</vt:lpstr>
      <vt:lpstr>UML Activity Diagram</vt:lpstr>
      <vt:lpstr>UML Component Diagram</vt:lpstr>
      <vt:lpstr>UML Deployment Diagram</vt:lpstr>
      <vt:lpstr>Skeleton Classes</vt:lpstr>
      <vt:lpstr>Design Patterns</vt:lpstr>
      <vt:lpstr>Scalability/Speed</vt:lpstr>
      <vt:lpstr>Cost Optimization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McCoubrie</dc:creator>
  <cp:lastModifiedBy>John McCoubrie</cp:lastModifiedBy>
  <cp:revision>6</cp:revision>
  <dcterms:created xsi:type="dcterms:W3CDTF">2024-12-14T18:55:16Z</dcterms:created>
  <dcterms:modified xsi:type="dcterms:W3CDTF">2024-12-14T19:41:47Z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