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426"/>
    <a:srgbClr val="0B001E"/>
    <a:srgbClr val="266731"/>
    <a:srgbClr val="4CFF49"/>
    <a:srgbClr val="FF9F77"/>
    <a:srgbClr val="008CFB"/>
    <a:srgbClr val="008956"/>
    <a:srgbClr val="FE7553"/>
    <a:srgbClr val="F44702"/>
    <a:srgbClr val="FF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07E5-7DC6-4885-AB4C-DC7A4BF9372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303E-D641-4C52-A342-14CD58B8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john-ml-dev/econdb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mailto:tjohn@treastleacademyghana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11006" y="236915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EconSage</a:t>
            </a:r>
            <a:endParaRPr lang="en-US" sz="7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7200" y="491922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 err="1" smtClean="0">
                <a:solidFill>
                  <a:schemeClr val="bg1"/>
                </a:solidFill>
              </a:rPr>
              <a:t>Tamakloe</a:t>
            </a:r>
            <a:r>
              <a:rPr lang="en-US" dirty="0" smtClean="0">
                <a:solidFill>
                  <a:schemeClr val="bg1"/>
                </a:solidFill>
              </a:rPr>
              <a:t> John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276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15500" y="1168806"/>
            <a:ext cx="1238250" cy="4716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Closing Statement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65" y="1689893"/>
            <a:ext cx="584263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 err="1" smtClean="0"/>
              <a:t>EconSage</a:t>
            </a:r>
            <a:r>
              <a:rPr lang="en-US" dirty="0" smtClean="0"/>
              <a:t> Project is designed with adaptability at its core, ensuring it can meet current needs while being flexible enough to accommodate future changes. This adaptability makes the project a robust solution for economic data management, capable of evolving with technological advancements and shifting user requirements.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B40426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B40426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pic>
        <p:nvPicPr>
          <p:cNvPr id="9218" name="Picture 2" descr="Research Question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00" y="1689893"/>
            <a:ext cx="5511165" cy="367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73" y="1527373"/>
            <a:ext cx="5578292" cy="38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971289" y="4217496"/>
            <a:ext cx="839866" cy="970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4904" y="637454"/>
            <a:ext cx="839866" cy="970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89" y="4950668"/>
            <a:ext cx="10515600" cy="8056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hlinkClick r:id="rId2"/>
              </a:rPr>
              <a:t>Econdb_Project</a:t>
            </a:r>
            <a:endParaRPr lang="en-US" dirty="0">
              <a:hlinkClick r:id="rId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689" y="5457165"/>
            <a:ext cx="476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https://github.com/john-ml-dev/econdb_project</a:t>
            </a:r>
            <a:endParaRPr lang="en-US" dirty="0"/>
          </a:p>
        </p:txBody>
      </p:sp>
      <p:pic>
        <p:nvPicPr>
          <p:cNvPr id="11266" name="Picture 2" descr="GitHub Logo and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9" y="4025736"/>
            <a:ext cx="1154718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5689" y="6290362"/>
            <a:ext cx="337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tjohn@treastleacademyghana.org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72" name="Picture 8" descr="30+ Best Thank You Message for Colleagues at Workpl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966" y="-122673"/>
            <a:ext cx="8892883" cy="701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89" y="2021966"/>
            <a:ext cx="3986845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oluna Rounded" panose="0200050600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6000" dirty="0" smtClean="0">
                <a:latin typeface="Coluna Rounded" panose="02000506000000020003" pitchFamily="50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endParaRPr lang="en-US" sz="6000" dirty="0">
              <a:latin typeface="Coluna Rounded" panose="02000506000000020003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AAB8CE">
                  <a:alpha val="87451"/>
                </a:srgbClr>
              </a:clrFrom>
              <a:clrTo>
                <a:srgbClr val="AAB8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02" y="2296120"/>
            <a:ext cx="6915150" cy="4471081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019154" cy="40958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The  aims is to create a resilient and fault-proof data pipeline for obtaining economic data from EconDB.com and making it available for creating dashboards.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>
            <a:gsLst>
              <a:gs pos="0">
                <a:srgbClr val="7BA8E3"/>
              </a:gs>
              <a:gs pos="100000">
                <a:srgbClr val="75ADB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>
            <a:gsLst>
              <a:gs pos="0">
                <a:srgbClr val="7BA8E3"/>
              </a:gs>
              <a:gs pos="100000">
                <a:srgbClr val="75ADB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pic>
        <p:nvPicPr>
          <p:cNvPr id="5124" name="Picture 4" descr="Econdb. Economic indicators, shipping and grocery pr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64827"/>
            <a:ext cx="2129287" cy="71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98" y="1806740"/>
            <a:ext cx="6712606" cy="27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Role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595906"/>
            <a:ext cx="8077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Develop and test Python scripts for data ingestion.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Implement data transformation logic using Pandas.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Set up PostgreSQL and S3 for data storage.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Configure Redshift for data warehousing.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 Power BI dashboards.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Configure Airflow for workflow orchestration.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Containerize the pipeline with Docker.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13778" y="2548894"/>
            <a:ext cx="3447661" cy="22328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Programmer Vector Illustration (AI, SVG, EPS, PNG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41" y="2679521"/>
            <a:ext cx="4209650" cy="292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807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Challenges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5522" y="741430"/>
            <a:ext cx="704737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Budget limitations for subscriptions and tools.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API call limitations from EconDB.com.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Fault tolerance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Data Transformation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1" name="Picture 3" descr="10 Habits make you a bad programmer | by Ritish Mada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3116158"/>
            <a:ext cx="58293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E644A"/>
              </a:gs>
              <a:gs pos="100000">
                <a:srgbClr val="2E75B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142"/>
              </p:ext>
            </p:extLst>
          </p:nvPr>
        </p:nvGraphicFramePr>
        <p:xfrm>
          <a:off x="838199" y="4033664"/>
          <a:ext cx="5388429" cy="27635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63500" dir="18900000" algn="bl" rotWithShape="0">
                    <a:prstClr val="black">
                      <a:alpha val="29000"/>
                    </a:prstClr>
                  </a:outerShdw>
                </a:effectLst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1490146121"/>
                    </a:ext>
                  </a:extLst>
                </a:gridCol>
                <a:gridCol w="1062240">
                  <a:extLst>
                    <a:ext uri="{9D8B030D-6E8A-4147-A177-3AD203B41FA5}">
                      <a16:colId xmlns:a16="http://schemas.microsoft.com/office/drawing/2014/main" val="1285265994"/>
                    </a:ext>
                  </a:extLst>
                </a:gridCol>
                <a:gridCol w="1129417">
                  <a:extLst>
                    <a:ext uri="{9D8B030D-6E8A-4147-A177-3AD203B41FA5}">
                      <a16:colId xmlns:a16="http://schemas.microsoft.com/office/drawing/2014/main" val="2538108227"/>
                    </a:ext>
                  </a:extLst>
                </a:gridCol>
                <a:gridCol w="769703">
                  <a:extLst>
                    <a:ext uri="{9D8B030D-6E8A-4147-A177-3AD203B41FA5}">
                      <a16:colId xmlns:a16="http://schemas.microsoft.com/office/drawing/2014/main" val="3038206809"/>
                    </a:ext>
                  </a:extLst>
                </a:gridCol>
                <a:gridCol w="1131668">
                  <a:extLst>
                    <a:ext uri="{9D8B030D-6E8A-4147-A177-3AD203B41FA5}">
                      <a16:colId xmlns:a16="http://schemas.microsoft.com/office/drawing/2014/main" val="237825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solidFill>
                      <a:srgbClr val="FE75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CNY</a:t>
                      </a:r>
                      <a:endParaRPr lang="en-US" b="1" dirty="0"/>
                    </a:p>
                  </a:txBody>
                  <a:tcPr>
                    <a:solidFill>
                      <a:srgbClr val="FE75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>
                    <a:solidFill>
                      <a:srgbClr val="FE75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solidFill>
                      <a:srgbClr val="FE75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ZAR</a:t>
                      </a:r>
                    </a:p>
                  </a:txBody>
                  <a:tcPr>
                    <a:solidFill>
                      <a:srgbClr val="FE75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2014-01-01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18509.82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13653.70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7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2014-02-01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18426.40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3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2024-02-01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41673.45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2024-03-01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42207.80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832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05859"/>
              </p:ext>
            </p:extLst>
          </p:nvPr>
        </p:nvGraphicFramePr>
        <p:xfrm>
          <a:off x="2748953" y="4691016"/>
          <a:ext cx="3543414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76200" dir="13500000" algn="br" rotWithShape="0">
                    <a:prstClr val="black">
                      <a:alpha val="44000"/>
                    </a:prstClr>
                  </a:outerShdw>
                </a:effectLst>
                <a:tableStyleId>{5C22544A-7EE6-4342-B048-85BDC9FD1C3A}</a:tableStyleId>
              </a:tblPr>
              <a:tblGrid>
                <a:gridCol w="1425235">
                  <a:extLst>
                    <a:ext uri="{9D8B030D-6E8A-4147-A177-3AD203B41FA5}">
                      <a16:colId xmlns:a16="http://schemas.microsoft.com/office/drawing/2014/main" val="1490146121"/>
                    </a:ext>
                  </a:extLst>
                </a:gridCol>
                <a:gridCol w="937041">
                  <a:extLst>
                    <a:ext uri="{9D8B030D-6E8A-4147-A177-3AD203B41FA5}">
                      <a16:colId xmlns:a16="http://schemas.microsoft.com/office/drawing/2014/main" val="1285265994"/>
                    </a:ext>
                  </a:extLst>
                </a:gridCol>
                <a:gridCol w="1181138">
                  <a:extLst>
                    <a:ext uri="{9D8B030D-6E8A-4147-A177-3AD203B41FA5}">
                      <a16:colId xmlns:a16="http://schemas.microsoft.com/office/drawing/2014/main" val="253810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008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>
                    <a:solidFill>
                      <a:srgbClr val="0089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GMS</a:t>
                      </a:r>
                      <a:endParaRPr lang="en-US" dirty="0"/>
                    </a:p>
                  </a:txBody>
                  <a:tcPr>
                    <a:solidFill>
                      <a:srgbClr val="0089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CNY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18509.82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97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2014-02-01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CNY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18426.40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3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ZAR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8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Approach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Used series of API tokens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Exceptions Handling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Melting table (</a:t>
            </a:r>
            <a:r>
              <a:rPr lang="en-US" i="1" dirty="0" err="1" smtClean="0">
                <a:solidFill>
                  <a:srgbClr val="FF9F77"/>
                </a:solidFill>
                <a:latin typeface="Code Light" panose="020B0604020202020204" pitchFamily="50" charset="0"/>
              </a:rPr>
              <a:t>pd.melt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Unpivoting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70" name="Picture 2" descr="52,400+ Computer Programmer Stock Illustrations, Royalty-Free Vector  Graphics &amp; Clip Art - iStock | Female programmer, Coding,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4114"/>
            <a:ext cx="58293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F810C"/>
              </a:gs>
              <a:gs pos="100000">
                <a:srgbClr val="008CFB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F810C"/>
              </a:gs>
              <a:gs pos="100000">
                <a:srgbClr val="008CFB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738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96327" y="2765454"/>
            <a:ext cx="1754159" cy="1788259"/>
          </a:xfrm>
          <a:prstGeom prst="rect">
            <a:avLst/>
          </a:prstGeom>
          <a:solidFill>
            <a:srgbClr val="FF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Is coding for everyone? Can you become a programmer? Check this out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85" y="2949263"/>
            <a:ext cx="4895080" cy="275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and Impact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7701" y="1374220"/>
            <a:ext cx="5232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Automated data pipeline runs without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is accurately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transformed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Dashboards display correct and up-to-date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Workflow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orchestration is functioning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performance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FF6F5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FF6F5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61" y="1990166"/>
            <a:ext cx="6404225" cy="3710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3192" r="1439" b="1583"/>
          <a:stretch/>
        </p:blipFill>
        <p:spPr>
          <a:xfrm>
            <a:off x="5764531" y="2084479"/>
            <a:ext cx="6202920" cy="3490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1362" r="1527" b="3570"/>
          <a:stretch/>
        </p:blipFill>
        <p:spPr>
          <a:xfrm>
            <a:off x="5748566" y="2093556"/>
            <a:ext cx="6247081" cy="34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Lessons Learned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6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Scalability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Fault Tolerance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Transformation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Debugging</a:t>
            </a:r>
            <a:endParaRPr lang="en-US" dirty="0"/>
          </a:p>
        </p:txBody>
      </p:sp>
      <p:pic>
        <p:nvPicPr>
          <p:cNvPr id="8194" name="Picture 2" descr="Programming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1410493"/>
            <a:ext cx="59626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43979D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42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97" y="3057882"/>
            <a:ext cx="5922703" cy="355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Adaptability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project is designed to be highly adaptable, ensuring it can meet changing requirements, integrate new data sources, and accommodate evolving technological advancements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B866A8"/>
              </a:gs>
              <a:gs pos="100000">
                <a:srgbClr val="4254A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B866A8"/>
              </a:gs>
              <a:gs pos="100000">
                <a:srgbClr val="4254A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4353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John\AppData\Local\Microsoft\Windows\INetCache\Content.MSO\97A9F3A3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88" y="3426802"/>
            <a:ext cx="2635943" cy="16916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77" y="2644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Tools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C:\Users\John\AppData\Local\Microsoft\Windows\INetCache\Content.MSO\A3540131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917" y="5550051"/>
            <a:ext cx="1868852" cy="71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John\AppData\Local\Microsoft\Windows\INetCache\Content.MSO\1BDCACEB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6" y="3120631"/>
            <a:ext cx="2298680" cy="108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ohn\AppData\Local\Microsoft\Windows\INetCache\Content.MSO\ACB3CB67.t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53" y="5110757"/>
            <a:ext cx="2318723" cy="10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John\AppData\Local\Microsoft\Windows\INetCache\Content.MSO\5F6BB10D.t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6" y="1633434"/>
            <a:ext cx="2184183" cy="12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John\AppData\Local\Microsoft\Windows\INetCache\Content.MSO\2381D0A9.tmp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41" y="4370196"/>
            <a:ext cx="1990203" cy="99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John\AppData\Local\Microsoft\Windows\INetCache\Content.MSO\EBC0E19F.tmp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4" y="1247205"/>
            <a:ext cx="1758172" cy="16127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655769" y="1903711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Ingestion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8000" y="1845734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Visualization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19558" y="4656807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Staging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16444" y="3382467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ontainerization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8422" y="4649092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arehousing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45695" y="5722263"/>
            <a:ext cx="281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rchestration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962900" y="971351"/>
            <a:ext cx="2990850" cy="113110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2D72B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86550" y="970557"/>
            <a:ext cx="876300" cy="113904"/>
          </a:xfrm>
          <a:prstGeom prst="rect">
            <a:avLst/>
          </a:prstGeom>
          <a:gradFill flip="none" rotWithShape="1">
            <a:gsLst>
              <a:gs pos="0">
                <a:srgbClr val="FBC208"/>
              </a:gs>
              <a:gs pos="100000">
                <a:srgbClr val="2D72B8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353800" y="6208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0780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293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Code Light</vt:lpstr>
      <vt:lpstr>Coluna Rounded</vt:lpstr>
      <vt:lpstr>Tahoma</vt:lpstr>
      <vt:lpstr>Office Theme</vt:lpstr>
      <vt:lpstr>EconSage</vt:lpstr>
      <vt:lpstr>Project Overview</vt:lpstr>
      <vt:lpstr>My Role</vt:lpstr>
      <vt:lpstr>Technical Challenges</vt:lpstr>
      <vt:lpstr>Solution Approach</vt:lpstr>
      <vt:lpstr>Results and Impact</vt:lpstr>
      <vt:lpstr>Lessons Learned</vt:lpstr>
      <vt:lpstr>Adaptability</vt:lpstr>
      <vt:lpstr>Technical Tools</vt:lpstr>
      <vt:lpstr>Closing Statement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EconSage</dc:title>
  <dc:creator>JOHN TAMAKLOE</dc:creator>
  <cp:lastModifiedBy>JOHN TAMAKLOE</cp:lastModifiedBy>
  <cp:revision>40</cp:revision>
  <dcterms:created xsi:type="dcterms:W3CDTF">2024-06-03T22:44:57Z</dcterms:created>
  <dcterms:modified xsi:type="dcterms:W3CDTF">2024-06-13T06:43:14Z</dcterms:modified>
</cp:coreProperties>
</file>