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Gupta" initials="NG" lastIdx="1" clrIdx="0">
    <p:extLst>
      <p:ext uri="{19B8F6BF-5375-455C-9EA6-DF929625EA0E}">
        <p15:presenceInfo xmlns:p15="http://schemas.microsoft.com/office/powerpoint/2012/main" userId="0682413ce1f68d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66" d="100"/>
          <a:sy n="66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84A9-7173-4AEE-8B4D-1A01659A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0617A-B4DD-42C6-99DB-4D49AEC5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FD32-6F61-42D0-B260-26530BCB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CB4B-9402-4A69-BE6C-7D743E57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84A1-D8B9-4488-BCA1-E4F89FB4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375B-9A9A-42E1-84B3-4ADFAF05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9441E-FAA3-4B62-8785-6A3E1972C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6D25-A594-49DE-A57C-B764741B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BC1F-7EA4-4285-AD0F-2703C522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63E8-7D94-48CF-B60F-29A0242F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1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AA5C-8A48-4CE8-98B5-CBBC3083D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DC801-8A37-47E3-B4E2-E3F93E41A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26A7-EAA2-4D16-95C6-65B2122A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8807-A238-457A-82B8-237E8B36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289E1-4785-4278-997D-35801AAD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87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E9F2-15DB-463B-B3DC-BBEB685E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9C87-A336-4B5B-BB99-1E466258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5A27-21D2-493C-B9A4-C1FBDBC1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26CE-A27D-410E-A7F7-66AFDFDB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0ECB-8243-4EBC-B901-65323A1C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4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A8D9-CD72-460D-AE44-FB2A0EDA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F1E4F-0C82-4097-A4B3-A23B9D84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8E79-6D65-4637-8CB0-5639A61A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76AE-0920-49B9-B6FF-46C978F9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F16C-0F6A-4586-9BFC-CD2F0637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6014-AB57-4AAB-B273-78B9E61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9C07-2A38-441E-A230-6AE56ABD0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3E92-1812-4EF0-B568-BBF7052D9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9AC2-8666-4C7C-AA0C-5419D5B3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9DA7-5111-48D0-8D20-90BB9B25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BF807-4C73-4776-BABC-357219D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0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A35F-7FB0-4E97-B403-A35C2AD0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25D39-9371-4CE5-BDAD-90D404377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6D51E-E6EB-466E-A36A-F04678FF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8167D-48BC-47F4-A0CD-5AA197694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71AF6-B758-4484-A16F-CD167E5B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31BD0-6365-4FD6-877C-D5AA21E3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48E3E-71BA-4BF2-8C95-EB5897FC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50FC3-C597-4AB9-9F59-D58546EE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FB1B-EAD4-4B5C-A348-890B4BD6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5E130-C35D-4140-8BE6-2129F13F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0E26C-922F-475A-91A2-945100C5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B3260-A06A-4C16-9630-80F5AF99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4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AAF9C-E77C-4DBF-9FF9-480A8C51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EE1F2-7045-4926-82F1-AD12C519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F894-C120-4628-B30F-341CF0BE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6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994C-BE99-4ED4-9514-57E0B97D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90A2-0305-4825-AC22-52C90F97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780E5-7D01-49E6-86B0-54B536D1F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4CD1-AFFA-434C-BA91-1915A5B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68E44-3CD7-4D4F-B085-A175B535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6C880-1917-41FC-8E40-4E0480FE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4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1986-4EC7-486F-B14D-8F4EC739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D10F9-211A-4AC3-8A1B-07C30EC95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DA18-A9C1-4C0B-B562-EDC2910E6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0EB2C-9BF5-4C8A-9CE6-8FBD6330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682C8-C123-4BB4-A5CA-DD73596E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A28D-F6B4-4E0F-AF1C-341F0831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7AE1A-DB2F-4C0E-B331-0C71042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439EE-61AE-48F8-BB8E-69A1D143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A68A-064F-44A2-9ACB-CF2C7321E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E7BD-7961-4A65-A32C-42B8F5393F48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3BA4-E655-495D-BA12-33E6024B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6DEB-4EAE-427B-BCEB-1A4571B4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8B2C-B51B-4B94-ABF8-98D102C4A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1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783129C-06C3-4929-9793-A3251875311A}"/>
              </a:ext>
            </a:extLst>
          </p:cNvPr>
          <p:cNvGrpSpPr/>
          <p:nvPr/>
        </p:nvGrpSpPr>
        <p:grpSpPr>
          <a:xfrm>
            <a:off x="371477" y="623889"/>
            <a:ext cx="6143624" cy="4724398"/>
            <a:chOff x="371477" y="623889"/>
            <a:chExt cx="6143624" cy="47243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097627-FA16-4EFF-B3F0-77C90B7C100F}"/>
                </a:ext>
              </a:extLst>
            </p:cNvPr>
            <p:cNvSpPr/>
            <p:nvPr/>
          </p:nvSpPr>
          <p:spPr>
            <a:xfrm>
              <a:off x="371477" y="2986088"/>
              <a:ext cx="1357312" cy="111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  <a:p>
              <a:pPr algn="ctr"/>
              <a:r>
                <a:rPr lang="en-US" dirty="0"/>
                <a:t>Node</a:t>
              </a:r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2C7CDB-7BC0-4D58-A093-5894BA202416}"/>
                </a:ext>
              </a:extLst>
            </p:cNvPr>
            <p:cNvSpPr/>
            <p:nvPr/>
          </p:nvSpPr>
          <p:spPr>
            <a:xfrm>
              <a:off x="3752852" y="623889"/>
              <a:ext cx="1404937" cy="1062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  <a:p>
              <a:pPr algn="ctr"/>
              <a:r>
                <a:rPr lang="en-US" dirty="0"/>
                <a:t>Or</a:t>
              </a:r>
            </a:p>
            <a:p>
              <a:pPr algn="ctr"/>
              <a:r>
                <a:rPr lang="en-US" dirty="0"/>
                <a:t>Task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409BD5-88FA-407B-86D3-E67E0B54FF17}"/>
                </a:ext>
              </a:extLst>
            </p:cNvPr>
            <p:cNvSpPr/>
            <p:nvPr/>
          </p:nvSpPr>
          <p:spPr>
            <a:xfrm>
              <a:off x="5110164" y="2336007"/>
              <a:ext cx="1404937" cy="1062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  <a:p>
              <a:pPr algn="ctr"/>
              <a:r>
                <a:rPr lang="en-US" dirty="0"/>
                <a:t>Or</a:t>
              </a:r>
            </a:p>
            <a:p>
              <a:pPr algn="ctr"/>
              <a:r>
                <a:rPr lang="en-US" dirty="0"/>
                <a:t>Task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C7DAF8-40CC-45BC-9004-B4C00FE2AC27}"/>
                </a:ext>
              </a:extLst>
            </p:cNvPr>
            <p:cNvSpPr/>
            <p:nvPr/>
          </p:nvSpPr>
          <p:spPr>
            <a:xfrm>
              <a:off x="3752852" y="4286249"/>
              <a:ext cx="1404937" cy="1062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  <a:p>
              <a:pPr algn="ctr"/>
              <a:r>
                <a:rPr lang="en-US" dirty="0"/>
                <a:t>Or</a:t>
              </a:r>
            </a:p>
            <a:p>
              <a:pPr algn="ctr"/>
              <a:r>
                <a:rPr lang="en-US" dirty="0"/>
                <a:t>Task Node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9B573EF-ADFD-4348-BF89-C7782AEDAD4C}"/>
                </a:ext>
              </a:extLst>
            </p:cNvPr>
            <p:cNvCxnSpPr/>
            <p:nvPr/>
          </p:nvCxnSpPr>
          <p:spPr>
            <a:xfrm flipV="1">
              <a:off x="1728789" y="1539479"/>
              <a:ext cx="2024063" cy="1446609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A2A33B-5670-4679-A590-B78BE224F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4893" y="2972396"/>
              <a:ext cx="3382896" cy="398265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423A5B-72B5-4021-BDDD-334F0A291E21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1728789" y="3543301"/>
              <a:ext cx="2024063" cy="1273967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0DB964-3695-4B17-A24D-D8DE2F82208D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5064061" y="1692775"/>
              <a:ext cx="748572" cy="64323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323CE98-30AD-44E7-94B3-5E2AD88FF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823" y="3430069"/>
              <a:ext cx="1074022" cy="85618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7687E9-3A48-49FC-B604-3775466CD962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4361593" y="1685927"/>
              <a:ext cx="93728" cy="2600322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3E74AC-A925-4BC2-AA44-5E39FDA2252E}"/>
              </a:ext>
            </a:extLst>
          </p:cNvPr>
          <p:cNvSpPr txBox="1"/>
          <p:nvPr/>
        </p:nvSpPr>
        <p:spPr>
          <a:xfrm>
            <a:off x="6815139" y="439223"/>
            <a:ext cx="50434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 Node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Resource Manager (one of 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YARN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Mesos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Kubernetes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Scheduler</a:t>
            </a:r>
          </a:p>
          <a:p>
            <a:r>
              <a:rPr lang="en-US" sz="1600" b="1" dirty="0"/>
              <a:t>Responsibilities</a:t>
            </a:r>
            <a:r>
              <a:rPr lang="en-US" sz="16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Allocates Resources (Task Nodes or Data Nodes) for Job execution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Node Monitoring and Health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Creating </a:t>
            </a:r>
            <a:r>
              <a:rPr lang="en-US" sz="1600" dirty="0" err="1"/>
              <a:t>AppMaster</a:t>
            </a:r>
            <a:r>
              <a:rPr lang="en-US" sz="1600" dirty="0"/>
              <a:t> for each job submitted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FFEC65-A054-4FCF-8D8C-DBD30232E4AF}"/>
              </a:ext>
            </a:extLst>
          </p:cNvPr>
          <p:cNvSpPr txBox="1"/>
          <p:nvPr/>
        </p:nvSpPr>
        <p:spPr>
          <a:xfrm>
            <a:off x="6815139" y="3710465"/>
            <a:ext cx="5005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Task Node - </a:t>
            </a:r>
            <a:r>
              <a:rPr lang="en-US" sz="1600" dirty="0"/>
              <a:t>Responsibilities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Performs Computation or Run Mapper or Reducer functions</a:t>
            </a:r>
          </a:p>
          <a:p>
            <a:r>
              <a:rPr lang="en-US" sz="1600" b="1" dirty="0"/>
              <a:t>Data Node - </a:t>
            </a:r>
            <a:r>
              <a:rPr lang="en-US" sz="1600" dirty="0"/>
              <a:t>Responsibilities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Holds Data for Jobs copied from underlying storage like S3, RedShift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Note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Task Node and Data Nodes can reside on same Slave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They can scale independently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08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6794-7C96-4F80-A637-CB43EF3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ToolSets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AD22-D447-49F9-A949-8055D941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01"/>
            <a:ext cx="10515600" cy="5187062"/>
          </a:xfrm>
        </p:spPr>
        <p:txBody>
          <a:bodyPr/>
          <a:lstStyle/>
          <a:p>
            <a:r>
              <a:rPr lang="en-US" dirty="0"/>
              <a:t>Data Compression</a:t>
            </a:r>
          </a:p>
          <a:p>
            <a:endParaRPr lang="en-US" dirty="0"/>
          </a:p>
          <a:p>
            <a:r>
              <a:rPr lang="en-IN" dirty="0"/>
              <a:t>Data Transfer (S3 to HDFS)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96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7980-5BE4-4EB6-B084-BD3302F3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Integration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7CF3-FCA4-4BE2-9B91-FD6A2CF3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Resource Manager</a:t>
            </a:r>
          </a:p>
          <a:p>
            <a:pPr lvl="1"/>
            <a:r>
              <a:rPr lang="en-IN" dirty="0"/>
              <a:t>YARN (Default)</a:t>
            </a:r>
          </a:p>
          <a:p>
            <a:pPr lvl="1"/>
            <a:r>
              <a:rPr lang="en-IN" dirty="0"/>
              <a:t>Mesos</a:t>
            </a:r>
          </a:p>
          <a:p>
            <a:pPr lvl="1"/>
            <a:r>
              <a:rPr lang="en-IN" dirty="0"/>
              <a:t>Kubernetes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Cluster Lifetime</a:t>
            </a:r>
          </a:p>
          <a:p>
            <a:pPr lvl="1"/>
            <a:r>
              <a:rPr lang="en-IN" dirty="0"/>
              <a:t>Persistent</a:t>
            </a:r>
          </a:p>
          <a:p>
            <a:pPr lvl="1"/>
            <a:r>
              <a:rPr lang="en-IN" dirty="0"/>
              <a:t>Transient</a:t>
            </a:r>
          </a:p>
          <a:p>
            <a:endParaRPr lang="en-IN" dirty="0"/>
          </a:p>
          <a:p>
            <a:r>
              <a:rPr lang="en-IN" dirty="0"/>
              <a:t>Notebook</a:t>
            </a:r>
          </a:p>
          <a:p>
            <a:pPr lvl="1"/>
            <a:r>
              <a:rPr lang="en-IN" dirty="0"/>
              <a:t>Attach Existing Cluster</a:t>
            </a:r>
          </a:p>
          <a:p>
            <a:pPr lvl="1"/>
            <a:r>
              <a:rPr lang="en-IN" dirty="0"/>
              <a:t>Create Cluster at time of creation of Notebook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77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864827A-18AA-4598-961F-7C45FC8CE7FF}"/>
              </a:ext>
            </a:extLst>
          </p:cNvPr>
          <p:cNvGrpSpPr/>
          <p:nvPr/>
        </p:nvGrpSpPr>
        <p:grpSpPr>
          <a:xfrm>
            <a:off x="1874907" y="905783"/>
            <a:ext cx="8442185" cy="3197052"/>
            <a:chOff x="1874908" y="847726"/>
            <a:chExt cx="8442185" cy="31970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E6D0EF-DF1E-4FAD-844C-932E0C2DBF32}"/>
                </a:ext>
              </a:extLst>
            </p:cNvPr>
            <p:cNvGrpSpPr/>
            <p:nvPr/>
          </p:nvGrpSpPr>
          <p:grpSpPr>
            <a:xfrm>
              <a:off x="3982907" y="847726"/>
              <a:ext cx="6334186" cy="3197052"/>
              <a:chOff x="4706597" y="841324"/>
              <a:chExt cx="7209450" cy="468633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B2EEBF-C06F-496E-B87D-C98292F16FF1}"/>
                  </a:ext>
                </a:extLst>
              </p:cNvPr>
              <p:cNvSpPr/>
              <p:nvPr/>
            </p:nvSpPr>
            <p:spPr>
              <a:xfrm>
                <a:off x="4706597" y="841324"/>
                <a:ext cx="7209450" cy="4686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400" dirty="0">
                    <a:solidFill>
                      <a:sysClr val="windowText" lastClr="000000"/>
                    </a:solidFill>
                  </a:rPr>
                  <a:t>AWS Cloud</a:t>
                </a: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3F00027B-9C18-44B8-947A-F3855A24F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6597" y="841324"/>
                <a:ext cx="330200" cy="330200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A35D68-536A-4C02-9F51-708616FC0504}"/>
                </a:ext>
              </a:extLst>
            </p:cNvPr>
            <p:cNvSpPr/>
            <p:nvPr/>
          </p:nvSpPr>
          <p:spPr>
            <a:xfrm>
              <a:off x="1874908" y="2409824"/>
              <a:ext cx="1870622" cy="1622842"/>
            </a:xfrm>
            <a:prstGeom prst="rect">
              <a:avLst/>
            </a:prstGeom>
            <a:noFill/>
            <a:ln w="12700"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A6B86"/>
                  </a:solidFill>
                </a:rPr>
                <a:t>On-Prem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E96AD2D-7213-4282-93B2-101D1863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4908" y="2409825"/>
              <a:ext cx="415502" cy="415502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528F18-07ED-4FE9-90EB-D06C48E45700}"/>
                </a:ext>
              </a:extLst>
            </p:cNvPr>
            <p:cNvGrpSpPr/>
            <p:nvPr/>
          </p:nvGrpSpPr>
          <p:grpSpPr>
            <a:xfrm>
              <a:off x="6129538" y="1209224"/>
              <a:ext cx="1764752" cy="809092"/>
              <a:chOff x="7138982" y="1436136"/>
              <a:chExt cx="1764752" cy="809092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7C572D41-A6D9-4D06-B8C2-D48F17803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45132" y="1436136"/>
                <a:ext cx="532093" cy="53209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6B81C1-BB48-4A57-9209-E4EDC8A21375}"/>
                  </a:ext>
                </a:extLst>
              </p:cNvPr>
              <p:cNvSpPr txBox="1"/>
              <p:nvPr/>
            </p:nvSpPr>
            <p:spPr>
              <a:xfrm>
                <a:off x="7138982" y="1968229"/>
                <a:ext cx="1764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+mj-lt"/>
                    <a:ea typeface="Amazon Ember" panose="020B0603020204020204" pitchFamily="34" charset="0"/>
                    <a:cs typeface="Amazon Ember" panose="020B0603020204020204" pitchFamily="34" charset="0"/>
                  </a:rPr>
                  <a:t>AWS Data Pipeline</a:t>
                </a:r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A5AE053-F7B7-4576-9C72-F9FD5AB53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09169" y="3008930"/>
              <a:ext cx="420070" cy="42007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7E0489-19FC-4A12-9B32-C5989DEE3F50}"/>
                </a:ext>
              </a:extLst>
            </p:cNvPr>
            <p:cNvGrpSpPr/>
            <p:nvPr/>
          </p:nvGrpSpPr>
          <p:grpSpPr>
            <a:xfrm>
              <a:off x="4414869" y="2868868"/>
              <a:ext cx="1899980" cy="932922"/>
              <a:chOff x="4635838" y="2959100"/>
              <a:chExt cx="1460162" cy="7252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1E899B-433B-44DB-A0D3-C82A3A632851}"/>
                  </a:ext>
                </a:extLst>
              </p:cNvPr>
              <p:cNvSpPr txBox="1"/>
              <p:nvPr/>
            </p:nvSpPr>
            <p:spPr>
              <a:xfrm>
                <a:off x="4635838" y="3469039"/>
                <a:ext cx="1460162" cy="215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Raw CSV, JSON Files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F2188028-A1C3-448C-A740-C2D759CEE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30969" y="2959100"/>
                <a:ext cx="469900" cy="469900"/>
              </a:xfrm>
              <a:prstGeom prst="rect">
                <a:avLst/>
              </a:prstGeom>
            </p:spPr>
          </p:pic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9EE3C9-A2F7-402D-971F-C1DCBA5715ED}"/>
                </a:ext>
              </a:extLst>
            </p:cNvPr>
            <p:cNvCxnSpPr>
              <a:cxnSpLocks/>
            </p:cNvCxnSpPr>
            <p:nvPr/>
          </p:nvCxnSpPr>
          <p:spPr>
            <a:xfrm>
              <a:off x="3304690" y="2100088"/>
              <a:ext cx="5868339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863724A-DD88-42D0-89C0-37C6BDFFCBA4}"/>
                </a:ext>
              </a:extLst>
            </p:cNvPr>
            <p:cNvCxnSpPr>
              <a:cxnSpLocks/>
            </p:cNvCxnSpPr>
            <p:nvPr/>
          </p:nvCxnSpPr>
          <p:spPr>
            <a:xfrm>
              <a:off x="3305534" y="2100087"/>
              <a:ext cx="0" cy="723058"/>
            </a:xfrm>
            <a:prstGeom prst="line">
              <a:avLst/>
            </a:prstGeom>
            <a:ln w="25400">
              <a:prstDash val="dash"/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C9A4C2-C018-4A71-9E9C-89F8F8827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544" y="3210431"/>
              <a:ext cx="1291771" cy="8533"/>
            </a:xfrm>
            <a:prstGeom prst="line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FFEA5AE-4CB3-4497-8B36-16786EAE0433}"/>
                </a:ext>
              </a:extLst>
            </p:cNvPr>
            <p:cNvGrpSpPr/>
            <p:nvPr/>
          </p:nvGrpSpPr>
          <p:grpSpPr>
            <a:xfrm>
              <a:off x="6240097" y="2810357"/>
              <a:ext cx="1691411" cy="1234420"/>
              <a:chOff x="6545377" y="2813592"/>
              <a:chExt cx="1691411" cy="123442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7F57E7-152D-4D81-861F-9F604DA4F628}"/>
                  </a:ext>
                </a:extLst>
              </p:cNvPr>
              <p:cNvSpPr txBox="1"/>
              <p:nvPr/>
            </p:nvSpPr>
            <p:spPr>
              <a:xfrm>
                <a:off x="6545377" y="3524792"/>
                <a:ext cx="1691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+mj-lt"/>
                    <a:ea typeface="Amazon Ember" panose="020B0603020204020204" pitchFamily="34" charset="0"/>
                    <a:cs typeface="Amazon Ember" panose="020B0603020204020204" pitchFamily="34" charset="0"/>
                  </a:rPr>
                  <a:t>Amazon EMR ETL Cluster</a:t>
                </a:r>
                <a:endPara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045771B9-0A01-48AD-8B0B-9A5C2FB1E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35482" y="2813592"/>
                <a:ext cx="711200" cy="7112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8C576B-C8E5-432A-9AD2-2BDB08F3D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3231" y="3210431"/>
              <a:ext cx="748193" cy="1"/>
            </a:xfrm>
            <a:prstGeom prst="line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5DCDD1C-B955-4127-8CD0-21E10E1D1363}"/>
                </a:ext>
              </a:extLst>
            </p:cNvPr>
            <p:cNvGrpSpPr/>
            <p:nvPr/>
          </p:nvGrpSpPr>
          <p:grpSpPr>
            <a:xfrm>
              <a:off x="8198922" y="2864759"/>
              <a:ext cx="1899980" cy="932922"/>
              <a:chOff x="4635838" y="2959100"/>
              <a:chExt cx="1460162" cy="72528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8915C9-798A-4B3F-A34D-9026359D8913}"/>
                  </a:ext>
                </a:extLst>
              </p:cNvPr>
              <p:cNvSpPr txBox="1"/>
              <p:nvPr/>
            </p:nvSpPr>
            <p:spPr>
              <a:xfrm>
                <a:off x="4635838" y="3469039"/>
                <a:ext cx="1460162" cy="215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Transformed Parquet Files</a:t>
                </a: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BCBBFDC3-B8FA-4380-9A2D-4B39D3034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30969" y="2959100"/>
                <a:ext cx="469900" cy="469900"/>
              </a:xfrm>
              <a:prstGeom prst="rect">
                <a:avLst/>
              </a:prstGeom>
            </p:spPr>
          </p:pic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671353-49A6-41A4-81FC-AD19EE3A6766}"/>
                </a:ext>
              </a:extLst>
            </p:cNvPr>
            <p:cNvCxnSpPr>
              <a:cxnSpLocks/>
            </p:cNvCxnSpPr>
            <p:nvPr/>
          </p:nvCxnSpPr>
          <p:spPr>
            <a:xfrm>
              <a:off x="7595947" y="3187695"/>
              <a:ext cx="1038917" cy="31269"/>
            </a:xfrm>
            <a:prstGeom prst="line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5D92CA-44D1-417A-929D-AC854E478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85802" y="2282717"/>
              <a:ext cx="0" cy="540428"/>
            </a:xfrm>
            <a:prstGeom prst="line">
              <a:avLst/>
            </a:prstGeom>
            <a:ln w="25400">
              <a:prstDash val="dash"/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F35D768-7607-405B-B41A-5972F6098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40" y="2273058"/>
              <a:ext cx="1325780" cy="537299"/>
            </a:xfrm>
            <a:prstGeom prst="line">
              <a:avLst/>
            </a:prstGeom>
            <a:ln w="25400">
              <a:prstDash val="dash"/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D8BB4E-3A6A-4E2D-86E7-9463A6773530}"/>
                </a:ext>
              </a:extLst>
            </p:cNvPr>
            <p:cNvCxnSpPr>
              <a:cxnSpLocks/>
            </p:cNvCxnSpPr>
            <p:nvPr/>
          </p:nvCxnSpPr>
          <p:spPr>
            <a:xfrm>
              <a:off x="9114973" y="2111633"/>
              <a:ext cx="0" cy="740540"/>
            </a:xfrm>
            <a:prstGeom prst="line">
              <a:avLst/>
            </a:prstGeom>
            <a:ln w="25400">
              <a:prstDash val="dash"/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89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6370E93-2973-47DD-A823-725C55FDA1C3}"/>
              </a:ext>
            </a:extLst>
          </p:cNvPr>
          <p:cNvGrpSpPr/>
          <p:nvPr/>
        </p:nvGrpSpPr>
        <p:grpSpPr>
          <a:xfrm>
            <a:off x="234108" y="360137"/>
            <a:ext cx="11609549" cy="5851977"/>
            <a:chOff x="234108" y="360137"/>
            <a:chExt cx="11609549" cy="585197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FCD08FA-4BA1-46CC-8116-38F0E9353E3C}"/>
                </a:ext>
              </a:extLst>
            </p:cNvPr>
            <p:cNvGrpSpPr/>
            <p:nvPr/>
          </p:nvGrpSpPr>
          <p:grpSpPr>
            <a:xfrm>
              <a:off x="1681935" y="360137"/>
              <a:ext cx="10161722" cy="5851977"/>
              <a:chOff x="4706597" y="841324"/>
              <a:chExt cx="7209450" cy="468633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1A86A99-783A-4931-9CB7-6704C00243F5}"/>
                  </a:ext>
                </a:extLst>
              </p:cNvPr>
              <p:cNvSpPr/>
              <p:nvPr/>
            </p:nvSpPr>
            <p:spPr>
              <a:xfrm>
                <a:off x="4706597" y="841324"/>
                <a:ext cx="7209450" cy="4686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02856A8F-2654-4796-A2B7-E95F94052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6597" y="841324"/>
                <a:ext cx="330200" cy="330200"/>
              </a:xfrm>
              <a:prstGeom prst="rect">
                <a:avLst/>
              </a:prstGeom>
            </p:spPr>
          </p:pic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9AD8C0-C663-4E1A-9342-D317AA271FC3}"/>
                </a:ext>
              </a:extLst>
            </p:cNvPr>
            <p:cNvSpPr/>
            <p:nvPr/>
          </p:nvSpPr>
          <p:spPr>
            <a:xfrm>
              <a:off x="234108" y="2155309"/>
              <a:ext cx="1285086" cy="1266991"/>
            </a:xfrm>
            <a:prstGeom prst="rect">
              <a:avLst/>
            </a:prstGeom>
            <a:noFill/>
            <a:ln w="12700">
              <a:solidFill>
                <a:srgbClr val="5A6B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rgbClr val="5A6B86"/>
                </a:solidFill>
              </a:endParaRP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029B68D-C2C6-44F6-AD4F-CA57F7A15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249" y="2166483"/>
              <a:ext cx="526884" cy="477497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3B3687F2-F346-4AF0-8530-AFF95CFEC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3778" y="2686900"/>
              <a:ext cx="532677" cy="482746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5D95F9-BFB6-4981-A58F-FB41998B7E9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1090116" y="1341818"/>
              <a:ext cx="971490" cy="1345082"/>
            </a:xfrm>
            <a:prstGeom prst="line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05A3222-A1E2-4F00-A0C3-AAC16A6DD29B}"/>
                </a:ext>
              </a:extLst>
            </p:cNvPr>
            <p:cNvGrpSpPr/>
            <p:nvPr/>
          </p:nvGrpSpPr>
          <p:grpSpPr>
            <a:xfrm>
              <a:off x="7364107" y="747912"/>
              <a:ext cx="1674930" cy="922818"/>
              <a:chOff x="6545377" y="2813592"/>
              <a:chExt cx="1691411" cy="1067098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7E6118E-D563-4858-A106-C3171901AC49}"/>
                  </a:ext>
                </a:extLst>
              </p:cNvPr>
              <p:cNvSpPr txBox="1"/>
              <p:nvPr/>
            </p:nvSpPr>
            <p:spPr>
              <a:xfrm>
                <a:off x="6545377" y="3524793"/>
                <a:ext cx="1691411" cy="35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+mj-lt"/>
                    <a:ea typeface="Amazon Ember" panose="020B0603020204020204" pitchFamily="34" charset="0"/>
                    <a:cs typeface="Amazon Ember" panose="020B0603020204020204" pitchFamily="34" charset="0"/>
                  </a:rPr>
                  <a:t>Amazon EMR</a:t>
                </a:r>
                <a:endPara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74B919DF-E79B-48DB-946D-5D6455ACA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35482" y="2813592"/>
                <a:ext cx="711200" cy="711200"/>
              </a:xfrm>
              <a:prstGeom prst="rect">
                <a:avLst/>
              </a:prstGeom>
            </p:spPr>
          </p:pic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485A28-2D08-4A83-AC95-FD09762B5379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70079" y="3286125"/>
              <a:ext cx="968820" cy="1291232"/>
            </a:xfrm>
            <a:prstGeom prst="line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E35C7BC-F973-497B-A9CC-31C578956182}"/>
                </a:ext>
              </a:extLst>
            </p:cNvPr>
            <p:cNvGrpSpPr/>
            <p:nvPr/>
          </p:nvGrpSpPr>
          <p:grpSpPr>
            <a:xfrm>
              <a:off x="1298059" y="617285"/>
              <a:ext cx="4655799" cy="5105418"/>
              <a:chOff x="1816521" y="540705"/>
              <a:chExt cx="4701611" cy="5025809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07EDE2D-9822-4A9C-8B0D-AE80839B7E34}"/>
                  </a:ext>
                </a:extLst>
              </p:cNvPr>
              <p:cNvGrpSpPr/>
              <p:nvPr/>
            </p:nvGrpSpPr>
            <p:grpSpPr>
              <a:xfrm>
                <a:off x="1816521" y="540705"/>
                <a:ext cx="4701611" cy="4669924"/>
                <a:chOff x="1829766" y="527125"/>
                <a:chExt cx="4920376" cy="4992768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CE4168FF-D685-4C24-8146-479514198ABD}"/>
                    </a:ext>
                  </a:extLst>
                </p:cNvPr>
                <p:cNvGrpSpPr/>
                <p:nvPr/>
              </p:nvGrpSpPr>
              <p:grpSpPr>
                <a:xfrm>
                  <a:off x="2406290" y="527125"/>
                  <a:ext cx="1770661" cy="714930"/>
                  <a:chOff x="5130969" y="2763658"/>
                  <a:chExt cx="1516460" cy="665342"/>
                </a:xfrm>
              </p:grpSpPr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AF0B13-74D3-44A8-9B24-7254F59135AF}"/>
                      </a:ext>
                    </a:extLst>
                  </p:cNvPr>
                  <p:cNvSpPr txBox="1"/>
                  <p:nvPr/>
                </p:nvSpPr>
                <p:spPr>
                  <a:xfrm>
                    <a:off x="5187267" y="2763658"/>
                    <a:ext cx="1460162" cy="2577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Directory 1</a:t>
                    </a:r>
                  </a:p>
                </p:txBody>
              </p:sp>
              <p:pic>
                <p:nvPicPr>
                  <p:cNvPr id="94" name="Graphic 93">
                    <a:extLst>
                      <a:ext uri="{FF2B5EF4-FFF2-40B4-BE49-F238E27FC236}">
                        <a16:creationId xmlns:a16="http://schemas.microsoft.com/office/drawing/2014/main" id="{0D4BD3E4-A696-494D-84D0-0E8F223858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0969" y="2959100"/>
                    <a:ext cx="4699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65502D0C-9FEC-42BC-BED0-753908167E88}"/>
                    </a:ext>
                  </a:extLst>
                </p:cNvPr>
                <p:cNvGrpSpPr/>
                <p:nvPr/>
              </p:nvGrpSpPr>
              <p:grpSpPr>
                <a:xfrm>
                  <a:off x="1829766" y="2564717"/>
                  <a:ext cx="1704926" cy="824944"/>
                  <a:chOff x="4635838" y="2959100"/>
                  <a:chExt cx="1460162" cy="767725"/>
                </a:xfrm>
              </p:grpSpPr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04A0500-AA52-4CC8-9BB6-F3F076CA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838" y="3469039"/>
                    <a:ext cx="1460162" cy="2577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Directory 2</a:t>
                    </a:r>
                  </a:p>
                </p:txBody>
              </p:sp>
              <p:pic>
                <p:nvPicPr>
                  <p:cNvPr id="97" name="Graphic 96">
                    <a:extLst>
                      <a:ext uri="{FF2B5EF4-FFF2-40B4-BE49-F238E27FC236}">
                        <a16:creationId xmlns:a16="http://schemas.microsoft.com/office/drawing/2014/main" id="{CB233FC8-BA47-4D26-93E7-195B7C506D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0969" y="2959100"/>
                    <a:ext cx="4699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B77B7DA9-566A-4A2B-8F30-B1FD05A8466C}"/>
                    </a:ext>
                  </a:extLst>
                </p:cNvPr>
                <p:cNvGrpSpPr/>
                <p:nvPr/>
              </p:nvGrpSpPr>
              <p:grpSpPr>
                <a:xfrm>
                  <a:off x="1865926" y="4694949"/>
                  <a:ext cx="1704926" cy="824944"/>
                  <a:chOff x="4635838" y="2959100"/>
                  <a:chExt cx="1460162" cy="767725"/>
                </a:xfrm>
              </p:grpSpPr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041EBF31-574E-4353-BCB5-0C71CB0EB61A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838" y="3469039"/>
                    <a:ext cx="1460162" cy="2577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Directory 3</a:t>
                    </a:r>
                  </a:p>
                </p:txBody>
              </p:sp>
              <p:pic>
                <p:nvPicPr>
                  <p:cNvPr id="100" name="Graphic 99">
                    <a:extLst>
                      <a:ext uri="{FF2B5EF4-FFF2-40B4-BE49-F238E27FC236}">
                        <a16:creationId xmlns:a16="http://schemas.microsoft.com/office/drawing/2014/main" id="{A95F991A-0E09-4165-88A9-63B9C2A283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0969" y="2959100"/>
                    <a:ext cx="469900" cy="4699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97C30030-AB37-45F1-B60D-D9E410C47E72}"/>
                    </a:ext>
                  </a:extLst>
                </p:cNvPr>
                <p:cNvCxnSpPr>
                  <a:cxnSpLocks/>
                  <a:endCxn id="97" idx="1"/>
                </p:cNvCxnSpPr>
                <p:nvPr/>
              </p:nvCxnSpPr>
              <p:spPr>
                <a:xfrm flipV="1">
                  <a:off x="1980101" y="2817177"/>
                  <a:ext cx="427794" cy="1"/>
                </a:xfrm>
                <a:prstGeom prst="line">
                  <a:avLst/>
                </a:prstGeom>
                <a:ln w="25400"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FA216DE4-2163-4F21-A760-49FE08B6BCCC}"/>
                    </a:ext>
                  </a:extLst>
                </p:cNvPr>
                <p:cNvGrpSpPr/>
                <p:nvPr/>
              </p:nvGrpSpPr>
              <p:grpSpPr>
                <a:xfrm>
                  <a:off x="3206959" y="1424066"/>
                  <a:ext cx="1691411" cy="791938"/>
                  <a:chOff x="1937767" y="3905250"/>
                  <a:chExt cx="1691411" cy="791938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3A55B8A8-5F00-4544-AAAD-452EFC625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7767" y="4389411"/>
                    <a:ext cx="169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+mj-lt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Crawler</a:t>
                    </a:r>
                    <a:endParaRPr lang="en-US" sz="1400" dirty="0">
                      <a:latin typeface="+mj-lt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pic>
                <p:nvPicPr>
                  <p:cNvPr id="113" name="Graphic 112">
                    <a:extLst>
                      <a:ext uri="{FF2B5EF4-FFF2-40B4-BE49-F238E27FC236}">
                        <a16:creationId xmlns:a16="http://schemas.microsoft.com/office/drawing/2014/main" id="{48B6EFEF-0CC4-4210-9689-70F43EDA2C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8522" y="3905250"/>
                    <a:ext cx="4699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7C0E674E-E42C-4611-B132-4D4DE09AA1D3}"/>
                    </a:ext>
                  </a:extLst>
                </p:cNvPr>
                <p:cNvGrpSpPr/>
                <p:nvPr/>
              </p:nvGrpSpPr>
              <p:grpSpPr>
                <a:xfrm>
                  <a:off x="5058731" y="2101616"/>
                  <a:ext cx="1691411" cy="975181"/>
                  <a:chOff x="4404308" y="2128505"/>
                  <a:chExt cx="1691411" cy="975181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64151848-7E1D-4F0A-BD98-2DDE79A2B44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308" y="2128505"/>
                    <a:ext cx="169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+mj-lt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Data Catalog</a:t>
                    </a:r>
                    <a:endParaRPr lang="en-US" sz="1400" dirty="0">
                      <a:latin typeface="+mj-lt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pic>
                <p:nvPicPr>
                  <p:cNvPr id="123" name="Graphic 122">
                    <a:extLst>
                      <a:ext uri="{FF2B5EF4-FFF2-40B4-BE49-F238E27FC236}">
                        <a16:creationId xmlns:a16="http://schemas.microsoft.com/office/drawing/2014/main" id="{F0DFFF8D-B6C8-4ADE-A43C-6B1185667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13130" y="2633786"/>
                    <a:ext cx="4699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C9A0370F-0F5C-4DD6-BC87-ED434B89FBE5}"/>
                    </a:ext>
                  </a:extLst>
                </p:cNvPr>
                <p:cNvGrpSpPr/>
                <p:nvPr/>
              </p:nvGrpSpPr>
              <p:grpSpPr>
                <a:xfrm>
                  <a:off x="3221593" y="2578653"/>
                  <a:ext cx="1691411" cy="791938"/>
                  <a:chOff x="1937767" y="3905250"/>
                  <a:chExt cx="1691411" cy="791938"/>
                </a:xfrm>
              </p:grpSpPr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14F542A9-552B-4164-839F-C1A133736DF6}"/>
                      </a:ext>
                    </a:extLst>
                  </p:cNvPr>
                  <p:cNvSpPr txBox="1"/>
                  <p:nvPr/>
                </p:nvSpPr>
                <p:spPr>
                  <a:xfrm>
                    <a:off x="1937767" y="4389411"/>
                    <a:ext cx="169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+mj-lt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Crawler</a:t>
                    </a:r>
                    <a:endParaRPr lang="en-US" sz="1400" dirty="0">
                      <a:latin typeface="+mj-lt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pic>
                <p:nvPicPr>
                  <p:cNvPr id="127" name="Graphic 126">
                    <a:extLst>
                      <a:ext uri="{FF2B5EF4-FFF2-40B4-BE49-F238E27FC236}">
                        <a16:creationId xmlns:a16="http://schemas.microsoft.com/office/drawing/2014/main" id="{72092807-EAC5-43A0-9B12-6B38BFF6FB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8522" y="3905250"/>
                    <a:ext cx="469900" cy="4699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48B1AADA-36C0-4927-841E-0B99E0E14C0C}"/>
                    </a:ext>
                  </a:extLst>
                </p:cNvPr>
                <p:cNvGrpSpPr/>
                <p:nvPr/>
              </p:nvGrpSpPr>
              <p:grpSpPr>
                <a:xfrm>
                  <a:off x="3221472" y="4055237"/>
                  <a:ext cx="1691411" cy="791938"/>
                  <a:chOff x="1937767" y="3905250"/>
                  <a:chExt cx="1691411" cy="791938"/>
                </a:xfrm>
              </p:grpSpPr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6231CB14-53A9-497C-B9F4-0528AB79BAF0}"/>
                      </a:ext>
                    </a:extLst>
                  </p:cNvPr>
                  <p:cNvSpPr txBox="1"/>
                  <p:nvPr/>
                </p:nvSpPr>
                <p:spPr>
                  <a:xfrm>
                    <a:off x="1937767" y="4389411"/>
                    <a:ext cx="169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+mj-lt"/>
                        <a:ea typeface="Amazon Ember" panose="020B0603020204020204" pitchFamily="34" charset="0"/>
                        <a:cs typeface="Amazon Ember" panose="020B0603020204020204" pitchFamily="34" charset="0"/>
                      </a:rPr>
                      <a:t>Crawler</a:t>
                    </a:r>
                    <a:endParaRPr lang="en-US" sz="1400" dirty="0">
                      <a:latin typeface="+mj-lt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pic>
                <p:nvPicPr>
                  <p:cNvPr id="130" name="Graphic 129">
                    <a:extLst>
                      <a:ext uri="{FF2B5EF4-FFF2-40B4-BE49-F238E27FC236}">
                        <a16:creationId xmlns:a16="http://schemas.microsoft.com/office/drawing/2014/main" id="{F26A9613-A954-406D-9167-4912C448D0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8522" y="3905250"/>
                    <a:ext cx="469900" cy="4699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CE5BF47-3A39-4363-8073-93216E382E40}"/>
                    </a:ext>
                  </a:extLst>
                </p:cNvPr>
                <p:cNvCxnSpPr>
                  <a:cxnSpLocks/>
                  <a:endCxn id="97" idx="3"/>
                </p:cNvCxnSpPr>
                <p:nvPr/>
              </p:nvCxnSpPr>
              <p:spPr>
                <a:xfrm flipH="1">
                  <a:off x="2956563" y="2803231"/>
                  <a:ext cx="752668" cy="13947"/>
                </a:xfrm>
                <a:prstGeom prst="line">
                  <a:avLst/>
                </a:prstGeom>
                <a:ln w="25400">
                  <a:prstDash val="dash"/>
                  <a:headEnd w="lg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C7828B49-9C9D-4AD9-9DA0-0C854ED8AC28}"/>
                    </a:ext>
                  </a:extLst>
                </p:cNvPr>
                <p:cNvCxnSpPr>
                  <a:cxnSpLocks/>
                  <a:stCxn id="130" idx="1"/>
                  <a:endCxn id="100" idx="3"/>
                </p:cNvCxnSpPr>
                <p:nvPr/>
              </p:nvCxnSpPr>
              <p:spPr>
                <a:xfrm flipH="1">
                  <a:off x="2992723" y="4290187"/>
                  <a:ext cx="839504" cy="657223"/>
                </a:xfrm>
                <a:prstGeom prst="line">
                  <a:avLst/>
                </a:prstGeom>
                <a:ln w="25400">
                  <a:prstDash val="dash"/>
                  <a:headEnd w="lg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71A56CD-F254-4E07-B9AE-BD55B4E8054E}"/>
                    </a:ext>
                  </a:extLst>
                </p:cNvPr>
                <p:cNvCxnSpPr>
                  <a:cxnSpLocks/>
                  <a:endCxn id="94" idx="3"/>
                </p:cNvCxnSpPr>
                <p:nvPr/>
              </p:nvCxnSpPr>
              <p:spPr>
                <a:xfrm flipH="1" flipV="1">
                  <a:off x="2954958" y="989596"/>
                  <a:ext cx="752668" cy="490975"/>
                </a:xfrm>
                <a:prstGeom prst="line">
                  <a:avLst/>
                </a:prstGeom>
                <a:ln w="25400">
                  <a:prstDash val="dash"/>
                  <a:headEnd w="lg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EC60935-50BA-4563-B52E-DA8578CE0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365" y="2810204"/>
                  <a:ext cx="1004288" cy="13680"/>
                </a:xfrm>
                <a:prstGeom prst="line">
                  <a:avLst/>
                </a:prstGeom>
                <a:ln w="25400">
                  <a:prstDash val="dash"/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5FDE0614-0CBD-4B62-A52A-72475F76B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25257" y="1814286"/>
                  <a:ext cx="1153674" cy="836333"/>
                </a:xfrm>
                <a:prstGeom prst="line">
                  <a:avLst/>
                </a:prstGeom>
                <a:ln w="25400">
                  <a:prstDash val="dash"/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40601CE0-18D0-40AD-A9AB-9E8316820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8014" y="3024996"/>
                  <a:ext cx="1091301" cy="1009121"/>
                </a:xfrm>
                <a:prstGeom prst="line">
                  <a:avLst/>
                </a:prstGeom>
                <a:ln w="25400">
                  <a:prstDash val="dash"/>
                  <a:headEnd type="triangle"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4FB8A93-281B-4C89-A36E-93F5A31FE482}"/>
                  </a:ext>
                </a:extLst>
              </p:cNvPr>
              <p:cNvGrpSpPr/>
              <p:nvPr/>
            </p:nvGrpSpPr>
            <p:grpSpPr>
              <a:xfrm>
                <a:off x="4772862" y="4308547"/>
                <a:ext cx="1691411" cy="1257967"/>
                <a:chOff x="6088204" y="2510967"/>
                <a:chExt cx="1691411" cy="1257967"/>
              </a:xfrm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34E50FD2-5F16-4D05-8457-3FBDBE9AB8A8}"/>
                    </a:ext>
                  </a:extLst>
                </p:cNvPr>
                <p:cNvSpPr txBox="1"/>
                <p:nvPr/>
              </p:nvSpPr>
              <p:spPr>
                <a:xfrm>
                  <a:off x="6088204" y="3245714"/>
                  <a:ext cx="16914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  <a:latin typeface="+mj-lt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AWS Glue ETL to Parquet Files</a:t>
                  </a:r>
                  <a:endParaRPr lang="en-US" sz="1400" dirty="0">
                    <a:latin typeface="+mj-lt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pic>
              <p:nvPicPr>
                <p:cNvPr id="180" name="Graphic 179">
                  <a:extLst>
                    <a:ext uri="{FF2B5EF4-FFF2-40B4-BE49-F238E27FC236}">
                      <a16:creationId xmlns:a16="http://schemas.microsoft.com/office/drawing/2014/main" id="{D4252B6D-AAB5-4323-90A6-E5BB9C4DA1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8309" y="2510967"/>
                  <a:ext cx="711200" cy="711200"/>
                </a:xfrm>
                <a:prstGeom prst="rect">
                  <a:avLst/>
                </a:prstGeom>
              </p:spPr>
            </p:pic>
          </p:grp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F00C496-2816-46A0-BD94-69640EDF8A5D}"/>
                  </a:ext>
                </a:extLst>
              </p:cNvPr>
              <p:cNvCxnSpPr>
                <a:cxnSpLocks/>
                <a:stCxn id="180" idx="0"/>
                <a:endCxn id="123" idx="2"/>
              </p:cNvCxnSpPr>
              <p:nvPr/>
            </p:nvCxnSpPr>
            <p:spPr>
              <a:xfrm flipH="1" flipV="1">
                <a:off x="5612626" y="2925510"/>
                <a:ext cx="5941" cy="1383037"/>
              </a:xfrm>
              <a:prstGeom prst="line">
                <a:avLst/>
              </a:prstGeom>
              <a:ln w="25400">
                <a:prstDash val="dash"/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38E457C-28A4-4FCA-93D8-3492291222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88456" y="953533"/>
              <a:ext cx="905086" cy="7421"/>
            </a:xfrm>
            <a:prstGeom prst="line">
              <a:avLst/>
            </a:prstGeom>
            <a:ln w="25400">
              <a:prstDash val="dash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CE85552-55F9-435F-8FFF-D76CFB2284CA}"/>
                </a:ext>
              </a:extLst>
            </p:cNvPr>
            <p:cNvGrpSpPr/>
            <p:nvPr/>
          </p:nvGrpSpPr>
          <p:grpSpPr>
            <a:xfrm>
              <a:off x="10520768" y="816825"/>
              <a:ext cx="1022014" cy="722540"/>
              <a:chOff x="7676501" y="4735322"/>
              <a:chExt cx="1032070" cy="711273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A3AE52-E81C-4FDD-AD88-68895B23E90C}"/>
                  </a:ext>
                </a:extLst>
              </p:cNvPr>
              <p:cNvSpPr txBox="1"/>
              <p:nvPr/>
            </p:nvSpPr>
            <p:spPr>
              <a:xfrm>
                <a:off x="7676501" y="5138818"/>
                <a:ext cx="1032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Notebook</a:t>
                </a:r>
              </a:p>
            </p:txBody>
          </p:sp>
          <p:pic>
            <p:nvPicPr>
              <p:cNvPr id="200" name="Graphic 199">
                <a:extLst>
                  <a:ext uri="{FF2B5EF4-FFF2-40B4-BE49-F238E27FC236}">
                    <a16:creationId xmlns:a16="http://schemas.microsoft.com/office/drawing/2014/main" id="{60B832D7-1E42-448C-B732-7B54B5E27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931460" y="4735322"/>
                <a:ext cx="469900" cy="469900"/>
              </a:xfrm>
              <a:prstGeom prst="rect">
                <a:avLst/>
              </a:prstGeom>
            </p:spPr>
          </p:pic>
        </p:grpSp>
        <p:pic>
          <p:nvPicPr>
            <p:cNvPr id="214" name="Graphic 213">
              <a:extLst>
                <a:ext uri="{FF2B5EF4-FFF2-40B4-BE49-F238E27FC236}">
                  <a16:creationId xmlns:a16="http://schemas.microsoft.com/office/drawing/2014/main" id="{0695D982-D62C-4110-AADD-B39AFFC46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63818" y="2560112"/>
              <a:ext cx="519165" cy="479753"/>
            </a:xfrm>
            <a:prstGeom prst="rect">
              <a:avLst/>
            </a:prstGeom>
          </p:spPr>
        </p:pic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6261414-9C59-45F1-A22A-DABDEBB127DE}"/>
                </a:ext>
              </a:extLst>
            </p:cNvPr>
            <p:cNvCxnSpPr>
              <a:cxnSpLocks/>
              <a:stCxn id="214" idx="1"/>
              <a:endCxn id="123" idx="3"/>
            </p:cNvCxnSpPr>
            <p:nvPr/>
          </p:nvCxnSpPr>
          <p:spPr>
            <a:xfrm flipH="1">
              <a:off x="5279491" y="2799989"/>
              <a:ext cx="684326" cy="16638"/>
            </a:xfrm>
            <a:prstGeom prst="line">
              <a:avLst/>
            </a:prstGeom>
            <a:ln w="25400"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00848A7A-2809-432A-A0F3-AE3CA8C93621}"/>
                </a:ext>
              </a:extLst>
            </p:cNvPr>
            <p:cNvGrpSpPr/>
            <p:nvPr/>
          </p:nvGrpSpPr>
          <p:grpSpPr>
            <a:xfrm>
              <a:off x="10499863" y="2562756"/>
              <a:ext cx="1022014" cy="722540"/>
              <a:chOff x="7676501" y="4735322"/>
              <a:chExt cx="1032070" cy="711273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87A8E37-9CCC-4293-BB0E-550075BFF3C3}"/>
                  </a:ext>
                </a:extLst>
              </p:cNvPr>
              <p:cNvSpPr txBox="1"/>
              <p:nvPr/>
            </p:nvSpPr>
            <p:spPr>
              <a:xfrm>
                <a:off x="7676501" y="5138818"/>
                <a:ext cx="1032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Notebook</a:t>
                </a:r>
              </a:p>
            </p:txBody>
          </p:sp>
          <p:pic>
            <p:nvPicPr>
              <p:cNvPr id="220" name="Graphic 219">
                <a:extLst>
                  <a:ext uri="{FF2B5EF4-FFF2-40B4-BE49-F238E27FC236}">
                    <a16:creationId xmlns:a16="http://schemas.microsoft.com/office/drawing/2014/main" id="{AE11793D-ACD5-4B6C-825B-A9BD033C1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931460" y="4735322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CF5FE7D8-87F2-4DC8-9264-D3E261860420}"/>
                </a:ext>
              </a:extLst>
            </p:cNvPr>
            <p:cNvGrpSpPr/>
            <p:nvPr/>
          </p:nvGrpSpPr>
          <p:grpSpPr>
            <a:xfrm>
              <a:off x="10492811" y="4449167"/>
              <a:ext cx="1022014" cy="722540"/>
              <a:chOff x="7676501" y="4735322"/>
              <a:chExt cx="1032070" cy="711273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F478EFC-C319-4E18-BC90-A013AB75FE7F}"/>
                  </a:ext>
                </a:extLst>
              </p:cNvPr>
              <p:cNvSpPr txBox="1"/>
              <p:nvPr/>
            </p:nvSpPr>
            <p:spPr>
              <a:xfrm>
                <a:off x="7676501" y="5138818"/>
                <a:ext cx="1032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Notebook</a:t>
                </a:r>
              </a:p>
            </p:txBody>
          </p:sp>
          <p:pic>
            <p:nvPicPr>
              <p:cNvPr id="223" name="Graphic 222">
                <a:extLst>
                  <a:ext uri="{FF2B5EF4-FFF2-40B4-BE49-F238E27FC236}">
                    <a16:creationId xmlns:a16="http://schemas.microsoft.com/office/drawing/2014/main" id="{08522152-B24E-4C0C-B250-B8950B5E7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931460" y="4735322"/>
                <a:ext cx="469900" cy="469900"/>
              </a:xfrm>
              <a:prstGeom prst="rect">
                <a:avLst/>
              </a:prstGeom>
            </p:spPr>
          </p:pic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6D8FFD7-192D-4F1A-9E22-D43A77E9DE7B}"/>
                </a:ext>
              </a:extLst>
            </p:cNvPr>
            <p:cNvSpPr txBox="1"/>
            <p:nvPr/>
          </p:nvSpPr>
          <p:spPr>
            <a:xfrm>
              <a:off x="5385689" y="3145084"/>
              <a:ext cx="1613249" cy="281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Parquet Files</a:t>
              </a:r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90F7C99-790C-474D-85A8-3E2E6E3FEF05}"/>
                </a:ext>
              </a:extLst>
            </p:cNvPr>
            <p:cNvCxnSpPr>
              <a:cxnSpLocks/>
              <a:stCxn id="81" idx="1"/>
              <a:endCxn id="214" idx="3"/>
            </p:cNvCxnSpPr>
            <p:nvPr/>
          </p:nvCxnSpPr>
          <p:spPr>
            <a:xfrm flipH="1">
              <a:off x="6482983" y="1055432"/>
              <a:ext cx="1366453" cy="1744557"/>
            </a:xfrm>
            <a:prstGeom prst="line">
              <a:avLst/>
            </a:prstGeom>
            <a:ln w="25400">
              <a:prstDash val="dash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D995883-E1FE-4582-AC2A-692410BBF4F5}"/>
                </a:ext>
              </a:extLst>
            </p:cNvPr>
            <p:cNvCxnSpPr>
              <a:cxnSpLocks/>
              <a:stCxn id="200" idx="1"/>
              <a:endCxn id="81" idx="3"/>
            </p:cNvCxnSpPr>
            <p:nvPr/>
          </p:nvCxnSpPr>
          <p:spPr>
            <a:xfrm flipH="1" flipV="1">
              <a:off x="8553706" y="1055432"/>
              <a:ext cx="2219537" cy="65"/>
            </a:xfrm>
            <a:prstGeom prst="line">
              <a:avLst/>
            </a:prstGeom>
            <a:ln w="25400">
              <a:prstDash val="dash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5135FB1-D6A5-4B39-A121-3EF3116A3622}"/>
                </a:ext>
              </a:extLst>
            </p:cNvPr>
            <p:cNvCxnSpPr>
              <a:cxnSpLocks/>
              <a:stCxn id="220" idx="1"/>
              <a:endCxn id="247" idx="3"/>
            </p:cNvCxnSpPr>
            <p:nvPr/>
          </p:nvCxnSpPr>
          <p:spPr>
            <a:xfrm flipH="1">
              <a:off x="8490864" y="2801428"/>
              <a:ext cx="2261474" cy="3903"/>
            </a:xfrm>
            <a:prstGeom prst="line">
              <a:avLst/>
            </a:prstGeom>
            <a:ln w="25400">
              <a:prstDash val="dash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C9D09E3-9EF8-4399-929E-D9AEC54E29F9}"/>
                </a:ext>
              </a:extLst>
            </p:cNvPr>
            <p:cNvCxnSpPr>
              <a:cxnSpLocks/>
              <a:stCxn id="223" idx="1"/>
              <a:endCxn id="250" idx="3"/>
            </p:cNvCxnSpPr>
            <p:nvPr/>
          </p:nvCxnSpPr>
          <p:spPr>
            <a:xfrm flipH="1" flipV="1">
              <a:off x="8438224" y="4672343"/>
              <a:ext cx="2307062" cy="15496"/>
            </a:xfrm>
            <a:prstGeom prst="line">
              <a:avLst/>
            </a:prstGeom>
            <a:ln w="25400">
              <a:prstDash val="dash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AA2F3D2-3FEB-4CB2-89FC-9D4A6B2387D5}"/>
                </a:ext>
              </a:extLst>
            </p:cNvPr>
            <p:cNvGrpSpPr/>
            <p:nvPr/>
          </p:nvGrpSpPr>
          <p:grpSpPr>
            <a:xfrm>
              <a:off x="7301265" y="2497811"/>
              <a:ext cx="1674930" cy="922818"/>
              <a:chOff x="6545377" y="2813592"/>
              <a:chExt cx="1691411" cy="1067098"/>
            </a:xfrm>
          </p:grpSpPr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8007686-CAA9-419C-85AC-D37CA3385159}"/>
                  </a:ext>
                </a:extLst>
              </p:cNvPr>
              <p:cNvSpPr txBox="1"/>
              <p:nvPr/>
            </p:nvSpPr>
            <p:spPr>
              <a:xfrm>
                <a:off x="6545377" y="3524793"/>
                <a:ext cx="1691411" cy="35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+mj-lt"/>
                    <a:ea typeface="Amazon Ember" panose="020B0603020204020204" pitchFamily="34" charset="0"/>
                    <a:cs typeface="Amazon Ember" panose="020B0603020204020204" pitchFamily="34" charset="0"/>
                  </a:rPr>
                  <a:t>Amazon EMR</a:t>
                </a:r>
              </a:p>
            </p:txBody>
          </p:sp>
          <p:pic>
            <p:nvPicPr>
              <p:cNvPr id="247" name="Graphic 246">
                <a:extLst>
                  <a:ext uri="{FF2B5EF4-FFF2-40B4-BE49-F238E27FC236}">
                    <a16:creationId xmlns:a16="http://schemas.microsoft.com/office/drawing/2014/main" id="{8B3A1B26-3554-40A3-B46B-585230B31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35482" y="2813592"/>
                <a:ext cx="711200" cy="711200"/>
              </a:xfrm>
              <a:prstGeom prst="rect">
                <a:avLst/>
              </a:prstGeom>
            </p:spPr>
          </p:pic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5BD11D9D-0A4B-440A-B933-796AF70F4A38}"/>
                </a:ext>
              </a:extLst>
            </p:cNvPr>
            <p:cNvGrpSpPr/>
            <p:nvPr/>
          </p:nvGrpSpPr>
          <p:grpSpPr>
            <a:xfrm>
              <a:off x="7248625" y="4364823"/>
              <a:ext cx="1674930" cy="922818"/>
              <a:chOff x="6545377" y="2813592"/>
              <a:chExt cx="1691411" cy="1067098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811E0E5-1ED6-4D6A-A7D5-8A5B206654FC}"/>
                  </a:ext>
                </a:extLst>
              </p:cNvPr>
              <p:cNvSpPr txBox="1"/>
              <p:nvPr/>
            </p:nvSpPr>
            <p:spPr>
              <a:xfrm>
                <a:off x="6545377" y="3524793"/>
                <a:ext cx="1691411" cy="35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+mj-lt"/>
                    <a:ea typeface="Amazon Ember" panose="020B0603020204020204" pitchFamily="34" charset="0"/>
                    <a:cs typeface="Amazon Ember" panose="020B0603020204020204" pitchFamily="34" charset="0"/>
                  </a:rPr>
                  <a:t>Amazon EMR</a:t>
                </a:r>
              </a:p>
            </p:txBody>
          </p:sp>
          <p:pic>
            <p:nvPicPr>
              <p:cNvPr id="250" name="Graphic 249">
                <a:extLst>
                  <a:ext uri="{FF2B5EF4-FFF2-40B4-BE49-F238E27FC236}">
                    <a16:creationId xmlns:a16="http://schemas.microsoft.com/office/drawing/2014/main" id="{44E4FAA1-10EC-4D31-A123-FE8353F42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35482" y="2813592"/>
                <a:ext cx="711200" cy="711200"/>
              </a:xfrm>
              <a:prstGeom prst="rect">
                <a:avLst/>
              </a:prstGeom>
            </p:spPr>
          </p:pic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A88313-D863-410D-9146-BE39B5619578}"/>
                </a:ext>
              </a:extLst>
            </p:cNvPr>
            <p:cNvCxnSpPr>
              <a:cxnSpLocks/>
              <a:stCxn id="247" idx="1"/>
              <a:endCxn id="214" idx="3"/>
            </p:cNvCxnSpPr>
            <p:nvPr/>
          </p:nvCxnSpPr>
          <p:spPr>
            <a:xfrm flipH="1" flipV="1">
              <a:off x="6482983" y="2799989"/>
              <a:ext cx="1303611" cy="5342"/>
            </a:xfrm>
            <a:prstGeom prst="line">
              <a:avLst/>
            </a:prstGeom>
            <a:ln w="25400">
              <a:prstDash val="dash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7F76B60-4B4D-4514-AA3E-38E0FDB89B8C}"/>
                </a:ext>
              </a:extLst>
            </p:cNvPr>
            <p:cNvCxnSpPr>
              <a:cxnSpLocks/>
              <a:endCxn id="214" idx="3"/>
            </p:cNvCxnSpPr>
            <p:nvPr/>
          </p:nvCxnSpPr>
          <p:spPr>
            <a:xfrm flipH="1" flipV="1">
              <a:off x="6482983" y="2799989"/>
              <a:ext cx="1303612" cy="2006054"/>
            </a:xfrm>
            <a:prstGeom prst="line">
              <a:avLst/>
            </a:prstGeom>
            <a:ln w="25400">
              <a:prstDash val="dash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181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ToolSets</vt:lpstr>
      <vt:lpstr>Integration Patterns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Gupta</dc:creator>
  <cp:lastModifiedBy>Nikhil Gupta</cp:lastModifiedBy>
  <cp:revision>53</cp:revision>
  <dcterms:created xsi:type="dcterms:W3CDTF">2019-07-23T14:04:47Z</dcterms:created>
  <dcterms:modified xsi:type="dcterms:W3CDTF">2019-07-26T08:32:21Z</dcterms:modified>
</cp:coreProperties>
</file>