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3" r:id="rId4"/>
    <p:sldId id="266" r:id="rId5"/>
    <p:sldId id="257" r:id="rId6"/>
    <p:sldId id="258" r:id="rId7"/>
    <p:sldId id="259"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302" autoAdjust="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92585-6B0D-4890-A41D-FA11D71E0E3D}" type="datetimeFigureOut">
              <a:rPr lang="en-GB" smtClean="0"/>
              <a:t>19/02/2024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7FE7A-1421-4152-8A52-38E0EEEF9985}" type="slidenum">
              <a:rPr lang="en-GB" smtClean="0"/>
              <a:t>‹#›</a:t>
            </a:fld>
            <a:endParaRPr lang="en-GB"/>
          </a:p>
        </p:txBody>
      </p:sp>
    </p:spTree>
    <p:extLst>
      <p:ext uri="{BB962C8B-B14F-4D97-AF65-F5344CB8AC3E}">
        <p14:creationId xmlns:p14="http://schemas.microsoft.com/office/powerpoint/2010/main" val="59919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B7FE7A-1421-4152-8A52-38E0EEEF9985}" type="slidenum">
              <a:rPr lang="en-GB" smtClean="0"/>
              <a:t>2</a:t>
            </a:fld>
            <a:endParaRPr lang="en-GB"/>
          </a:p>
        </p:txBody>
      </p:sp>
    </p:spTree>
    <p:extLst>
      <p:ext uri="{BB962C8B-B14F-4D97-AF65-F5344CB8AC3E}">
        <p14:creationId xmlns:p14="http://schemas.microsoft.com/office/powerpoint/2010/main" val="338502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size of the moving average is going to depend on the number of epochs, so that will have to be decided later. It’ll be the same for all agents.</a:t>
            </a:r>
          </a:p>
          <a:p>
            <a:pPr marL="171450" indent="-171450">
              <a:buFont typeface="Arial" panose="020B0604020202020204" pitchFamily="34" charset="0"/>
              <a:buChar char="•"/>
            </a:pPr>
            <a:r>
              <a:rPr lang="en-GB" dirty="0"/>
              <a:t>Training durations depends on the environment, will just be training until all algorithms have converged sufficiently.</a:t>
            </a:r>
          </a:p>
          <a:p>
            <a:pPr marL="171450" indent="-171450">
              <a:buFont typeface="Arial" panose="020B0604020202020204" pitchFamily="34" charset="0"/>
              <a:buChar char="•"/>
            </a:pPr>
            <a:r>
              <a:rPr lang="en-GB" dirty="0"/>
              <a:t>Fixed seeds for replicability.</a:t>
            </a:r>
          </a:p>
        </p:txBody>
      </p:sp>
      <p:sp>
        <p:nvSpPr>
          <p:cNvPr id="4" name="Slide Number Placeholder 3"/>
          <p:cNvSpPr>
            <a:spLocks noGrp="1"/>
          </p:cNvSpPr>
          <p:nvPr>
            <p:ph type="sldNum" sz="quarter" idx="5"/>
          </p:nvPr>
        </p:nvSpPr>
        <p:spPr/>
        <p:txBody>
          <a:bodyPr/>
          <a:lstStyle/>
          <a:p>
            <a:fld id="{15B7FE7A-1421-4152-8A52-38E0EEEF9985}" type="slidenum">
              <a:rPr lang="en-GB" smtClean="0"/>
              <a:t>3</a:t>
            </a:fld>
            <a:endParaRPr lang="en-GB"/>
          </a:p>
        </p:txBody>
      </p:sp>
    </p:spTree>
    <p:extLst>
      <p:ext uri="{BB962C8B-B14F-4D97-AF65-F5344CB8AC3E}">
        <p14:creationId xmlns:p14="http://schemas.microsoft.com/office/powerpoint/2010/main" val="8498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Policy-based.</a:t>
            </a:r>
          </a:p>
          <a:p>
            <a:pPr marL="628650" lvl="1" indent="-171450">
              <a:buFont typeface="Arial" panose="020B0604020202020204" pitchFamily="34" charset="0"/>
              <a:buChar char="•"/>
            </a:pPr>
            <a:r>
              <a:rPr lang="en-GB" dirty="0"/>
              <a:t>You don’t have to sample policy distribution, or sample uniformly. That’s just one way.</a:t>
            </a:r>
          </a:p>
          <a:p>
            <a:pPr marL="628650" lvl="1" indent="-171450">
              <a:buFont typeface="Arial" panose="020B0604020202020204" pitchFamily="34" charset="0"/>
              <a:buChar char="•"/>
            </a:pPr>
            <a:r>
              <a:rPr lang="en-GB" dirty="0"/>
              <a:t>Actor-critic methods have the same interface (they map states to a probability distribution). But the method by which they learn is significantly different.</a:t>
            </a:r>
          </a:p>
          <a:p>
            <a:pPr marL="171450" indent="-171450">
              <a:buFont typeface="Arial" panose="020B0604020202020204" pitchFamily="34" charset="0"/>
              <a:buChar char="•"/>
            </a:pPr>
            <a:r>
              <a:rPr lang="en-GB" dirty="0"/>
              <a:t>Why not just output the action directly? Non-continuous action space = no gradient.</a:t>
            </a:r>
          </a:p>
          <a:p>
            <a:pPr marL="171450" indent="-171450">
              <a:buFont typeface="Arial" panose="020B0604020202020204" pitchFamily="34" charset="0"/>
              <a:buChar char="•"/>
            </a:pPr>
            <a:r>
              <a:rPr lang="en-GB" dirty="0"/>
              <a:t>Actor-Critic methods, sort of in-between (policy-based output, but use Q-value critic to learn).</a:t>
            </a:r>
          </a:p>
        </p:txBody>
      </p:sp>
      <p:sp>
        <p:nvSpPr>
          <p:cNvPr id="4" name="Slide Number Placeholder 3"/>
          <p:cNvSpPr>
            <a:spLocks noGrp="1"/>
          </p:cNvSpPr>
          <p:nvPr>
            <p:ph type="sldNum" sz="quarter" idx="5"/>
          </p:nvPr>
        </p:nvSpPr>
        <p:spPr/>
        <p:txBody>
          <a:bodyPr/>
          <a:lstStyle/>
          <a:p>
            <a:fld id="{15B7FE7A-1421-4152-8A52-38E0EEEF9985}" type="slidenum">
              <a:rPr lang="en-GB" smtClean="0"/>
              <a:t>4</a:t>
            </a:fld>
            <a:endParaRPr lang="en-GB"/>
          </a:p>
        </p:txBody>
      </p:sp>
    </p:spTree>
    <p:extLst>
      <p:ext uri="{BB962C8B-B14F-4D97-AF65-F5344CB8AC3E}">
        <p14:creationId xmlns:p14="http://schemas.microsoft.com/office/powerpoint/2010/main" val="263875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dirty="0"/>
              <a:t>Dynamic programming requires certain conditions that make it inappropriate for many actual problems.</a:t>
            </a:r>
          </a:p>
          <a:p>
            <a:pPr marL="628650" lvl="1" indent="-171450">
              <a:buFont typeface="Arial" panose="020B0604020202020204" pitchFamily="34" charset="0"/>
              <a:buChar char="•"/>
            </a:pPr>
            <a:r>
              <a:rPr lang="en-GB" dirty="0"/>
              <a:t>Requires dynamics model, not appropriate for i.e. real physical environment.</a:t>
            </a:r>
          </a:p>
          <a:p>
            <a:pPr marL="628650" lvl="1" indent="-171450">
              <a:buFont typeface="Arial" panose="020B0604020202020204" pitchFamily="34" charset="0"/>
              <a:buChar char="•"/>
            </a:pPr>
            <a:r>
              <a:rPr lang="en-GB" dirty="0"/>
              <a:t>Finite state &amp; action spaces, not appropriate for i.e. solving a puzzle cube, continuous function approximation.</a:t>
            </a:r>
          </a:p>
        </p:txBody>
      </p:sp>
      <p:sp>
        <p:nvSpPr>
          <p:cNvPr id="4" name="Slide Number Placeholder 3"/>
          <p:cNvSpPr>
            <a:spLocks noGrp="1"/>
          </p:cNvSpPr>
          <p:nvPr>
            <p:ph type="sldNum" sz="quarter" idx="5"/>
          </p:nvPr>
        </p:nvSpPr>
        <p:spPr/>
        <p:txBody>
          <a:bodyPr/>
          <a:lstStyle/>
          <a:p>
            <a:fld id="{15B7FE7A-1421-4152-8A52-38E0EEEF9985}" type="slidenum">
              <a:rPr lang="en-GB" smtClean="0"/>
              <a:t>5</a:t>
            </a:fld>
            <a:endParaRPr lang="en-GB"/>
          </a:p>
        </p:txBody>
      </p:sp>
    </p:spTree>
    <p:extLst>
      <p:ext uri="{BB962C8B-B14F-4D97-AF65-F5344CB8AC3E}">
        <p14:creationId xmlns:p14="http://schemas.microsoft.com/office/powerpoint/2010/main" val="379832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14:m>
                  <m:oMath xmlns:m="http://schemas.openxmlformats.org/officeDocument/2006/math">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200" kern="100">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200" kern="100">
                            <a:latin typeface="Cambria Math" panose="02040503050406030204" pitchFamily="18" charset="0"/>
                            <a:ea typeface="Times New Roman" panose="02020603050405020304" pitchFamily="18" charset="0"/>
                            <a:cs typeface="Calibri" panose="020F0502020204030204" pitchFamily="34" charset="0"/>
                          </a:rPr>
                          <m:t>t</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2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2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the actual actions taken at </a:t>
                </a:r>
                <a14:m>
                  <m:oMath xmlns:m="http://schemas.openxmlformats.org/officeDocument/2006/math">
                    <m:r>
                      <m:rPr>
                        <m:sty m:val="p"/>
                      </m:rPr>
                      <a:rPr lang="en-GB" sz="1200" i="0" kern="100" dirty="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oMath>
                </a14:m>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(on-policy). In practice the entire eligibility gradient is calculated and stored.</a:t>
                </a:r>
                <a:endPar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buFont typeface="Arial" panose="020B0604020202020204" pitchFamily="34" charset="0"/>
                  <a:buChar char="•"/>
                </a:pPr>
                <a:r>
                  <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Update rule from: </a:t>
                </a:r>
                <a:r>
                  <a:rPr lang="en-GB" sz="1800" dirty="0">
                    <a:solidFill>
                      <a:srgbClr val="000000"/>
                    </a:solidFill>
                    <a:effectLst/>
                    <a:latin typeface="Calibri" panose="020F0502020204030204" pitchFamily="34" charset="0"/>
                    <a:ea typeface="Calibri" panose="020F0502020204030204" pitchFamily="34" charset="0"/>
                  </a:rPr>
                  <a:t>1. (Williams).</a:t>
                </a:r>
                <a:endPar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i="0" kern="100">
                    <a:latin typeface="Cambria Math" panose="02040503050406030204" pitchFamily="18" charset="0"/>
                    <a:ea typeface="Times New Roman" panose="02020603050405020304" pitchFamily="18" charset="0"/>
                    <a:cs typeface="Calibri" panose="020F0502020204030204" pitchFamily="34" charset="0"/>
                  </a:rPr>
                  <a:t>s_t</a:t>
                </a:r>
                <a:r>
                  <a:rPr lang="en-GB" sz="1200" b="0" i="0" kern="100">
                    <a:latin typeface="Cambria Math" panose="02040503050406030204" pitchFamily="18" charset="0"/>
                    <a:ea typeface="Times New Roman" panose="02020603050405020304" pitchFamily="18" charset="0"/>
                    <a:cs typeface="Calibri" panose="020F0502020204030204" pitchFamily="34" charset="0"/>
                  </a:rPr>
                  <a:t>, </a:t>
                </a:r>
                <a:r>
                  <a:rPr lang="en-GB" sz="1200" i="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a_t</a:t>
                </a:r>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the actual actions taken at </a:t>
                </a:r>
                <a:r>
                  <a:rPr lang="en-GB" sz="1200" i="0" kern="100" dirty="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t</a:t>
                </a:r>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(on-policy). In practice the entire eligibility gradient is calculated and stored.</a:t>
                </a:r>
                <a:endPar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buFont typeface="Arial" panose="020B0604020202020204" pitchFamily="34" charset="0"/>
                  <a:buChar char="•"/>
                </a:pPr>
                <a:r>
                  <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Update rule from: </a:t>
                </a:r>
                <a:r>
                  <a:rPr lang="en-GB" sz="1800" dirty="0">
                    <a:solidFill>
                      <a:srgbClr val="000000"/>
                    </a:solidFill>
                    <a:effectLst/>
                    <a:latin typeface="Calibri" panose="020F0502020204030204" pitchFamily="34" charset="0"/>
                    <a:ea typeface="Calibri" panose="020F0502020204030204" pitchFamily="34" charset="0"/>
                  </a:rPr>
                  <a:t>R. J. Williams, “Simple Statistical Gradient-Following Algorithms for Connectionist Reinforcement Learning,” </a:t>
                </a:r>
                <a:r>
                  <a:rPr lang="en-GB" sz="1800" i="1" dirty="0">
                    <a:solidFill>
                      <a:srgbClr val="000000"/>
                    </a:solidFill>
                    <a:effectLst/>
                    <a:latin typeface="Calibri" panose="020F0502020204030204" pitchFamily="34" charset="0"/>
                    <a:ea typeface="Calibri" panose="020F0502020204030204" pitchFamily="34" charset="0"/>
                  </a:rPr>
                  <a:t>Machine Learning, </a:t>
                </a:r>
                <a:r>
                  <a:rPr lang="en-GB" sz="1800" dirty="0">
                    <a:solidFill>
                      <a:srgbClr val="000000"/>
                    </a:solidFill>
                    <a:effectLst/>
                    <a:latin typeface="Calibri" panose="020F0502020204030204" pitchFamily="34" charset="0"/>
                    <a:ea typeface="Calibri" panose="020F0502020204030204" pitchFamily="34" charset="0"/>
                  </a:rPr>
                  <a:t>vol. 8, p. 229–256, 1992. </a:t>
                </a:r>
                <a:endPar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mc:Fallback>
      </mc:AlternateContent>
      <p:sp>
        <p:nvSpPr>
          <p:cNvPr id="4" name="Slide Number Placeholder 3"/>
          <p:cNvSpPr>
            <a:spLocks noGrp="1"/>
          </p:cNvSpPr>
          <p:nvPr>
            <p:ph type="sldNum" sz="quarter" idx="5"/>
          </p:nvPr>
        </p:nvSpPr>
        <p:spPr/>
        <p:txBody>
          <a:bodyPr/>
          <a:lstStyle/>
          <a:p>
            <a:fld id="{15B7FE7A-1421-4152-8A52-38E0EEEF9985}" type="slidenum">
              <a:rPr lang="en-GB" smtClean="0"/>
              <a:t>6</a:t>
            </a:fld>
            <a:endParaRPr lang="en-GB"/>
          </a:p>
        </p:txBody>
      </p:sp>
    </p:spTree>
    <p:extLst>
      <p:ext uri="{BB962C8B-B14F-4D97-AF65-F5344CB8AC3E}">
        <p14:creationId xmlns:p14="http://schemas.microsoft.com/office/powerpoint/2010/main" val="88505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is the method from the 2013 DQN/Atari paper.</a:t>
            </a:r>
          </a:p>
          <a:p>
            <a:pPr marL="171450" indent="-171450">
              <a:buFont typeface="Arial" panose="020B0604020202020204" pitchFamily="34" charset="0"/>
              <a:buChar char="•"/>
            </a:pPr>
            <a:r>
              <a:rPr lang="en-GB" dirty="0"/>
              <a:t>Where </a:t>
            </a:r>
            <a:r>
              <a:rPr lang="el-GR" b="1" dirty="0"/>
              <a:t>ρ</a:t>
            </a:r>
            <a:r>
              <a:rPr lang="en-GB" dirty="0"/>
              <a:t> is the transition model.</a:t>
            </a:r>
          </a:p>
          <a:p>
            <a:pPr marL="171450" indent="-171450">
              <a:buFont typeface="Arial" panose="020B0604020202020204" pitchFamily="34" charset="0"/>
              <a:buChar char="•"/>
            </a:pPr>
            <a:r>
              <a:rPr lang="en-GB" dirty="0"/>
              <a:t>Note that the two functions are identical except the first Q, the future estimate.</a:t>
            </a:r>
          </a:p>
          <a:p>
            <a:pPr marL="171450" indent="-171450">
              <a:buFont typeface="Arial" panose="020B0604020202020204" pitchFamily="34" charset="0"/>
              <a:buChar char="•"/>
            </a:pPr>
            <a:r>
              <a:rPr lang="en-GB" dirty="0"/>
              <a:t>Optimise for a different loss function each step, as some of the terms in the function are dependent on theta.</a:t>
            </a:r>
          </a:p>
          <a:p>
            <a:pPr marL="171450" indent="-171450">
              <a:buFont typeface="Arial" panose="020B0604020202020204" pitchFamily="34" charset="0"/>
              <a:buChar char="•"/>
            </a:pPr>
            <a:r>
              <a:rPr lang="en-GB" dirty="0"/>
              <a:t>Explain experience replay.</a:t>
            </a:r>
          </a:p>
          <a:p>
            <a:pPr marL="628650" lvl="1" indent="-171450">
              <a:buFont typeface="Arial" panose="020B0604020202020204" pitchFamily="34" charset="0"/>
              <a:buChar char="•"/>
            </a:pPr>
            <a:r>
              <a:rPr lang="en-GB" dirty="0"/>
              <a:t>Transitions (</a:t>
            </a:r>
            <a:r>
              <a:rPr lang="en-GB" dirty="0" err="1"/>
              <a:t>s,a,r,s</a:t>
            </a:r>
            <a:r>
              <a:rPr lang="en-GB" dirty="0"/>
              <a:t>) from the environment are retained in memory.</a:t>
            </a:r>
          </a:p>
          <a:p>
            <a:pPr marL="628650" lvl="1" indent="-171450">
              <a:buFont typeface="Arial" panose="020B0604020202020204" pitchFamily="34" charset="0"/>
              <a:buChar char="•"/>
            </a:pPr>
            <a:r>
              <a:rPr lang="en-GB" dirty="0"/>
              <a:t>Replayed, trained on them.</a:t>
            </a:r>
          </a:p>
          <a:p>
            <a:pPr marL="628650" lvl="1" indent="-171450">
              <a:buFont typeface="Arial" panose="020B0604020202020204" pitchFamily="34" charset="0"/>
              <a:buChar char="•"/>
            </a:pPr>
            <a:r>
              <a:rPr lang="en-GB" dirty="0"/>
              <a:t>Cannot be applied to SARSA. The resulting algorithm would be off-policy and no longer considered SARSA. Tested it out, sort of works but performance is very unstable.</a:t>
            </a:r>
          </a:p>
          <a:p>
            <a:pPr marL="171450" lvl="0" indent="-171450">
              <a:buFont typeface="Arial" panose="020B0604020202020204" pitchFamily="34" charset="0"/>
              <a:buChar char="•"/>
            </a:pPr>
            <a:r>
              <a:rPr lang="en-GB" dirty="0"/>
              <a:t>Loss functions from: 2. (</a:t>
            </a:r>
            <a:r>
              <a:rPr lang="en-GB" dirty="0" err="1"/>
              <a:t>Mnih</a:t>
            </a:r>
            <a:r>
              <a:rPr lang="en-GB" dirty="0"/>
              <a:t> et al).</a:t>
            </a:r>
          </a:p>
        </p:txBody>
      </p:sp>
      <p:sp>
        <p:nvSpPr>
          <p:cNvPr id="4" name="Slide Number Placeholder 3"/>
          <p:cNvSpPr>
            <a:spLocks noGrp="1"/>
          </p:cNvSpPr>
          <p:nvPr>
            <p:ph type="sldNum" sz="quarter" idx="5"/>
          </p:nvPr>
        </p:nvSpPr>
        <p:spPr/>
        <p:txBody>
          <a:bodyPr/>
          <a:lstStyle/>
          <a:p>
            <a:fld id="{15B7FE7A-1421-4152-8A52-38E0EEEF9985}" type="slidenum">
              <a:rPr lang="en-GB" smtClean="0"/>
              <a:t>7</a:t>
            </a:fld>
            <a:endParaRPr lang="en-GB"/>
          </a:p>
        </p:txBody>
      </p:sp>
    </p:spTree>
    <p:extLst>
      <p:ext uri="{BB962C8B-B14F-4D97-AF65-F5344CB8AC3E}">
        <p14:creationId xmlns:p14="http://schemas.microsoft.com/office/powerpoint/2010/main" val="187951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There are some other variants of this algorithm I’d like to cover (A3/3C) that add optimisations, but I haven’t really got around to covering them yet.</a:t>
            </a:r>
          </a:p>
        </p:txBody>
      </p:sp>
      <p:sp>
        <p:nvSpPr>
          <p:cNvPr id="4" name="Slide Number Placeholder 3"/>
          <p:cNvSpPr>
            <a:spLocks noGrp="1"/>
          </p:cNvSpPr>
          <p:nvPr>
            <p:ph type="sldNum" sz="quarter" idx="5"/>
          </p:nvPr>
        </p:nvSpPr>
        <p:spPr/>
        <p:txBody>
          <a:bodyPr/>
          <a:lstStyle/>
          <a:p>
            <a:fld id="{15B7FE7A-1421-4152-8A52-38E0EEEF9985}" type="slidenum">
              <a:rPr lang="en-GB" smtClean="0"/>
              <a:t>8</a:t>
            </a:fld>
            <a:endParaRPr lang="en-GB"/>
          </a:p>
        </p:txBody>
      </p:sp>
    </p:spTree>
    <p:extLst>
      <p:ext uri="{BB962C8B-B14F-4D97-AF65-F5344CB8AC3E}">
        <p14:creationId xmlns:p14="http://schemas.microsoft.com/office/powerpoint/2010/main" val="63030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Prototyping, ran out of slides for this.</a:t>
            </a:r>
          </a:p>
          <a:p>
            <a:pPr marL="171450" indent="-171450">
              <a:buFont typeface="Arial" panose="020B0604020202020204" pitchFamily="34" charset="0"/>
              <a:buChar char="•"/>
            </a:pPr>
            <a:r>
              <a:rPr lang="en-GB" dirty="0"/>
              <a:t>Related work is still incomplete but coming </a:t>
            </a:r>
            <a:r>
              <a:rPr lang="en-GB"/>
              <a:t>along nicely.</a:t>
            </a:r>
            <a:endParaRPr lang="en-GB" dirty="0"/>
          </a:p>
          <a:p>
            <a:pPr marL="171450" indent="-171450">
              <a:buFont typeface="Arial" panose="020B0604020202020204" pitchFamily="34" charset="0"/>
              <a:buChar char="•"/>
            </a:pPr>
            <a:r>
              <a:rPr lang="en-GB" dirty="0"/>
              <a:t>I’ve got working implementations for DQN, SARSA, REINFORCE, a basic Actor-Critic implementation.</a:t>
            </a:r>
          </a:p>
          <a:p>
            <a:pPr marL="171450" indent="-171450">
              <a:buFont typeface="Arial" panose="020B0604020202020204" pitchFamily="34" charset="0"/>
              <a:buChar char="•"/>
            </a:pPr>
            <a:r>
              <a:rPr lang="en-GB" dirty="0"/>
              <a:t>They work well on cartpole and the two test environments I’ve made (grid world &amp; tic-tac-toe).</a:t>
            </a:r>
          </a:p>
        </p:txBody>
      </p:sp>
      <p:sp>
        <p:nvSpPr>
          <p:cNvPr id="4" name="Slide Number Placeholder 3"/>
          <p:cNvSpPr>
            <a:spLocks noGrp="1"/>
          </p:cNvSpPr>
          <p:nvPr>
            <p:ph type="sldNum" sz="quarter" idx="5"/>
          </p:nvPr>
        </p:nvSpPr>
        <p:spPr/>
        <p:txBody>
          <a:bodyPr/>
          <a:lstStyle/>
          <a:p>
            <a:fld id="{15B7FE7A-1421-4152-8A52-38E0EEEF9985}" type="slidenum">
              <a:rPr lang="en-GB" smtClean="0"/>
              <a:t>9</a:t>
            </a:fld>
            <a:endParaRPr lang="en-GB"/>
          </a:p>
        </p:txBody>
      </p:sp>
    </p:spTree>
    <p:extLst>
      <p:ext uri="{BB962C8B-B14F-4D97-AF65-F5344CB8AC3E}">
        <p14:creationId xmlns:p14="http://schemas.microsoft.com/office/powerpoint/2010/main" val="28634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A210-DC64-36BE-13E6-3DC28164B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A665DD-247F-BB55-080F-1B77DBBA9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11EE01-7556-FD8A-5491-BEBF02669699}"/>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DBFD3934-E077-F86B-DBF2-097F7BE50B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5BBB7-F2D6-B898-5295-762C0F022C4C}"/>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10933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FD8D-0773-D289-8D0E-2F45F1D9E1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64C143-7B6E-8DBD-74A5-602729AA6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B57AF9-25F8-7215-1599-965F0C68FFC4}"/>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21A7868A-5F94-6A8B-880A-3C76FA62FF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B0577-359B-D67C-9AB7-ED43DD834B76}"/>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50490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A0FA0-FA23-5045-4257-B7E5B1111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43C652-2EBE-FADC-3143-8DED6D8D2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1CE247-2228-218E-18BB-664ED6DDFC06}"/>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FDAC4902-F66A-1CA6-24EC-8797A12542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885E05-DA92-7A29-AB01-AF0C62C907B7}"/>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27819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9BCB-BDE4-9A7B-5607-80B6C4D654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3ADD58-420C-C08C-BD19-196A6EC733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37FF30-435F-0E7B-8BB3-1CDDF015596C}"/>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1F14CC39-E7B7-69B4-BDB1-3CAC8CE90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84CA60-2E9B-CA50-D5D5-ED3E0D7D1259}"/>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420355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0CDE-2E7D-6D88-37D9-13E6CB658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96239A-9BBA-2ED3-1B13-9EF5F747A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6AC72-B3B5-ED7A-14C6-27ACC171CADC}"/>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F45952DE-BA83-79DF-C167-CB51B72324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FA1E28-7B10-2C5B-B9E1-EA597DF61F3F}"/>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04375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3AB-B48B-A621-0E72-4656E8F975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BA2F90-99DC-950C-FCC9-B6A601FAF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B4DAF6-8840-D5A2-3BF1-A4BC0DDE8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08621D-EE17-8949-A008-373BACB1160A}"/>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6" name="Footer Placeholder 5">
            <a:extLst>
              <a:ext uri="{FF2B5EF4-FFF2-40B4-BE49-F238E27FC236}">
                <a16:creationId xmlns:a16="http://schemas.microsoft.com/office/drawing/2014/main" id="{9093415F-E8D4-0A71-47CE-9341BAE34D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72A3F4-13F5-5B01-79CB-A7FEA7911B91}"/>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59149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B9BA-5EE7-F03E-15ED-44BA9427EC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A9F776-10C8-8F79-0164-A0B1F6EAF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3FB42-C6DA-D7D4-D944-1D1DA399E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8DB304-A4B0-6BCE-60DE-478558775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C8841-9B71-FC06-AD4C-047CE0058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7421C-9D84-1218-F394-4E5B5B9C9ACC}"/>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8" name="Footer Placeholder 7">
            <a:extLst>
              <a:ext uri="{FF2B5EF4-FFF2-40B4-BE49-F238E27FC236}">
                <a16:creationId xmlns:a16="http://schemas.microsoft.com/office/drawing/2014/main" id="{2234EC48-9217-7218-E8AB-63EE6E9265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BB8233-02D4-6F04-143A-5DFFAA91C403}"/>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52916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48B-C7DF-9B8F-8ECF-67FB35DDC0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53B9A4-5FFD-1ED4-1053-0DFC4A593E9D}"/>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4" name="Footer Placeholder 3">
            <a:extLst>
              <a:ext uri="{FF2B5EF4-FFF2-40B4-BE49-F238E27FC236}">
                <a16:creationId xmlns:a16="http://schemas.microsoft.com/office/drawing/2014/main" id="{0D3EDA8F-F135-BC70-ADE3-C28C0D97FF5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FFC323-5729-D565-C5FD-C318908EF3FA}"/>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240073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A4D35-0BEF-F16E-E982-87E21F39957D}"/>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3" name="Footer Placeholder 2">
            <a:extLst>
              <a:ext uri="{FF2B5EF4-FFF2-40B4-BE49-F238E27FC236}">
                <a16:creationId xmlns:a16="http://schemas.microsoft.com/office/drawing/2014/main" id="{284F2E43-C088-7AC2-633B-386984A618C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A271CA3-7D1D-1FF9-5618-D2CD948B6C41}"/>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37045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AC66-952E-798C-4D65-4DB23F71B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BB9034-A96B-2486-5833-2375EF57F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467549-9B4E-9912-542D-BC52A14F2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60A0D-99AF-7A98-DC90-DD6A52BF113E}"/>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6" name="Footer Placeholder 5">
            <a:extLst>
              <a:ext uri="{FF2B5EF4-FFF2-40B4-BE49-F238E27FC236}">
                <a16:creationId xmlns:a16="http://schemas.microsoft.com/office/drawing/2014/main" id="{BAA690B5-51CA-9112-D3DC-B3F5E799C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A41C52-EC1E-D6BC-191C-B04079F522B4}"/>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3712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48E5-C7E1-06D9-5F63-75461E8FD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1EC024-3FC1-197C-36BD-CFBF4E008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D1884-4E92-AF4E-C4FA-345240C06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3A50B-8EEF-18E0-EB3C-E4D0C6ED56C4}"/>
              </a:ext>
            </a:extLst>
          </p:cNvPr>
          <p:cNvSpPr>
            <a:spLocks noGrp="1"/>
          </p:cNvSpPr>
          <p:nvPr>
            <p:ph type="dt" sz="half" idx="10"/>
          </p:nvPr>
        </p:nvSpPr>
        <p:spPr/>
        <p:txBody>
          <a:bodyPr/>
          <a:lstStyle/>
          <a:p>
            <a:fld id="{CD076A94-12FF-4EB1-A7E4-43AD58E509D2}" type="datetimeFigureOut">
              <a:rPr lang="en-GB" smtClean="0"/>
              <a:t>19/02/2024</a:t>
            </a:fld>
            <a:endParaRPr lang="en-GB"/>
          </a:p>
        </p:txBody>
      </p:sp>
      <p:sp>
        <p:nvSpPr>
          <p:cNvPr id="6" name="Footer Placeholder 5">
            <a:extLst>
              <a:ext uri="{FF2B5EF4-FFF2-40B4-BE49-F238E27FC236}">
                <a16:creationId xmlns:a16="http://schemas.microsoft.com/office/drawing/2014/main" id="{F0EF9347-6630-9BD0-A741-426A564960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E01B8D-FA32-A30A-B91F-BE9CAA7B76A4}"/>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09405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4A1B07-77B8-A1C5-844B-FA3892DD1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DD2853-25BC-0D2D-6824-B7EA790E6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B9F9AB-703A-5F96-D81D-2584C622A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76A94-12FF-4EB1-A7E4-43AD58E509D2}" type="datetimeFigureOut">
              <a:rPr lang="en-GB" smtClean="0"/>
              <a:t>19/02/2024</a:t>
            </a:fld>
            <a:endParaRPr lang="en-GB"/>
          </a:p>
        </p:txBody>
      </p:sp>
      <p:sp>
        <p:nvSpPr>
          <p:cNvPr id="5" name="Footer Placeholder 4">
            <a:extLst>
              <a:ext uri="{FF2B5EF4-FFF2-40B4-BE49-F238E27FC236}">
                <a16:creationId xmlns:a16="http://schemas.microsoft.com/office/drawing/2014/main" id="{0F3756D0-A13A-C90C-CC7E-49F831262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A97F0A-5917-3647-0D28-7595EC09A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891B4-8D74-4C45-8CC4-61415A5BDF28}" type="slidenum">
              <a:rPr lang="en-GB" smtClean="0"/>
              <a:t>‹#›</a:t>
            </a:fld>
            <a:endParaRPr lang="en-GB"/>
          </a:p>
        </p:txBody>
      </p:sp>
    </p:spTree>
    <p:extLst>
      <p:ext uri="{BB962C8B-B14F-4D97-AF65-F5344CB8AC3E}">
        <p14:creationId xmlns:p14="http://schemas.microsoft.com/office/powerpoint/2010/main" val="315517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4878-FB49-1369-D040-9DED7FAE42B4}"/>
              </a:ext>
            </a:extLst>
          </p:cNvPr>
          <p:cNvSpPr>
            <a:spLocks noGrp="1"/>
          </p:cNvSpPr>
          <p:nvPr>
            <p:ph type="ctrTitle"/>
          </p:nvPr>
        </p:nvSpPr>
        <p:spPr/>
        <p:txBody>
          <a:bodyPr>
            <a:normAutofit/>
          </a:bodyPr>
          <a:lstStyle/>
          <a:p>
            <a:r>
              <a:rPr lang="en-GB" sz="4000" dirty="0"/>
              <a:t>Evaluation of deep reinforcement learning and its application through a case study in computer games</a:t>
            </a:r>
          </a:p>
        </p:txBody>
      </p:sp>
      <p:sp>
        <p:nvSpPr>
          <p:cNvPr id="3" name="Subtitle 2">
            <a:extLst>
              <a:ext uri="{FF2B5EF4-FFF2-40B4-BE49-F238E27FC236}">
                <a16:creationId xmlns:a16="http://schemas.microsoft.com/office/drawing/2014/main" id="{A1B13BA0-D70A-004C-0D1B-BB0555BE3094}"/>
              </a:ext>
            </a:extLst>
          </p:cNvPr>
          <p:cNvSpPr>
            <a:spLocks noGrp="1"/>
          </p:cNvSpPr>
          <p:nvPr>
            <p:ph type="subTitle" idx="1"/>
          </p:nvPr>
        </p:nvSpPr>
        <p:spPr/>
        <p:txBody>
          <a:bodyPr>
            <a:normAutofit fontScale="85000" lnSpcReduction="10000"/>
          </a:bodyPr>
          <a:lstStyle/>
          <a:p>
            <a:pPr algn="l"/>
            <a:r>
              <a:rPr lang="en-GB" dirty="0"/>
              <a:t>Student: John Gregg-Webster.</a:t>
            </a:r>
          </a:p>
          <a:p>
            <a:pPr algn="l"/>
            <a:r>
              <a:rPr lang="en-GB" dirty="0"/>
              <a:t>Supervisor: Feng Dong.</a:t>
            </a:r>
          </a:p>
          <a:p>
            <a:pPr algn="l"/>
            <a:r>
              <a:rPr lang="en-GB" dirty="0"/>
              <a:t>Second Marker: Kieren Egan.</a:t>
            </a:r>
          </a:p>
          <a:p>
            <a:pPr algn="l"/>
            <a:r>
              <a:rPr lang="en-GB" dirty="0"/>
              <a:t>Marking Scheme: Experimentation-based with Significant Software Development.</a:t>
            </a:r>
          </a:p>
        </p:txBody>
      </p:sp>
    </p:spTree>
    <p:extLst>
      <p:ext uri="{BB962C8B-B14F-4D97-AF65-F5344CB8AC3E}">
        <p14:creationId xmlns:p14="http://schemas.microsoft.com/office/powerpoint/2010/main" val="277905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1849-8147-BD59-0323-0BE748C0E55A}"/>
              </a:ext>
            </a:extLst>
          </p:cNvPr>
          <p:cNvSpPr>
            <a:spLocks noGrp="1"/>
          </p:cNvSpPr>
          <p:nvPr>
            <p:ph type="title"/>
          </p:nvPr>
        </p:nvSpPr>
        <p:spPr/>
        <p:txBody>
          <a:bodyPr/>
          <a:lstStyle/>
          <a:p>
            <a:r>
              <a:rPr lang="en-GB" dirty="0"/>
              <a:t>References</a:t>
            </a:r>
          </a:p>
        </p:txBody>
      </p:sp>
      <p:sp>
        <p:nvSpPr>
          <p:cNvPr id="8" name="Content Placeholder 7">
            <a:extLst>
              <a:ext uri="{FF2B5EF4-FFF2-40B4-BE49-F238E27FC236}">
                <a16:creationId xmlns:a16="http://schemas.microsoft.com/office/drawing/2014/main" id="{BCD85DD5-FB50-A029-6080-A42CE9DD005C}"/>
              </a:ext>
            </a:extLst>
          </p:cNvPr>
          <p:cNvSpPr>
            <a:spLocks noGrp="1"/>
          </p:cNvSpPr>
          <p:nvPr>
            <p:ph idx="1"/>
          </p:nvPr>
        </p:nvSpPr>
        <p:spPr/>
        <p:txBody>
          <a:bodyPr>
            <a:normAutofit fontScale="70000" lnSpcReduction="20000"/>
          </a:bodyPr>
          <a:lstStyle/>
          <a:p>
            <a:pPr marL="514350" indent="-514350">
              <a:buFont typeface="+mj-lt"/>
              <a:buAutoNum type="arabicPeriod"/>
            </a:pPr>
            <a:r>
              <a:rPr lang="en-GB" dirty="0"/>
              <a:t>R. J. Williams, “Simple Statistical Gradient-Following Algorithms for Connectionist Reinforcement Learning,” Machine Learning, vol. 8, p. 229–256, 1992. </a:t>
            </a:r>
          </a:p>
          <a:p>
            <a:pPr marL="514350" indent="-514350">
              <a:buFont typeface="+mj-lt"/>
              <a:buAutoNum type="arabicPeriod"/>
            </a:pPr>
            <a:r>
              <a:rPr lang="en-GB" dirty="0"/>
              <a:t>V. </a:t>
            </a:r>
            <a:r>
              <a:rPr lang="en-GB" dirty="0" err="1"/>
              <a:t>Mnih</a:t>
            </a:r>
            <a:r>
              <a:rPr lang="en-GB" dirty="0"/>
              <a:t>, K. </a:t>
            </a:r>
            <a:r>
              <a:rPr lang="en-GB" dirty="0" err="1"/>
              <a:t>Kavukcuoglu</a:t>
            </a:r>
            <a:r>
              <a:rPr lang="en-GB" dirty="0"/>
              <a:t>, D. Silver, A. Graves, I. </a:t>
            </a:r>
            <a:r>
              <a:rPr lang="en-GB" dirty="0" err="1"/>
              <a:t>Antonoglou</a:t>
            </a:r>
            <a:r>
              <a:rPr lang="en-GB" dirty="0"/>
              <a:t>, D. </a:t>
            </a:r>
            <a:r>
              <a:rPr lang="en-GB" dirty="0" err="1"/>
              <a:t>Wierstra</a:t>
            </a:r>
            <a:r>
              <a:rPr lang="en-GB" dirty="0"/>
              <a:t> and M. </a:t>
            </a:r>
            <a:r>
              <a:rPr lang="en-GB" dirty="0" err="1"/>
              <a:t>Riedmiller</a:t>
            </a:r>
            <a:r>
              <a:rPr lang="en-GB" dirty="0"/>
              <a:t>, “Playing Atari with Deep Reinforcement Learning,” </a:t>
            </a:r>
            <a:r>
              <a:rPr lang="en-GB" dirty="0" err="1"/>
              <a:t>arXiv</a:t>
            </a:r>
            <a:r>
              <a:rPr lang="en-GB" dirty="0"/>
              <a:t> preprint arXiv:1312.5602, 2013. </a:t>
            </a:r>
          </a:p>
          <a:p>
            <a:pPr marL="514350" indent="-514350">
              <a:buFont typeface="+mj-lt"/>
              <a:buAutoNum type="arabicPeriod"/>
            </a:pPr>
            <a:r>
              <a:rPr lang="en-GB" dirty="0"/>
              <a:t>A. </a:t>
            </a:r>
            <a:r>
              <a:rPr lang="en-GB" dirty="0" err="1"/>
              <a:t>Novikoff</a:t>
            </a:r>
            <a:r>
              <a:rPr lang="en-GB" dirty="0"/>
              <a:t>, “On Convergence Proofs For Perceptrons,” Proceedings of the Symposium on the Mathematical Theory of Automata, vol. 12, no. 1, pp. 615-622, 1963. </a:t>
            </a:r>
          </a:p>
          <a:p>
            <a:pPr marL="514350" indent="-514350">
              <a:buFont typeface="+mj-lt"/>
              <a:buAutoNum type="arabicPeriod"/>
            </a:pPr>
            <a:r>
              <a:rPr lang="en-GB" dirty="0"/>
              <a:t>P. Dayan and C. J. Watkins, “Q-Learning,” Machine Learning, vol. 8, pp. 279-292, 1992. </a:t>
            </a:r>
          </a:p>
          <a:p>
            <a:pPr marL="514350" indent="-514350">
              <a:buFont typeface="+mj-lt"/>
              <a:buAutoNum type="arabicPeriod"/>
            </a:pPr>
            <a:r>
              <a:rPr lang="en-GB" dirty="0"/>
              <a:t>M. Hessel, J. </a:t>
            </a:r>
            <a:r>
              <a:rPr lang="en-GB" dirty="0" err="1"/>
              <a:t>Modayil</a:t>
            </a:r>
            <a:r>
              <a:rPr lang="en-GB" dirty="0"/>
              <a:t>, H. van Hasselt, T. </a:t>
            </a:r>
            <a:r>
              <a:rPr lang="en-GB" dirty="0" err="1"/>
              <a:t>Schaul</a:t>
            </a:r>
            <a:r>
              <a:rPr lang="en-GB" dirty="0"/>
              <a:t>, G. </a:t>
            </a:r>
            <a:r>
              <a:rPr lang="en-GB" dirty="0" err="1"/>
              <a:t>Ostrovski</a:t>
            </a:r>
            <a:r>
              <a:rPr lang="en-GB" dirty="0"/>
              <a:t>, W. Dabney, D. Horgan, B. Piot, M. Azar and D. Silver, “Rainbow: Combining improvements in deep reinforcement learning,” Proceedings of the AAAI conference on artificial intelligence, vol. 32, no. 1, 2017. </a:t>
            </a:r>
          </a:p>
          <a:p>
            <a:pPr marL="514350" indent="-514350">
              <a:buFont typeface="+mj-lt"/>
              <a:buAutoNum type="arabicPeriod"/>
            </a:pPr>
            <a:r>
              <a:rPr lang="en-GB" dirty="0"/>
              <a:t>V. Konda and J. </a:t>
            </a:r>
            <a:r>
              <a:rPr lang="en-GB" dirty="0" err="1"/>
              <a:t>Tsitsiklis</a:t>
            </a:r>
            <a:r>
              <a:rPr lang="en-GB" dirty="0"/>
              <a:t>, “Actor-Critic Algorithms,” Advances in neural information processing systems, vol. 12, 1999. </a:t>
            </a:r>
          </a:p>
          <a:p>
            <a:pPr marL="514350" indent="-514350">
              <a:buFont typeface="+mj-lt"/>
              <a:buAutoNum type="arabicPeriod"/>
            </a:pPr>
            <a:r>
              <a:rPr lang="en-GB" dirty="0"/>
              <a:t>R. S. Sutton and A. G. </a:t>
            </a:r>
            <a:r>
              <a:rPr lang="en-GB" dirty="0" err="1"/>
              <a:t>Barto</a:t>
            </a:r>
            <a:r>
              <a:rPr lang="en-GB" dirty="0"/>
              <a:t>, Reinforcement Learning: An Introduction, Second Edition, MIT Press, 2018. </a:t>
            </a:r>
          </a:p>
          <a:p>
            <a:pPr marL="514350" indent="-514350">
              <a:buFont typeface="+mj-lt"/>
              <a:buAutoNum type="arabicPeriod"/>
            </a:pPr>
            <a:endParaRPr lang="en-GB" dirty="0"/>
          </a:p>
        </p:txBody>
      </p:sp>
    </p:spTree>
    <p:extLst>
      <p:ext uri="{BB962C8B-B14F-4D97-AF65-F5344CB8AC3E}">
        <p14:creationId xmlns:p14="http://schemas.microsoft.com/office/powerpoint/2010/main" val="2663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E7E9-1072-8DA1-5494-F7E7887EF958}"/>
              </a:ext>
            </a:extLst>
          </p:cNvPr>
          <p:cNvSpPr>
            <a:spLocks noGrp="1"/>
          </p:cNvSpPr>
          <p:nvPr>
            <p:ph type="title"/>
          </p:nvPr>
        </p:nvSpPr>
        <p:spPr/>
        <p:txBody>
          <a:bodyPr/>
          <a:lstStyle/>
          <a:p>
            <a:pPr algn="ctr"/>
            <a:r>
              <a:rPr lang="en-GB" dirty="0"/>
              <a:t>Aims and Objectives</a:t>
            </a:r>
          </a:p>
        </p:txBody>
      </p:sp>
      <p:sp>
        <p:nvSpPr>
          <p:cNvPr id="3" name="Content Placeholder 2">
            <a:extLst>
              <a:ext uri="{FF2B5EF4-FFF2-40B4-BE49-F238E27FC236}">
                <a16:creationId xmlns:a16="http://schemas.microsoft.com/office/drawing/2014/main" id="{ADD958AC-40EE-8D3A-B584-8E032622ECE8}"/>
              </a:ext>
            </a:extLst>
          </p:cNvPr>
          <p:cNvSpPr>
            <a:spLocks noGrp="1"/>
          </p:cNvSpPr>
          <p:nvPr>
            <p:ph idx="1"/>
          </p:nvPr>
        </p:nvSpPr>
        <p:spPr/>
        <p:txBody>
          <a:bodyPr/>
          <a:lstStyle/>
          <a:p>
            <a:r>
              <a:rPr lang="en-GB" dirty="0"/>
              <a:t>Compare the effectiveness of deep reinforcement learning strategies.</a:t>
            </a:r>
          </a:p>
          <a:p>
            <a:r>
              <a:rPr lang="en-GB" dirty="0"/>
              <a:t>Implement games suitable for the application of DRL techniques.</a:t>
            </a:r>
          </a:p>
          <a:p>
            <a:r>
              <a:rPr lang="en-GB" dirty="0"/>
              <a:t>Implement DRL agents, covering a variety of algorithms.</a:t>
            </a:r>
          </a:p>
          <a:p>
            <a:r>
              <a:rPr lang="en-GB" dirty="0"/>
              <a:t>Compare the performance of those agents.</a:t>
            </a:r>
          </a:p>
        </p:txBody>
      </p:sp>
    </p:spTree>
    <p:extLst>
      <p:ext uri="{BB962C8B-B14F-4D97-AF65-F5344CB8AC3E}">
        <p14:creationId xmlns:p14="http://schemas.microsoft.com/office/powerpoint/2010/main" val="390671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BA5A-570E-1916-4DCC-74E33A4720F5}"/>
              </a:ext>
            </a:extLst>
          </p:cNvPr>
          <p:cNvSpPr>
            <a:spLocks noGrp="1"/>
          </p:cNvSpPr>
          <p:nvPr>
            <p:ph type="title"/>
          </p:nvPr>
        </p:nvSpPr>
        <p:spPr/>
        <p:txBody>
          <a:bodyPr/>
          <a:lstStyle/>
          <a:p>
            <a:pPr algn="ctr"/>
            <a:r>
              <a:rPr lang="en-GB" dirty="0"/>
              <a:t>Specification</a:t>
            </a:r>
          </a:p>
        </p:txBody>
      </p:sp>
      <p:sp>
        <p:nvSpPr>
          <p:cNvPr id="3" name="Content Placeholder 2">
            <a:extLst>
              <a:ext uri="{FF2B5EF4-FFF2-40B4-BE49-F238E27FC236}">
                <a16:creationId xmlns:a16="http://schemas.microsoft.com/office/drawing/2014/main" id="{E923E66F-A7CB-52C7-C54E-DA929861C433}"/>
              </a:ext>
            </a:extLst>
          </p:cNvPr>
          <p:cNvSpPr>
            <a:spLocks noGrp="1"/>
          </p:cNvSpPr>
          <p:nvPr>
            <p:ph idx="1"/>
          </p:nvPr>
        </p:nvSpPr>
        <p:spPr>
          <a:xfrm>
            <a:off x="538396" y="1923062"/>
            <a:ext cx="5390213" cy="4351338"/>
          </a:xfrm>
        </p:spPr>
        <p:txBody>
          <a:bodyPr>
            <a:normAutofit fontScale="92500" lnSpcReduction="20000"/>
          </a:bodyPr>
          <a:lstStyle/>
          <a:p>
            <a:pPr marL="0" indent="0" algn="ctr">
              <a:buNone/>
            </a:pPr>
            <a:r>
              <a:rPr lang="en-GB" sz="3600" dirty="0"/>
              <a:t>Measurements</a:t>
            </a:r>
          </a:p>
          <a:p>
            <a:r>
              <a:rPr lang="en-GB" sz="2600" dirty="0"/>
              <a:t>For each model.</a:t>
            </a:r>
          </a:p>
          <a:p>
            <a:pPr lvl="1"/>
            <a:r>
              <a:rPr lang="en-GB" sz="2600" dirty="0"/>
              <a:t>Total return for each epoch of training (visualized with moving average).</a:t>
            </a:r>
          </a:p>
          <a:p>
            <a:pPr lvl="1"/>
            <a:r>
              <a:rPr lang="en-GB" sz="2600" dirty="0"/>
              <a:t>Min, mean, max return of final models after 100 iterations.</a:t>
            </a:r>
          </a:p>
          <a:p>
            <a:r>
              <a:rPr lang="en-GB" sz="2600" dirty="0"/>
              <a:t>Identical &amp; documented hyperparameters.</a:t>
            </a:r>
          </a:p>
          <a:p>
            <a:r>
              <a:rPr lang="en-GB" sz="2600" dirty="0"/>
              <a:t>Fixed random seeds.</a:t>
            </a:r>
          </a:p>
          <a:p>
            <a:r>
              <a:rPr lang="en-GB" sz="2600" dirty="0"/>
              <a:t>Return visualisations will include a human score for comparison.</a:t>
            </a:r>
          </a:p>
        </p:txBody>
      </p:sp>
      <p:sp>
        <p:nvSpPr>
          <p:cNvPr id="4" name="Content Placeholder 2">
            <a:extLst>
              <a:ext uri="{FF2B5EF4-FFF2-40B4-BE49-F238E27FC236}">
                <a16:creationId xmlns:a16="http://schemas.microsoft.com/office/drawing/2014/main" id="{6EC036EE-1FB1-F613-329B-E35B71AFC0D1}"/>
              </a:ext>
            </a:extLst>
          </p:cNvPr>
          <p:cNvSpPr txBox="1">
            <a:spLocks/>
          </p:cNvSpPr>
          <p:nvPr/>
        </p:nvSpPr>
        <p:spPr>
          <a:xfrm>
            <a:off x="6096000" y="1923062"/>
            <a:ext cx="53902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latinLnBrk="0" hangingPunct="1">
              <a:lnSpc>
                <a:spcPct val="90000"/>
              </a:lnSpc>
              <a:spcBef>
                <a:spcPts val="1000"/>
              </a:spcBef>
              <a:spcAft>
                <a:spcPts val="0"/>
              </a:spcAft>
              <a:buClrTx/>
              <a:buSzPts val="2800"/>
              <a:buNone/>
            </a:pPr>
            <a:r>
              <a:rPr lang="en-GB" sz="3300" kern="1200" dirty="0">
                <a:solidFill>
                  <a:srgbClr val="000000"/>
                </a:solidFill>
                <a:effectLst/>
                <a:latin typeface="Calibri" panose="020F0502020204030204" pitchFamily="34" charset="0"/>
                <a:ea typeface="+mn-ea"/>
                <a:cs typeface="+mn-cs"/>
              </a:rPr>
              <a:t>Environments</a:t>
            </a:r>
            <a:endParaRPr lang="en-GB" sz="33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Aiming for at least three.</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Single-agent grid world.</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Multi-Agent Board Game (connect 4).</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Continuous Action Space Environment (TBD).</a:t>
            </a:r>
            <a:endParaRPr lang="en-GB" sz="2000" dirty="0">
              <a:effectLst/>
            </a:endParaRPr>
          </a:p>
          <a:p>
            <a:pPr marL="0" indent="0" algn="ctr" rtl="0" eaLnBrk="1" latinLnBrk="0" hangingPunct="1">
              <a:lnSpc>
                <a:spcPct val="90000"/>
              </a:lnSpc>
              <a:spcBef>
                <a:spcPts val="1000"/>
              </a:spcBef>
              <a:spcAft>
                <a:spcPts val="0"/>
              </a:spcAft>
              <a:buNone/>
            </a:pPr>
            <a:r>
              <a:rPr lang="en-GB" sz="3300" kern="1200" dirty="0">
                <a:solidFill>
                  <a:srgbClr val="000000"/>
                </a:solidFill>
                <a:effectLst/>
                <a:latin typeface="Calibri" panose="020F0502020204030204" pitchFamily="34" charset="0"/>
                <a:ea typeface="+mn-ea"/>
                <a:cs typeface="+mn-cs"/>
              </a:rPr>
              <a:t>Agents</a:t>
            </a:r>
            <a:endParaRPr lang="en-GB" sz="33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Policy Gradient (REINFORCE, Proximal Policy Optimization)</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Q-Value (SARSA, DQN).</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Actor-Critic (Basic, A2C, A3C).</a:t>
            </a:r>
            <a:endParaRPr lang="en-GB" sz="2000" dirty="0">
              <a:effectLst/>
            </a:endParaRPr>
          </a:p>
        </p:txBody>
      </p:sp>
    </p:spTree>
    <p:extLst>
      <p:ext uri="{BB962C8B-B14F-4D97-AF65-F5344CB8AC3E}">
        <p14:creationId xmlns:p14="http://schemas.microsoft.com/office/powerpoint/2010/main" val="19339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AA33-6027-C3D2-BC11-B9A27C52D066}"/>
              </a:ext>
            </a:extLst>
          </p:cNvPr>
          <p:cNvSpPr>
            <a:spLocks noGrp="1"/>
          </p:cNvSpPr>
          <p:nvPr>
            <p:ph type="title"/>
          </p:nvPr>
        </p:nvSpPr>
        <p:spPr/>
        <p:txBody>
          <a:bodyPr/>
          <a:lstStyle/>
          <a:p>
            <a:pPr algn="ctr"/>
            <a:r>
              <a:rPr lang="en-GB" dirty="0"/>
              <a:t>Output Format</a:t>
            </a:r>
          </a:p>
        </p:txBody>
      </p:sp>
      <p:sp>
        <p:nvSpPr>
          <p:cNvPr id="4" name="Content Placeholder 2">
            <a:extLst>
              <a:ext uri="{FF2B5EF4-FFF2-40B4-BE49-F238E27FC236}">
                <a16:creationId xmlns:a16="http://schemas.microsoft.com/office/drawing/2014/main" id="{294C7FCA-AC91-A7CC-0760-C903248E55B6}"/>
              </a:ext>
            </a:extLst>
          </p:cNvPr>
          <p:cNvSpPr txBox="1">
            <a:spLocks/>
          </p:cNvSpPr>
          <p:nvPr/>
        </p:nvSpPr>
        <p:spPr>
          <a:xfrm>
            <a:off x="7661188" y="2076253"/>
            <a:ext cx="4429897" cy="2773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000" b="1" dirty="0"/>
              <a:t>Q-Value-Based</a:t>
            </a:r>
          </a:p>
          <a:p>
            <a:r>
              <a:rPr lang="en-GB" sz="1800" dirty="0"/>
              <a:t>Learn the value of actions in states.</a:t>
            </a:r>
          </a:p>
          <a:p>
            <a:r>
              <a:rPr lang="en-GB" sz="1800" dirty="0"/>
              <a:t>Correlates with future reward of the states reached after action.</a:t>
            </a:r>
          </a:p>
          <a:p>
            <a:r>
              <a:rPr lang="en-GB" sz="1800" dirty="0"/>
              <a:t>Does not require a transition model.</a:t>
            </a:r>
          </a:p>
          <a:p>
            <a:endParaRPr lang="en-GB" sz="1800" dirty="0"/>
          </a:p>
        </p:txBody>
      </p:sp>
      <p:sp>
        <p:nvSpPr>
          <p:cNvPr id="5" name="TextBox 4">
            <a:extLst>
              <a:ext uri="{FF2B5EF4-FFF2-40B4-BE49-F238E27FC236}">
                <a16:creationId xmlns:a16="http://schemas.microsoft.com/office/drawing/2014/main" id="{DC1982B5-187D-8B4A-F2CD-14C892D663EC}"/>
              </a:ext>
            </a:extLst>
          </p:cNvPr>
          <p:cNvSpPr txBox="1"/>
          <p:nvPr/>
        </p:nvSpPr>
        <p:spPr>
          <a:xfrm>
            <a:off x="3978874" y="2076253"/>
            <a:ext cx="3682314" cy="1908215"/>
          </a:xfrm>
          <a:prstGeom prst="rect">
            <a:avLst/>
          </a:prstGeom>
          <a:noFill/>
        </p:spPr>
        <p:txBody>
          <a:bodyPr wrap="square" rtlCol="0">
            <a:spAutoFit/>
          </a:bodyPr>
          <a:lstStyle/>
          <a:p>
            <a:pPr algn="ctr"/>
            <a:r>
              <a:rPr lang="en-GB" sz="2800" b="1" dirty="0"/>
              <a:t>V-Value-Based</a:t>
            </a:r>
          </a:p>
          <a:p>
            <a:pPr marL="457200" indent="-457200">
              <a:buFont typeface="Arial" panose="020B0604020202020204" pitchFamily="34" charset="0"/>
              <a:buChar char="•"/>
            </a:pPr>
            <a:r>
              <a:rPr lang="en-GB" dirty="0"/>
              <a:t>The value of states is learned. </a:t>
            </a:r>
          </a:p>
          <a:p>
            <a:pPr marL="457200" indent="-457200">
              <a:buFont typeface="Arial" panose="020B0604020202020204" pitchFamily="34" charset="0"/>
              <a:buChar char="•"/>
            </a:pPr>
            <a:r>
              <a:rPr lang="en-GB" dirty="0"/>
              <a:t>That is, a number that correlates with the actual future reward from that state.</a:t>
            </a:r>
          </a:p>
          <a:p>
            <a:pPr marL="457200" indent="-457200">
              <a:buFont typeface="Arial" panose="020B0604020202020204" pitchFamily="34" charset="0"/>
              <a:buChar char="•"/>
            </a:pPr>
            <a:r>
              <a:rPr lang="en-GB" dirty="0"/>
              <a:t>Requires transition model.</a:t>
            </a:r>
          </a:p>
        </p:txBody>
      </p:sp>
      <p:sp>
        <p:nvSpPr>
          <p:cNvPr id="6" name="TextBox 5">
            <a:extLst>
              <a:ext uri="{FF2B5EF4-FFF2-40B4-BE49-F238E27FC236}">
                <a16:creationId xmlns:a16="http://schemas.microsoft.com/office/drawing/2014/main" id="{0C257106-BEB6-9D37-93BA-BC23D881EB8E}"/>
              </a:ext>
            </a:extLst>
          </p:cNvPr>
          <p:cNvSpPr txBox="1"/>
          <p:nvPr/>
        </p:nvSpPr>
        <p:spPr>
          <a:xfrm>
            <a:off x="205998" y="2076253"/>
            <a:ext cx="3682315" cy="2185214"/>
          </a:xfrm>
          <a:prstGeom prst="rect">
            <a:avLst/>
          </a:prstGeom>
          <a:noFill/>
        </p:spPr>
        <p:txBody>
          <a:bodyPr wrap="square">
            <a:spAutoFit/>
          </a:bodyPr>
          <a:lstStyle/>
          <a:p>
            <a:pPr algn="ctr"/>
            <a:r>
              <a:rPr lang="en-GB" sz="2800" b="1" dirty="0"/>
              <a:t>Policy-Based</a:t>
            </a:r>
          </a:p>
          <a:p>
            <a:pPr marL="285750" indent="-285750">
              <a:buFont typeface="Arial" panose="020B0604020202020204" pitchFamily="34" charset="0"/>
              <a:buChar char="•"/>
            </a:pPr>
            <a:r>
              <a:rPr lang="en-GB" dirty="0"/>
              <a:t>No values assigned to states or actions.</a:t>
            </a:r>
          </a:p>
          <a:p>
            <a:pPr marL="285750" indent="-285750">
              <a:buFont typeface="Arial" panose="020B0604020202020204" pitchFamily="34" charset="0"/>
              <a:buChar char="•"/>
            </a:pPr>
            <a:r>
              <a:rPr lang="en-GB" dirty="0"/>
              <a:t>The policy distribution is learned directly.</a:t>
            </a:r>
          </a:p>
          <a:p>
            <a:pPr marL="285750" indent="-285750">
              <a:buFont typeface="Arial" panose="020B0604020202020204" pitchFamily="34" charset="0"/>
              <a:buChar char="•"/>
            </a:pPr>
            <a:r>
              <a:rPr lang="en-GB" dirty="0"/>
              <a:t>Output distribution can be sampled from to enact policy.</a:t>
            </a:r>
          </a:p>
        </p:txBody>
      </p:sp>
    </p:spTree>
    <p:extLst>
      <p:ext uri="{BB962C8B-B14F-4D97-AF65-F5344CB8AC3E}">
        <p14:creationId xmlns:p14="http://schemas.microsoft.com/office/powerpoint/2010/main" val="24931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7BD7-1E31-48C6-DFB7-2E1067F1B2B4}"/>
              </a:ext>
            </a:extLst>
          </p:cNvPr>
          <p:cNvSpPr>
            <a:spLocks noGrp="1"/>
          </p:cNvSpPr>
          <p:nvPr>
            <p:ph type="title"/>
          </p:nvPr>
        </p:nvSpPr>
        <p:spPr/>
        <p:txBody>
          <a:bodyPr/>
          <a:lstStyle/>
          <a:p>
            <a:pPr algn="ctr"/>
            <a:r>
              <a:rPr lang="en-GB" dirty="0"/>
              <a:t>Exploration Methods</a:t>
            </a:r>
          </a:p>
        </p:txBody>
      </p:sp>
      <p:sp>
        <p:nvSpPr>
          <p:cNvPr id="3" name="Content Placeholder 2">
            <a:extLst>
              <a:ext uri="{FF2B5EF4-FFF2-40B4-BE49-F238E27FC236}">
                <a16:creationId xmlns:a16="http://schemas.microsoft.com/office/drawing/2014/main" id="{EF2ED980-914C-0F69-AC18-685A689F3049}"/>
              </a:ext>
            </a:extLst>
          </p:cNvPr>
          <p:cNvSpPr>
            <a:spLocks noGrp="1"/>
          </p:cNvSpPr>
          <p:nvPr>
            <p:ph idx="1"/>
          </p:nvPr>
        </p:nvSpPr>
        <p:spPr>
          <a:xfrm>
            <a:off x="7661188" y="2076253"/>
            <a:ext cx="4429897" cy="2773774"/>
          </a:xfrm>
        </p:spPr>
        <p:txBody>
          <a:bodyPr>
            <a:noAutofit/>
          </a:bodyPr>
          <a:lstStyle/>
          <a:p>
            <a:pPr marL="0" indent="0" algn="ctr">
              <a:buNone/>
            </a:pPr>
            <a:r>
              <a:rPr lang="en-GB" sz="3000" b="1" dirty="0"/>
              <a:t>Dynamic Programming</a:t>
            </a:r>
          </a:p>
          <a:p>
            <a:r>
              <a:rPr lang="en-GB" sz="1800" dirty="0"/>
              <a:t>Full iteration of states &amp; action spaces.</a:t>
            </a:r>
          </a:p>
          <a:p>
            <a:r>
              <a:rPr lang="en-GB" sz="1800" dirty="0"/>
              <a:t>Parameters are updated according </a:t>
            </a:r>
          </a:p>
          <a:p>
            <a:r>
              <a:rPr lang="en-GB" sz="1800" dirty="0"/>
              <a:t>Only model-based.</a:t>
            </a:r>
          </a:p>
          <a:p>
            <a:r>
              <a:rPr lang="en-GB" sz="1800" dirty="0"/>
              <a:t>Not very realistic.</a:t>
            </a:r>
          </a:p>
        </p:txBody>
      </p:sp>
      <p:sp>
        <p:nvSpPr>
          <p:cNvPr id="8" name="TextBox 7">
            <a:extLst>
              <a:ext uri="{FF2B5EF4-FFF2-40B4-BE49-F238E27FC236}">
                <a16:creationId xmlns:a16="http://schemas.microsoft.com/office/drawing/2014/main" id="{3F040CC4-54E1-BB69-FB60-A53DFB31DCA3}"/>
              </a:ext>
            </a:extLst>
          </p:cNvPr>
          <p:cNvSpPr txBox="1"/>
          <p:nvPr/>
        </p:nvSpPr>
        <p:spPr>
          <a:xfrm>
            <a:off x="3978874" y="2076253"/>
            <a:ext cx="3682314" cy="2462213"/>
          </a:xfrm>
          <a:prstGeom prst="rect">
            <a:avLst/>
          </a:prstGeom>
          <a:noFill/>
        </p:spPr>
        <p:txBody>
          <a:bodyPr wrap="square" rtlCol="0">
            <a:spAutoFit/>
          </a:bodyPr>
          <a:lstStyle/>
          <a:p>
            <a:pPr algn="ctr"/>
            <a:r>
              <a:rPr lang="en-GB" sz="2800" b="1" dirty="0"/>
              <a:t>Monte Carlo</a:t>
            </a:r>
          </a:p>
          <a:p>
            <a:pPr marL="457200" indent="-457200">
              <a:buFont typeface="Arial" panose="020B0604020202020204" pitchFamily="34" charset="0"/>
              <a:buChar char="•"/>
            </a:pPr>
            <a:r>
              <a:rPr lang="en-GB" dirty="0"/>
              <a:t>Parameters are updated at end of epochs according to final return.</a:t>
            </a:r>
          </a:p>
          <a:p>
            <a:pPr marL="457200" indent="-457200">
              <a:buFont typeface="Arial" panose="020B0604020202020204" pitchFamily="34" charset="0"/>
              <a:buChar char="•"/>
            </a:pPr>
            <a:r>
              <a:rPr lang="en-GB" dirty="0"/>
              <a:t>Simple sum of rewards, discounted, etc.</a:t>
            </a:r>
          </a:p>
          <a:p>
            <a:pPr marL="457200" indent="-457200">
              <a:buFont typeface="Arial" panose="020B0604020202020204" pitchFamily="34" charset="0"/>
              <a:buChar char="•"/>
            </a:pPr>
            <a:r>
              <a:rPr lang="en-GB" dirty="0"/>
              <a:t>No bootstrapping.</a:t>
            </a:r>
          </a:p>
          <a:p>
            <a:pPr marL="457200" indent="-457200">
              <a:buFont typeface="Arial" panose="020B0604020202020204" pitchFamily="34" charset="0"/>
              <a:buChar char="•"/>
            </a:pPr>
            <a:r>
              <a:rPr lang="en-GB" dirty="0"/>
              <a:t>Model-Free possible.</a:t>
            </a:r>
          </a:p>
        </p:txBody>
      </p:sp>
      <p:sp>
        <p:nvSpPr>
          <p:cNvPr id="11" name="TextBox 10">
            <a:extLst>
              <a:ext uri="{FF2B5EF4-FFF2-40B4-BE49-F238E27FC236}">
                <a16:creationId xmlns:a16="http://schemas.microsoft.com/office/drawing/2014/main" id="{7E3A9C6B-3593-82A7-A090-DC9ABAECDCF7}"/>
              </a:ext>
            </a:extLst>
          </p:cNvPr>
          <p:cNvSpPr txBox="1"/>
          <p:nvPr/>
        </p:nvSpPr>
        <p:spPr>
          <a:xfrm>
            <a:off x="205998" y="2076253"/>
            <a:ext cx="3682315" cy="1908215"/>
          </a:xfrm>
          <a:prstGeom prst="rect">
            <a:avLst/>
          </a:prstGeom>
          <a:noFill/>
        </p:spPr>
        <p:txBody>
          <a:bodyPr wrap="square">
            <a:spAutoFit/>
          </a:bodyPr>
          <a:lstStyle/>
          <a:p>
            <a:pPr algn="ctr"/>
            <a:r>
              <a:rPr lang="en-GB" sz="2800" b="1" dirty="0"/>
              <a:t>Temporal Difference</a:t>
            </a:r>
          </a:p>
          <a:p>
            <a:pPr marL="285750" indent="-285750">
              <a:buFont typeface="Arial" panose="020B0604020202020204" pitchFamily="34" charset="0"/>
              <a:buChar char="•"/>
            </a:pPr>
            <a:r>
              <a:rPr lang="en-GB" dirty="0"/>
              <a:t>Parameters are updated according to individual transitions between states.</a:t>
            </a:r>
          </a:p>
          <a:p>
            <a:pPr marL="285750" indent="-285750">
              <a:buFont typeface="Arial" panose="020B0604020202020204" pitchFamily="34" charset="0"/>
              <a:buChar char="•"/>
            </a:pPr>
            <a:r>
              <a:rPr lang="en-GB" dirty="0"/>
              <a:t>Bootstrapping is possible.</a:t>
            </a:r>
          </a:p>
          <a:p>
            <a:pPr marL="285750" indent="-285750">
              <a:buFont typeface="Arial" panose="020B0604020202020204" pitchFamily="34" charset="0"/>
              <a:buChar char="•"/>
            </a:pPr>
            <a:r>
              <a:rPr lang="en-GB" dirty="0"/>
              <a:t>Model-Free possible.</a:t>
            </a:r>
          </a:p>
        </p:txBody>
      </p:sp>
    </p:spTree>
    <p:extLst>
      <p:ext uri="{BB962C8B-B14F-4D97-AF65-F5344CB8AC3E}">
        <p14:creationId xmlns:p14="http://schemas.microsoft.com/office/powerpoint/2010/main" val="101572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7533-0D42-9E56-F29D-583BCD075E3C}"/>
              </a:ext>
            </a:extLst>
          </p:cNvPr>
          <p:cNvSpPr>
            <a:spLocks noGrp="1"/>
          </p:cNvSpPr>
          <p:nvPr>
            <p:ph type="title"/>
          </p:nvPr>
        </p:nvSpPr>
        <p:spPr/>
        <p:txBody>
          <a:bodyPr/>
          <a:lstStyle/>
          <a:p>
            <a:pPr algn="ctr"/>
            <a:r>
              <a:rPr lang="en-GB" dirty="0"/>
              <a:t>Policy-Gradient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8CA96B-3A6A-7D98-916D-9F9CE95B1098}"/>
                  </a:ext>
                </a:extLst>
              </p:cNvPr>
              <p:cNvSpPr>
                <a:spLocks noGrp="1"/>
              </p:cNvSpPr>
              <p:nvPr>
                <p:ph idx="1"/>
              </p:nvPr>
            </p:nvSpPr>
            <p:spPr/>
            <p:txBody>
              <a:bodyPr>
                <a:normAutofit/>
              </a:bodyPr>
              <a:lstStyle/>
              <a:p>
                <a:pPr marL="0" indent="0" algn="ctr">
                  <a:buNone/>
                </a:pPr>
                <a:r>
                  <a:rPr lang="en-GB" b="1" dirty="0"/>
                  <a:t>REINFORCE</a:t>
                </a:r>
              </a:p>
              <a:p>
                <a:pPr marL="0" indent="0" algn="just">
                  <a:lnSpc>
                    <a:spcPct val="106000"/>
                  </a:lnSpc>
                  <a:spcAft>
                    <a:spcPts val="800"/>
                  </a:spcAft>
                  <a:buNone/>
                </a:pP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is a policy-based approach. It’s a Monte-Carlo method, this means that weight updates are performed at the end of each episode according to the rule.</a:t>
                </a:r>
                <a:endParaRPr lang="en-GB" sz="1800" kern="100" dirty="0">
                  <a:solidFill>
                    <a:schemeClr val="tx1"/>
                  </a:solidFill>
                  <a:effectLst/>
                  <a:latin typeface="Calibri" panose="020F0502020204030204" pitchFamily="34" charset="0"/>
                  <a:ea typeface="Calibri" panose="020F0502020204030204" pitchFamily="34" charset="0"/>
                </a:endParaRPr>
              </a:p>
              <a:p>
                <a:pPr marL="0" indent="0" algn="ctr">
                  <a:lnSpc>
                    <a:spcPct val="106000"/>
                  </a:lnSpc>
                  <a:spcAft>
                    <a:spcPts val="800"/>
                  </a:spcAft>
                  <a:buNone/>
                </a:pPr>
                <a14:m>
                  <m:oMathPara xmlns:m="http://schemas.openxmlformats.org/officeDocument/2006/math">
                    <m:oMathParaPr>
                      <m:jc m:val="centerGroup"/>
                    </m:oMathParaPr>
                    <m:oMath xmlns:m="http://schemas.openxmlformats.org/officeDocument/2006/math">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θ</m:t>
                      </m:r>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nary>
                        <m:naryPr>
                          <m:chr m:val="∑"/>
                          <m:limLoc m:val="undOvr"/>
                          <m:ctrlPr>
                            <a:rPr lang="en-GB" sz="18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=0</m:t>
                          </m:r>
                        </m:sub>
                        <m:sup>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k</m:t>
                          </m:r>
                        </m:sup>
                        <m:e>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α</m:t>
                          </m:r>
                          <m:d>
                            <m:d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r</m:t>
                              </m:r>
                              <m: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b</m:t>
                              </m:r>
                            </m:e>
                          </m:d>
                          <m:sSub>
                            <m:sSubPr>
                              <m:ctrlPr>
                                <a:rPr lang="en-GB" sz="18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θ</m:t>
                              </m:r>
                            </m:sub>
                          </m:sSub>
                          <m:func>
                            <m:func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uncPr>
                            <m:fName>
                              <m:r>
                                <m:rPr>
                                  <m:sty m:val="p"/>
                                </m:rPr>
                                <a:rPr lang="en-GB" sz="1800" kern="100">
                                  <a:solidFill>
                                    <a:schemeClr val="tx1"/>
                                  </a:solidFill>
                                  <a:effectLst/>
                                  <a:latin typeface="Cambria Math" panose="02040503050406030204" pitchFamily="18" charset="0"/>
                                  <a:ea typeface="Calibri" panose="020F0502020204030204" pitchFamily="34" charset="0"/>
                                  <a:cs typeface="Calibri" panose="020F0502020204030204" pitchFamily="34" charset="0"/>
                                </a:rPr>
                                <m:t>ln</m:t>
                              </m:r>
                            </m:fName>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q</m:t>
                              </m:r>
                              <m:d>
                                <m:d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e>
                              </m:d>
                            </m:e>
                          </m:func>
                        </m:e>
                      </m:nary>
                    </m:oMath>
                  </m:oMathPara>
                </a14:m>
                <a:endParaRPr lang="en-GB" sz="1800" kern="100" dirty="0">
                  <a:solidFill>
                    <a:schemeClr val="tx1"/>
                  </a:solidFill>
                  <a:effectLst/>
                  <a:latin typeface="Calibri" panose="020F0502020204030204" pitchFamily="34" charset="0"/>
                  <a:ea typeface="Calibri" panose="020F0502020204030204" pitchFamily="34" charset="0"/>
                </a:endParaRPr>
              </a:p>
              <a:p>
                <a:pPr marL="0" indent="0" algn="just">
                  <a:lnSpc>
                    <a:spcPct val="106000"/>
                  </a:lnSpc>
                  <a:spcAft>
                    <a:spcPts val="800"/>
                  </a:spcAft>
                  <a:buNone/>
                </a:pP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Where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α</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and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b</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hyperparameters of the network,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k</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length of the episode,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r</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reward received during the episode, and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q</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function giving the probability of the network </a:t>
                </a:r>
                <a:r>
                  <a:rPr lang="en-GB" sz="1800" kern="100" dirty="0">
                    <a:solidFill>
                      <a:schemeClr val="tx1"/>
                    </a:solidFill>
                    <a:latin typeface="Calibri" panose="020F0502020204030204" pitchFamily="34" charset="0"/>
                    <a:ea typeface="Times New Roman" panose="02020603050405020304" pitchFamily="18" charset="0"/>
                    <a:cs typeface="Calibri" panose="020F0502020204030204" pitchFamily="34" charset="0"/>
                  </a:rPr>
                  <a:t>choosing</a:t>
                </a: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action </a:t>
                </a:r>
                <a14:m>
                  <m:oMath xmlns:m="http://schemas.openxmlformats.org/officeDocument/2006/math">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 state </a:t>
                </a:r>
                <a14:m>
                  <m:oMath xmlns:m="http://schemas.openxmlformats.org/officeDocument/2006/math">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800" kern="100" dirty="0">
                    <a:solidFill>
                      <a:schemeClr val="tx1"/>
                    </a:solidFill>
                    <a:effectLst/>
                    <a:latin typeface="Calibri" panose="020F0502020204030204" pitchFamily="34" charset="0"/>
                    <a:ea typeface="Calibri" panose="020F0502020204030204" pitchFamily="34" charset="0"/>
                  </a:rPr>
                  <a:t>.</a:t>
                </a:r>
              </a:p>
              <a:p>
                <a:pPr marL="0" indent="0" algn="just">
                  <a:lnSpc>
                    <a:spcPct val="106000"/>
                  </a:lnSpc>
                  <a:spcAft>
                    <a:spcPts val="800"/>
                  </a:spcAft>
                  <a:buNone/>
                </a:pPr>
                <a:r>
                  <a:rPr lang="en-GB" sz="1800" kern="100" dirty="0">
                    <a:effectLst/>
                    <a:latin typeface="Calibri" panose="020F0502020204030204" pitchFamily="34" charset="0"/>
                    <a:ea typeface="Times New Roman" panose="02020603050405020304" pitchFamily="18" charset="0"/>
                    <a:cs typeface="Calibri" panose="020F0502020204030204" pitchFamily="34" charset="0"/>
                  </a:rPr>
                  <a:t>If the reward is positive, we want to reinforce this behaviour, so the weights are updated to maximize the probability mass function, making the action more likely to be taken in the future.</a:t>
                </a:r>
                <a:endParaRPr lang="en-GB" sz="1800" kern="100" dirty="0">
                  <a:effectLst/>
                  <a:latin typeface="Calibri" panose="020F0502020204030204" pitchFamily="34" charset="0"/>
                  <a:ea typeface="Calibri" panose="020F0502020204030204" pitchFamily="34" charset="0"/>
                </a:endParaRPr>
              </a:p>
              <a:p>
                <a:pPr marL="0" indent="0" algn="ctr">
                  <a:buNone/>
                </a:pPr>
                <a:endParaRPr lang="en-GB" b="1" dirty="0"/>
              </a:p>
            </p:txBody>
          </p:sp>
        </mc:Choice>
        <mc:Fallback xmlns="">
          <p:sp>
            <p:nvSpPr>
              <p:cNvPr id="3" name="Content Placeholder 2">
                <a:extLst>
                  <a:ext uri="{FF2B5EF4-FFF2-40B4-BE49-F238E27FC236}">
                    <a16:creationId xmlns:a16="http://schemas.microsoft.com/office/drawing/2014/main" id="{9A8CA96B-3A6A-7D98-916D-9F9CE95B1098}"/>
                  </a:ext>
                </a:extLst>
              </p:cNvPr>
              <p:cNvSpPr>
                <a:spLocks noGrp="1" noRot="1" noChangeAspect="1" noMove="1" noResize="1" noEditPoints="1" noAdjustHandles="1" noChangeArrowheads="1" noChangeShapeType="1" noTextEdit="1"/>
              </p:cNvSpPr>
              <p:nvPr>
                <p:ph idx="1"/>
              </p:nvPr>
            </p:nvSpPr>
            <p:spPr>
              <a:blipFill>
                <a:blip r:embed="rId3"/>
                <a:stretch>
                  <a:fillRect l="-522" t="-2241" r="-464"/>
                </a:stretch>
              </a:blipFill>
            </p:spPr>
            <p:txBody>
              <a:bodyPr/>
              <a:lstStyle/>
              <a:p>
                <a:r>
                  <a:rPr lang="en-GB">
                    <a:noFill/>
                  </a:rPr>
                  <a:t> </a:t>
                </a:r>
              </a:p>
            </p:txBody>
          </p:sp>
        </mc:Fallback>
      </mc:AlternateContent>
    </p:spTree>
    <p:extLst>
      <p:ext uri="{BB962C8B-B14F-4D97-AF65-F5344CB8AC3E}">
        <p14:creationId xmlns:p14="http://schemas.microsoft.com/office/powerpoint/2010/main" val="120738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EA8-9415-EAC1-183B-283647FEF525}"/>
              </a:ext>
            </a:extLst>
          </p:cNvPr>
          <p:cNvSpPr>
            <a:spLocks noGrp="1"/>
          </p:cNvSpPr>
          <p:nvPr>
            <p:ph type="title"/>
          </p:nvPr>
        </p:nvSpPr>
        <p:spPr/>
        <p:txBody>
          <a:bodyPr/>
          <a:lstStyle/>
          <a:p>
            <a:pPr algn="ctr"/>
            <a:r>
              <a:rPr lang="en-GB" dirty="0"/>
              <a:t>Q-Value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C28D61-38F4-E427-AE88-442D7ABC78AF}"/>
                  </a:ext>
                </a:extLst>
              </p:cNvPr>
              <p:cNvSpPr>
                <a:spLocks noGrp="1"/>
              </p:cNvSpPr>
              <p:nvPr>
                <p:ph idx="1"/>
              </p:nvPr>
            </p:nvSpPr>
            <p:spPr>
              <a:xfrm>
                <a:off x="838200" y="1825625"/>
                <a:ext cx="4889863" cy="4351338"/>
              </a:xfrm>
            </p:spPr>
            <p:txBody>
              <a:bodyPr/>
              <a:lstStyle/>
              <a:p>
                <a:pPr marL="0" indent="0" algn="ctr">
                  <a:buNone/>
                </a:pPr>
                <a:r>
                  <a:rPr lang="en-GB" b="1" dirty="0"/>
                  <a:t>DQN</a:t>
                </a:r>
                <a:br>
                  <a:rPr lang="en-GB" b="1" dirty="0"/>
                </a:br>
                <a14:m>
                  <m:oMathPara xmlns:m="http://schemas.openxmlformats.org/officeDocument/2006/math">
                    <m:oMathParaPr>
                      <m:jc m:val="center"/>
                    </m:oMathParaPr>
                    <m:oMath xmlns:m="http://schemas.openxmlformats.org/officeDocument/2006/math">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𝐿</m:t>
                      </m:r>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sub>
                          <m:r>
                            <m:rPr>
                              <m:nor/>
                            </m:rPr>
                            <a:rPr lang="el-GR" sz="1200" smtClean="0">
                              <a:latin typeface="Cambria Math" panose="02040503050406030204" pitchFamily="18" charset="0"/>
                              <a:ea typeface="Cambria Math" panose="02040503050406030204" pitchFamily="18" charset="0"/>
                            </a:rPr>
                            <m:t>ρ</m:t>
                          </m:r>
                        </m:sub>
                      </m:sSub>
                      <m:d>
                        <m:dPr>
                          <m:begChr m:val="["/>
                          <m:endChr m:val="]"/>
                          <m:ctrlPr>
                            <a:rPr lang="en-GB" sz="1200" i="1" kern="100" smtClean="0">
                              <a:latin typeface="Cambria Math" panose="02040503050406030204" pitchFamily="18" charset="0"/>
                              <a:cs typeface="Calibri" panose="020F0502020204030204" pitchFamily="34" charset="0"/>
                            </a:rPr>
                          </m:ctrlPr>
                        </m:dPr>
                        <m:e>
                          <m:sSup>
                            <m:sSup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pPr>
                            <m:e>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m>
                                    <m:mPr>
                                      <m:mcs>
                                        <m:mc>
                                          <m:mcPr>
                                            <m:count m:val="1"/>
                                            <m:mcJc m:val="center"/>
                                          </m:mcPr>
                                        </m:mc>
                                      </m:mcs>
                                      <m:ctrlPr>
                                        <a:rPr lang="en-GB" sz="1200" i="1" kern="100">
                                          <a:latin typeface="Cambria Math" panose="02040503050406030204" pitchFamily="18" charset="0"/>
                                          <a:cs typeface="Calibri" panose="020F0502020204030204" pitchFamily="34" charset="0"/>
                                        </a:rPr>
                                      </m:ctrlPr>
                                    </m:mPr>
                                    <m:mr>
                                      <m:e>
                                        <m:r>
                                          <m:rPr>
                                            <m:brk m:alnAt="7"/>
                                          </m:rPr>
                                          <a:rPr lang="en-GB" sz="1200" i="1" kern="100">
                                            <a:latin typeface="Cambria Math" panose="02040503050406030204" pitchFamily="18" charset="0"/>
                                            <a:cs typeface="Calibri" panose="020F0502020204030204" pitchFamily="34" charset="0"/>
                                          </a:rPr>
                                          <m:t>𝑚</m:t>
                                        </m:r>
                                        <m:r>
                                          <a:rPr lang="en-GB" sz="1200" i="1" kern="100">
                                            <a:latin typeface="Cambria Math" panose="02040503050406030204" pitchFamily="18" charset="0"/>
                                            <a:cs typeface="Calibri" panose="020F0502020204030204" pitchFamily="34" charset="0"/>
                                          </a:rPr>
                                          <m:t>𝑎𝑥</m:t>
                                        </m:r>
                                      </m:e>
                                    </m:mr>
                                    <m:mr>
                                      <m:e>
                                        <m:r>
                                          <a:rPr lang="en-GB" sz="1200" i="1" kern="100">
                                            <a:latin typeface="Cambria Math" panose="02040503050406030204" pitchFamily="18" charset="0"/>
                                            <a:cs typeface="Calibri" panose="020F0502020204030204" pitchFamily="34" charset="0"/>
                                          </a:rPr>
                                          <m:t>𝑎</m:t>
                                        </m:r>
                                      </m:e>
                                    </m:mr>
                                  </m:m>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 </m:t>
                                      </m:r>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𝑎</m:t>
                                      </m:r>
                                    </m:e>
                                  </m:d>
                                  <m:r>
                                    <a:rPr lang="en-GB" sz="1200" i="1" kern="100">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e>
                                  </m:d>
                                </m:e>
                              </m:d>
                            </m:e>
                            <m:sup>
                              <m:r>
                                <a:rPr lang="en-GB" sz="1200" i="1" kern="100">
                                  <a:latin typeface="Cambria Math" panose="02040503050406030204" pitchFamily="18" charset="0"/>
                                  <a:ea typeface="Times New Roman" panose="02020603050405020304" pitchFamily="18" charset="0"/>
                                  <a:cs typeface="Calibri" panose="020F0502020204030204" pitchFamily="34" charset="0"/>
                                </a:rPr>
                                <m:t>2</m:t>
                              </m:r>
                            </m:sup>
                          </m:sSup>
                        </m:e>
                      </m:d>
                    </m:oMath>
                  </m:oMathPara>
                </a14:m>
                <a:endParaRPr lang="en-GB" sz="1200" kern="100" dirty="0">
                  <a:solidFill>
                    <a:srgbClr val="000000"/>
                  </a:solidFill>
                  <a:effectLst/>
                  <a:latin typeface="Calibri" panose="020F0502020204030204" pitchFamily="34" charset="0"/>
                  <a:ea typeface="Calibri" panose="020F0502020204030204" pitchFamily="34" charset="0"/>
                </a:endParaRPr>
              </a:p>
              <a:p>
                <a:pPr algn="ctr"/>
                <a:r>
                  <a:rPr lang="en-GB" sz="1800" kern="100" dirty="0">
                    <a:solidFill>
                      <a:srgbClr val="000000"/>
                    </a:solidFill>
                    <a:ea typeface="Calibri" panose="020F0502020204030204" pitchFamily="34" charset="0"/>
                  </a:rPr>
                  <a:t>Off-policy.</a:t>
                </a:r>
              </a:p>
              <a:p>
                <a:pPr algn="ctr"/>
                <a:r>
                  <a:rPr lang="en-GB" sz="1800" kern="100" dirty="0">
                    <a:solidFill>
                      <a:srgbClr val="000000"/>
                    </a:solidFill>
                    <a:effectLst/>
                    <a:ea typeface="Calibri" panose="020F0502020204030204" pitchFamily="34" charset="0"/>
                  </a:rPr>
                  <a:t>Experience replay is possible.</a:t>
                </a:r>
              </a:p>
            </p:txBody>
          </p:sp>
        </mc:Choice>
        <mc:Fallback xmlns="">
          <p:sp>
            <p:nvSpPr>
              <p:cNvPr id="3" name="Content Placeholder 2">
                <a:extLst>
                  <a:ext uri="{FF2B5EF4-FFF2-40B4-BE49-F238E27FC236}">
                    <a16:creationId xmlns:a16="http://schemas.microsoft.com/office/drawing/2014/main" id="{67C28D61-38F4-E427-AE88-442D7ABC78AF}"/>
                  </a:ext>
                </a:extLst>
              </p:cNvPr>
              <p:cNvSpPr>
                <a:spLocks noGrp="1" noRot="1" noChangeAspect="1" noMove="1" noResize="1" noEditPoints="1" noAdjustHandles="1" noChangeArrowheads="1" noChangeShapeType="1" noTextEdit="1"/>
              </p:cNvSpPr>
              <p:nvPr>
                <p:ph idx="1"/>
              </p:nvPr>
            </p:nvSpPr>
            <p:spPr>
              <a:xfrm>
                <a:off x="838200" y="1825625"/>
                <a:ext cx="4889863" cy="4351338"/>
              </a:xfrm>
              <a:blipFill>
                <a:blip r:embed="rId3"/>
                <a:stretch>
                  <a:fillRect t="-22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E490D99-8276-D9F4-1333-9480CA5737C8}"/>
                  </a:ext>
                </a:extLst>
              </p:cNvPr>
              <p:cNvSpPr txBox="1">
                <a:spLocks/>
              </p:cNvSpPr>
              <p:nvPr/>
            </p:nvSpPr>
            <p:spPr>
              <a:xfrm>
                <a:off x="6096000" y="1825625"/>
                <a:ext cx="48898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t>SARSA</a:t>
                </a:r>
              </a:p>
              <a:p>
                <a:pPr marL="0" indent="0" algn="ctr">
                  <a:buNone/>
                </a:pPr>
                <a14:m>
                  <m:oMathPara xmlns:m="http://schemas.openxmlformats.org/officeDocument/2006/math">
                    <m:oMathParaPr>
                      <m:jc m:val="centerGroup"/>
                    </m:oMathParaPr>
                    <m:oMath xmlns:m="http://schemas.openxmlformats.org/officeDocument/2006/math">
                      <m:r>
                        <a:rPr lang="en-GB" sz="1200" i="1" kern="100">
                          <a:latin typeface="Cambria Math" panose="02040503050406030204" pitchFamily="18" charset="0"/>
                          <a:ea typeface="Times New Roman" panose="02020603050405020304" pitchFamily="18" charset="0"/>
                          <a:cs typeface="Calibri" panose="020F0502020204030204" pitchFamily="34" charset="0"/>
                        </a:rPr>
                        <m:t>𝐿</m:t>
                      </m:r>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𝐸</m:t>
                          </m:r>
                        </m:e>
                        <m:sub>
                          <m:r>
                            <m:rPr>
                              <m:nor/>
                            </m:rPr>
                            <a:rPr lang="el-GR" sz="1200">
                              <a:latin typeface="Cambria Math" panose="02040503050406030204" pitchFamily="18" charset="0"/>
                              <a:ea typeface="Cambria Math" panose="02040503050406030204" pitchFamily="18" charset="0"/>
                            </a:rPr>
                            <m:t>ρ</m:t>
                          </m:r>
                        </m:sub>
                      </m:sSub>
                      <m:d>
                        <m:dPr>
                          <m:begChr m:val="["/>
                          <m:endChr m:val="]"/>
                          <m:ctrlPr>
                            <a:rPr lang="en-GB" sz="1200" i="1" kern="100" smtClean="0">
                              <a:latin typeface="Cambria Math" panose="02040503050406030204" pitchFamily="18" charset="0"/>
                              <a:cs typeface="Calibri" panose="020F0502020204030204" pitchFamily="34" charset="0"/>
                            </a:rPr>
                          </m:ctrlPr>
                        </m:dPr>
                        <m:e>
                          <m:sSup>
                            <m:sSup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pPr>
                            <m:e>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e>
                                  </m:d>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e>
                                  </m:d>
                                </m:e>
                              </m:d>
                            </m:e>
                            <m:sup>
                              <m:r>
                                <a:rPr lang="en-GB" sz="1200" i="1" kern="100">
                                  <a:latin typeface="Cambria Math" panose="02040503050406030204" pitchFamily="18" charset="0"/>
                                  <a:ea typeface="Times New Roman" panose="02020603050405020304" pitchFamily="18" charset="0"/>
                                  <a:cs typeface="Calibri" panose="020F0502020204030204" pitchFamily="34" charset="0"/>
                                </a:rPr>
                                <m:t>2</m:t>
                              </m:r>
                            </m:sup>
                          </m:sSup>
                        </m:e>
                      </m:d>
                    </m:oMath>
                  </m:oMathPara>
                </a14:m>
                <a:endParaRPr lang="en-GB" sz="1200" b="1" dirty="0"/>
              </a:p>
              <a:p>
                <a:pPr algn="ctr"/>
                <a:r>
                  <a:rPr lang="en-GB" sz="1800" dirty="0"/>
                  <a:t>On-policy.</a:t>
                </a:r>
              </a:p>
              <a:p>
                <a:pPr algn="ctr"/>
                <a:r>
                  <a:rPr lang="en-GB" sz="1800" dirty="0"/>
                  <a:t>Cannot make use of experience replay.</a:t>
                </a:r>
              </a:p>
            </p:txBody>
          </p:sp>
        </mc:Choice>
        <mc:Fallback xmlns="">
          <p:sp>
            <p:nvSpPr>
              <p:cNvPr id="4" name="Content Placeholder 2">
                <a:extLst>
                  <a:ext uri="{FF2B5EF4-FFF2-40B4-BE49-F238E27FC236}">
                    <a16:creationId xmlns:a16="http://schemas.microsoft.com/office/drawing/2014/main" id="{9E490D99-8276-D9F4-1333-9480CA5737C8}"/>
                  </a:ext>
                </a:extLst>
              </p:cNvPr>
              <p:cNvSpPr txBox="1">
                <a:spLocks noRot="1" noChangeAspect="1" noMove="1" noResize="1" noEditPoints="1" noAdjustHandles="1" noChangeArrowheads="1" noChangeShapeType="1" noTextEdit="1"/>
              </p:cNvSpPr>
              <p:nvPr/>
            </p:nvSpPr>
            <p:spPr>
              <a:xfrm>
                <a:off x="6096000" y="1825625"/>
                <a:ext cx="4889863" cy="4351338"/>
              </a:xfrm>
              <a:prstGeom prst="rect">
                <a:avLst/>
              </a:prstGeom>
              <a:blipFill>
                <a:blip r:embed="rId4"/>
                <a:stretch>
                  <a:fillRect t="-2241"/>
                </a:stretch>
              </a:blipFill>
            </p:spPr>
            <p:txBody>
              <a:bodyPr/>
              <a:lstStyle/>
              <a:p>
                <a:r>
                  <a:rPr lang="en-GB">
                    <a:noFill/>
                  </a:rPr>
                  <a:t> </a:t>
                </a:r>
              </a:p>
            </p:txBody>
          </p:sp>
        </mc:Fallback>
      </mc:AlternateContent>
    </p:spTree>
    <p:extLst>
      <p:ext uri="{BB962C8B-B14F-4D97-AF65-F5344CB8AC3E}">
        <p14:creationId xmlns:p14="http://schemas.microsoft.com/office/powerpoint/2010/main" val="67478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8AF2-BB72-E26E-5DFF-9714BA9E29E4}"/>
              </a:ext>
            </a:extLst>
          </p:cNvPr>
          <p:cNvSpPr>
            <a:spLocks noGrp="1"/>
          </p:cNvSpPr>
          <p:nvPr>
            <p:ph type="title"/>
          </p:nvPr>
        </p:nvSpPr>
        <p:spPr/>
        <p:txBody>
          <a:bodyPr/>
          <a:lstStyle/>
          <a:p>
            <a:pPr algn="ctr"/>
            <a:r>
              <a:rPr lang="en-GB" dirty="0"/>
              <a:t>Actor-Critic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560C80-5BF7-7C1E-2196-727FC75E0763}"/>
                  </a:ext>
                </a:extLst>
              </p:cNvPr>
              <p:cNvSpPr>
                <a:spLocks noGrp="1"/>
              </p:cNvSpPr>
              <p:nvPr>
                <p:ph idx="1"/>
              </p:nvPr>
            </p:nvSpPr>
            <p:spPr/>
            <p:txBody>
              <a:bodyPr/>
              <a:lstStyle/>
              <a:p>
                <a:r>
                  <a:rPr lang="en-GB" dirty="0"/>
                  <a:t>The actor contains the policy, the critic evaluates the actor’s performance during training.</a:t>
                </a:r>
              </a:p>
              <a:p>
                <a:r>
                  <a:rPr lang="en-GB" dirty="0"/>
                  <a:t>After each time step.</a:t>
                </a:r>
              </a:p>
              <a:p>
                <a:pPr lvl="1"/>
                <a:r>
                  <a:rPr lang="en-GB" dirty="0"/>
                  <a:t>Critic weights are updated according to TD rule.</a:t>
                </a:r>
              </a:p>
              <a:p>
                <a:pPr lvl="1"/>
                <a:r>
                  <a:rPr lang="en-GB" dirty="0"/>
                  <a:t>Actor weights are updated using policy gradient method (and critic’s output).</a:t>
                </a:r>
              </a:p>
              <a:p>
                <a:pPr marL="457200" lvl="1" indent="0">
                  <a:buNone/>
                </a:pPr>
                <a14:m>
                  <m:oMathPara xmlns:m="http://schemas.openxmlformats.org/officeDocument/2006/math">
                    <m:oMathParaPr>
                      <m:jc m:val="center"/>
                    </m:oMathParaPr>
                    <m:oMath xmlns:m="http://schemas.openxmlformats.org/officeDocument/2006/math">
                      <m:r>
                        <a:rPr lang="en-GB"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smtClean="0">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latin typeface="Cambria Math" panose="02040503050406030204" pitchFamily="18" charset="0"/>
                              <a:cs typeface="Calibri" panose="020F0502020204030204" pitchFamily="34" charset="0"/>
                            </a:rPr>
                            <m:t>𝑎</m:t>
                          </m:r>
                        </m:sub>
                      </m:sSub>
                      <m:r>
                        <a:rPr lang="en-GB" kern="100">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en-GB" i="1" kern="100" smtClean="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=0</m:t>
                          </m:r>
                        </m:sub>
                        <m:sup>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k</m:t>
                          </m:r>
                        </m:sup>
                        <m:e>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 </m:t>
                          </m:r>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α</m:t>
                          </m:r>
                          <m:r>
                            <a:rPr lang="en-GB" b="0" i="0" kern="100" smtClean="0">
                              <a:solidFill>
                                <a:schemeClr val="tx1"/>
                              </a:solidFill>
                              <a:latin typeface="Cambria Math" panose="02040503050406030204" pitchFamily="18" charset="0"/>
                              <a:ea typeface="Times New Roman" panose="02020603050405020304" pitchFamily="18" charset="0"/>
                              <a:cs typeface="Calibri" panose="020F0502020204030204" pitchFamily="34" charset="0"/>
                            </a:rPr>
                            <m:t> </m:t>
                          </m:r>
                          <m:sSub>
                            <m:sSubPr>
                              <m:ctrlPr>
                                <a:rPr lang="en-GB" i="1" kern="100" smtClean="0">
                                  <a:solidFill>
                                    <a:schemeClr val="tx1"/>
                                  </a:solidFill>
                                  <a:latin typeface="Cambria Math" panose="02040503050406030204" pitchFamily="18" charset="0"/>
                                  <a:cs typeface="Calibri" panose="020F0502020204030204" pitchFamily="34" charset="0"/>
                                </a:rPr>
                              </m:ctrlPr>
                            </m:sSubPr>
                            <m:e>
                              <m:r>
                                <a:rPr lang="en-GB" b="0" i="1" kern="100" smtClean="0">
                                  <a:solidFill>
                                    <a:schemeClr val="tx1"/>
                                  </a:solidFill>
                                  <a:latin typeface="Cambria Math" panose="02040503050406030204" pitchFamily="18" charset="0"/>
                                  <a:cs typeface="Calibri" panose="020F0502020204030204" pitchFamily="34" charset="0"/>
                                </a:rPr>
                                <m:t>𝑄</m:t>
                              </m:r>
                            </m:e>
                            <m:sub>
                              <m:sSub>
                                <m:sSubPr>
                                  <m:ctrlPr>
                                    <a:rPr lang="en-GB" i="1" kern="100" smtClean="0">
                                      <a:solidFill>
                                        <a:schemeClr val="tx1"/>
                                      </a:solidFill>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solidFill>
                                        <a:schemeClr val="tx1"/>
                                      </a:solidFill>
                                      <a:latin typeface="Cambria Math" panose="02040503050406030204" pitchFamily="18" charset="0"/>
                                      <a:cs typeface="Calibri" panose="020F0502020204030204" pitchFamily="34" charset="0"/>
                                    </a:rPr>
                                    <m:t>𝑐</m:t>
                                  </m:r>
                                </m:sub>
                              </m:sSub>
                            </m:sub>
                          </m:sSub>
                          <m:d>
                            <m:dPr>
                              <m:ctrlPr>
                                <a:rPr lang="en-GB"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t</m:t>
                                  </m:r>
                                </m:sub>
                              </m:sSub>
                              <m:r>
                                <a:rPr lang="en-GB"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t</m:t>
                                  </m:r>
                                </m:sub>
                              </m:sSub>
                            </m:e>
                          </m:d>
                          <m:r>
                            <a:rPr lang="en-GB" b="0" i="1" kern="100" smtClean="0">
                              <a:latin typeface="Cambria Math" panose="02040503050406030204" pitchFamily="18" charset="0"/>
                              <a:ea typeface="Times New Roman" panose="02020603050405020304" pitchFamily="18" charset="0"/>
                              <a:cs typeface="Calibri" panose="020F0502020204030204" pitchFamily="34" charset="0"/>
                            </a:rPr>
                            <m:t> </m:t>
                          </m:r>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m:t>
                              </m:r>
                            </m:e>
                            <m:sub>
                              <m:sSub>
                                <m:sSubPr>
                                  <m:ctrlPr>
                                    <a:rPr lang="en-GB" i="1" kern="100" smtClean="0">
                                      <a:solidFill>
                                        <a:schemeClr val="tx1"/>
                                      </a:solidFill>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solidFill>
                                        <a:schemeClr val="tx1"/>
                                      </a:solidFill>
                                      <a:latin typeface="Cambria Math" panose="02040503050406030204" pitchFamily="18" charset="0"/>
                                      <a:cs typeface="Calibri" panose="020F0502020204030204" pitchFamily="34" charset="0"/>
                                    </a:rPr>
                                    <m:t>𝑎</m:t>
                                  </m:r>
                                </m:sub>
                              </m:sSub>
                            </m:sub>
                          </m:sSub>
                          <m:func>
                            <m:func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funcPr>
                            <m:fName>
                              <m:r>
                                <m:rPr>
                                  <m:sty m:val="p"/>
                                </m:rPr>
                                <a:rPr lang="en-GB" kern="100">
                                  <a:solidFill>
                                    <a:schemeClr val="tx1"/>
                                  </a:solidFill>
                                  <a:latin typeface="Cambria Math" panose="02040503050406030204" pitchFamily="18" charset="0"/>
                                  <a:ea typeface="Calibri" panose="020F0502020204030204" pitchFamily="34" charset="0"/>
                                  <a:cs typeface="Calibri" panose="020F0502020204030204" pitchFamily="34" charset="0"/>
                                </a:rPr>
                                <m:t>ln</m:t>
                              </m:r>
                            </m:fName>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q</m:t>
                              </m:r>
                              <m:d>
                                <m:d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sub>
                                  </m:sSub>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sub>
                                  </m:sSub>
                                </m:e>
                              </m:d>
                            </m:e>
                          </m:func>
                        </m:e>
                      </m:nary>
                    </m:oMath>
                  </m:oMathPara>
                </a14:m>
                <a:endParaRPr lang="en-GB" dirty="0"/>
              </a:p>
            </p:txBody>
          </p:sp>
        </mc:Choice>
        <mc:Fallback xmlns="">
          <p:sp>
            <p:nvSpPr>
              <p:cNvPr id="3" name="Content Placeholder 2">
                <a:extLst>
                  <a:ext uri="{FF2B5EF4-FFF2-40B4-BE49-F238E27FC236}">
                    <a16:creationId xmlns:a16="http://schemas.microsoft.com/office/drawing/2014/main" id="{21560C80-5BF7-7C1E-2196-727FC75E076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283455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5FE1-D394-256E-C164-8155A1FB05B6}"/>
              </a:ext>
            </a:extLst>
          </p:cNvPr>
          <p:cNvSpPr>
            <a:spLocks noGrp="1"/>
          </p:cNvSpPr>
          <p:nvPr>
            <p:ph type="title"/>
          </p:nvPr>
        </p:nvSpPr>
        <p:spPr/>
        <p:txBody>
          <a:bodyPr/>
          <a:lstStyle/>
          <a:p>
            <a:pPr algn="ctr"/>
            <a:r>
              <a:rPr lang="en-GB" dirty="0"/>
              <a:t>Methodology</a:t>
            </a:r>
          </a:p>
        </p:txBody>
      </p:sp>
      <p:pic>
        <p:nvPicPr>
          <p:cNvPr id="7" name="Picture 6">
            <a:extLst>
              <a:ext uri="{FF2B5EF4-FFF2-40B4-BE49-F238E27FC236}">
                <a16:creationId xmlns:a16="http://schemas.microsoft.com/office/drawing/2014/main" id="{2B8CBE6A-9F97-D226-FC83-E38E112ED0EB}"/>
              </a:ext>
            </a:extLst>
          </p:cNvPr>
          <p:cNvPicPr>
            <a:picLocks noChangeAspect="1"/>
          </p:cNvPicPr>
          <p:nvPr/>
        </p:nvPicPr>
        <p:blipFill>
          <a:blip r:embed="rId3"/>
          <a:stretch>
            <a:fillRect/>
          </a:stretch>
        </p:blipFill>
        <p:spPr>
          <a:xfrm>
            <a:off x="7125772" y="1781170"/>
            <a:ext cx="3951512" cy="3295660"/>
          </a:xfrm>
          <a:prstGeom prst="rect">
            <a:avLst/>
          </a:prstGeom>
        </p:spPr>
      </p:pic>
      <p:sp>
        <p:nvSpPr>
          <p:cNvPr id="8" name="TextBox 7">
            <a:extLst>
              <a:ext uri="{FF2B5EF4-FFF2-40B4-BE49-F238E27FC236}">
                <a16:creationId xmlns:a16="http://schemas.microsoft.com/office/drawing/2014/main" id="{B94D05EB-7614-8ED8-E97E-67742F151865}"/>
              </a:ext>
            </a:extLst>
          </p:cNvPr>
          <p:cNvSpPr txBox="1"/>
          <p:nvPr/>
        </p:nvSpPr>
        <p:spPr>
          <a:xfrm>
            <a:off x="659567" y="2068758"/>
            <a:ext cx="5096656" cy="707886"/>
          </a:xfrm>
          <a:prstGeom prst="rect">
            <a:avLst/>
          </a:prstGeom>
          <a:noFill/>
        </p:spPr>
        <p:txBody>
          <a:bodyPr wrap="square">
            <a:spAutoFit/>
          </a:bodyPr>
          <a:lstStyle/>
          <a:p>
            <a:pPr marL="285750" indent="-285750">
              <a:buFont typeface="Arial" panose="020B0604020202020204" pitchFamily="34" charset="0"/>
              <a:buChar char="•"/>
            </a:pPr>
            <a:r>
              <a:rPr lang="en-GB" sz="2000" dirty="0"/>
              <a:t>Following AGILE principles.</a:t>
            </a:r>
          </a:p>
          <a:p>
            <a:pPr marL="285750" indent="-285750">
              <a:buFont typeface="Arial" panose="020B0604020202020204" pitchFamily="34" charset="0"/>
              <a:buChar char="•"/>
            </a:pPr>
            <a:r>
              <a:rPr lang="en-GB" sz="2000" dirty="0"/>
              <a:t>Sprints for research, writing, prototyping.</a:t>
            </a:r>
            <a:endParaRPr lang="en-GB" sz="2800" dirty="0"/>
          </a:p>
        </p:txBody>
      </p:sp>
    </p:spTree>
    <p:extLst>
      <p:ext uri="{BB962C8B-B14F-4D97-AF65-F5344CB8AC3E}">
        <p14:creationId xmlns:p14="http://schemas.microsoft.com/office/powerpoint/2010/main" val="3566389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TotalTime>
  <Words>1252</Words>
  <Application>Microsoft Office PowerPoint</Application>
  <PresentationFormat>Widescreen</PresentationFormat>
  <Paragraphs>121</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Evaluation of deep reinforcement learning and its application through a case study in computer games</vt:lpstr>
      <vt:lpstr>Aims and Objectives</vt:lpstr>
      <vt:lpstr>Specification</vt:lpstr>
      <vt:lpstr>Output Format</vt:lpstr>
      <vt:lpstr>Exploration Methods</vt:lpstr>
      <vt:lpstr>Policy-Gradient Methods</vt:lpstr>
      <vt:lpstr>Q-Value Methods</vt:lpstr>
      <vt:lpstr>Actor-Critic</vt:lpstr>
      <vt:lpstr>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XYZ</dc:creator>
  <cp:lastModifiedBy>John XYZ</cp:lastModifiedBy>
  <cp:revision>78</cp:revision>
  <cp:lastPrinted>2024-01-11T05:50:11Z</cp:lastPrinted>
  <dcterms:created xsi:type="dcterms:W3CDTF">2024-01-09T08:58:15Z</dcterms:created>
  <dcterms:modified xsi:type="dcterms:W3CDTF">2024-02-19T10:16:16Z</dcterms:modified>
</cp:coreProperties>
</file>